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2"/>
    <p:restoredTop sz="94660"/>
  </p:normalViewPr>
  <p:slideViewPr>
    <p:cSldViewPr snapToGrid="0">
      <p:cViewPr varScale="1">
        <p:scale>
          <a:sx n="168" d="100"/>
          <a:sy n="168" d="100"/>
        </p:scale>
        <p:origin x="224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94cec03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94cec03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94cec03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94cec03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94cec03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94cec03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0bc1ac8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0bc1ac8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0bc1ac8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0bc1ac8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440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0bc1ac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0bc1ac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0bc1ac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0bc1ac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0bc1ac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0bc1ac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e19a66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e19a663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0bc1ac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0bc1ac8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e1f5c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e1f5c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0bc1ac8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0bc1ac8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0bc1ac8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0bc1ac8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0bc1ac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0bc1ac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0bc1ac8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0bc1ac8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0bc1ac8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0bc1ac8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ee19a663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ee19a663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94cec0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94cec0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e19a66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e19a66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94cec03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94cec03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e19a66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e19a66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94cec03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94cec03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e19a66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e19a663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94cec03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94cec03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 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Chapitre 1 - Apache Spark overview and Ecosystem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Languages APIs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supporte plusieurs langages de programmation, et vous pouvez écrire vos programmes dans l’un de ces langages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Scala: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nativement est écrit en Scala c’est le “default </a:t>
            </a:r>
            <a:r>
              <a:rPr lang="fr" dirty="0" err="1">
                <a:solidFill>
                  <a:schemeClr val="dk1"/>
                </a:solidFill>
              </a:rPr>
              <a:t>Language</a:t>
            </a:r>
            <a:r>
              <a:rPr lang="fr" dirty="0">
                <a:solidFill>
                  <a:schemeClr val="dk1"/>
                </a:solidFill>
              </a:rPr>
              <a:t>” pour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et c’est ce langage que nous allons utiliser dans ce cours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Java: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Langage de programmation très répandu et supporter par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Python: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Support quasiment les même </a:t>
            </a:r>
            <a:r>
              <a:rPr lang="fr" dirty="0" err="1">
                <a:solidFill>
                  <a:schemeClr val="dk1"/>
                </a:solidFill>
              </a:rPr>
              <a:t>construct</a:t>
            </a:r>
            <a:r>
              <a:rPr lang="fr" dirty="0">
                <a:solidFill>
                  <a:schemeClr val="dk1"/>
                </a:solidFill>
              </a:rPr>
              <a:t> que Scala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SQL: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support un </a:t>
            </a:r>
            <a:r>
              <a:rPr lang="fr" dirty="0" err="1">
                <a:solidFill>
                  <a:schemeClr val="dk1"/>
                </a:solidFill>
              </a:rPr>
              <a:t>subset</a:t>
            </a:r>
            <a:r>
              <a:rPr lang="fr" dirty="0">
                <a:solidFill>
                  <a:schemeClr val="dk1"/>
                </a:solidFill>
              </a:rPr>
              <a:t> de ANSI SQL 2003 standard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R: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Deux librairies communes sont utilisées: </a:t>
            </a:r>
            <a:r>
              <a:rPr lang="fr" dirty="0" err="1">
                <a:solidFill>
                  <a:schemeClr val="dk1"/>
                </a:solidFill>
              </a:rPr>
              <a:t>SparkR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sparklyr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Ces langages permette l’accès aux APIs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. Il en existe deux types d’APIs fondamentaux: 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 err="1">
                <a:solidFill>
                  <a:srgbClr val="38761D"/>
                </a:solidFill>
              </a:rPr>
              <a:t>Low</a:t>
            </a:r>
            <a:r>
              <a:rPr lang="fr" b="1" dirty="0">
                <a:solidFill>
                  <a:srgbClr val="38761D"/>
                </a:solidFill>
              </a:rPr>
              <a:t> </a:t>
            </a:r>
            <a:r>
              <a:rPr lang="fr" b="1" dirty="0" err="1">
                <a:solidFill>
                  <a:srgbClr val="38761D"/>
                </a:solidFill>
              </a:rPr>
              <a:t>level</a:t>
            </a:r>
            <a:r>
              <a:rPr lang="fr" b="1" dirty="0">
                <a:solidFill>
                  <a:srgbClr val="38761D"/>
                </a:solidFill>
              </a:rPr>
              <a:t> “</a:t>
            </a:r>
            <a:r>
              <a:rPr lang="fr" b="1" dirty="0" err="1">
                <a:solidFill>
                  <a:srgbClr val="38761D"/>
                </a:solidFill>
              </a:rPr>
              <a:t>unstructured</a:t>
            </a:r>
            <a:r>
              <a:rPr lang="fr" b="1" dirty="0">
                <a:solidFill>
                  <a:srgbClr val="38761D"/>
                </a:solidFill>
              </a:rPr>
              <a:t> APIs”: </a:t>
            </a:r>
            <a:endParaRPr b="1"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RDD : </a:t>
            </a:r>
            <a:r>
              <a:rPr lang="fr" dirty="0" err="1">
                <a:solidFill>
                  <a:schemeClr val="dk1"/>
                </a:solidFill>
              </a:rPr>
              <a:t>Resilient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Distributed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Datasets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 err="1">
                <a:solidFill>
                  <a:schemeClr val="dk1"/>
                </a:solidFill>
              </a:rPr>
              <a:t>Shared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Distributed</a:t>
            </a:r>
            <a:r>
              <a:rPr lang="fr" dirty="0">
                <a:solidFill>
                  <a:schemeClr val="dk1"/>
                </a:solidFill>
              </a:rPr>
              <a:t> Variables: Broadcasts and </a:t>
            </a:r>
            <a:r>
              <a:rPr lang="fr" dirty="0" err="1">
                <a:solidFill>
                  <a:schemeClr val="dk1"/>
                </a:solidFill>
              </a:rPr>
              <a:t>Accumulators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High </a:t>
            </a:r>
            <a:r>
              <a:rPr lang="fr" b="1" dirty="0" err="1">
                <a:solidFill>
                  <a:srgbClr val="38761D"/>
                </a:solidFill>
              </a:rPr>
              <a:t>level</a:t>
            </a:r>
            <a:r>
              <a:rPr lang="fr" b="1" dirty="0">
                <a:solidFill>
                  <a:srgbClr val="38761D"/>
                </a:solidFill>
              </a:rPr>
              <a:t> “</a:t>
            </a:r>
            <a:r>
              <a:rPr lang="fr" b="1" dirty="0" err="1">
                <a:solidFill>
                  <a:srgbClr val="38761D"/>
                </a:solidFill>
              </a:rPr>
              <a:t>Structured</a:t>
            </a:r>
            <a:r>
              <a:rPr lang="fr" b="1" dirty="0">
                <a:solidFill>
                  <a:srgbClr val="38761D"/>
                </a:solidFill>
              </a:rPr>
              <a:t> APIs”:</a:t>
            </a:r>
            <a:endParaRPr b="1"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 err="1">
                <a:solidFill>
                  <a:schemeClr val="dk1"/>
                </a:solidFill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 err="1">
                <a:solidFill>
                  <a:schemeClr val="dk1"/>
                </a:solidFill>
              </a:rPr>
              <a:t>DataSets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SQL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APIs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application est contrôlé par le Driver appelé : </a:t>
            </a:r>
            <a:r>
              <a:rPr lang="fr" b="1" dirty="0" err="1">
                <a:solidFill>
                  <a:srgbClr val="38761D"/>
                </a:solidFill>
              </a:rPr>
              <a:t>SparkSession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L’instance </a:t>
            </a:r>
            <a:r>
              <a:rPr lang="fr" b="1" dirty="0" err="1">
                <a:solidFill>
                  <a:srgbClr val="38761D"/>
                </a:solidFill>
              </a:rPr>
              <a:t>SparkSession</a:t>
            </a:r>
            <a:r>
              <a:rPr lang="fr" dirty="0">
                <a:solidFill>
                  <a:schemeClr val="dk1"/>
                </a:solidFill>
              </a:rPr>
              <a:t> est le point d’entrée à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y a une correspondance </a:t>
            </a:r>
            <a:r>
              <a:rPr lang="fr" b="1" dirty="0">
                <a:solidFill>
                  <a:srgbClr val="38761D"/>
                </a:solidFill>
              </a:rPr>
              <a:t>1 ⇔ 1</a:t>
            </a:r>
            <a:r>
              <a:rPr lang="fr" dirty="0">
                <a:solidFill>
                  <a:schemeClr val="dk1"/>
                </a:solidFill>
              </a:rPr>
              <a:t> entre </a:t>
            </a:r>
            <a:r>
              <a:rPr lang="fr" dirty="0" err="1">
                <a:solidFill>
                  <a:schemeClr val="dk1"/>
                </a:solidFill>
              </a:rPr>
              <a:t>SparkSession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Application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En Scala et en Python cette variable est disponible au démarrage de la console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-Shell et s’appelle </a:t>
            </a:r>
            <a:r>
              <a:rPr lang="fr" b="1" dirty="0">
                <a:solidFill>
                  <a:srgbClr val="38761D"/>
                </a:solidFill>
              </a:rPr>
              <a:t>“</a:t>
            </a: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b="1" dirty="0">
                <a:solidFill>
                  <a:srgbClr val="38761D"/>
                </a:solidFill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Session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Spark Session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-FR" dirty="0">
                <a:solidFill>
                  <a:schemeClr val="dk1"/>
                </a:solidFill>
              </a:rPr>
              <a:t>Créer une Application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Simple sur votre IDE (</a:t>
            </a:r>
            <a:r>
              <a:rPr lang="fr-FR" dirty="0" err="1">
                <a:solidFill>
                  <a:schemeClr val="dk1"/>
                </a:solidFill>
              </a:rPr>
              <a:t>IntelliJ</a:t>
            </a:r>
            <a:r>
              <a:rPr lang="fr-FR" dirty="0">
                <a:solidFill>
                  <a:schemeClr val="dk1"/>
                </a:solidFill>
              </a:rPr>
              <a:t> ou Eclipse)</a:t>
            </a:r>
          </a:p>
          <a:p>
            <a:pPr>
              <a:spcBef>
                <a:spcPts val="1600"/>
              </a:spcBef>
            </a:pPr>
            <a:r>
              <a:rPr lang="fr" dirty="0">
                <a:solidFill>
                  <a:schemeClr val="dk1"/>
                </a:solidFill>
              </a:rPr>
              <a:t>Ajouter les librairies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dans votre projet:</a:t>
            </a:r>
          </a:p>
          <a:p>
            <a:pPr lvl="1"/>
            <a:r>
              <a:rPr lang="fr" dirty="0"/>
              <a:t>Dans le fichier </a:t>
            </a:r>
            <a:r>
              <a:rPr lang="fr" dirty="0" err="1"/>
              <a:t>build.sbt</a:t>
            </a:r>
            <a:r>
              <a:rPr lang="fr" dirty="0"/>
              <a:t> ajouter les deux librairies </a:t>
            </a:r>
            <a:r>
              <a:rPr lang="fr" dirty="0" err="1"/>
              <a:t>Spark</a:t>
            </a:r>
            <a:r>
              <a:rPr lang="fr" dirty="0"/>
              <a:t>:</a:t>
            </a:r>
          </a:p>
          <a:p>
            <a:pPr lvl="2"/>
            <a:r>
              <a:rPr lang="fr-FR" i="1" dirty="0" err="1"/>
              <a:t>libraryDependencies</a:t>
            </a:r>
            <a:r>
              <a:rPr lang="fr-FR" i="1" dirty="0"/>
              <a:t> </a:t>
            </a:r>
            <a:r>
              <a:rPr lang="fr-FR" dirty="0"/>
              <a:t>+= </a:t>
            </a:r>
            <a:r>
              <a:rPr lang="fr-FR" b="1" dirty="0"/>
              <a:t>"</a:t>
            </a:r>
            <a:r>
              <a:rPr lang="fr-FR" b="1" dirty="0" err="1"/>
              <a:t>org.apache.spark</a:t>
            </a:r>
            <a:r>
              <a:rPr lang="fr-FR" b="1" dirty="0"/>
              <a:t>" </a:t>
            </a:r>
            <a:r>
              <a:rPr lang="fr-FR" dirty="0"/>
              <a:t>%% </a:t>
            </a:r>
            <a:r>
              <a:rPr lang="fr-FR" b="1" dirty="0"/>
              <a:t>"</a:t>
            </a:r>
            <a:r>
              <a:rPr lang="fr-FR" b="1" dirty="0" err="1"/>
              <a:t>spark-core</a:t>
            </a:r>
            <a:r>
              <a:rPr lang="fr-FR" b="1" dirty="0"/>
              <a:t>" </a:t>
            </a:r>
            <a:r>
              <a:rPr lang="fr-FR" dirty="0"/>
              <a:t>% </a:t>
            </a:r>
            <a:r>
              <a:rPr lang="fr-FR" b="1" dirty="0"/>
              <a:t>"2.4.6"</a:t>
            </a:r>
            <a:br>
              <a:rPr lang="fr-FR" b="1" dirty="0"/>
            </a:br>
            <a:r>
              <a:rPr lang="fr-FR" dirty="0" err="1"/>
              <a:t>libraryDependencies</a:t>
            </a:r>
            <a:r>
              <a:rPr lang="fr-FR" dirty="0"/>
              <a:t> += </a:t>
            </a:r>
            <a:r>
              <a:rPr lang="fr-FR" b="1" dirty="0"/>
              <a:t>"</a:t>
            </a:r>
            <a:r>
              <a:rPr lang="fr-FR" b="1" dirty="0" err="1"/>
              <a:t>org.apache.spark</a:t>
            </a:r>
            <a:r>
              <a:rPr lang="fr-FR" b="1" dirty="0"/>
              <a:t>" </a:t>
            </a:r>
            <a:r>
              <a:rPr lang="fr-FR" dirty="0"/>
              <a:t>%% </a:t>
            </a:r>
            <a:r>
              <a:rPr lang="fr-FR" b="1" dirty="0"/>
              <a:t>"</a:t>
            </a:r>
            <a:r>
              <a:rPr lang="fr-FR" b="1" dirty="0" err="1"/>
              <a:t>spark-sql</a:t>
            </a:r>
            <a:r>
              <a:rPr lang="fr-FR" b="1" dirty="0"/>
              <a:t>" </a:t>
            </a:r>
            <a:r>
              <a:rPr lang="fr-FR" dirty="0"/>
              <a:t>% </a:t>
            </a:r>
            <a:r>
              <a:rPr lang="fr-FR" b="1" dirty="0"/>
              <a:t>"2.4.6"</a:t>
            </a:r>
            <a:br>
              <a:rPr lang="fr-FR" b="1" dirty="0"/>
            </a:br>
            <a:endParaRPr lang="fr-FR" b="1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Créer un Objet Scala « </a:t>
            </a:r>
            <a:r>
              <a:rPr lang="fr" dirty="0" err="1">
                <a:solidFill>
                  <a:schemeClr val="dk1"/>
                </a:solidFill>
              </a:rPr>
              <a:t>SimpleSparkApp</a:t>
            </a:r>
            <a:r>
              <a:rPr lang="fr" dirty="0">
                <a:solidFill>
                  <a:schemeClr val="dk1"/>
                </a:solidFill>
              </a:rPr>
              <a:t> »</a:t>
            </a:r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Spark Session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dirty="0">
              <a:solidFill>
                <a:srgbClr val="38761D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fr" dirty="0">
                <a:solidFill>
                  <a:schemeClr val="dk1"/>
                </a:solidFill>
              </a:rPr>
              <a:t>importer la classe </a:t>
            </a:r>
            <a:r>
              <a:rPr lang="fr" dirty="0" err="1">
                <a:solidFill>
                  <a:schemeClr val="dk1"/>
                </a:solidFill>
              </a:rPr>
              <a:t>SparkSession</a:t>
            </a:r>
            <a:r>
              <a:rPr lang="fr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fr" dirty="0">
                <a:solidFill>
                  <a:schemeClr val="dk1"/>
                </a:solidFill>
              </a:rPr>
              <a:t>Instancier l’objet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Créer un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 simple range de nombre</a:t>
            </a:r>
          </a:p>
          <a:p>
            <a:pPr marL="571500" lvl="1" indent="0">
              <a:buNone/>
            </a:pPr>
            <a:r>
              <a:rPr lang="fr-FR" b="1" i="1" dirty="0"/>
              <a:t>import </a:t>
            </a:r>
            <a:r>
              <a:rPr lang="fr-FR" b="1" i="1" dirty="0" err="1"/>
              <a:t>org.apache.spark.sql.SparkSession</a:t>
            </a:r>
            <a:r>
              <a:rPr lang="fr-FR" b="1" i="1" dirty="0"/>
              <a:t> </a:t>
            </a:r>
          </a:p>
          <a:p>
            <a:pPr marL="571500" lvl="1" indent="0">
              <a:buNone/>
            </a:pPr>
            <a:r>
              <a:rPr lang="fr-FR" b="1" i="1" dirty="0"/>
              <a:t>Object </a:t>
            </a:r>
            <a:r>
              <a:rPr lang="fr-FR" b="1" i="1" dirty="0" err="1"/>
              <a:t>SimpleSparkApp</a:t>
            </a:r>
            <a:r>
              <a:rPr lang="fr-FR" b="1" i="1" dirty="0"/>
              <a:t> </a:t>
            </a:r>
            <a:r>
              <a:rPr lang="fr-FR" b="1" i="1" dirty="0" err="1"/>
              <a:t>extends</a:t>
            </a:r>
            <a:r>
              <a:rPr lang="fr-FR" b="1" i="1" dirty="0"/>
              <a:t> App {</a:t>
            </a:r>
          </a:p>
          <a:p>
            <a:pPr marL="571500" lvl="1" indent="0">
              <a:buNone/>
            </a:pPr>
            <a:r>
              <a:rPr lang="fr-FR" b="1" i="1" dirty="0"/>
              <a:t>	val </a:t>
            </a:r>
            <a:r>
              <a:rPr lang="fr-FR" b="1" i="1" dirty="0" err="1"/>
              <a:t>spark</a:t>
            </a:r>
            <a:r>
              <a:rPr lang="fr-FR" b="1" i="1" dirty="0"/>
              <a:t> = </a:t>
            </a:r>
            <a:r>
              <a:rPr lang="fr-FR" b="1" i="1" dirty="0" err="1"/>
              <a:t>SparkSession.builder.master</a:t>
            </a:r>
            <a:r>
              <a:rPr lang="fr-FR" b="1" i="1" dirty="0"/>
              <a:t>("local[*]")</a:t>
            </a:r>
            <a:r>
              <a:rPr lang="fr-FR" b="1" i="1" dirty="0" err="1"/>
              <a:t>appName</a:t>
            </a:r>
            <a:r>
              <a:rPr lang="fr-FR" b="1" i="1" dirty="0"/>
              <a:t>("Simple Application").</a:t>
            </a:r>
            <a:r>
              <a:rPr lang="fr-FR" b="1" i="1" dirty="0" err="1"/>
              <a:t>getOrCreate</a:t>
            </a:r>
            <a:r>
              <a:rPr lang="fr-FR" b="1" i="1" dirty="0"/>
              <a:t>()</a:t>
            </a:r>
          </a:p>
          <a:p>
            <a:pPr marL="571500" lvl="1" indent="0">
              <a:buNone/>
            </a:pPr>
            <a:r>
              <a:rPr lang="fr-FR" b="1" i="1" dirty="0"/>
              <a:t>val </a:t>
            </a:r>
            <a:r>
              <a:rPr lang="fr-FR" b="1" i="1" dirty="0" err="1"/>
              <a:t>myRange</a:t>
            </a:r>
            <a:r>
              <a:rPr lang="fr-FR" b="1" i="1" dirty="0"/>
              <a:t> = </a:t>
            </a:r>
            <a:r>
              <a:rPr lang="fr-FR" b="1" i="1" dirty="0" err="1"/>
              <a:t>spark.range</a:t>
            </a:r>
            <a:r>
              <a:rPr lang="fr-FR" b="1" i="1" dirty="0"/>
              <a:t>(1000).</a:t>
            </a:r>
            <a:r>
              <a:rPr lang="fr-FR" b="1" i="1" dirty="0" err="1"/>
              <a:t>toDF</a:t>
            </a:r>
            <a:r>
              <a:rPr lang="fr-FR" b="1" i="1" dirty="0"/>
              <a:t>("</a:t>
            </a:r>
            <a:r>
              <a:rPr lang="fr-FR" b="1" i="1" dirty="0" err="1"/>
              <a:t>number</a:t>
            </a:r>
            <a:r>
              <a:rPr lang="fr-FR" b="1" i="1" dirty="0"/>
              <a:t>")</a:t>
            </a:r>
            <a:br>
              <a:rPr lang="fr-FR" b="1" i="1" dirty="0"/>
            </a:br>
            <a:r>
              <a:rPr lang="fr-FR" b="1" i="1" dirty="0"/>
              <a:t>}</a:t>
            </a:r>
            <a:endParaRPr lang="fr-FR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endParaRPr lang="fr" dirty="0">
              <a:solidFill>
                <a:schemeClr val="dk1"/>
              </a:solidFill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25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représente simplement une table de données avec des lignes (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) et colonnes (</a:t>
            </a:r>
            <a:r>
              <a:rPr lang="fr" dirty="0" err="1">
                <a:solidFill>
                  <a:schemeClr val="dk1"/>
                </a:solidFill>
              </a:rPr>
              <a:t>column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La liste qui définit les colonnes et les types de ces colonnes est appelée le </a:t>
            </a:r>
            <a:r>
              <a:rPr lang="fr" b="1" dirty="0" err="1">
                <a:solidFill>
                  <a:srgbClr val="38761D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Vous pouvez considérer les </a:t>
            </a:r>
            <a:r>
              <a:rPr lang="fr" dirty="0" err="1">
                <a:solidFill>
                  <a:schemeClr val="dk1"/>
                </a:solidFill>
              </a:rPr>
              <a:t>DataFrames</a:t>
            </a:r>
            <a:r>
              <a:rPr lang="fr" dirty="0">
                <a:solidFill>
                  <a:schemeClr val="dk1"/>
                </a:solidFill>
              </a:rPr>
              <a:t> comme un </a:t>
            </a:r>
            <a:r>
              <a:rPr lang="fr" dirty="0" err="1">
                <a:solidFill>
                  <a:schemeClr val="dk1"/>
                </a:solidFill>
              </a:rPr>
              <a:t>spreadsheet</a:t>
            </a:r>
            <a:r>
              <a:rPr lang="fr" dirty="0">
                <a:solidFill>
                  <a:schemeClr val="dk1"/>
                </a:solidFill>
              </a:rPr>
              <a:t> qui est sur plusieurs machines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0" y="2699300"/>
            <a:ext cx="4589523" cy="1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Partitions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Pour permettre aux exécuteurs de traiter les tâches en parallèle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divise les données en “</a:t>
            </a:r>
            <a:r>
              <a:rPr lang="fr" dirty="0" err="1">
                <a:solidFill>
                  <a:schemeClr val="dk1"/>
                </a:solidFill>
              </a:rPr>
              <a:t>shunks</a:t>
            </a:r>
            <a:r>
              <a:rPr lang="fr" dirty="0">
                <a:solidFill>
                  <a:schemeClr val="dk1"/>
                </a:solidFill>
              </a:rPr>
              <a:t>” appelée “partitions”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Une partition est une collection de 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 (lignes) qui est présente physiquement dans une machine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partitionnement est important à surveiller pendant l’étude de performance d’une 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En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les structures de données sont immuables. On ne peut donc pas les modifier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Pour “modifier” les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on applique des </a:t>
            </a:r>
            <a:r>
              <a:rPr lang="fr" b="1" dirty="0">
                <a:solidFill>
                  <a:srgbClr val="38761D"/>
                </a:solidFill>
              </a:rPr>
              <a:t>Transformation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endParaRPr lang="fr" b="1" dirty="0"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Une transformation crée un nouveau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br>
              <a:rPr lang="fr" b="1" dirty="0">
                <a:solidFill>
                  <a:srgbClr val="38761D"/>
                </a:solidFill>
              </a:rPr>
            </a:b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y a deux types de transformation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N</a:t>
            </a:r>
            <a:r>
              <a:rPr lang="fr" dirty="0">
                <a:solidFill>
                  <a:schemeClr val="dk1"/>
                </a:solidFill>
              </a:rPr>
              <a:t>arrow </a:t>
            </a:r>
            <a:r>
              <a:rPr lang="fr" dirty="0" err="1">
                <a:solidFill>
                  <a:schemeClr val="dk1"/>
                </a:solidFill>
              </a:rPr>
              <a:t>dependencies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W</a:t>
            </a:r>
            <a:r>
              <a:rPr lang="fr" dirty="0">
                <a:solidFill>
                  <a:schemeClr val="dk1"/>
                </a:solidFill>
              </a:rPr>
              <a:t>ide </a:t>
            </a:r>
            <a:r>
              <a:rPr lang="fr" dirty="0" err="1">
                <a:solidFill>
                  <a:schemeClr val="dk1"/>
                </a:solidFill>
              </a:rPr>
              <a:t>dependencies</a:t>
            </a:r>
            <a:r>
              <a:rPr lang="fr" dirty="0">
                <a:solidFill>
                  <a:schemeClr val="dk1"/>
                </a:solidFill>
              </a:rPr>
              <a:t> (</a:t>
            </a:r>
            <a:r>
              <a:rPr lang="fr" dirty="0" err="1">
                <a:solidFill>
                  <a:schemeClr val="dk1"/>
                </a:solidFill>
              </a:rPr>
              <a:t>Shuffles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</a:t>
            </a:r>
            <a:r>
              <a:rPr lang="fr" dirty="0" err="1">
                <a:solidFill>
                  <a:schemeClr val="dk1"/>
                </a:solidFill>
              </a:rPr>
              <a:t>narrow</a:t>
            </a:r>
            <a:r>
              <a:rPr lang="fr" dirty="0">
                <a:solidFill>
                  <a:schemeClr val="dk1"/>
                </a:solidFill>
              </a:rPr>
              <a:t> transformations 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One input partition ⇔ One output partition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Wide </a:t>
            </a:r>
            <a:r>
              <a:rPr lang="fr" dirty="0" err="1">
                <a:solidFill>
                  <a:schemeClr val="dk1"/>
                </a:solidFill>
              </a:rPr>
              <a:t>dependency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One input partition ⇔ Contribue à de nombreuses output partitions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On appelle cela des </a:t>
            </a:r>
            <a:r>
              <a:rPr lang="fr" dirty="0" err="1"/>
              <a:t>Shuffles</a:t>
            </a:r>
            <a:r>
              <a:rPr lang="fr" dirty="0"/>
              <a:t>, où </a:t>
            </a:r>
            <a:r>
              <a:rPr lang="fr" dirty="0" err="1"/>
              <a:t>Spark</a:t>
            </a:r>
            <a:r>
              <a:rPr lang="fr" dirty="0"/>
              <a:t> s'échange des données à travers le cluster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628" y="580825"/>
            <a:ext cx="3498600" cy="3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02" y="657237"/>
            <a:ext cx="3778126" cy="39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Plan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basics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Spark Application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Spark’s Language APIs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Spark APIs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DataFrame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Partitions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Transformations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Lazy evaluation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UI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End to End Example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Lazy</a:t>
            </a:r>
            <a:r>
              <a:rPr lang="fr" dirty="0">
                <a:solidFill>
                  <a:srgbClr val="38761D"/>
                </a:solidFill>
              </a:rPr>
              <a:t> Evaluation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Lazy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evaluation</a:t>
            </a:r>
            <a:r>
              <a:rPr lang="fr" dirty="0">
                <a:solidFill>
                  <a:schemeClr val="dk1"/>
                </a:solidFill>
              </a:rPr>
              <a:t> signifie que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attend le dernier moment pour exécuter le graphe de transformations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Au lieu de modifier la donnée au moment où on exprime les instructions,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construit un </a:t>
            </a:r>
            <a:r>
              <a:rPr lang="fr" b="1" i="1" dirty="0">
                <a:solidFill>
                  <a:srgbClr val="38761D"/>
                </a:solidFill>
              </a:rPr>
              <a:t>plan de transformation</a:t>
            </a:r>
            <a:r>
              <a:rPr lang="fr" i="1" dirty="0">
                <a:solidFill>
                  <a:schemeClr val="dk1"/>
                </a:solidFill>
              </a:rPr>
              <a:t> </a:t>
            </a:r>
            <a:br>
              <a:rPr lang="fr" i="1" dirty="0">
                <a:solidFill>
                  <a:schemeClr val="dk1"/>
                </a:solidFill>
              </a:rPr>
            </a:br>
            <a:endParaRPr i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planifie des optimisations end-to-end avant d’exécuter le plan de transformation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Actions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transformations permettent de construire le plan d’exécution mais rien ne se passe à ce stade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actions permettent de déclencher le calcul de ces transformation 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y a 3 types d’actions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Actions pour voir la données dans la consoles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Actions pour collecter la donnée dans un objet native dans le driver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Actions pour écrire les output data sources </a:t>
            </a:r>
            <a:br>
              <a:rPr lang="fr" dirty="0"/>
            </a:b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On peut visualiser ces transformations et actions dans 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UI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Vous pouvez suivre la progression de votre job dans le </a:t>
            </a: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b="1" dirty="0">
                <a:solidFill>
                  <a:srgbClr val="38761D"/>
                </a:solidFill>
              </a:rPr>
              <a:t> web UI</a:t>
            </a:r>
            <a:endParaRPr b="1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Web UI est disponible sous le port </a:t>
            </a:r>
            <a:r>
              <a:rPr lang="fr" b="1" dirty="0">
                <a:solidFill>
                  <a:srgbClr val="38761D"/>
                </a:solidFill>
              </a:rPr>
              <a:t>“4040”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En local mode: 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http://localhost:4040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UI affiche différentes informations sur la progression du job: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L’état du job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Environnement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Etat du cluster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UI est très utile, notamment pour le </a:t>
            </a:r>
            <a:r>
              <a:rPr lang="fr" dirty="0" err="1">
                <a:solidFill>
                  <a:schemeClr val="dk1"/>
                </a:solidFill>
              </a:rPr>
              <a:t>tuning</a:t>
            </a:r>
            <a:r>
              <a:rPr lang="fr" dirty="0">
                <a:solidFill>
                  <a:schemeClr val="dk1"/>
                </a:solidFill>
              </a:rPr>
              <a:t> et le </a:t>
            </a:r>
            <a:r>
              <a:rPr lang="fr" dirty="0" err="1">
                <a:solidFill>
                  <a:schemeClr val="dk1"/>
                </a:solidFill>
              </a:rPr>
              <a:t>debuggage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UI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Exemple de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Spark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UI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75" y="1571250"/>
            <a:ext cx="7965403" cy="22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End to End example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sz="3000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Read the Flight data </a:t>
            </a:r>
            <a:r>
              <a:rPr lang="fr" dirty="0" err="1">
                <a:solidFill>
                  <a:schemeClr val="dk1"/>
                </a:solidFill>
              </a:rPr>
              <a:t>from</a:t>
            </a:r>
            <a:r>
              <a:rPr lang="fr" dirty="0">
                <a:solidFill>
                  <a:schemeClr val="dk1"/>
                </a:solidFill>
              </a:rPr>
              <a:t> source file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flightData2015 = </a:t>
            </a:r>
            <a:r>
              <a:rPr lang="fr" sz="1050" dirty="0" err="1">
                <a:solidFill>
                  <a:schemeClr val="dk1"/>
                </a:solidFill>
                <a:highlight>
                  <a:srgbClr val="FFFFFF"/>
                </a:highlight>
              </a:rPr>
              <a:t>spark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</a:t>
            </a:r>
            <a:r>
              <a:rPr lang="fr" sz="1050" dirty="0" err="1">
                <a:solidFill>
                  <a:schemeClr val="dk1"/>
                </a:solidFill>
                <a:highlight>
                  <a:srgbClr val="FFFFFF"/>
                </a:highlight>
              </a:rPr>
              <a:t>read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.option(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inferSchema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true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.option(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"header"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true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.csv(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"/chemin/vers/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lefichier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/2015-summary.csv"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PrintSchema</a:t>
            </a:r>
            <a:r>
              <a:rPr lang="fr" dirty="0">
                <a:solidFill>
                  <a:schemeClr val="dk1"/>
                </a:solidFill>
              </a:rPr>
              <a:t>, show 20 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flightData2015.printSchema()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flightData2015.show()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Sort by count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flightData2015.sort("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count</a:t>
            </a: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")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End to End example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38761D"/>
                </a:solidFill>
              </a:rPr>
              <a:t>QUIZ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Cluster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b="1" dirty="0">
                <a:solidFill>
                  <a:srgbClr val="38761D"/>
                </a:solidFill>
              </a:rPr>
              <a:t>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Un groupe de machines ou un pool de ressources de plusieurs machines (CPU, RAM ET DISQUE).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 cluster seul ne peut exploiter sa puissance, pour cela on a besoin des </a:t>
            </a:r>
            <a:r>
              <a:rPr lang="fr" dirty="0" err="1">
                <a:solidFill>
                  <a:schemeClr val="dk1"/>
                </a:solidFill>
              </a:rPr>
              <a:t>Frameworks</a:t>
            </a:r>
            <a:r>
              <a:rPr lang="fr" dirty="0">
                <a:solidFill>
                  <a:schemeClr val="dk1"/>
                </a:solidFill>
              </a:rPr>
              <a:t> pour coordonner la charge du travail dans le cluster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est l’un de ces </a:t>
            </a:r>
            <a:r>
              <a:rPr lang="fr" b="1" dirty="0">
                <a:solidFill>
                  <a:srgbClr val="38761D"/>
                </a:solidFill>
              </a:rPr>
              <a:t>Framework</a:t>
            </a:r>
            <a:r>
              <a:rPr lang="fr" dirty="0">
                <a:solidFill>
                  <a:schemeClr val="dk1"/>
                </a:solidFill>
              </a:rPr>
              <a:t> : Il Pilote, coordonne et exécute des tâches sur les données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pour exécuter ses tâches utilise un </a:t>
            </a:r>
            <a:r>
              <a:rPr lang="fr" b="1" dirty="0">
                <a:solidFill>
                  <a:srgbClr val="38761D"/>
                </a:solidFill>
              </a:rPr>
              <a:t>cluster Manager</a:t>
            </a:r>
            <a:endParaRPr b="1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Cluster Manager pour </a:t>
            </a: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b="1" dirty="0">
                <a:solidFill>
                  <a:srgbClr val="38761D"/>
                </a:solidFill>
              </a:rPr>
              <a:t> :</a:t>
            </a:r>
            <a:endParaRPr b="1"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 dirty="0" err="1"/>
              <a:t>Spark</a:t>
            </a:r>
            <a:r>
              <a:rPr lang="fr" dirty="0"/>
              <a:t> </a:t>
            </a:r>
            <a:r>
              <a:rPr lang="fr" dirty="0" err="1"/>
              <a:t>Standalone</a:t>
            </a:r>
            <a:r>
              <a:rPr lang="fr" dirty="0"/>
              <a:t> cluster manager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 dirty="0"/>
              <a:t>YARN (</a:t>
            </a:r>
            <a:r>
              <a:rPr lang="fr" dirty="0" err="1"/>
              <a:t>Yet</a:t>
            </a:r>
            <a:r>
              <a:rPr lang="fr" dirty="0"/>
              <a:t> </a:t>
            </a:r>
            <a:r>
              <a:rPr lang="fr" dirty="0" err="1"/>
              <a:t>Another</a:t>
            </a:r>
            <a:r>
              <a:rPr lang="fr" dirty="0"/>
              <a:t> Resource Manager)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 dirty="0" err="1"/>
              <a:t>Mesos</a:t>
            </a:r>
            <a:endParaRPr b="1" dirty="0">
              <a:solidFill>
                <a:srgbClr val="38761D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Spark</a:t>
            </a:r>
            <a:r>
              <a:rPr lang="fr" dirty="0">
                <a:solidFill>
                  <a:srgbClr val="38761D"/>
                </a:solidFill>
              </a:rPr>
              <a:t> Application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 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consiste en </a:t>
            </a:r>
            <a:r>
              <a:rPr lang="fr" b="1" i="1" dirty="0" err="1">
                <a:solidFill>
                  <a:schemeClr val="dk1"/>
                </a:solidFill>
              </a:rPr>
              <a:t>process</a:t>
            </a:r>
            <a:r>
              <a:rPr lang="fr" b="1" i="1" dirty="0">
                <a:solidFill>
                  <a:schemeClr val="dk1"/>
                </a:solidFill>
              </a:rPr>
              <a:t> Driver</a:t>
            </a:r>
            <a:r>
              <a:rPr lang="fr" dirty="0">
                <a:solidFill>
                  <a:schemeClr val="dk1"/>
                </a:solidFill>
              </a:rPr>
              <a:t> et un set de </a:t>
            </a:r>
            <a:r>
              <a:rPr lang="fr" b="1" i="1" dirty="0" err="1">
                <a:solidFill>
                  <a:schemeClr val="dk1"/>
                </a:solidFill>
              </a:rPr>
              <a:t>process</a:t>
            </a:r>
            <a:r>
              <a:rPr lang="fr" b="1" i="1" dirty="0">
                <a:solidFill>
                  <a:schemeClr val="dk1"/>
                </a:solidFill>
              </a:rPr>
              <a:t> </a:t>
            </a:r>
            <a:r>
              <a:rPr lang="fr" b="1" i="1" dirty="0" err="1">
                <a:solidFill>
                  <a:schemeClr val="dk1"/>
                </a:solidFill>
              </a:rPr>
              <a:t>Executor</a:t>
            </a:r>
            <a:r>
              <a:rPr lang="fr" b="1" i="1" dirty="0">
                <a:solidFill>
                  <a:schemeClr val="dk1"/>
                </a:solidFill>
              </a:rPr>
              <a:t> </a:t>
            </a:r>
            <a:endParaRPr b="1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rgbClr val="38761D"/>
                </a:solidFill>
              </a:rPr>
              <a:t>The Driver </a:t>
            </a:r>
            <a:r>
              <a:rPr lang="fr" dirty="0" err="1">
                <a:solidFill>
                  <a:srgbClr val="38761D"/>
                </a:solidFill>
              </a:rPr>
              <a:t>process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Driver </a:t>
            </a:r>
            <a:r>
              <a:rPr lang="fr" dirty="0" err="1">
                <a:solidFill>
                  <a:schemeClr val="dk1"/>
                </a:solidFill>
              </a:rPr>
              <a:t>Process</a:t>
            </a:r>
            <a:r>
              <a:rPr lang="fr" dirty="0">
                <a:solidFill>
                  <a:schemeClr val="dk1"/>
                </a:solidFill>
              </a:rPr>
              <a:t> s'exécute sur un nœud du cluster et exécute votre fonction </a:t>
            </a:r>
            <a:r>
              <a:rPr lang="fr" i="1" dirty="0">
                <a:solidFill>
                  <a:schemeClr val="dk1"/>
                </a:solidFill>
              </a:rPr>
              <a:t>main(). </a:t>
            </a:r>
            <a:r>
              <a:rPr lang="fr" dirty="0">
                <a:solidFill>
                  <a:schemeClr val="dk1"/>
                </a:solidFill>
              </a:rPr>
              <a:t>Il est responsable de 3 choses: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Garder les informations sur l’application </a:t>
            </a:r>
            <a:r>
              <a:rPr lang="fr" dirty="0" err="1"/>
              <a:t>Spark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Répondre au programme de l’utilisateur ou aux inputs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Analyser, distribuer et planifier (</a:t>
            </a:r>
            <a:r>
              <a:rPr lang="fr" dirty="0" err="1"/>
              <a:t>scheduling</a:t>
            </a:r>
            <a:r>
              <a:rPr lang="fr" dirty="0"/>
              <a:t>) la charge de travail sur les exécuteurs</a:t>
            </a:r>
            <a:br>
              <a:rPr lang="fr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driver </a:t>
            </a:r>
            <a:r>
              <a:rPr lang="fr" dirty="0" err="1">
                <a:solidFill>
                  <a:schemeClr val="dk1"/>
                </a:solidFill>
              </a:rPr>
              <a:t>Process</a:t>
            </a:r>
            <a:r>
              <a:rPr lang="fr" dirty="0">
                <a:solidFill>
                  <a:schemeClr val="dk1"/>
                </a:solidFill>
              </a:rPr>
              <a:t> est essentiel, c’est le </a:t>
            </a:r>
            <a:r>
              <a:rPr lang="fr" b="1" dirty="0">
                <a:solidFill>
                  <a:srgbClr val="38761D"/>
                </a:solidFill>
              </a:rPr>
              <a:t>cœur</a:t>
            </a:r>
            <a:r>
              <a:rPr lang="fr" dirty="0">
                <a:solidFill>
                  <a:schemeClr val="dk1"/>
                </a:solidFill>
              </a:rPr>
              <a:t> d’une 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. Il garde toutes les informations pertinentes pendant la vie de l’application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Executors</a:t>
            </a:r>
            <a:r>
              <a:rPr lang="fr" dirty="0">
                <a:solidFill>
                  <a:srgbClr val="38761D"/>
                </a:solidFill>
              </a:rPr>
              <a:t> </a:t>
            </a:r>
            <a:r>
              <a:rPr lang="fr" dirty="0" err="1">
                <a:solidFill>
                  <a:srgbClr val="38761D"/>
                </a:solidFill>
              </a:rPr>
              <a:t>process</a:t>
            </a:r>
            <a:endParaRPr dirty="0"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exécuteurs sont responsable d’effectuer la charge du travail que le Driver leur assignent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 exécuteur est responsable que de deux choses: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Exécuter le code assigné par le Driver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Rapporter l'état du calcul au Driver</a:t>
            </a:r>
            <a:endParaRPr dirty="0">
              <a:solidFill>
                <a:srgbClr val="38761D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Cluster Manager - Driver - </a:t>
            </a:r>
            <a:r>
              <a:rPr lang="fr" dirty="0" err="1">
                <a:solidFill>
                  <a:srgbClr val="38761D"/>
                </a:solidFill>
              </a:rPr>
              <a:t>executors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cluster Manager contrôle les machines physiques et alloue les ressources nécessaires pour l’application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rgbClr val="38761D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Ressources pour les exécuteurs et pour le driver </a:t>
            </a: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Architecture d’une application Spark</a:t>
            </a:r>
            <a:endParaRPr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900" y="1050650"/>
            <a:ext cx="5738374" cy="36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1145</Words>
  <Application>Microsoft Macintosh PowerPoint</Application>
  <PresentationFormat>Affichage à l'écran (16:9)</PresentationFormat>
  <Paragraphs>179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Georgia</vt:lpstr>
      <vt:lpstr>Simple Light</vt:lpstr>
      <vt:lpstr>Apache Spark</vt:lpstr>
      <vt:lpstr>Plan</vt:lpstr>
      <vt:lpstr>Spark basics architecture  </vt:lpstr>
      <vt:lpstr>Spark basics architecture  </vt:lpstr>
      <vt:lpstr>Spark basics architecture  </vt:lpstr>
      <vt:lpstr>Spark basics architecture  </vt:lpstr>
      <vt:lpstr>Spark basics architecture  </vt:lpstr>
      <vt:lpstr>Spark basics architecture  </vt:lpstr>
      <vt:lpstr>Spark basics architecture  </vt:lpstr>
      <vt:lpstr>Spark Languages APIs   </vt:lpstr>
      <vt:lpstr>Spark APIs  </vt:lpstr>
      <vt:lpstr>Spark Session    </vt:lpstr>
      <vt:lpstr>Spark Session   </vt:lpstr>
      <vt:lpstr>Spark Session   </vt:lpstr>
      <vt:lpstr>DataFrames  </vt:lpstr>
      <vt:lpstr>DataFrames  </vt:lpstr>
      <vt:lpstr>Transformations  </vt:lpstr>
      <vt:lpstr>Transformations  </vt:lpstr>
      <vt:lpstr>Transformations  </vt:lpstr>
      <vt:lpstr>Transformations  </vt:lpstr>
      <vt:lpstr>Actions  </vt:lpstr>
      <vt:lpstr>Spark UI  </vt:lpstr>
      <vt:lpstr>Spark UI  </vt:lpstr>
      <vt:lpstr>End to End example  </vt:lpstr>
      <vt:lpstr>End to End example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27</cp:revision>
  <dcterms:modified xsi:type="dcterms:W3CDTF">2020-09-30T20:23:18Z</dcterms:modified>
</cp:coreProperties>
</file>