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3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2" r:id="rId25"/>
    <p:sldId id="278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6"/>
    <p:restoredTop sz="94631"/>
  </p:normalViewPr>
  <p:slideViewPr>
    <p:cSldViewPr snapToGrid="0">
      <p:cViewPr varScale="1">
        <p:scale>
          <a:sx n="123" d="100"/>
          <a:sy n="123" d="100"/>
        </p:scale>
        <p:origin x="200" y="2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594cec03e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594cec03e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594cec03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594cec03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594cec03e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594cec03e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60bc1ac8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60bc1ac8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60bc1ac8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60bc1ac8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84409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60bc1ac8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60bc1ac8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60bc1ac8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60bc1ac8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60bc1ac8f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60bc1ac8f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ee19a663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ee19a663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60bc1ac8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60bc1ac8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5e1f5ce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5e1f5ce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60bc1ac8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60bc1ac8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60bc1ac8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60bc1ac8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60bc1ac8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60bc1ac8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60bc1ac8f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60bc1ac8f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ee19a663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ee19a663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60bc1ac8f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60bc1ac8f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594cec03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594cec03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ee19a663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ee19a663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594cec03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594cec03e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ee19a663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ee19a663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594cec03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594cec03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ee19a663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ee19a663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594cec03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594cec03e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4A86E8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21" name="Google Shape;21;p4"/>
          <p:cNvSpPr txBox="1"/>
          <p:nvPr/>
        </p:nvSpPr>
        <p:spPr>
          <a:xfrm>
            <a:off x="311700" y="4754225"/>
            <a:ext cx="85206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© By Yacine Ait Ouarab. 2019. All Rights Reserved</a:t>
            </a:r>
            <a:endParaRPr sz="700"/>
          </a:p>
        </p:txBody>
      </p:sp>
      <p:sp>
        <p:nvSpPr>
          <p:cNvPr id="22" name="Google Shape;22;p4"/>
          <p:cNvSpPr txBox="1"/>
          <p:nvPr/>
        </p:nvSpPr>
        <p:spPr>
          <a:xfrm>
            <a:off x="311700" y="4754225"/>
            <a:ext cx="85206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700"/>
              <a:t>© By Yacine Ait Ouarab. 2019. All Rights Reserved</a:t>
            </a:r>
            <a:endParaRPr sz="7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311700" y="4754225"/>
            <a:ext cx="85206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© By Yacine Ait Ouarab. 2019. All Rights Reserved</a:t>
            </a:r>
            <a:endParaRPr sz="7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4040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  <a:latin typeface="Georgia"/>
                <a:ea typeface="Georgia"/>
                <a:cs typeface="Georgia"/>
                <a:sym typeface="Georgia"/>
              </a:rPr>
              <a:t>Apache Spark</a:t>
            </a:r>
            <a:endParaRPr>
              <a:solidFill>
                <a:srgbClr val="4A86E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Chapitre 1 - Apache Spark overview and Ecosystem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Spark Languages APIs 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21" name="Google Shape;121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10</a:t>
            </a:fld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err="1">
                <a:solidFill>
                  <a:schemeClr val="dk1"/>
                </a:solidFill>
              </a:rPr>
              <a:t>Spark</a:t>
            </a:r>
            <a:r>
              <a:rPr lang="fr" dirty="0">
                <a:solidFill>
                  <a:schemeClr val="dk1"/>
                </a:solidFill>
              </a:rPr>
              <a:t> supporte plusieurs langages de programmation, et vous pouvez écrire vos programmes dans l’un de ces langages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b="1" dirty="0">
                <a:solidFill>
                  <a:srgbClr val="38761D"/>
                </a:solidFill>
              </a:rPr>
              <a:t>Scala:</a:t>
            </a:r>
            <a:r>
              <a:rPr lang="fr" b="1" dirty="0">
                <a:solidFill>
                  <a:schemeClr val="dk1"/>
                </a:solidFill>
              </a:rPr>
              <a:t> </a:t>
            </a:r>
            <a:r>
              <a:rPr lang="fr" dirty="0" err="1">
                <a:solidFill>
                  <a:schemeClr val="dk1"/>
                </a:solidFill>
              </a:rPr>
              <a:t>Spark</a:t>
            </a:r>
            <a:r>
              <a:rPr lang="fr" dirty="0">
                <a:solidFill>
                  <a:schemeClr val="dk1"/>
                </a:solidFill>
              </a:rPr>
              <a:t> nativement est écrit en Scala c’est le “default </a:t>
            </a:r>
            <a:r>
              <a:rPr lang="fr" dirty="0" err="1">
                <a:solidFill>
                  <a:schemeClr val="dk1"/>
                </a:solidFill>
              </a:rPr>
              <a:t>Language</a:t>
            </a:r>
            <a:r>
              <a:rPr lang="fr" dirty="0">
                <a:solidFill>
                  <a:schemeClr val="dk1"/>
                </a:solidFill>
              </a:rPr>
              <a:t>” pour </a:t>
            </a:r>
            <a:r>
              <a:rPr lang="fr" dirty="0" err="1">
                <a:solidFill>
                  <a:schemeClr val="dk1"/>
                </a:solidFill>
              </a:rPr>
              <a:t>Spark</a:t>
            </a:r>
            <a:r>
              <a:rPr lang="fr" dirty="0">
                <a:solidFill>
                  <a:schemeClr val="dk1"/>
                </a:solidFill>
              </a:rPr>
              <a:t>, et c’est ce langage que nous allons utiliser dans ce cours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b="1" dirty="0">
                <a:solidFill>
                  <a:srgbClr val="38761D"/>
                </a:solidFill>
              </a:rPr>
              <a:t>Java:</a:t>
            </a:r>
            <a:r>
              <a:rPr lang="fr" b="1" dirty="0">
                <a:solidFill>
                  <a:schemeClr val="dk1"/>
                </a:solidFill>
              </a:rPr>
              <a:t> </a:t>
            </a:r>
            <a:r>
              <a:rPr lang="fr" dirty="0">
                <a:solidFill>
                  <a:schemeClr val="dk1"/>
                </a:solidFill>
              </a:rPr>
              <a:t>Langage de programmation très répandu et supporter par </a:t>
            </a:r>
            <a:r>
              <a:rPr lang="fr" dirty="0" err="1">
                <a:solidFill>
                  <a:schemeClr val="dk1"/>
                </a:solidFill>
              </a:rPr>
              <a:t>Spark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b="1" dirty="0">
                <a:solidFill>
                  <a:srgbClr val="38761D"/>
                </a:solidFill>
              </a:rPr>
              <a:t>Python:</a:t>
            </a:r>
            <a:r>
              <a:rPr lang="fr" b="1" dirty="0">
                <a:solidFill>
                  <a:schemeClr val="dk1"/>
                </a:solidFill>
              </a:rPr>
              <a:t> </a:t>
            </a:r>
            <a:r>
              <a:rPr lang="fr" dirty="0">
                <a:solidFill>
                  <a:schemeClr val="dk1"/>
                </a:solidFill>
              </a:rPr>
              <a:t>Support quasiment les même </a:t>
            </a:r>
            <a:r>
              <a:rPr lang="fr" dirty="0" err="1">
                <a:solidFill>
                  <a:schemeClr val="dk1"/>
                </a:solidFill>
              </a:rPr>
              <a:t>construct</a:t>
            </a:r>
            <a:r>
              <a:rPr lang="fr" dirty="0">
                <a:solidFill>
                  <a:schemeClr val="dk1"/>
                </a:solidFill>
              </a:rPr>
              <a:t> que Scala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b="1" dirty="0">
                <a:solidFill>
                  <a:srgbClr val="38761D"/>
                </a:solidFill>
              </a:rPr>
              <a:t>SQL:</a:t>
            </a:r>
            <a:r>
              <a:rPr lang="fr" b="1" dirty="0">
                <a:solidFill>
                  <a:schemeClr val="dk1"/>
                </a:solidFill>
              </a:rPr>
              <a:t> </a:t>
            </a:r>
            <a:r>
              <a:rPr lang="fr" dirty="0" err="1">
                <a:solidFill>
                  <a:schemeClr val="dk1"/>
                </a:solidFill>
              </a:rPr>
              <a:t>Spark</a:t>
            </a:r>
            <a:r>
              <a:rPr lang="fr" dirty="0">
                <a:solidFill>
                  <a:schemeClr val="dk1"/>
                </a:solidFill>
              </a:rPr>
              <a:t> support un </a:t>
            </a:r>
            <a:r>
              <a:rPr lang="fr" dirty="0" err="1">
                <a:solidFill>
                  <a:schemeClr val="dk1"/>
                </a:solidFill>
              </a:rPr>
              <a:t>subset</a:t>
            </a:r>
            <a:r>
              <a:rPr lang="fr" dirty="0">
                <a:solidFill>
                  <a:schemeClr val="dk1"/>
                </a:solidFill>
              </a:rPr>
              <a:t> de ANSI SQL 2003 standard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b="1" dirty="0">
                <a:solidFill>
                  <a:srgbClr val="38761D"/>
                </a:solidFill>
              </a:rPr>
              <a:t>R:</a:t>
            </a:r>
            <a:r>
              <a:rPr lang="fr" b="1" dirty="0">
                <a:solidFill>
                  <a:schemeClr val="dk1"/>
                </a:solidFill>
              </a:rPr>
              <a:t> </a:t>
            </a:r>
            <a:r>
              <a:rPr lang="fr" dirty="0">
                <a:solidFill>
                  <a:schemeClr val="dk1"/>
                </a:solidFill>
              </a:rPr>
              <a:t>Deux librairies communes sont utilisées: </a:t>
            </a:r>
            <a:r>
              <a:rPr lang="fr" dirty="0" err="1">
                <a:solidFill>
                  <a:schemeClr val="dk1"/>
                </a:solidFill>
              </a:rPr>
              <a:t>SparkR</a:t>
            </a:r>
            <a:r>
              <a:rPr lang="fr" dirty="0">
                <a:solidFill>
                  <a:schemeClr val="dk1"/>
                </a:solidFill>
              </a:rPr>
              <a:t> et </a:t>
            </a:r>
            <a:r>
              <a:rPr lang="fr" dirty="0" err="1">
                <a:solidFill>
                  <a:schemeClr val="dk1"/>
                </a:solidFill>
              </a:rPr>
              <a:t>sparklyr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dk1"/>
                </a:solidFill>
              </a:rPr>
              <a:t>Ces langages permette l’accès aux APIs </a:t>
            </a:r>
            <a:r>
              <a:rPr lang="fr" dirty="0" err="1">
                <a:solidFill>
                  <a:schemeClr val="dk1"/>
                </a:solidFill>
              </a:rPr>
              <a:t>Spark</a:t>
            </a:r>
            <a:r>
              <a:rPr lang="fr" dirty="0">
                <a:solidFill>
                  <a:schemeClr val="dk1"/>
                </a:solidFill>
              </a:rPr>
              <a:t>. Il en existe deux types d’APIs fondamentaux:  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b="1" dirty="0" err="1">
                <a:solidFill>
                  <a:srgbClr val="38761D"/>
                </a:solidFill>
              </a:rPr>
              <a:t>Low</a:t>
            </a:r>
            <a:r>
              <a:rPr lang="fr" b="1" dirty="0">
                <a:solidFill>
                  <a:srgbClr val="38761D"/>
                </a:solidFill>
              </a:rPr>
              <a:t> </a:t>
            </a:r>
            <a:r>
              <a:rPr lang="fr" b="1" dirty="0" err="1">
                <a:solidFill>
                  <a:srgbClr val="38761D"/>
                </a:solidFill>
              </a:rPr>
              <a:t>level</a:t>
            </a:r>
            <a:r>
              <a:rPr lang="fr" b="1" dirty="0">
                <a:solidFill>
                  <a:srgbClr val="38761D"/>
                </a:solidFill>
              </a:rPr>
              <a:t> “</a:t>
            </a:r>
            <a:r>
              <a:rPr lang="fr" b="1" dirty="0" err="1">
                <a:solidFill>
                  <a:srgbClr val="38761D"/>
                </a:solidFill>
              </a:rPr>
              <a:t>unstructured</a:t>
            </a:r>
            <a:r>
              <a:rPr lang="fr" b="1" dirty="0">
                <a:solidFill>
                  <a:srgbClr val="38761D"/>
                </a:solidFill>
              </a:rPr>
              <a:t> APIs”: </a:t>
            </a:r>
            <a:endParaRPr b="1" dirty="0">
              <a:solidFill>
                <a:srgbClr val="38761D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dirty="0">
                <a:solidFill>
                  <a:schemeClr val="dk1"/>
                </a:solidFill>
              </a:rPr>
              <a:t>RDD : </a:t>
            </a:r>
            <a:r>
              <a:rPr lang="fr" dirty="0" err="1">
                <a:solidFill>
                  <a:schemeClr val="dk1"/>
                </a:solidFill>
              </a:rPr>
              <a:t>Resilient</a:t>
            </a:r>
            <a:r>
              <a:rPr lang="fr" dirty="0">
                <a:solidFill>
                  <a:schemeClr val="dk1"/>
                </a:solidFill>
              </a:rPr>
              <a:t> </a:t>
            </a:r>
            <a:r>
              <a:rPr lang="fr" dirty="0" err="1">
                <a:solidFill>
                  <a:schemeClr val="dk1"/>
                </a:solidFill>
              </a:rPr>
              <a:t>Distributed</a:t>
            </a:r>
            <a:r>
              <a:rPr lang="fr" dirty="0">
                <a:solidFill>
                  <a:schemeClr val="dk1"/>
                </a:solidFill>
              </a:rPr>
              <a:t> </a:t>
            </a:r>
            <a:r>
              <a:rPr lang="fr" dirty="0" err="1">
                <a:solidFill>
                  <a:schemeClr val="dk1"/>
                </a:solidFill>
              </a:rPr>
              <a:t>Datasets</a:t>
            </a:r>
            <a:r>
              <a:rPr lang="fr" dirty="0">
                <a:solidFill>
                  <a:schemeClr val="dk1"/>
                </a:solidFill>
              </a:rPr>
              <a:t> 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dirty="0" err="1">
                <a:solidFill>
                  <a:schemeClr val="dk1"/>
                </a:solidFill>
              </a:rPr>
              <a:t>Shared</a:t>
            </a:r>
            <a:r>
              <a:rPr lang="fr" dirty="0">
                <a:solidFill>
                  <a:schemeClr val="dk1"/>
                </a:solidFill>
              </a:rPr>
              <a:t> </a:t>
            </a:r>
            <a:r>
              <a:rPr lang="fr" dirty="0" err="1">
                <a:solidFill>
                  <a:schemeClr val="dk1"/>
                </a:solidFill>
              </a:rPr>
              <a:t>Distributed</a:t>
            </a:r>
            <a:r>
              <a:rPr lang="fr" dirty="0">
                <a:solidFill>
                  <a:schemeClr val="dk1"/>
                </a:solidFill>
              </a:rPr>
              <a:t> Variables: Broadcasts and </a:t>
            </a:r>
            <a:r>
              <a:rPr lang="fr" dirty="0" err="1">
                <a:solidFill>
                  <a:schemeClr val="dk1"/>
                </a:solidFill>
              </a:rPr>
              <a:t>Accumulators</a:t>
            </a:r>
            <a:r>
              <a:rPr lang="fr" dirty="0">
                <a:solidFill>
                  <a:schemeClr val="dk1"/>
                </a:solidFill>
              </a:rPr>
              <a:t> 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b="1" dirty="0">
                <a:solidFill>
                  <a:srgbClr val="38761D"/>
                </a:solidFill>
              </a:rPr>
              <a:t>High </a:t>
            </a:r>
            <a:r>
              <a:rPr lang="fr" b="1" dirty="0" err="1">
                <a:solidFill>
                  <a:srgbClr val="38761D"/>
                </a:solidFill>
              </a:rPr>
              <a:t>level</a:t>
            </a:r>
            <a:r>
              <a:rPr lang="fr" b="1" dirty="0">
                <a:solidFill>
                  <a:srgbClr val="38761D"/>
                </a:solidFill>
              </a:rPr>
              <a:t> “</a:t>
            </a:r>
            <a:r>
              <a:rPr lang="fr" b="1" dirty="0" err="1">
                <a:solidFill>
                  <a:srgbClr val="38761D"/>
                </a:solidFill>
              </a:rPr>
              <a:t>Structured</a:t>
            </a:r>
            <a:r>
              <a:rPr lang="fr" b="1" dirty="0">
                <a:solidFill>
                  <a:srgbClr val="38761D"/>
                </a:solidFill>
              </a:rPr>
              <a:t> APIs”:</a:t>
            </a:r>
            <a:endParaRPr b="1" dirty="0">
              <a:solidFill>
                <a:srgbClr val="38761D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dirty="0" err="1">
                <a:solidFill>
                  <a:schemeClr val="dk1"/>
                </a:solidFill>
              </a:rPr>
              <a:t>DataFrame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dirty="0" err="1">
                <a:solidFill>
                  <a:schemeClr val="dk1"/>
                </a:solidFill>
              </a:rPr>
              <a:t>DataSets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dirty="0"/>
              <a:t>SQL</a:t>
            </a:r>
            <a:endParaRPr dirty="0"/>
          </a:p>
        </p:txBody>
      </p:sp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Spark APIs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29" name="Google Shape;12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dirty="0" err="1">
                <a:solidFill>
                  <a:schemeClr val="dk1"/>
                </a:solidFill>
              </a:rPr>
              <a:t>Spark</a:t>
            </a:r>
            <a:r>
              <a:rPr lang="fr" dirty="0">
                <a:solidFill>
                  <a:schemeClr val="dk1"/>
                </a:solidFill>
              </a:rPr>
              <a:t> application est contrôlé par le Driver appelé : </a:t>
            </a:r>
            <a:r>
              <a:rPr lang="fr" b="1" dirty="0" err="1">
                <a:solidFill>
                  <a:srgbClr val="38761D"/>
                </a:solidFill>
              </a:rPr>
              <a:t>SparkSession</a:t>
            </a:r>
            <a:br>
              <a:rPr lang="fr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L’instance </a:t>
            </a:r>
            <a:r>
              <a:rPr lang="fr" b="1" dirty="0" err="1">
                <a:solidFill>
                  <a:srgbClr val="38761D"/>
                </a:solidFill>
              </a:rPr>
              <a:t>SparkSession</a:t>
            </a:r>
            <a:r>
              <a:rPr lang="fr" dirty="0">
                <a:solidFill>
                  <a:schemeClr val="dk1"/>
                </a:solidFill>
              </a:rPr>
              <a:t> est le point d’entrée à </a:t>
            </a:r>
            <a:r>
              <a:rPr lang="fr" dirty="0" err="1">
                <a:solidFill>
                  <a:schemeClr val="dk1"/>
                </a:solidFill>
              </a:rPr>
              <a:t>Spark</a:t>
            </a:r>
            <a:br>
              <a:rPr lang="fr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Il y a une correspondance </a:t>
            </a:r>
            <a:r>
              <a:rPr lang="fr" b="1" dirty="0">
                <a:solidFill>
                  <a:srgbClr val="38761D"/>
                </a:solidFill>
              </a:rPr>
              <a:t>1 ⇔ 1</a:t>
            </a:r>
            <a:r>
              <a:rPr lang="fr" dirty="0">
                <a:solidFill>
                  <a:schemeClr val="dk1"/>
                </a:solidFill>
              </a:rPr>
              <a:t> entre </a:t>
            </a:r>
            <a:r>
              <a:rPr lang="fr" dirty="0" err="1">
                <a:solidFill>
                  <a:schemeClr val="dk1"/>
                </a:solidFill>
              </a:rPr>
              <a:t>SparkSession</a:t>
            </a:r>
            <a:r>
              <a:rPr lang="fr" dirty="0">
                <a:solidFill>
                  <a:schemeClr val="dk1"/>
                </a:solidFill>
              </a:rPr>
              <a:t> et </a:t>
            </a:r>
            <a:r>
              <a:rPr lang="fr" dirty="0" err="1">
                <a:solidFill>
                  <a:schemeClr val="dk1"/>
                </a:solidFill>
              </a:rPr>
              <a:t>Spark</a:t>
            </a:r>
            <a:r>
              <a:rPr lang="fr" dirty="0">
                <a:solidFill>
                  <a:schemeClr val="dk1"/>
                </a:solidFill>
              </a:rPr>
              <a:t> Application</a:t>
            </a:r>
            <a:br>
              <a:rPr lang="fr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En Scala et en Python cette variable est disponible au démarrage de la console </a:t>
            </a:r>
            <a:r>
              <a:rPr lang="fr" dirty="0" err="1">
                <a:solidFill>
                  <a:schemeClr val="dk1"/>
                </a:solidFill>
              </a:rPr>
              <a:t>Spark</a:t>
            </a:r>
            <a:r>
              <a:rPr lang="fr" dirty="0">
                <a:solidFill>
                  <a:schemeClr val="dk1"/>
                </a:solidFill>
              </a:rPr>
              <a:t>-Shell et s’appelle </a:t>
            </a:r>
            <a:r>
              <a:rPr lang="fr" b="1" dirty="0">
                <a:solidFill>
                  <a:srgbClr val="38761D"/>
                </a:solidFill>
              </a:rPr>
              <a:t>“</a:t>
            </a:r>
            <a:r>
              <a:rPr lang="fr" b="1" dirty="0" err="1">
                <a:solidFill>
                  <a:srgbClr val="38761D"/>
                </a:solidFill>
              </a:rPr>
              <a:t>spark</a:t>
            </a:r>
            <a:r>
              <a:rPr lang="fr" b="1" dirty="0">
                <a:solidFill>
                  <a:srgbClr val="38761D"/>
                </a:solidFill>
              </a:rPr>
              <a:t>”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Spark Session 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36" name="Google Shape;136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4A86E8"/>
                </a:solidFill>
              </a:rPr>
              <a:t>Spark Session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42" name="Google Shape;142;p25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38761D"/>
                </a:solidFill>
              </a:rPr>
              <a:t>Hands on</a:t>
            </a:r>
            <a:endParaRPr dirty="0">
              <a:solidFill>
                <a:srgbClr val="38761D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-FR" dirty="0">
                <a:solidFill>
                  <a:schemeClr val="dk1"/>
                </a:solidFill>
              </a:rPr>
              <a:t>Créer une Application </a:t>
            </a:r>
            <a:r>
              <a:rPr lang="fr-FR" dirty="0" err="1">
                <a:solidFill>
                  <a:schemeClr val="dk1"/>
                </a:solidFill>
              </a:rPr>
              <a:t>Spark</a:t>
            </a:r>
            <a:r>
              <a:rPr lang="fr-FR" dirty="0">
                <a:solidFill>
                  <a:schemeClr val="dk1"/>
                </a:solidFill>
              </a:rPr>
              <a:t> Simple sur votre IDE (</a:t>
            </a:r>
            <a:r>
              <a:rPr lang="fr-FR" dirty="0" err="1">
                <a:solidFill>
                  <a:schemeClr val="dk1"/>
                </a:solidFill>
              </a:rPr>
              <a:t>IntelliJ</a:t>
            </a:r>
            <a:r>
              <a:rPr lang="fr-FR" dirty="0">
                <a:solidFill>
                  <a:schemeClr val="dk1"/>
                </a:solidFill>
              </a:rPr>
              <a:t> ou Eclipse)</a:t>
            </a:r>
          </a:p>
          <a:p>
            <a:pPr>
              <a:spcBef>
                <a:spcPts val="1600"/>
              </a:spcBef>
            </a:pPr>
            <a:r>
              <a:rPr lang="fr" dirty="0">
                <a:solidFill>
                  <a:schemeClr val="dk1"/>
                </a:solidFill>
              </a:rPr>
              <a:t>Ajouter les librairies </a:t>
            </a:r>
            <a:r>
              <a:rPr lang="fr" dirty="0" err="1">
                <a:solidFill>
                  <a:schemeClr val="dk1"/>
                </a:solidFill>
              </a:rPr>
              <a:t>Spark</a:t>
            </a:r>
            <a:r>
              <a:rPr lang="fr" dirty="0">
                <a:solidFill>
                  <a:schemeClr val="dk1"/>
                </a:solidFill>
              </a:rPr>
              <a:t> dans votre projet:</a:t>
            </a:r>
          </a:p>
          <a:p>
            <a:pPr lvl="1"/>
            <a:r>
              <a:rPr lang="fr" dirty="0"/>
              <a:t>Dans le fichier </a:t>
            </a:r>
            <a:r>
              <a:rPr lang="fr" dirty="0" err="1"/>
              <a:t>build.sbt</a:t>
            </a:r>
            <a:r>
              <a:rPr lang="fr" dirty="0"/>
              <a:t> ajouter les deux librairies </a:t>
            </a:r>
            <a:r>
              <a:rPr lang="fr" dirty="0" err="1"/>
              <a:t>Spark</a:t>
            </a:r>
            <a:r>
              <a:rPr lang="fr" dirty="0"/>
              <a:t>:</a:t>
            </a:r>
          </a:p>
          <a:p>
            <a:pPr lvl="2"/>
            <a:r>
              <a:rPr lang="fr-FR" i="1" dirty="0" err="1"/>
              <a:t>libraryDependencies</a:t>
            </a:r>
            <a:r>
              <a:rPr lang="fr-FR" i="1" dirty="0"/>
              <a:t> </a:t>
            </a:r>
            <a:r>
              <a:rPr lang="fr-FR" dirty="0"/>
              <a:t>+= </a:t>
            </a:r>
            <a:r>
              <a:rPr lang="fr-FR" b="1" dirty="0"/>
              <a:t>"</a:t>
            </a:r>
            <a:r>
              <a:rPr lang="fr-FR" b="1" dirty="0" err="1"/>
              <a:t>org.apache.spark</a:t>
            </a:r>
            <a:r>
              <a:rPr lang="fr-FR" b="1" dirty="0"/>
              <a:t>" </a:t>
            </a:r>
            <a:r>
              <a:rPr lang="fr-FR" dirty="0"/>
              <a:t>%% </a:t>
            </a:r>
            <a:r>
              <a:rPr lang="fr-FR" b="1" dirty="0"/>
              <a:t>"</a:t>
            </a:r>
            <a:r>
              <a:rPr lang="fr-FR" b="1" dirty="0" err="1"/>
              <a:t>spark-core</a:t>
            </a:r>
            <a:r>
              <a:rPr lang="fr-FR" b="1" dirty="0"/>
              <a:t>" </a:t>
            </a:r>
            <a:r>
              <a:rPr lang="fr-FR" dirty="0"/>
              <a:t>% </a:t>
            </a:r>
            <a:r>
              <a:rPr lang="fr-FR" b="1" dirty="0"/>
              <a:t>"2.4.6"</a:t>
            </a:r>
            <a:br>
              <a:rPr lang="fr-FR" b="1" dirty="0"/>
            </a:br>
            <a:r>
              <a:rPr lang="fr-FR" dirty="0" err="1"/>
              <a:t>libraryDependencies</a:t>
            </a:r>
            <a:r>
              <a:rPr lang="fr-FR" dirty="0"/>
              <a:t> += </a:t>
            </a:r>
            <a:r>
              <a:rPr lang="fr-FR" b="1" dirty="0"/>
              <a:t>"</a:t>
            </a:r>
            <a:r>
              <a:rPr lang="fr-FR" b="1" dirty="0" err="1"/>
              <a:t>org.apache.spark</a:t>
            </a:r>
            <a:r>
              <a:rPr lang="fr-FR" b="1" dirty="0"/>
              <a:t>" </a:t>
            </a:r>
            <a:r>
              <a:rPr lang="fr-FR" dirty="0"/>
              <a:t>%% </a:t>
            </a:r>
            <a:r>
              <a:rPr lang="fr-FR" b="1" dirty="0"/>
              <a:t>"</a:t>
            </a:r>
            <a:r>
              <a:rPr lang="fr-FR" b="1" dirty="0" err="1"/>
              <a:t>spark-sql</a:t>
            </a:r>
            <a:r>
              <a:rPr lang="fr-FR" b="1" dirty="0"/>
              <a:t>" </a:t>
            </a:r>
            <a:r>
              <a:rPr lang="fr-FR" dirty="0"/>
              <a:t>% </a:t>
            </a:r>
            <a:r>
              <a:rPr lang="fr-FR" b="1" dirty="0"/>
              <a:t>"2.4.6"</a:t>
            </a:r>
            <a:br>
              <a:rPr lang="fr-FR" b="1" dirty="0"/>
            </a:br>
            <a:endParaRPr lang="fr-FR" b="1"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Créer un Objet Scala « </a:t>
            </a:r>
            <a:r>
              <a:rPr lang="fr" dirty="0" err="1">
                <a:solidFill>
                  <a:schemeClr val="dk1"/>
                </a:solidFill>
              </a:rPr>
              <a:t>SimpleSparkApp</a:t>
            </a:r>
            <a:r>
              <a:rPr lang="fr" dirty="0">
                <a:solidFill>
                  <a:schemeClr val="dk1"/>
                </a:solidFill>
              </a:rPr>
              <a:t> »</a:t>
            </a:r>
          </a:p>
        </p:txBody>
      </p:sp>
      <p:sp>
        <p:nvSpPr>
          <p:cNvPr id="143" name="Google Shape;143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4A86E8"/>
                </a:solidFill>
              </a:rPr>
              <a:t>Spark Session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42" name="Google Shape;142;p25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38761D"/>
                </a:solidFill>
              </a:rPr>
              <a:t>Hands on</a:t>
            </a:r>
            <a:endParaRPr dirty="0">
              <a:solidFill>
                <a:srgbClr val="38761D"/>
              </a:solidFill>
            </a:endParaRPr>
          </a:p>
          <a:p>
            <a:pPr>
              <a:lnSpc>
                <a:spcPct val="100000"/>
              </a:lnSpc>
              <a:spcBef>
                <a:spcPts val="1600"/>
              </a:spcBef>
            </a:pPr>
            <a:r>
              <a:rPr lang="fr" dirty="0">
                <a:solidFill>
                  <a:schemeClr val="dk1"/>
                </a:solidFill>
              </a:rPr>
              <a:t>importer la classe </a:t>
            </a:r>
            <a:r>
              <a:rPr lang="fr" dirty="0" err="1">
                <a:solidFill>
                  <a:schemeClr val="dk1"/>
                </a:solidFill>
              </a:rPr>
              <a:t>SparkSession</a:t>
            </a:r>
            <a:r>
              <a:rPr lang="fr" dirty="0">
                <a:solidFill>
                  <a:schemeClr val="dk1"/>
                </a:solidFill>
              </a:rPr>
              <a:t> </a:t>
            </a:r>
          </a:p>
          <a:p>
            <a:pPr>
              <a:lnSpc>
                <a:spcPct val="100000"/>
              </a:lnSpc>
              <a:spcBef>
                <a:spcPts val="1600"/>
              </a:spcBef>
            </a:pPr>
            <a:r>
              <a:rPr lang="fr" dirty="0">
                <a:solidFill>
                  <a:schemeClr val="dk1"/>
                </a:solidFill>
              </a:rPr>
              <a:t>Instancier l’objet </a:t>
            </a:r>
            <a:r>
              <a:rPr lang="fr" dirty="0" err="1">
                <a:solidFill>
                  <a:schemeClr val="dk1"/>
                </a:solidFill>
              </a:rPr>
              <a:t>spark</a:t>
            </a:r>
            <a:r>
              <a:rPr lang="fr" dirty="0">
                <a:solidFill>
                  <a:schemeClr val="dk1"/>
                </a:solidFill>
              </a:rPr>
              <a:t> </a:t>
            </a:r>
          </a:p>
          <a:p>
            <a:pPr>
              <a:lnSpc>
                <a:spcPct val="100000"/>
              </a:lnSpc>
              <a:spcBef>
                <a:spcPts val="1600"/>
              </a:spcBef>
            </a:pPr>
            <a:r>
              <a:rPr lang="fr-FR" dirty="0">
                <a:solidFill>
                  <a:schemeClr val="dk1"/>
                </a:solidFill>
              </a:rPr>
              <a:t>Créer un </a:t>
            </a:r>
            <a:r>
              <a:rPr lang="fr-FR" dirty="0" err="1">
                <a:solidFill>
                  <a:schemeClr val="dk1"/>
                </a:solidFill>
              </a:rPr>
              <a:t>DataFrame</a:t>
            </a:r>
            <a:r>
              <a:rPr lang="fr-FR" dirty="0">
                <a:solidFill>
                  <a:schemeClr val="dk1"/>
                </a:solidFill>
              </a:rPr>
              <a:t> simple range de nombre</a:t>
            </a:r>
          </a:p>
          <a:p>
            <a:pPr marL="571500" lvl="1" indent="0">
              <a:buNone/>
            </a:pPr>
            <a:r>
              <a:rPr lang="fr-FR" b="1" i="1" dirty="0"/>
              <a:t>import </a:t>
            </a:r>
            <a:r>
              <a:rPr lang="fr-FR" b="1" i="1" dirty="0" err="1"/>
              <a:t>org.apache.spark.sql.SparkSession</a:t>
            </a:r>
            <a:r>
              <a:rPr lang="fr-FR" b="1" i="1" dirty="0"/>
              <a:t> </a:t>
            </a:r>
          </a:p>
          <a:p>
            <a:pPr marL="571500" lvl="1" indent="0">
              <a:buNone/>
            </a:pPr>
            <a:r>
              <a:rPr lang="fr-FR" b="1" i="1" dirty="0"/>
              <a:t>Object </a:t>
            </a:r>
            <a:r>
              <a:rPr lang="fr-FR" b="1" i="1" dirty="0" err="1"/>
              <a:t>SimpleSparkApp</a:t>
            </a:r>
            <a:r>
              <a:rPr lang="fr-FR" b="1" i="1" dirty="0"/>
              <a:t> </a:t>
            </a:r>
            <a:r>
              <a:rPr lang="fr-FR" b="1" i="1" dirty="0" err="1"/>
              <a:t>extends</a:t>
            </a:r>
            <a:r>
              <a:rPr lang="fr-FR" b="1" i="1" dirty="0"/>
              <a:t> App {</a:t>
            </a:r>
          </a:p>
          <a:p>
            <a:pPr marL="571500" lvl="1" indent="0">
              <a:buNone/>
            </a:pPr>
            <a:r>
              <a:rPr lang="fr-FR" b="1" i="1" dirty="0"/>
              <a:t>	val </a:t>
            </a:r>
            <a:r>
              <a:rPr lang="fr-FR" b="1" i="1" dirty="0" err="1"/>
              <a:t>spark</a:t>
            </a:r>
            <a:r>
              <a:rPr lang="fr-FR" b="1" i="1" dirty="0"/>
              <a:t> = </a:t>
            </a:r>
            <a:r>
              <a:rPr lang="fr-FR" b="1" i="1" dirty="0" err="1"/>
              <a:t>SparkSession.builder.master</a:t>
            </a:r>
            <a:r>
              <a:rPr lang="fr-FR" b="1" i="1" dirty="0"/>
              <a:t>("local[*]")</a:t>
            </a:r>
            <a:r>
              <a:rPr lang="fr-FR" b="1" i="1" dirty="0" err="1"/>
              <a:t>appName</a:t>
            </a:r>
            <a:r>
              <a:rPr lang="fr-FR" b="1" i="1" dirty="0"/>
              <a:t>("Simple Application").</a:t>
            </a:r>
            <a:r>
              <a:rPr lang="fr-FR" b="1" i="1" dirty="0" err="1"/>
              <a:t>getOrCreate</a:t>
            </a:r>
            <a:r>
              <a:rPr lang="fr-FR" b="1" i="1" dirty="0"/>
              <a:t>()</a:t>
            </a:r>
          </a:p>
          <a:p>
            <a:pPr marL="571500" lvl="1" indent="0">
              <a:buNone/>
            </a:pPr>
            <a:r>
              <a:rPr lang="fr-FR" b="1" i="1" dirty="0"/>
              <a:t>val </a:t>
            </a:r>
            <a:r>
              <a:rPr lang="fr-FR" b="1" i="1" dirty="0" err="1"/>
              <a:t>myRange</a:t>
            </a:r>
            <a:r>
              <a:rPr lang="fr-FR" b="1" i="1" dirty="0"/>
              <a:t> = </a:t>
            </a:r>
            <a:r>
              <a:rPr lang="fr-FR" b="1" i="1" dirty="0" err="1"/>
              <a:t>spark.range</a:t>
            </a:r>
            <a:r>
              <a:rPr lang="fr-FR" b="1" i="1" dirty="0"/>
              <a:t>(1000).</a:t>
            </a:r>
            <a:r>
              <a:rPr lang="fr-FR" b="1" i="1" dirty="0" err="1"/>
              <a:t>toDF</a:t>
            </a:r>
            <a:r>
              <a:rPr lang="fr-FR" b="1" i="1" dirty="0"/>
              <a:t>("</a:t>
            </a:r>
            <a:r>
              <a:rPr lang="fr-FR" b="1" i="1" dirty="0" err="1"/>
              <a:t>number</a:t>
            </a:r>
            <a:r>
              <a:rPr lang="fr-FR" b="1" i="1" dirty="0"/>
              <a:t>")</a:t>
            </a:r>
            <a:br>
              <a:rPr lang="fr-FR" b="1" i="1" dirty="0"/>
            </a:br>
            <a:r>
              <a:rPr lang="fr-FR" b="1" i="1" dirty="0"/>
              <a:t>}</a:t>
            </a:r>
            <a:endParaRPr lang="fr-FR" dirty="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endParaRPr lang="fr" dirty="0">
              <a:solidFill>
                <a:schemeClr val="dk1"/>
              </a:solidFill>
            </a:endParaRPr>
          </a:p>
        </p:txBody>
      </p:sp>
      <p:sp>
        <p:nvSpPr>
          <p:cNvPr id="143" name="Google Shape;143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525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DataFrames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49" name="Google Shape;149;p26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dirty="0" err="1">
                <a:solidFill>
                  <a:schemeClr val="dk1"/>
                </a:solidFill>
              </a:rPr>
              <a:t>DataFrame</a:t>
            </a:r>
            <a:r>
              <a:rPr lang="fr" dirty="0">
                <a:solidFill>
                  <a:schemeClr val="dk1"/>
                </a:solidFill>
              </a:rPr>
              <a:t> représente simplement une table de données avec des lignes (</a:t>
            </a:r>
            <a:r>
              <a:rPr lang="fr" dirty="0" err="1">
                <a:solidFill>
                  <a:schemeClr val="dk1"/>
                </a:solidFill>
              </a:rPr>
              <a:t>Rows</a:t>
            </a:r>
            <a:r>
              <a:rPr lang="fr" dirty="0">
                <a:solidFill>
                  <a:schemeClr val="dk1"/>
                </a:solidFill>
              </a:rPr>
              <a:t>) et colonnes (</a:t>
            </a:r>
            <a:r>
              <a:rPr lang="fr" dirty="0" err="1">
                <a:solidFill>
                  <a:schemeClr val="dk1"/>
                </a:solidFill>
              </a:rPr>
              <a:t>column</a:t>
            </a:r>
            <a:r>
              <a:rPr lang="fr" dirty="0">
                <a:solidFill>
                  <a:schemeClr val="dk1"/>
                </a:solidFill>
              </a:rPr>
              <a:t>)</a:t>
            </a:r>
            <a:endParaRPr dirty="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La liste qui définit les colonnes et les types de ces colonnes est appelée le </a:t>
            </a:r>
            <a:r>
              <a:rPr lang="fr" b="1" dirty="0" err="1">
                <a:solidFill>
                  <a:srgbClr val="38761D"/>
                </a:solidFill>
              </a:rPr>
              <a:t>Schema</a:t>
            </a:r>
            <a:r>
              <a:rPr lang="fr" dirty="0">
                <a:solidFill>
                  <a:schemeClr val="dk1"/>
                </a:solidFill>
              </a:rPr>
              <a:t> 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Vous pouvez considérer les </a:t>
            </a:r>
            <a:r>
              <a:rPr lang="fr" dirty="0" err="1">
                <a:solidFill>
                  <a:schemeClr val="dk1"/>
                </a:solidFill>
              </a:rPr>
              <a:t>DataFrames</a:t>
            </a:r>
            <a:r>
              <a:rPr lang="fr" dirty="0">
                <a:solidFill>
                  <a:schemeClr val="dk1"/>
                </a:solidFill>
              </a:rPr>
              <a:t> comme un </a:t>
            </a:r>
            <a:r>
              <a:rPr lang="fr" dirty="0" err="1">
                <a:solidFill>
                  <a:schemeClr val="dk1"/>
                </a:solidFill>
              </a:rPr>
              <a:t>spreadsheet</a:t>
            </a:r>
            <a:r>
              <a:rPr lang="fr" dirty="0">
                <a:solidFill>
                  <a:schemeClr val="dk1"/>
                </a:solidFill>
              </a:rPr>
              <a:t> qui est sur plusieurs machines</a:t>
            </a: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fr" dirty="0">
                <a:solidFill>
                  <a:schemeClr val="dk1"/>
                </a:solidFill>
              </a:rPr>
              <a:t> 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50" name="Google Shape;150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15</a:t>
            </a:fld>
            <a:endParaRPr/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7250" y="2699300"/>
            <a:ext cx="4589523" cy="176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DataFrames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57" name="Google Shape;157;p27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38761D"/>
                </a:solidFill>
              </a:rPr>
              <a:t>Partitions</a:t>
            </a:r>
            <a:endParaRPr dirty="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Pour permettre aux exécuteurs de traiter les tâches en parallèle </a:t>
            </a:r>
            <a:r>
              <a:rPr lang="fr" dirty="0" err="1">
                <a:solidFill>
                  <a:schemeClr val="dk1"/>
                </a:solidFill>
              </a:rPr>
              <a:t>Spark</a:t>
            </a:r>
            <a:r>
              <a:rPr lang="fr" dirty="0">
                <a:solidFill>
                  <a:schemeClr val="dk1"/>
                </a:solidFill>
              </a:rPr>
              <a:t> divise les données en “</a:t>
            </a:r>
            <a:r>
              <a:rPr lang="fr" dirty="0" err="1">
                <a:solidFill>
                  <a:schemeClr val="dk1"/>
                </a:solidFill>
              </a:rPr>
              <a:t>shunks</a:t>
            </a:r>
            <a:r>
              <a:rPr lang="fr" dirty="0">
                <a:solidFill>
                  <a:schemeClr val="dk1"/>
                </a:solidFill>
              </a:rPr>
              <a:t>” appelée “partitions”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Une partition est une collection de </a:t>
            </a:r>
            <a:r>
              <a:rPr lang="fr" dirty="0" err="1">
                <a:solidFill>
                  <a:schemeClr val="dk1"/>
                </a:solidFill>
              </a:rPr>
              <a:t>Rows</a:t>
            </a:r>
            <a:r>
              <a:rPr lang="fr" dirty="0">
                <a:solidFill>
                  <a:schemeClr val="dk1"/>
                </a:solidFill>
              </a:rPr>
              <a:t> (lignes) qui est présente physiquement dans une machine 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Le partitionnement est important à surveiller pendant l’étude de performance d’une application </a:t>
            </a:r>
            <a:r>
              <a:rPr lang="fr" dirty="0" err="1">
                <a:solidFill>
                  <a:schemeClr val="dk1"/>
                </a:solidFill>
              </a:rPr>
              <a:t>Spark</a:t>
            </a: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fr" dirty="0">
                <a:solidFill>
                  <a:schemeClr val="dk1"/>
                </a:solidFill>
              </a:rPr>
              <a:t> 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58" name="Google Shape;158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Transformations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64" name="Google Shape;164;p28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En </a:t>
            </a:r>
            <a:r>
              <a:rPr lang="fr" dirty="0" err="1">
                <a:solidFill>
                  <a:schemeClr val="dk1"/>
                </a:solidFill>
              </a:rPr>
              <a:t>Spark</a:t>
            </a:r>
            <a:r>
              <a:rPr lang="fr" dirty="0">
                <a:solidFill>
                  <a:schemeClr val="dk1"/>
                </a:solidFill>
              </a:rPr>
              <a:t>, les structures de données sont immuables. On ne peut donc pas les modifier</a:t>
            </a:r>
            <a:br>
              <a:rPr lang="fr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Pour “modifier” les </a:t>
            </a:r>
            <a:r>
              <a:rPr lang="fr" dirty="0" err="1">
                <a:solidFill>
                  <a:schemeClr val="dk1"/>
                </a:solidFill>
              </a:rPr>
              <a:t>DataFrame</a:t>
            </a:r>
            <a:r>
              <a:rPr lang="fr" dirty="0">
                <a:solidFill>
                  <a:schemeClr val="dk1"/>
                </a:solidFill>
              </a:rPr>
              <a:t> on applique des </a:t>
            </a:r>
            <a:r>
              <a:rPr lang="fr" b="1" dirty="0">
                <a:solidFill>
                  <a:srgbClr val="38761D"/>
                </a:solidFill>
              </a:rPr>
              <a:t>Transformation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endParaRPr lang="fr" b="1" dirty="0">
              <a:solidFill>
                <a:srgbClr val="38761D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Une transformation crée un nouveau </a:t>
            </a:r>
            <a:r>
              <a:rPr lang="fr" dirty="0" err="1">
                <a:solidFill>
                  <a:schemeClr val="dk1"/>
                </a:solidFill>
              </a:rPr>
              <a:t>DataFrame</a:t>
            </a:r>
            <a:br>
              <a:rPr lang="fr" b="1" dirty="0">
                <a:solidFill>
                  <a:srgbClr val="38761D"/>
                </a:solidFill>
              </a:rPr>
            </a:br>
            <a:endParaRPr b="1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Il y a deux types de transformation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dirty="0"/>
              <a:t>N</a:t>
            </a:r>
            <a:r>
              <a:rPr lang="fr" dirty="0">
                <a:solidFill>
                  <a:schemeClr val="dk1"/>
                </a:solidFill>
              </a:rPr>
              <a:t>arrow </a:t>
            </a:r>
            <a:r>
              <a:rPr lang="fr" dirty="0" err="1">
                <a:solidFill>
                  <a:schemeClr val="dk1"/>
                </a:solidFill>
              </a:rPr>
              <a:t>dependencies</a:t>
            </a:r>
            <a:r>
              <a:rPr lang="fr" dirty="0">
                <a:solidFill>
                  <a:schemeClr val="dk1"/>
                </a:solidFill>
              </a:rPr>
              <a:t> 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dirty="0"/>
              <a:t>W</a:t>
            </a:r>
            <a:r>
              <a:rPr lang="fr" dirty="0">
                <a:solidFill>
                  <a:schemeClr val="dk1"/>
                </a:solidFill>
              </a:rPr>
              <a:t>ide </a:t>
            </a:r>
            <a:r>
              <a:rPr lang="fr" dirty="0" err="1">
                <a:solidFill>
                  <a:schemeClr val="dk1"/>
                </a:solidFill>
              </a:rPr>
              <a:t>dependencies</a:t>
            </a:r>
            <a:r>
              <a:rPr lang="fr" dirty="0">
                <a:solidFill>
                  <a:schemeClr val="dk1"/>
                </a:solidFill>
              </a:rPr>
              <a:t> (</a:t>
            </a:r>
            <a:r>
              <a:rPr lang="fr" dirty="0" err="1">
                <a:solidFill>
                  <a:schemeClr val="dk1"/>
                </a:solidFill>
              </a:rPr>
              <a:t>Shuffles</a:t>
            </a:r>
            <a:r>
              <a:rPr lang="fr" dirty="0">
                <a:solidFill>
                  <a:schemeClr val="dk1"/>
                </a:solidFill>
              </a:rPr>
              <a:t>)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65" name="Google Shape;16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Transformations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71" name="Google Shape;171;p29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Les </a:t>
            </a:r>
            <a:r>
              <a:rPr lang="fr" dirty="0" err="1">
                <a:solidFill>
                  <a:schemeClr val="dk1"/>
                </a:solidFill>
              </a:rPr>
              <a:t>narrow</a:t>
            </a:r>
            <a:r>
              <a:rPr lang="fr" dirty="0">
                <a:solidFill>
                  <a:schemeClr val="dk1"/>
                </a:solidFill>
              </a:rPr>
              <a:t> transformations  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dirty="0"/>
              <a:t>One input partition ⇔ One output partition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Wide </a:t>
            </a:r>
            <a:r>
              <a:rPr lang="fr" dirty="0" err="1">
                <a:solidFill>
                  <a:schemeClr val="dk1"/>
                </a:solidFill>
              </a:rPr>
              <a:t>dependency</a:t>
            </a:r>
            <a:r>
              <a:rPr lang="fr" dirty="0">
                <a:solidFill>
                  <a:schemeClr val="dk1"/>
                </a:solidFill>
              </a:rPr>
              <a:t> 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dirty="0"/>
              <a:t>One input partition ⇔ Contribue à de nombreuses output partitions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dirty="0"/>
              <a:t>On appelle cela des </a:t>
            </a:r>
            <a:r>
              <a:rPr lang="fr" dirty="0" err="1"/>
              <a:t>Shuffles</a:t>
            </a:r>
            <a:r>
              <a:rPr lang="fr" dirty="0"/>
              <a:t>, où </a:t>
            </a:r>
            <a:r>
              <a:rPr lang="fr" dirty="0" err="1"/>
              <a:t>Spark</a:t>
            </a:r>
            <a:r>
              <a:rPr lang="fr" dirty="0"/>
              <a:t> s'échange des données à travers le cluster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72" name="Google Shape;172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Transformations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78" name="Google Shape;178;p30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fr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9" name="Google Shape;179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19</a:t>
            </a:fld>
            <a:endParaRPr/>
          </a:p>
        </p:txBody>
      </p:sp>
      <p:pic>
        <p:nvPicPr>
          <p:cNvPr id="180" name="Google Shape;1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2628" y="580825"/>
            <a:ext cx="3498600" cy="398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602" y="657237"/>
            <a:ext cx="3778126" cy="392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Plan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Spark basics architecture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fr"/>
              <a:t>Spark Application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fr"/>
              <a:t>Spark’s Language APIs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fr"/>
              <a:t>Spark APIs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Spark Session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DataFrame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fr"/>
              <a:t>Partitions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Transformations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fr"/>
              <a:t>Lazy evaluation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Actions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Spark UI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End to End Example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Transformations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87" name="Google Shape;187;p31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err="1">
                <a:solidFill>
                  <a:srgbClr val="38761D"/>
                </a:solidFill>
              </a:rPr>
              <a:t>Lazy</a:t>
            </a:r>
            <a:r>
              <a:rPr lang="fr" dirty="0">
                <a:solidFill>
                  <a:srgbClr val="38761D"/>
                </a:solidFill>
              </a:rPr>
              <a:t> Evaluation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dirty="0" err="1">
                <a:solidFill>
                  <a:schemeClr val="dk1"/>
                </a:solidFill>
              </a:rPr>
              <a:t>Lazy</a:t>
            </a:r>
            <a:r>
              <a:rPr lang="fr" dirty="0">
                <a:solidFill>
                  <a:schemeClr val="dk1"/>
                </a:solidFill>
              </a:rPr>
              <a:t> </a:t>
            </a:r>
            <a:r>
              <a:rPr lang="fr" dirty="0" err="1">
                <a:solidFill>
                  <a:schemeClr val="dk1"/>
                </a:solidFill>
              </a:rPr>
              <a:t>evaluation</a:t>
            </a:r>
            <a:r>
              <a:rPr lang="fr" dirty="0">
                <a:solidFill>
                  <a:schemeClr val="dk1"/>
                </a:solidFill>
              </a:rPr>
              <a:t> signifie que </a:t>
            </a:r>
            <a:r>
              <a:rPr lang="fr" dirty="0" err="1">
                <a:solidFill>
                  <a:schemeClr val="dk1"/>
                </a:solidFill>
              </a:rPr>
              <a:t>Spark</a:t>
            </a:r>
            <a:r>
              <a:rPr lang="fr" dirty="0">
                <a:solidFill>
                  <a:schemeClr val="dk1"/>
                </a:solidFill>
              </a:rPr>
              <a:t> attend le dernier moment pour exécuter le graphe de transformations</a:t>
            </a:r>
            <a:br>
              <a:rPr lang="fr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Au lieu de modifier la donnée au moment où on exprime les instructions, </a:t>
            </a:r>
            <a:r>
              <a:rPr lang="fr" dirty="0" err="1">
                <a:solidFill>
                  <a:schemeClr val="dk1"/>
                </a:solidFill>
              </a:rPr>
              <a:t>Spark</a:t>
            </a:r>
            <a:r>
              <a:rPr lang="fr" dirty="0">
                <a:solidFill>
                  <a:schemeClr val="dk1"/>
                </a:solidFill>
              </a:rPr>
              <a:t> construit un </a:t>
            </a:r>
            <a:r>
              <a:rPr lang="fr" b="1" i="1" dirty="0">
                <a:solidFill>
                  <a:srgbClr val="38761D"/>
                </a:solidFill>
              </a:rPr>
              <a:t>plan de transformation</a:t>
            </a:r>
            <a:r>
              <a:rPr lang="fr" i="1" dirty="0">
                <a:solidFill>
                  <a:schemeClr val="dk1"/>
                </a:solidFill>
              </a:rPr>
              <a:t> </a:t>
            </a:r>
            <a:br>
              <a:rPr lang="fr" i="1" dirty="0">
                <a:solidFill>
                  <a:schemeClr val="dk1"/>
                </a:solidFill>
              </a:rPr>
            </a:br>
            <a:endParaRPr i="1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dirty="0" err="1">
                <a:solidFill>
                  <a:schemeClr val="dk1"/>
                </a:solidFill>
              </a:rPr>
              <a:t>Spark</a:t>
            </a:r>
            <a:r>
              <a:rPr lang="fr" dirty="0">
                <a:solidFill>
                  <a:schemeClr val="dk1"/>
                </a:solidFill>
              </a:rPr>
              <a:t> planifie des optimisations end-to-end avant d’exécuter le plan de transformation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88" name="Google Shape;18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Actions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94" name="Google Shape;194;p32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Les transformations permettent de construire le plan d’exécution mais rien ne se passe à ce stade</a:t>
            </a:r>
            <a:br>
              <a:rPr lang="fr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Les actions permettent de déclencher le calcul de ces transformation </a:t>
            </a:r>
            <a:br>
              <a:rPr lang="fr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Il y a 3 types d’actions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dirty="0"/>
              <a:t>Actions pour voir la données dans la consoles</a:t>
            </a:r>
            <a:endParaRPr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dirty="0"/>
              <a:t>Actions pour collecter la donnée dans un objet native dans le driver</a:t>
            </a:r>
            <a:endParaRPr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dirty="0"/>
              <a:t>Actions pour écrire les output data sources </a:t>
            </a:r>
            <a:br>
              <a:rPr lang="fr" dirty="0"/>
            </a:br>
            <a:endParaRPr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On peut visualiser ces transformations et actions dans le </a:t>
            </a:r>
            <a:r>
              <a:rPr lang="fr" dirty="0" err="1">
                <a:solidFill>
                  <a:schemeClr val="dk1"/>
                </a:solidFill>
              </a:rPr>
              <a:t>spark</a:t>
            </a:r>
            <a:r>
              <a:rPr lang="fr" dirty="0">
                <a:solidFill>
                  <a:schemeClr val="dk1"/>
                </a:solidFill>
              </a:rPr>
              <a:t> UI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95" name="Google Shape;195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Spark UI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201" name="Google Shape;201;p33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Vous pouvez suivre la progression de votre job dans le </a:t>
            </a:r>
            <a:r>
              <a:rPr lang="fr" b="1" dirty="0" err="1">
                <a:solidFill>
                  <a:srgbClr val="38761D"/>
                </a:solidFill>
              </a:rPr>
              <a:t>Spark</a:t>
            </a:r>
            <a:r>
              <a:rPr lang="fr" b="1" dirty="0">
                <a:solidFill>
                  <a:srgbClr val="38761D"/>
                </a:solidFill>
              </a:rPr>
              <a:t> web UI</a:t>
            </a:r>
            <a:endParaRPr b="1" dirty="0">
              <a:solidFill>
                <a:srgbClr val="38761D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 dirty="0" err="1">
                <a:solidFill>
                  <a:schemeClr val="dk1"/>
                </a:solidFill>
              </a:rPr>
              <a:t>Spark</a:t>
            </a:r>
            <a:r>
              <a:rPr lang="fr" dirty="0">
                <a:solidFill>
                  <a:schemeClr val="dk1"/>
                </a:solidFill>
              </a:rPr>
              <a:t> Web UI est disponible sous le port </a:t>
            </a:r>
            <a:r>
              <a:rPr lang="fr" b="1" dirty="0">
                <a:solidFill>
                  <a:srgbClr val="38761D"/>
                </a:solidFill>
              </a:rPr>
              <a:t>“4040”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En local mode: </a:t>
            </a:r>
            <a:r>
              <a:rPr lang="fr" u="sng" dirty="0">
                <a:solidFill>
                  <a:schemeClr val="hlink"/>
                </a:solidFill>
                <a:hlinkClick r:id="rId3"/>
              </a:rPr>
              <a:t>http://localhost:4040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 dirty="0" err="1">
                <a:solidFill>
                  <a:schemeClr val="dk1"/>
                </a:solidFill>
              </a:rPr>
              <a:t>Spark</a:t>
            </a:r>
            <a:r>
              <a:rPr lang="fr" dirty="0">
                <a:solidFill>
                  <a:schemeClr val="dk1"/>
                </a:solidFill>
              </a:rPr>
              <a:t> UI affiche différentes informations sur la progression du job: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dirty="0"/>
              <a:t>L’état du job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dirty="0"/>
              <a:t>Environnement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dirty="0"/>
              <a:t>Etat du cluster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 dirty="0" err="1">
                <a:solidFill>
                  <a:schemeClr val="dk1"/>
                </a:solidFill>
              </a:rPr>
              <a:t>Spark</a:t>
            </a:r>
            <a:r>
              <a:rPr lang="fr" dirty="0">
                <a:solidFill>
                  <a:schemeClr val="dk1"/>
                </a:solidFill>
              </a:rPr>
              <a:t> UI est très utile, notamment pour le </a:t>
            </a:r>
            <a:r>
              <a:rPr lang="fr" dirty="0" err="1">
                <a:solidFill>
                  <a:schemeClr val="dk1"/>
                </a:solidFill>
              </a:rPr>
              <a:t>tuning</a:t>
            </a:r>
            <a:r>
              <a:rPr lang="fr" dirty="0">
                <a:solidFill>
                  <a:schemeClr val="dk1"/>
                </a:solidFill>
              </a:rPr>
              <a:t> et le </a:t>
            </a:r>
            <a:r>
              <a:rPr lang="fr" dirty="0" err="1">
                <a:solidFill>
                  <a:schemeClr val="dk1"/>
                </a:solidFill>
              </a:rPr>
              <a:t>debuggage</a:t>
            </a:r>
            <a:r>
              <a:rPr lang="fr" dirty="0">
                <a:solidFill>
                  <a:schemeClr val="dk1"/>
                </a:solidFill>
              </a:rPr>
              <a:t> </a:t>
            </a:r>
            <a:endParaRPr dirty="0"/>
          </a:p>
        </p:txBody>
      </p:sp>
      <p:sp>
        <p:nvSpPr>
          <p:cNvPr id="202" name="Google Shape;202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Spark UI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208" name="Google Shape;208;p34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Exemple de</a:t>
            </a:r>
            <a:r>
              <a:rPr lang="fr"/>
              <a:t> </a:t>
            </a:r>
            <a:r>
              <a:rPr lang="fr">
                <a:solidFill>
                  <a:schemeClr val="dk1"/>
                </a:solidFill>
              </a:rPr>
              <a:t>Spark</a:t>
            </a:r>
            <a:r>
              <a:rPr lang="fr"/>
              <a:t> </a:t>
            </a:r>
            <a:r>
              <a:rPr lang="fr">
                <a:solidFill>
                  <a:schemeClr val="dk1"/>
                </a:solidFill>
              </a:rPr>
              <a:t>UI</a:t>
            </a:r>
            <a:endParaRPr/>
          </a:p>
        </p:txBody>
      </p:sp>
      <p:sp>
        <p:nvSpPr>
          <p:cNvPr id="209" name="Google Shape;20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23</a:t>
            </a:fld>
            <a:endParaRPr/>
          </a:p>
        </p:txBody>
      </p:sp>
      <p:pic>
        <p:nvPicPr>
          <p:cNvPr id="210" name="Google Shape;21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975" y="1571250"/>
            <a:ext cx="7965403" cy="22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</p:txBody>
      </p:sp>
      <p:sp>
        <p:nvSpPr>
          <p:cNvPr id="246" name="Google Shape;246;p39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dirty="0">
                <a:solidFill>
                  <a:srgbClr val="38761D"/>
                </a:solidFill>
              </a:rPr>
              <a:t>QUIZ</a:t>
            </a:r>
            <a:endParaRPr dirty="0"/>
          </a:p>
        </p:txBody>
      </p:sp>
      <p:sp>
        <p:nvSpPr>
          <p:cNvPr id="247" name="Google Shape;247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End to End example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216" name="Google Shape;216;p35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dirty="0">
                <a:solidFill>
                  <a:srgbClr val="38761D"/>
                </a:solidFill>
              </a:rPr>
              <a:t>Hands on</a:t>
            </a:r>
            <a:endParaRPr sz="3000" dirty="0">
              <a:solidFill>
                <a:srgbClr val="38761D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Read the Flight data </a:t>
            </a:r>
            <a:r>
              <a:rPr lang="fr" dirty="0" err="1">
                <a:solidFill>
                  <a:schemeClr val="dk1"/>
                </a:solidFill>
              </a:rPr>
              <a:t>from</a:t>
            </a:r>
            <a:r>
              <a:rPr lang="fr" dirty="0">
                <a:solidFill>
                  <a:schemeClr val="dk1"/>
                </a:solidFill>
              </a:rPr>
              <a:t> source file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050" b="1" dirty="0">
                <a:solidFill>
                  <a:srgbClr val="000080"/>
                </a:solidFill>
                <a:highlight>
                  <a:srgbClr val="FFFFFF"/>
                </a:highlight>
              </a:rPr>
              <a:t>val </a:t>
            </a:r>
            <a:r>
              <a:rPr lang="fr" sz="1050" dirty="0">
                <a:solidFill>
                  <a:schemeClr val="dk1"/>
                </a:solidFill>
                <a:highlight>
                  <a:srgbClr val="FFFFFF"/>
                </a:highlight>
              </a:rPr>
              <a:t>flightData2015 = </a:t>
            </a:r>
            <a:r>
              <a:rPr lang="fr" sz="1050" dirty="0" err="1">
                <a:solidFill>
                  <a:schemeClr val="dk1"/>
                </a:solidFill>
                <a:highlight>
                  <a:srgbClr val="FFFFFF"/>
                </a:highlight>
              </a:rPr>
              <a:t>spark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 dirty="0">
                <a:solidFill>
                  <a:schemeClr val="dk1"/>
                </a:solidFill>
                <a:highlight>
                  <a:srgbClr val="FFFFFF"/>
                </a:highlight>
              </a:rPr>
              <a:t> .</a:t>
            </a:r>
            <a:r>
              <a:rPr lang="fr" sz="1050" dirty="0" err="1">
                <a:solidFill>
                  <a:schemeClr val="dk1"/>
                </a:solidFill>
                <a:highlight>
                  <a:srgbClr val="FFFFFF"/>
                </a:highlight>
              </a:rPr>
              <a:t>read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 dirty="0">
                <a:solidFill>
                  <a:schemeClr val="dk1"/>
                </a:solidFill>
                <a:highlight>
                  <a:srgbClr val="FFFFFF"/>
                </a:highlight>
              </a:rPr>
              <a:t> .option(</a:t>
            </a:r>
            <a:r>
              <a:rPr lang="fr" sz="1050" b="1" dirty="0">
                <a:solidFill>
                  <a:srgbClr val="008000"/>
                </a:solidFill>
                <a:highlight>
                  <a:srgbClr val="FFFFFF"/>
                </a:highlight>
              </a:rPr>
              <a:t>"</a:t>
            </a:r>
            <a:r>
              <a:rPr lang="fr" sz="1050" b="1" dirty="0" err="1">
                <a:solidFill>
                  <a:srgbClr val="008000"/>
                </a:solidFill>
                <a:highlight>
                  <a:srgbClr val="FFFFFF"/>
                </a:highlight>
              </a:rPr>
              <a:t>inferSchema</a:t>
            </a:r>
            <a:r>
              <a:rPr lang="fr" sz="1050" b="1" dirty="0">
                <a:solidFill>
                  <a:srgbClr val="008000"/>
                </a:solidFill>
                <a:highlight>
                  <a:srgbClr val="FFFFFF"/>
                </a:highlight>
              </a:rPr>
              <a:t>"</a:t>
            </a:r>
            <a:r>
              <a:rPr lang="fr" sz="1050" dirty="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lang="fr" sz="1050" b="1" dirty="0">
                <a:solidFill>
                  <a:srgbClr val="008000"/>
                </a:solidFill>
                <a:highlight>
                  <a:srgbClr val="FFFFFF"/>
                </a:highlight>
              </a:rPr>
              <a:t>"</a:t>
            </a:r>
            <a:r>
              <a:rPr lang="fr" sz="1050" b="1" dirty="0" err="1">
                <a:solidFill>
                  <a:srgbClr val="008000"/>
                </a:solidFill>
                <a:highlight>
                  <a:srgbClr val="FFFFFF"/>
                </a:highlight>
              </a:rPr>
              <a:t>true</a:t>
            </a:r>
            <a:r>
              <a:rPr lang="fr" sz="1050" b="1" dirty="0">
                <a:solidFill>
                  <a:srgbClr val="008000"/>
                </a:solidFill>
                <a:highlight>
                  <a:srgbClr val="FFFFFF"/>
                </a:highlight>
              </a:rPr>
              <a:t>"</a:t>
            </a:r>
            <a:r>
              <a:rPr lang="fr" sz="1050" dirty="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 dirty="0">
                <a:solidFill>
                  <a:schemeClr val="dk1"/>
                </a:solidFill>
                <a:highlight>
                  <a:srgbClr val="FFFFFF"/>
                </a:highlight>
              </a:rPr>
              <a:t> .option(</a:t>
            </a:r>
            <a:r>
              <a:rPr lang="fr" sz="1050" b="1" dirty="0">
                <a:solidFill>
                  <a:srgbClr val="008000"/>
                </a:solidFill>
                <a:highlight>
                  <a:srgbClr val="FFFFFF"/>
                </a:highlight>
              </a:rPr>
              <a:t>"header"</a:t>
            </a:r>
            <a:r>
              <a:rPr lang="fr" sz="1050" dirty="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lang="fr" sz="1050" b="1" dirty="0">
                <a:solidFill>
                  <a:srgbClr val="008000"/>
                </a:solidFill>
                <a:highlight>
                  <a:srgbClr val="FFFFFF"/>
                </a:highlight>
              </a:rPr>
              <a:t>"</a:t>
            </a:r>
            <a:r>
              <a:rPr lang="fr" sz="1050" b="1" dirty="0" err="1">
                <a:solidFill>
                  <a:srgbClr val="008000"/>
                </a:solidFill>
                <a:highlight>
                  <a:srgbClr val="FFFFFF"/>
                </a:highlight>
              </a:rPr>
              <a:t>true</a:t>
            </a:r>
            <a:r>
              <a:rPr lang="fr" sz="1050" b="1" dirty="0">
                <a:solidFill>
                  <a:srgbClr val="008000"/>
                </a:solidFill>
                <a:highlight>
                  <a:srgbClr val="FFFFFF"/>
                </a:highlight>
              </a:rPr>
              <a:t>"</a:t>
            </a:r>
            <a:r>
              <a:rPr lang="fr" sz="1050" dirty="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 dirty="0">
                <a:solidFill>
                  <a:schemeClr val="dk1"/>
                </a:solidFill>
                <a:highlight>
                  <a:srgbClr val="FFFFFF"/>
                </a:highlight>
              </a:rPr>
              <a:t> .csv(</a:t>
            </a:r>
            <a:r>
              <a:rPr lang="fr" sz="1050" b="1" dirty="0">
                <a:solidFill>
                  <a:srgbClr val="008000"/>
                </a:solidFill>
                <a:highlight>
                  <a:srgbClr val="FFFFFF"/>
                </a:highlight>
              </a:rPr>
              <a:t>"/chemin/vers/</a:t>
            </a:r>
            <a:r>
              <a:rPr lang="fr" sz="1050" b="1" dirty="0" err="1">
                <a:solidFill>
                  <a:srgbClr val="008000"/>
                </a:solidFill>
                <a:highlight>
                  <a:srgbClr val="FFFFFF"/>
                </a:highlight>
              </a:rPr>
              <a:t>lefichier</a:t>
            </a:r>
            <a:r>
              <a:rPr lang="fr" sz="1050" b="1" dirty="0">
                <a:solidFill>
                  <a:srgbClr val="008000"/>
                </a:solidFill>
                <a:highlight>
                  <a:srgbClr val="FFFFFF"/>
                </a:highlight>
              </a:rPr>
              <a:t>/2015-summary.csv"</a:t>
            </a:r>
            <a:r>
              <a:rPr lang="fr" sz="1050" dirty="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 dirty="0" err="1">
                <a:solidFill>
                  <a:schemeClr val="dk1"/>
                </a:solidFill>
              </a:rPr>
              <a:t>PrintSchema</a:t>
            </a:r>
            <a:r>
              <a:rPr lang="fr" dirty="0">
                <a:solidFill>
                  <a:schemeClr val="dk1"/>
                </a:solidFill>
              </a:rPr>
              <a:t>, show 20 </a:t>
            </a:r>
            <a:r>
              <a:rPr lang="fr" dirty="0" err="1">
                <a:solidFill>
                  <a:schemeClr val="dk1"/>
                </a:solidFill>
              </a:rPr>
              <a:t>rows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000" dirty="0">
                <a:solidFill>
                  <a:schemeClr val="dk1"/>
                </a:solidFill>
                <a:highlight>
                  <a:srgbClr val="FFFFFF"/>
                </a:highlight>
              </a:rPr>
              <a:t>flightData2015.printSchema()</a:t>
            </a:r>
            <a:endParaRPr sz="10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 dirty="0">
                <a:solidFill>
                  <a:schemeClr val="dk1"/>
                </a:solidFill>
                <a:highlight>
                  <a:srgbClr val="FFFFFF"/>
                </a:highlight>
              </a:rPr>
              <a:t>flightData2015.show()</a:t>
            </a:r>
            <a:endParaRPr sz="10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Sort by count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17" name="Google Shape;217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Spark basics architecture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b="1" dirty="0">
                <a:solidFill>
                  <a:srgbClr val="38761D"/>
                </a:solidFill>
              </a:rPr>
              <a:t>Cluster</a:t>
            </a:r>
            <a:r>
              <a:rPr lang="fr" b="1" dirty="0">
                <a:solidFill>
                  <a:schemeClr val="dk1"/>
                </a:solidFill>
              </a:rPr>
              <a:t> </a:t>
            </a:r>
            <a:r>
              <a:rPr lang="fr" b="1" dirty="0">
                <a:solidFill>
                  <a:srgbClr val="38761D"/>
                </a:solidFill>
              </a:rPr>
              <a:t>:</a:t>
            </a:r>
            <a:r>
              <a:rPr lang="fr" b="1" dirty="0">
                <a:solidFill>
                  <a:schemeClr val="dk1"/>
                </a:solidFill>
              </a:rPr>
              <a:t> </a:t>
            </a:r>
            <a:r>
              <a:rPr lang="fr" dirty="0">
                <a:solidFill>
                  <a:schemeClr val="dk1"/>
                </a:solidFill>
              </a:rPr>
              <a:t>Un groupe de machines ou un pool de ressources de plusieurs machines (CPU, RAM ET DISQUE). 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Un cluster seul ne peut exploiter sa puissance, pour cela on a besoin des </a:t>
            </a:r>
            <a:r>
              <a:rPr lang="fr" dirty="0" err="1">
                <a:solidFill>
                  <a:schemeClr val="dk1"/>
                </a:solidFill>
              </a:rPr>
              <a:t>Frameworks</a:t>
            </a:r>
            <a:r>
              <a:rPr lang="fr" dirty="0">
                <a:solidFill>
                  <a:schemeClr val="dk1"/>
                </a:solidFill>
              </a:rPr>
              <a:t> pour coordonner la charge du travail dans le cluster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b="1" dirty="0" err="1">
                <a:solidFill>
                  <a:srgbClr val="38761D"/>
                </a:solidFill>
              </a:rPr>
              <a:t>Spark</a:t>
            </a:r>
            <a:r>
              <a:rPr lang="fr" dirty="0">
                <a:solidFill>
                  <a:schemeClr val="dk1"/>
                </a:solidFill>
              </a:rPr>
              <a:t> est l’un de ces </a:t>
            </a:r>
            <a:r>
              <a:rPr lang="fr" b="1" dirty="0">
                <a:solidFill>
                  <a:srgbClr val="38761D"/>
                </a:solidFill>
              </a:rPr>
              <a:t>Framework</a:t>
            </a:r>
            <a:r>
              <a:rPr lang="fr" dirty="0">
                <a:solidFill>
                  <a:schemeClr val="dk1"/>
                </a:solidFill>
              </a:rPr>
              <a:t> : Il Pilote, coordonne et exécute des tâches sur les données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Spark basics architecture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dirty="0" err="1">
                <a:solidFill>
                  <a:schemeClr val="dk1"/>
                </a:solidFill>
              </a:rPr>
              <a:t>Spark</a:t>
            </a:r>
            <a:r>
              <a:rPr lang="fr" dirty="0">
                <a:solidFill>
                  <a:schemeClr val="dk1"/>
                </a:solidFill>
              </a:rPr>
              <a:t> pour exécuter ses tâches utilise un </a:t>
            </a:r>
            <a:r>
              <a:rPr lang="fr" b="1" dirty="0">
                <a:solidFill>
                  <a:srgbClr val="38761D"/>
                </a:solidFill>
              </a:rPr>
              <a:t>cluster Manager</a:t>
            </a:r>
            <a:endParaRPr b="1" dirty="0">
              <a:solidFill>
                <a:srgbClr val="38761D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b="1" dirty="0">
                <a:solidFill>
                  <a:srgbClr val="38761D"/>
                </a:solidFill>
              </a:rPr>
              <a:t>Cluster Manager pour </a:t>
            </a:r>
            <a:r>
              <a:rPr lang="fr" b="1" dirty="0" err="1">
                <a:solidFill>
                  <a:srgbClr val="38761D"/>
                </a:solidFill>
              </a:rPr>
              <a:t>Spark</a:t>
            </a:r>
            <a:r>
              <a:rPr lang="fr" b="1" dirty="0">
                <a:solidFill>
                  <a:srgbClr val="38761D"/>
                </a:solidFill>
              </a:rPr>
              <a:t> :</a:t>
            </a:r>
            <a:endParaRPr b="1" dirty="0">
              <a:solidFill>
                <a:srgbClr val="38761D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fr" dirty="0" err="1"/>
              <a:t>Spark</a:t>
            </a:r>
            <a:r>
              <a:rPr lang="fr" dirty="0"/>
              <a:t> </a:t>
            </a:r>
            <a:r>
              <a:rPr lang="fr" dirty="0" err="1"/>
              <a:t>Standalone</a:t>
            </a:r>
            <a:r>
              <a:rPr lang="fr" dirty="0"/>
              <a:t> cluster manager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fr" dirty="0"/>
              <a:t>YARN (</a:t>
            </a:r>
            <a:r>
              <a:rPr lang="fr" dirty="0" err="1"/>
              <a:t>Yet</a:t>
            </a:r>
            <a:r>
              <a:rPr lang="fr" dirty="0"/>
              <a:t> </a:t>
            </a:r>
            <a:r>
              <a:rPr lang="fr" dirty="0" err="1"/>
              <a:t>Another</a:t>
            </a:r>
            <a:r>
              <a:rPr lang="fr" dirty="0"/>
              <a:t> Resource Manager)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fr" dirty="0" err="1"/>
              <a:t>Mesos</a:t>
            </a:r>
            <a:endParaRPr b="1" dirty="0">
              <a:solidFill>
                <a:srgbClr val="38761D"/>
              </a:solidFill>
            </a:endParaRPr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Spark basics architecture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err="1">
                <a:solidFill>
                  <a:srgbClr val="38761D"/>
                </a:solidFill>
              </a:rPr>
              <a:t>Spark</a:t>
            </a:r>
            <a:r>
              <a:rPr lang="fr" dirty="0">
                <a:solidFill>
                  <a:srgbClr val="38761D"/>
                </a:solidFill>
              </a:rPr>
              <a:t> Application</a:t>
            </a:r>
            <a:endParaRPr dirty="0">
              <a:solidFill>
                <a:srgbClr val="38761D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Un application </a:t>
            </a:r>
            <a:r>
              <a:rPr lang="fr" dirty="0" err="1">
                <a:solidFill>
                  <a:schemeClr val="dk1"/>
                </a:solidFill>
              </a:rPr>
              <a:t>Spark</a:t>
            </a:r>
            <a:r>
              <a:rPr lang="fr" dirty="0">
                <a:solidFill>
                  <a:schemeClr val="dk1"/>
                </a:solidFill>
              </a:rPr>
              <a:t> consiste en </a:t>
            </a:r>
            <a:r>
              <a:rPr lang="fr" b="1" i="1" dirty="0" err="1">
                <a:solidFill>
                  <a:schemeClr val="dk1"/>
                </a:solidFill>
              </a:rPr>
              <a:t>process</a:t>
            </a:r>
            <a:r>
              <a:rPr lang="fr" b="1" i="1" dirty="0">
                <a:solidFill>
                  <a:schemeClr val="dk1"/>
                </a:solidFill>
              </a:rPr>
              <a:t> Driver</a:t>
            </a:r>
            <a:r>
              <a:rPr lang="fr" dirty="0">
                <a:solidFill>
                  <a:schemeClr val="dk1"/>
                </a:solidFill>
              </a:rPr>
              <a:t> et un set de </a:t>
            </a:r>
            <a:r>
              <a:rPr lang="fr" b="1" i="1" dirty="0" err="1">
                <a:solidFill>
                  <a:schemeClr val="dk1"/>
                </a:solidFill>
              </a:rPr>
              <a:t>process</a:t>
            </a:r>
            <a:r>
              <a:rPr lang="fr" b="1" i="1" dirty="0">
                <a:solidFill>
                  <a:schemeClr val="dk1"/>
                </a:solidFill>
              </a:rPr>
              <a:t> </a:t>
            </a:r>
            <a:r>
              <a:rPr lang="fr" b="1" i="1" dirty="0" err="1">
                <a:solidFill>
                  <a:schemeClr val="dk1"/>
                </a:solidFill>
              </a:rPr>
              <a:t>Executor</a:t>
            </a:r>
            <a:r>
              <a:rPr lang="fr" b="1" i="1" dirty="0">
                <a:solidFill>
                  <a:schemeClr val="dk1"/>
                </a:solidFill>
              </a:rPr>
              <a:t> </a:t>
            </a:r>
            <a:endParaRPr b="1" i="1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Spark basics architecture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dirty="0">
                <a:solidFill>
                  <a:srgbClr val="38761D"/>
                </a:solidFill>
              </a:rPr>
              <a:t>The Driver </a:t>
            </a:r>
            <a:r>
              <a:rPr lang="fr" dirty="0" err="1">
                <a:solidFill>
                  <a:srgbClr val="38761D"/>
                </a:solidFill>
              </a:rPr>
              <a:t>process</a:t>
            </a:r>
            <a:endParaRPr dirty="0">
              <a:solidFill>
                <a:srgbClr val="38761D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Le Driver </a:t>
            </a:r>
            <a:r>
              <a:rPr lang="fr" dirty="0" err="1">
                <a:solidFill>
                  <a:schemeClr val="dk1"/>
                </a:solidFill>
              </a:rPr>
              <a:t>Process</a:t>
            </a:r>
            <a:r>
              <a:rPr lang="fr" dirty="0">
                <a:solidFill>
                  <a:schemeClr val="dk1"/>
                </a:solidFill>
              </a:rPr>
              <a:t> s'exécute sur un nœud du cluster et exécute votre fonction </a:t>
            </a:r>
            <a:r>
              <a:rPr lang="fr" i="1" dirty="0">
                <a:solidFill>
                  <a:schemeClr val="dk1"/>
                </a:solidFill>
              </a:rPr>
              <a:t>main(). </a:t>
            </a:r>
            <a:r>
              <a:rPr lang="fr" dirty="0">
                <a:solidFill>
                  <a:schemeClr val="dk1"/>
                </a:solidFill>
              </a:rPr>
              <a:t>Il est responsable de 3 choses:</a:t>
            </a:r>
            <a:endParaRPr dirty="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" dirty="0"/>
              <a:t>Garder les informations sur l’application </a:t>
            </a:r>
            <a:r>
              <a:rPr lang="fr" dirty="0" err="1"/>
              <a:t>Spark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" dirty="0"/>
              <a:t>Répondre au programme de l’utilisateur ou aux inputs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" dirty="0"/>
              <a:t>Analyser, distribuer et planifier (</a:t>
            </a:r>
            <a:r>
              <a:rPr lang="fr" dirty="0" err="1"/>
              <a:t>scheduling</a:t>
            </a:r>
            <a:r>
              <a:rPr lang="fr" dirty="0"/>
              <a:t>) la charge de travail sur les exécuteurs</a:t>
            </a:r>
            <a:br>
              <a:rPr lang="fr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Le driver </a:t>
            </a:r>
            <a:r>
              <a:rPr lang="fr" dirty="0" err="1">
                <a:solidFill>
                  <a:schemeClr val="dk1"/>
                </a:solidFill>
              </a:rPr>
              <a:t>Process</a:t>
            </a:r>
            <a:r>
              <a:rPr lang="fr" dirty="0">
                <a:solidFill>
                  <a:schemeClr val="dk1"/>
                </a:solidFill>
              </a:rPr>
              <a:t> est essentiel, c’est le </a:t>
            </a:r>
            <a:r>
              <a:rPr lang="fr" b="1" dirty="0">
                <a:solidFill>
                  <a:srgbClr val="38761D"/>
                </a:solidFill>
              </a:rPr>
              <a:t>cœur</a:t>
            </a:r>
            <a:r>
              <a:rPr lang="fr" dirty="0">
                <a:solidFill>
                  <a:schemeClr val="dk1"/>
                </a:solidFill>
              </a:rPr>
              <a:t> d’une application </a:t>
            </a:r>
            <a:r>
              <a:rPr lang="fr" dirty="0" err="1">
                <a:solidFill>
                  <a:schemeClr val="dk1"/>
                </a:solidFill>
              </a:rPr>
              <a:t>Spark</a:t>
            </a:r>
            <a:r>
              <a:rPr lang="fr" dirty="0">
                <a:solidFill>
                  <a:schemeClr val="dk1"/>
                </a:solidFill>
              </a:rPr>
              <a:t>. Il garde toutes les informations pertinentes pendant la vie de l’application </a:t>
            </a:r>
            <a:r>
              <a:rPr lang="fr" dirty="0" err="1">
                <a:solidFill>
                  <a:schemeClr val="dk1"/>
                </a:solidFill>
              </a:rPr>
              <a:t>Spark</a:t>
            </a:r>
            <a:r>
              <a:rPr lang="fr" dirty="0">
                <a:solidFill>
                  <a:schemeClr val="dk1"/>
                </a:solidFill>
              </a:rPr>
              <a:t> </a:t>
            </a: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38761D"/>
              </a:solidFill>
            </a:endParaRPr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Spark basics architecture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err="1">
                <a:solidFill>
                  <a:srgbClr val="38761D"/>
                </a:solidFill>
              </a:rPr>
              <a:t>Executors</a:t>
            </a:r>
            <a:r>
              <a:rPr lang="fr" dirty="0">
                <a:solidFill>
                  <a:srgbClr val="38761D"/>
                </a:solidFill>
              </a:rPr>
              <a:t> </a:t>
            </a:r>
            <a:r>
              <a:rPr lang="fr" dirty="0" err="1">
                <a:solidFill>
                  <a:srgbClr val="38761D"/>
                </a:solidFill>
              </a:rPr>
              <a:t>process</a:t>
            </a:r>
            <a:endParaRPr dirty="0">
              <a:solidFill>
                <a:srgbClr val="38761D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Les exécuteurs sont responsable d’effectuer la charge du travail que le Driver leur assignent</a:t>
            </a:r>
            <a:endParaRPr dirty="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Un exécuteur est responsable que de deux choses:</a:t>
            </a:r>
            <a:endParaRPr dirty="0">
              <a:solidFill>
                <a:schemeClr val="dk1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dirty="0">
                <a:solidFill>
                  <a:schemeClr val="dk1"/>
                </a:solidFill>
              </a:rPr>
              <a:t>Exécuter le code assigné par le Driver</a:t>
            </a:r>
            <a:endParaRPr dirty="0">
              <a:solidFill>
                <a:schemeClr val="dk1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dirty="0">
                <a:solidFill>
                  <a:schemeClr val="dk1"/>
                </a:solidFill>
              </a:rPr>
              <a:t>Rapporter l'état du calcul au Driver</a:t>
            </a:r>
            <a:endParaRPr dirty="0">
              <a:solidFill>
                <a:srgbClr val="38761D"/>
              </a:solidFill>
            </a:endParaRPr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Spark basics architecture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38761D"/>
                </a:solidFill>
              </a:rPr>
              <a:t>Cluster Manager - Driver - </a:t>
            </a:r>
            <a:r>
              <a:rPr lang="fr" dirty="0" err="1">
                <a:solidFill>
                  <a:srgbClr val="38761D"/>
                </a:solidFill>
              </a:rPr>
              <a:t>executors</a:t>
            </a:r>
            <a:endParaRPr dirty="0">
              <a:solidFill>
                <a:srgbClr val="38761D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Le cluster Manager contrôle les machines physiques et alloue les ressources nécessaires pour l’application </a:t>
            </a:r>
            <a:r>
              <a:rPr lang="fr" dirty="0" err="1">
                <a:solidFill>
                  <a:schemeClr val="dk1"/>
                </a:solidFill>
              </a:rPr>
              <a:t>Spark</a:t>
            </a:r>
            <a:endParaRPr dirty="0">
              <a:solidFill>
                <a:srgbClr val="38761D"/>
              </a:solidFill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" dirty="0"/>
              <a:t>Ressources pour les exécuteurs et pour le driver </a:t>
            </a:r>
            <a:endParaRPr dirty="0"/>
          </a:p>
        </p:txBody>
      </p:sp>
      <p:sp>
        <p:nvSpPr>
          <p:cNvPr id="107" name="Google Shape;10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Spark basics architecture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8761D"/>
                </a:solidFill>
              </a:rPr>
              <a:t>Architecture d’une application Spark</a:t>
            </a:r>
            <a:endParaRPr>
              <a:solidFill>
                <a:srgbClr val="38761D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4" name="Google Shape;11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9</a:t>
            </a:fld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900" y="1050650"/>
            <a:ext cx="5738374" cy="361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</TotalTime>
  <Words>1135</Words>
  <Application>Microsoft Macintosh PowerPoint</Application>
  <PresentationFormat>Affichage à l'écran (16:9)</PresentationFormat>
  <Paragraphs>177</Paragraphs>
  <Slides>25</Slides>
  <Notes>25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8" baseType="lpstr">
      <vt:lpstr>Arial</vt:lpstr>
      <vt:lpstr>Georgia</vt:lpstr>
      <vt:lpstr>Simple Light</vt:lpstr>
      <vt:lpstr>Apache Spark</vt:lpstr>
      <vt:lpstr>Plan</vt:lpstr>
      <vt:lpstr>Spark basics architecture  </vt:lpstr>
      <vt:lpstr>Spark basics architecture  </vt:lpstr>
      <vt:lpstr>Spark basics architecture  </vt:lpstr>
      <vt:lpstr>Spark basics architecture  </vt:lpstr>
      <vt:lpstr>Spark basics architecture  </vt:lpstr>
      <vt:lpstr>Spark basics architecture  </vt:lpstr>
      <vt:lpstr>Spark basics architecture  </vt:lpstr>
      <vt:lpstr>Spark Languages APIs   </vt:lpstr>
      <vt:lpstr>Spark APIs  </vt:lpstr>
      <vt:lpstr>Spark Session    </vt:lpstr>
      <vt:lpstr>Spark Session   </vt:lpstr>
      <vt:lpstr>Spark Session   </vt:lpstr>
      <vt:lpstr>DataFrames  </vt:lpstr>
      <vt:lpstr>DataFrames  </vt:lpstr>
      <vt:lpstr>Transformations  </vt:lpstr>
      <vt:lpstr>Transformations  </vt:lpstr>
      <vt:lpstr>Transformations  </vt:lpstr>
      <vt:lpstr>Transformations  </vt:lpstr>
      <vt:lpstr>Actions  </vt:lpstr>
      <vt:lpstr>Spark UI  </vt:lpstr>
      <vt:lpstr>Spark UI  </vt:lpstr>
      <vt:lpstr> </vt:lpstr>
      <vt:lpstr>End to End example 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Spark</dc:title>
  <cp:lastModifiedBy>Microsoft Office User</cp:lastModifiedBy>
  <cp:revision>29</cp:revision>
  <dcterms:modified xsi:type="dcterms:W3CDTF">2020-10-01T20:38:33Z</dcterms:modified>
</cp:coreProperties>
</file>