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0" r:id="rId1"/>
    <p:sldMasterId id="2147483671" r:id="rId2"/>
  </p:sldMasterIdLst>
  <p:notesMasterIdLst>
    <p:notesMasterId r:id="rId37"/>
  </p:notesMasterIdLst>
  <p:sldIdLst>
    <p:sldId id="256" r:id="rId3"/>
    <p:sldId id="259" r:id="rId4"/>
    <p:sldId id="261" r:id="rId5"/>
    <p:sldId id="258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92" r:id="rId14"/>
    <p:sldId id="268" r:id="rId15"/>
    <p:sldId id="269" r:id="rId16"/>
    <p:sldId id="271" r:id="rId17"/>
    <p:sldId id="282" r:id="rId18"/>
    <p:sldId id="272" r:id="rId19"/>
    <p:sldId id="274" r:id="rId20"/>
    <p:sldId id="275" r:id="rId21"/>
    <p:sldId id="273" r:id="rId22"/>
    <p:sldId id="276" r:id="rId23"/>
    <p:sldId id="277" r:id="rId24"/>
    <p:sldId id="278" r:id="rId25"/>
    <p:sldId id="280" r:id="rId26"/>
    <p:sldId id="281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851"/>
    <p:restoredTop sz="94721"/>
  </p:normalViewPr>
  <p:slideViewPr>
    <p:cSldViewPr snapToGrid="0">
      <p:cViewPr>
        <p:scale>
          <a:sx n="131" d="100"/>
          <a:sy n="131" d="100"/>
        </p:scale>
        <p:origin x="936" y="10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5a328a9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5a328a9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81518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5a328a9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5a328a9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84580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5a328a9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5a328a9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36724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5a328a9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5a328a9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97315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5a328a9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5a328a9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42361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5a328a9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5a328a9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69567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5a328a9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5a328a9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01283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5a328a9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5a328a9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28967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5a328a9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5a328a9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16795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5a328a9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5a328a9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4591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5a328a9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5a328a9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86226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5a328a9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5a328a9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8910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5a328a9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5a328a9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4459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5a328a9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5a328a9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83575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5a328a9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5a328a9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59915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5a328a9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5a328a9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17565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5a328a9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5a328a9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11153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55a328a9ce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55a328a9ce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42267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5a328a9ce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5a328a9ce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84291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56165b0a8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56165b0a8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71498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55a328a9ce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55a328a9ce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8825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5a328a9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5a328a9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19694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6ee0bafbee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6ee0bafbee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51290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6ee0bafbee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6ee0bafbee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18095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56165b0a8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56165b0a8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09843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6ee0bafbe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6ee0bafbee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6563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56165b0a8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56165b0a8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8708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5a328a9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5a328a9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5a328a9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5a328a9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2896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5a328a9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5a328a9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8338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5a328a9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5a328a9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6578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5a328a9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5a328a9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512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5a328a9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5a328a9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5600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4A86E8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69" name="Google Shape;69;p16"/>
          <p:cNvSpPr txBox="1"/>
          <p:nvPr/>
        </p:nvSpPr>
        <p:spPr>
          <a:xfrm>
            <a:off x="311700" y="4754225"/>
            <a:ext cx="85206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© By Yacine Ait Ouarab. 2019. All Rights Reserved</a:t>
            </a:r>
            <a:endParaRPr sz="700"/>
          </a:p>
        </p:txBody>
      </p:sp>
      <p:sp>
        <p:nvSpPr>
          <p:cNvPr id="70" name="Google Shape;70;p16"/>
          <p:cNvSpPr txBox="1"/>
          <p:nvPr/>
        </p:nvSpPr>
        <p:spPr>
          <a:xfrm>
            <a:off x="311700" y="4754225"/>
            <a:ext cx="85206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700"/>
              <a:t>© By Yacine Ait Ouarab. 2019. All Rights Reserved</a:t>
            </a:r>
            <a:endParaRPr sz="7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7" name="Google Shape;97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311700" y="4754225"/>
            <a:ext cx="85206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© By Yacine Ait Ouarab. 2019. All Rights Reserved</a:t>
            </a:r>
            <a:endParaRPr sz="7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311700" y="4754225"/>
            <a:ext cx="85206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© By Yacine Ait Ouarab. 2019. All Rights Reserved</a:t>
            </a:r>
            <a:endParaRPr sz="7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i="1">
                <a:solidFill>
                  <a:srgbClr val="4A86E8"/>
                </a:solidFill>
                <a:latin typeface="Georgia"/>
                <a:ea typeface="Georgia"/>
                <a:cs typeface="Georgia"/>
                <a:sym typeface="Georgia"/>
              </a:rPr>
              <a:t>Apache</a:t>
            </a:r>
            <a:r>
              <a:rPr lang="fr">
                <a:solidFill>
                  <a:srgbClr val="4A86E8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fr" i="1">
                <a:solidFill>
                  <a:srgbClr val="4A86E8"/>
                </a:solidFill>
                <a:latin typeface="Georgia"/>
                <a:ea typeface="Georgia"/>
                <a:cs typeface="Georgia"/>
                <a:sym typeface="Georgia"/>
              </a:rPr>
              <a:t>Spark</a:t>
            </a:r>
            <a:endParaRPr>
              <a:solidFill>
                <a:srgbClr val="4A86E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6" name="Google Shape;106;p25"/>
          <p:cNvSpPr txBox="1">
            <a:spLocks noGrp="1"/>
          </p:cNvSpPr>
          <p:nvPr>
            <p:ph type="subTitle" idx="1"/>
          </p:nvPr>
        </p:nvSpPr>
        <p:spPr>
          <a:xfrm>
            <a:off x="311700" y="27065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Chapitre 2 - Apache Spark Structured APIs: DataFrame and DataSet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7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dirty="0" err="1">
                <a:solidFill>
                  <a:srgbClr val="4A86E8"/>
                </a:solidFill>
              </a:rPr>
              <a:t>DataFrame</a:t>
            </a:r>
            <a:r>
              <a:rPr lang="fr-FR" dirty="0">
                <a:solidFill>
                  <a:srgbClr val="4A86E8"/>
                </a:solidFill>
              </a:rPr>
              <a:t> vs </a:t>
            </a:r>
            <a:r>
              <a:rPr lang="fr-FR" dirty="0" err="1">
                <a:solidFill>
                  <a:srgbClr val="4A86E8"/>
                </a:solidFill>
              </a:rPr>
              <a:t>DataSet</a:t>
            </a:r>
            <a:br>
              <a:rPr lang="fr-FR" dirty="0"/>
            </a:br>
            <a:br>
              <a:rPr lang="fr-FR" dirty="0"/>
            </a:b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</p:txBody>
      </p:sp>
      <p:sp>
        <p:nvSpPr>
          <p:cNvPr id="119" name="Google Shape;119;p27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fr-FR" dirty="0">
                <a:solidFill>
                  <a:schemeClr val="dk1"/>
                </a:solidFill>
              </a:rPr>
              <a:t>Pour prendre en charge efficacement les objets spécifiques au domaine, un concept spécial appelé «encodeur» est nécessaire.</a:t>
            </a:r>
          </a:p>
          <a:p>
            <a:pPr fontAlgn="base"/>
            <a:r>
              <a:rPr lang="fr-FR" dirty="0">
                <a:solidFill>
                  <a:schemeClr val="dk1"/>
                </a:solidFill>
              </a:rPr>
              <a:t>L'encodeur mappe le type </a:t>
            </a:r>
            <a:r>
              <a:rPr lang="fr-FR" dirty="0" err="1">
                <a:solidFill>
                  <a:schemeClr val="dk1"/>
                </a:solidFill>
              </a:rPr>
              <a:t>T</a:t>
            </a:r>
            <a:r>
              <a:rPr lang="fr-FR" dirty="0">
                <a:solidFill>
                  <a:schemeClr val="dk1"/>
                </a:solidFill>
              </a:rPr>
              <a:t> (spécifique au domaine) au système de type interne de </a:t>
            </a:r>
            <a:r>
              <a:rPr lang="fr-FR" dirty="0" err="1">
                <a:solidFill>
                  <a:schemeClr val="dk1"/>
                </a:solidFill>
              </a:rPr>
              <a:t>Spark</a:t>
            </a:r>
            <a:r>
              <a:rPr lang="fr-FR" dirty="0">
                <a:solidFill>
                  <a:schemeClr val="dk1"/>
                </a:solidFill>
              </a:rPr>
              <a:t>.</a:t>
            </a:r>
          </a:p>
          <a:p>
            <a:pPr fontAlgn="base"/>
            <a:r>
              <a:rPr lang="fr-FR" dirty="0">
                <a:solidFill>
                  <a:schemeClr val="dk1"/>
                </a:solidFill>
              </a:rPr>
              <a:t>Par exemple, étant donné une classe Person avec deux champs, </a:t>
            </a:r>
            <a:r>
              <a:rPr lang="fr-FR" dirty="0" err="1">
                <a:solidFill>
                  <a:schemeClr val="dk1"/>
                </a:solidFill>
              </a:rPr>
              <a:t>name</a:t>
            </a:r>
            <a:r>
              <a:rPr lang="fr-FR" dirty="0">
                <a:solidFill>
                  <a:schemeClr val="dk1"/>
                </a:solidFill>
              </a:rPr>
              <a:t>(string) et </a:t>
            </a:r>
            <a:r>
              <a:rPr lang="fr-FR" dirty="0" err="1">
                <a:solidFill>
                  <a:schemeClr val="dk1"/>
                </a:solidFill>
              </a:rPr>
              <a:t>age</a:t>
            </a:r>
            <a:r>
              <a:rPr lang="fr-FR" dirty="0">
                <a:solidFill>
                  <a:schemeClr val="dk1"/>
                </a:solidFill>
              </a:rPr>
              <a:t>(</a:t>
            </a:r>
            <a:r>
              <a:rPr lang="fr-FR" dirty="0" err="1">
                <a:solidFill>
                  <a:schemeClr val="dk1"/>
                </a:solidFill>
              </a:rPr>
              <a:t>int</a:t>
            </a:r>
            <a:r>
              <a:rPr lang="fr-FR" dirty="0">
                <a:solidFill>
                  <a:schemeClr val="dk1"/>
                </a:solidFill>
              </a:rPr>
              <a:t>), un encodeur demande à </a:t>
            </a:r>
            <a:r>
              <a:rPr lang="fr-FR" dirty="0" err="1">
                <a:solidFill>
                  <a:schemeClr val="dk1"/>
                </a:solidFill>
              </a:rPr>
              <a:t>Spark</a:t>
            </a:r>
            <a:r>
              <a:rPr lang="fr-FR" dirty="0">
                <a:solidFill>
                  <a:schemeClr val="dk1"/>
                </a:solidFill>
              </a:rPr>
              <a:t> de générer du code lors de l'exécution pour sérialiser l'objet Person dans une structure binaire.</a:t>
            </a:r>
          </a:p>
          <a:p>
            <a:pPr fontAlgn="base"/>
            <a:r>
              <a:rPr lang="fr-FR" dirty="0">
                <a:solidFill>
                  <a:schemeClr val="dk1"/>
                </a:solidFill>
              </a:rPr>
              <a:t>Lors de l'utilisation de </a:t>
            </a:r>
            <a:r>
              <a:rPr lang="fr-FR" dirty="0" err="1">
                <a:solidFill>
                  <a:schemeClr val="dk1"/>
                </a:solidFill>
              </a:rPr>
              <a:t>DataFrames</a:t>
            </a:r>
            <a:r>
              <a:rPr lang="fr-FR" dirty="0">
                <a:solidFill>
                  <a:schemeClr val="dk1"/>
                </a:solidFill>
              </a:rPr>
              <a:t> ou des API structurées «standard», cette structure binaire sera un ROW.</a:t>
            </a:r>
          </a:p>
          <a:p>
            <a:pPr fontAlgn="base"/>
            <a:endParaRPr lang="fr-FR" dirty="0">
              <a:solidFill>
                <a:schemeClr val="dk1"/>
              </a:solidFill>
            </a:endParaRPr>
          </a:p>
        </p:txBody>
      </p:sp>
      <p:sp>
        <p:nvSpPr>
          <p:cNvPr id="120" name="Google Shape;120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5536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7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dirty="0" err="1">
                <a:solidFill>
                  <a:srgbClr val="4A86E8"/>
                </a:solidFill>
              </a:rPr>
              <a:t>DataFrame</a:t>
            </a:r>
            <a:r>
              <a:rPr lang="fr-FR" dirty="0">
                <a:solidFill>
                  <a:srgbClr val="4A86E8"/>
                </a:solidFill>
              </a:rPr>
              <a:t> vs </a:t>
            </a:r>
            <a:r>
              <a:rPr lang="fr-FR" dirty="0" err="1">
                <a:solidFill>
                  <a:srgbClr val="4A86E8"/>
                </a:solidFill>
              </a:rPr>
              <a:t>DataSet</a:t>
            </a:r>
            <a:br>
              <a:rPr lang="fr-FR" dirty="0"/>
            </a:br>
            <a:br>
              <a:rPr lang="fr-FR" dirty="0"/>
            </a:b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</p:txBody>
      </p:sp>
      <p:sp>
        <p:nvSpPr>
          <p:cNvPr id="119" name="Google Shape;119;p27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fr-FR" dirty="0">
                <a:solidFill>
                  <a:schemeClr val="dk1"/>
                </a:solidFill>
              </a:rPr>
              <a:t>Lorsque vous utilisez l'API </a:t>
            </a:r>
            <a:r>
              <a:rPr lang="fr-FR" dirty="0" err="1">
                <a:solidFill>
                  <a:schemeClr val="dk1"/>
                </a:solidFill>
              </a:rPr>
              <a:t>Dataset</a:t>
            </a:r>
            <a:r>
              <a:rPr lang="fr-FR" dirty="0">
                <a:solidFill>
                  <a:schemeClr val="dk1"/>
                </a:solidFill>
              </a:rPr>
              <a:t>, pour chaque enregistrement, </a:t>
            </a:r>
            <a:r>
              <a:rPr lang="fr-FR" dirty="0" err="1">
                <a:solidFill>
                  <a:schemeClr val="dk1"/>
                </a:solidFill>
              </a:rPr>
              <a:t>Spark</a:t>
            </a:r>
            <a:r>
              <a:rPr lang="fr-FR" dirty="0">
                <a:solidFill>
                  <a:schemeClr val="dk1"/>
                </a:solidFill>
              </a:rPr>
              <a:t> convertit les objet que vous avez spécifié (une case classe ou une classe Java) au format </a:t>
            </a:r>
            <a:r>
              <a:rPr lang="fr-FR" dirty="0" err="1">
                <a:solidFill>
                  <a:schemeClr val="dk1"/>
                </a:solidFill>
              </a:rPr>
              <a:t>Spark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Row</a:t>
            </a:r>
            <a:r>
              <a:rPr lang="fr-FR" dirty="0">
                <a:solidFill>
                  <a:schemeClr val="dk1"/>
                </a:solidFill>
              </a:rPr>
              <a:t>.</a:t>
            </a:r>
          </a:p>
          <a:p>
            <a:pPr fontAlgn="base"/>
            <a:r>
              <a:rPr lang="fr-FR" dirty="0">
                <a:solidFill>
                  <a:schemeClr val="dk1"/>
                </a:solidFill>
              </a:rPr>
              <a:t>Cette conversion ralentit vos opérations mais peut offrir plus de flexibilité</a:t>
            </a:r>
          </a:p>
          <a:p>
            <a:pPr marL="114300" indent="0" fontAlgn="base">
              <a:buNone/>
            </a:pPr>
            <a:endParaRPr lang="fr-FR" dirty="0">
              <a:solidFill>
                <a:schemeClr val="dk1"/>
              </a:solidFill>
            </a:endParaRPr>
          </a:p>
        </p:txBody>
      </p:sp>
      <p:sp>
        <p:nvSpPr>
          <p:cNvPr id="120" name="Google Shape;120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835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7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dirty="0" err="1">
                <a:solidFill>
                  <a:srgbClr val="4A86E8"/>
                </a:solidFill>
              </a:rPr>
              <a:t>DataFrame</a:t>
            </a:r>
            <a:r>
              <a:rPr lang="fr-FR" dirty="0">
                <a:solidFill>
                  <a:srgbClr val="4A86E8"/>
                </a:solidFill>
              </a:rPr>
              <a:t> vs </a:t>
            </a:r>
            <a:r>
              <a:rPr lang="fr-FR" dirty="0" err="1">
                <a:solidFill>
                  <a:srgbClr val="4A86E8"/>
                </a:solidFill>
              </a:rPr>
              <a:t>DataSet</a:t>
            </a:r>
            <a:br>
              <a:rPr lang="fr-FR" dirty="0"/>
            </a:br>
            <a:br>
              <a:rPr lang="fr-FR" dirty="0"/>
            </a:b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</p:txBody>
      </p:sp>
      <p:sp>
        <p:nvSpPr>
          <p:cNvPr id="120" name="Google Shape;120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12</a:t>
            </a:fld>
            <a:endParaRPr/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01136E68-B238-6D4F-A460-5DD345B864AD}"/>
              </a:ext>
            </a:extLst>
          </p:cNvPr>
          <p:cNvCxnSpPr>
            <a:cxnSpLocks/>
          </p:cNvCxnSpPr>
          <p:nvPr/>
        </p:nvCxnSpPr>
        <p:spPr>
          <a:xfrm>
            <a:off x="2472267" y="1367624"/>
            <a:ext cx="5145083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C61331CD-10D3-7D46-BC9A-79CDDC5252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686351"/>
              </p:ext>
            </p:extLst>
          </p:nvPr>
        </p:nvGraphicFramePr>
        <p:xfrm>
          <a:off x="763325" y="1979876"/>
          <a:ext cx="6933540" cy="13517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5402">
                  <a:extLst>
                    <a:ext uri="{9D8B030D-6E8A-4147-A177-3AD203B41FA5}">
                      <a16:colId xmlns:a16="http://schemas.microsoft.com/office/drawing/2014/main" val="767353213"/>
                    </a:ext>
                  </a:extLst>
                </a:gridCol>
                <a:gridCol w="1787540">
                  <a:extLst>
                    <a:ext uri="{9D8B030D-6E8A-4147-A177-3AD203B41FA5}">
                      <a16:colId xmlns:a16="http://schemas.microsoft.com/office/drawing/2014/main" val="2100988859"/>
                    </a:ext>
                  </a:extLst>
                </a:gridCol>
                <a:gridCol w="1967213">
                  <a:extLst>
                    <a:ext uri="{9D8B030D-6E8A-4147-A177-3AD203B41FA5}">
                      <a16:colId xmlns:a16="http://schemas.microsoft.com/office/drawing/2014/main" val="4288069873"/>
                    </a:ext>
                  </a:extLst>
                </a:gridCol>
                <a:gridCol w="1733385">
                  <a:extLst>
                    <a:ext uri="{9D8B030D-6E8A-4147-A177-3AD203B41FA5}">
                      <a16:colId xmlns:a16="http://schemas.microsoft.com/office/drawing/2014/main" val="1425934071"/>
                    </a:ext>
                  </a:extLst>
                </a:gridCol>
              </a:tblGrid>
              <a:tr h="450574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DataFrames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DataSets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029246"/>
                  </a:ext>
                </a:extLst>
              </a:tr>
              <a:tr h="450574">
                <a:tc>
                  <a:txBody>
                    <a:bodyPr/>
                    <a:lstStyle/>
                    <a:p>
                      <a:r>
                        <a:rPr lang="fr-FR" dirty="0" err="1"/>
                        <a:t>Syntax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Errors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Runtime</a:t>
                      </a:r>
                      <a:endParaRPr lang="fr-FR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Compile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Compile 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9851869"/>
                  </a:ext>
                </a:extLst>
              </a:tr>
              <a:tr h="450574">
                <a:tc>
                  <a:txBody>
                    <a:bodyPr/>
                    <a:lstStyle/>
                    <a:p>
                      <a:r>
                        <a:rPr lang="fr-FR" dirty="0" err="1"/>
                        <a:t>Analysis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Errors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Runtime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Runtime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Compile 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5851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4353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7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</p:txBody>
      </p:sp>
      <p:sp>
        <p:nvSpPr>
          <p:cNvPr id="119" name="Google Shape;119;p27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indent="0" algn="ctr" fontAlgn="base">
              <a:buNone/>
            </a:pPr>
            <a:r>
              <a:rPr lang="fr-FR" dirty="0">
                <a:solidFill>
                  <a:schemeClr val="dk1"/>
                </a:solidFill>
              </a:rPr>
              <a:t>Quand utiliser les </a:t>
            </a:r>
            <a:r>
              <a:rPr lang="fr-FR" dirty="0" err="1">
                <a:solidFill>
                  <a:schemeClr val="dk1"/>
                </a:solidFill>
              </a:rPr>
              <a:t>DataSets</a:t>
            </a:r>
            <a:r>
              <a:rPr lang="fr-FR" dirty="0">
                <a:solidFill>
                  <a:schemeClr val="dk1"/>
                </a:solidFill>
              </a:rPr>
              <a:t> ?</a:t>
            </a:r>
          </a:p>
          <a:p>
            <a:pPr marL="114300" indent="0" fontAlgn="base">
              <a:buNone/>
            </a:pPr>
            <a:endParaRPr lang="fr-FR" dirty="0">
              <a:solidFill>
                <a:schemeClr val="dk1"/>
              </a:solidFill>
            </a:endParaRPr>
          </a:p>
        </p:txBody>
      </p:sp>
      <p:sp>
        <p:nvSpPr>
          <p:cNvPr id="120" name="Google Shape;120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06315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7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dirty="0" err="1">
                <a:solidFill>
                  <a:srgbClr val="4A86E8"/>
                </a:solidFill>
              </a:rPr>
              <a:t>DataSet</a:t>
            </a:r>
            <a:br>
              <a:rPr lang="fr-FR" dirty="0"/>
            </a:br>
            <a:br>
              <a:rPr lang="fr-FR" dirty="0"/>
            </a:b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</p:txBody>
      </p:sp>
      <p:sp>
        <p:nvSpPr>
          <p:cNvPr id="119" name="Google Shape;119;p27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fr-FR" dirty="0">
                <a:solidFill>
                  <a:schemeClr val="dk1"/>
                </a:solidFill>
              </a:rPr>
              <a:t>Vous pourriez vous demander, si je vais payer une pénalité de performance lorsque j'utilise des </a:t>
            </a:r>
            <a:r>
              <a:rPr lang="fr-FR" dirty="0" err="1">
                <a:solidFill>
                  <a:schemeClr val="dk1"/>
                </a:solidFill>
              </a:rPr>
              <a:t>DataSets</a:t>
            </a:r>
            <a:r>
              <a:rPr lang="fr-FR" dirty="0">
                <a:solidFill>
                  <a:schemeClr val="dk1"/>
                </a:solidFill>
              </a:rPr>
              <a:t>, pourquoi devrais-je les utiliser? </a:t>
            </a:r>
          </a:p>
        </p:txBody>
      </p:sp>
      <p:sp>
        <p:nvSpPr>
          <p:cNvPr id="120" name="Google Shape;120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033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7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dirty="0" err="1">
                <a:solidFill>
                  <a:srgbClr val="4A86E8"/>
                </a:solidFill>
              </a:rPr>
              <a:t>DataSet</a:t>
            </a:r>
            <a:br>
              <a:rPr lang="fr-FR" dirty="0"/>
            </a:br>
            <a:br>
              <a:rPr lang="fr-FR" dirty="0"/>
            </a:b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</p:txBody>
      </p:sp>
      <p:sp>
        <p:nvSpPr>
          <p:cNvPr id="119" name="Google Shape;119;p27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fr-FR" dirty="0">
                <a:solidFill>
                  <a:schemeClr val="dk1"/>
                </a:solidFill>
              </a:rPr>
              <a:t>Lorsque les opérations que vous souhaitez effectuer ne peuvent pas être exprimées à l'aide de manipulations </a:t>
            </a:r>
            <a:r>
              <a:rPr lang="fr-FR" dirty="0" err="1">
                <a:solidFill>
                  <a:schemeClr val="dk1"/>
                </a:solidFill>
              </a:rPr>
              <a:t>DataFrame</a:t>
            </a:r>
            <a:endParaRPr lang="fr-FR" dirty="0">
              <a:solidFill>
                <a:schemeClr val="dk1"/>
              </a:solidFill>
            </a:endParaRPr>
          </a:p>
          <a:p>
            <a:pPr lvl="1" fontAlgn="base"/>
            <a:r>
              <a:rPr lang="fr-FR" dirty="0" err="1"/>
              <a:t>e.g</a:t>
            </a:r>
            <a:r>
              <a:rPr lang="fr-FR" dirty="0"/>
              <a:t>: vous pouvez avoir un grand ensemble de logique métier que vous souhaitez encoder dans une fonction spécifique plutôt que dans SQL ou </a:t>
            </a:r>
            <a:r>
              <a:rPr lang="fr-FR" dirty="0" err="1"/>
              <a:t>DataFrames</a:t>
            </a:r>
            <a:endParaRPr lang="fr-FR" dirty="0">
              <a:solidFill>
                <a:schemeClr val="dk1"/>
              </a:solidFill>
            </a:endParaRPr>
          </a:p>
          <a:p>
            <a:pPr fontAlgn="base"/>
            <a:r>
              <a:rPr lang="fr-FR" dirty="0">
                <a:solidFill>
                  <a:schemeClr val="dk1"/>
                </a:solidFill>
              </a:rPr>
              <a:t>Lorsque vous voulez ou avez besoin du « type-</a:t>
            </a:r>
            <a:r>
              <a:rPr lang="fr-FR" dirty="0" err="1">
                <a:solidFill>
                  <a:schemeClr val="dk1"/>
                </a:solidFill>
              </a:rPr>
              <a:t>safe</a:t>
            </a:r>
            <a:r>
              <a:rPr lang="fr-FR" dirty="0">
                <a:solidFill>
                  <a:schemeClr val="dk1"/>
                </a:solidFill>
              </a:rPr>
              <a:t> », et que vous êtes prêt à accepter le coût des performances pour y parvenir</a:t>
            </a:r>
          </a:p>
          <a:p>
            <a:pPr fontAlgn="base"/>
            <a:endParaRPr lang="fr-FR" dirty="0">
              <a:solidFill>
                <a:schemeClr val="dk1"/>
              </a:solidFill>
            </a:endParaRPr>
          </a:p>
          <a:p>
            <a:pPr fontAlgn="base"/>
            <a:r>
              <a:rPr lang="fr-FR" dirty="0">
                <a:solidFill>
                  <a:schemeClr val="dk1"/>
                </a:solidFill>
              </a:rPr>
              <a:t>Le cas d'utilisation le plus populaire consiste probablement à utiliser des </a:t>
            </a:r>
            <a:r>
              <a:rPr lang="fr-FR" dirty="0" err="1">
                <a:solidFill>
                  <a:schemeClr val="dk1"/>
                </a:solidFill>
              </a:rPr>
              <a:t>DataFrames</a:t>
            </a:r>
            <a:r>
              <a:rPr lang="fr-FR" dirty="0">
                <a:solidFill>
                  <a:schemeClr val="dk1"/>
                </a:solidFill>
              </a:rPr>
              <a:t> et des </a:t>
            </a:r>
            <a:r>
              <a:rPr lang="fr-FR" dirty="0" err="1">
                <a:solidFill>
                  <a:schemeClr val="dk1"/>
                </a:solidFill>
              </a:rPr>
              <a:t>Datasets</a:t>
            </a:r>
            <a:r>
              <a:rPr lang="fr-FR" dirty="0">
                <a:solidFill>
                  <a:schemeClr val="dk1"/>
                </a:solidFill>
              </a:rPr>
              <a:t> en tandem, en faisant un échange manuel entre les performances et la sécurité du type lorsque cela est le plus pertinent pour votre charge de travail.</a:t>
            </a:r>
          </a:p>
          <a:p>
            <a:pPr fontAlgn="base"/>
            <a:endParaRPr lang="fr-FR" dirty="0">
              <a:solidFill>
                <a:schemeClr val="dk1"/>
              </a:solidFill>
            </a:endParaRPr>
          </a:p>
        </p:txBody>
      </p:sp>
      <p:sp>
        <p:nvSpPr>
          <p:cNvPr id="120" name="Google Shape;120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231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7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dirty="0" err="1">
                <a:solidFill>
                  <a:srgbClr val="4A86E8"/>
                </a:solidFill>
              </a:rPr>
              <a:t>DataSet</a:t>
            </a:r>
            <a:br>
              <a:rPr lang="fr-FR" dirty="0"/>
            </a:br>
            <a:br>
              <a:rPr lang="fr-FR" dirty="0"/>
            </a:b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</p:txBody>
      </p:sp>
      <p:sp>
        <p:nvSpPr>
          <p:cNvPr id="119" name="Google Shape;119;p27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fr-FR" dirty="0">
                <a:solidFill>
                  <a:schemeClr val="dk1"/>
                </a:solidFill>
              </a:rPr>
              <a:t>Cela devrait motiver l'utilisation des </a:t>
            </a:r>
            <a:r>
              <a:rPr lang="fr-FR" dirty="0" err="1">
                <a:solidFill>
                  <a:schemeClr val="dk1"/>
                </a:solidFill>
              </a:rPr>
              <a:t>DataSets</a:t>
            </a:r>
            <a:r>
              <a:rPr lang="fr-FR" dirty="0">
                <a:solidFill>
                  <a:schemeClr val="dk1"/>
                </a:solidFill>
              </a:rPr>
              <a:t> uniquement avec un codage défini par l'utilisateur et uniquement là où cela a du sens. </a:t>
            </a:r>
          </a:p>
          <a:p>
            <a:pPr fontAlgn="base"/>
            <a:r>
              <a:rPr lang="fr-FR" dirty="0">
                <a:solidFill>
                  <a:schemeClr val="dk1"/>
                </a:solidFill>
              </a:rPr>
              <a:t>Cela peut être au début d'un pipeline </a:t>
            </a:r>
            <a:r>
              <a:rPr lang="fr-FR" dirty="0" err="1">
                <a:solidFill>
                  <a:schemeClr val="dk1"/>
                </a:solidFill>
              </a:rPr>
              <a:t>Big</a:t>
            </a:r>
            <a:r>
              <a:rPr lang="fr-FR" dirty="0">
                <a:solidFill>
                  <a:schemeClr val="dk1"/>
                </a:solidFill>
              </a:rPr>
              <a:t> Data ou à la fin d'un pipeline.</a:t>
            </a:r>
          </a:p>
        </p:txBody>
      </p:sp>
      <p:sp>
        <p:nvSpPr>
          <p:cNvPr id="120" name="Google Shape;120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466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7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dirty="0" err="1">
                <a:solidFill>
                  <a:srgbClr val="4A86E8"/>
                </a:solidFill>
              </a:rPr>
              <a:t>Creating</a:t>
            </a:r>
            <a:r>
              <a:rPr lang="fr-FR" dirty="0">
                <a:solidFill>
                  <a:srgbClr val="4A86E8"/>
                </a:solidFill>
              </a:rPr>
              <a:t> </a:t>
            </a:r>
            <a:r>
              <a:rPr lang="fr-FR" dirty="0" err="1">
                <a:solidFill>
                  <a:srgbClr val="4A86E8"/>
                </a:solidFill>
              </a:rPr>
              <a:t>DataSet</a:t>
            </a:r>
            <a:br>
              <a:rPr lang="fr-FR" dirty="0"/>
            </a:br>
            <a:br>
              <a:rPr lang="fr-FR" dirty="0"/>
            </a:b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</p:txBody>
      </p:sp>
      <p:sp>
        <p:nvSpPr>
          <p:cNvPr id="119" name="Google Shape;119;p27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fr-FR" dirty="0">
                <a:solidFill>
                  <a:schemeClr val="dk1"/>
                </a:solidFill>
              </a:rPr>
              <a:t>La création des </a:t>
            </a:r>
            <a:r>
              <a:rPr lang="fr-FR" dirty="0" err="1">
                <a:solidFill>
                  <a:schemeClr val="dk1"/>
                </a:solidFill>
              </a:rPr>
              <a:t>DataSets</a:t>
            </a:r>
            <a:r>
              <a:rPr lang="fr-FR" dirty="0">
                <a:solidFill>
                  <a:schemeClr val="dk1"/>
                </a:solidFill>
              </a:rPr>
              <a:t> est en quelque sorte une opération manuelle, vous obligeant à connaître et à définir les schémas à l'avance.</a:t>
            </a:r>
          </a:p>
        </p:txBody>
      </p:sp>
      <p:sp>
        <p:nvSpPr>
          <p:cNvPr id="120" name="Google Shape;120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9179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7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dirty="0" err="1">
                <a:solidFill>
                  <a:srgbClr val="4A86E8"/>
                </a:solidFill>
              </a:rPr>
              <a:t>Creating</a:t>
            </a:r>
            <a:r>
              <a:rPr lang="fr-FR" dirty="0">
                <a:solidFill>
                  <a:srgbClr val="4A86E8"/>
                </a:solidFill>
              </a:rPr>
              <a:t> </a:t>
            </a:r>
            <a:r>
              <a:rPr lang="fr-FR" dirty="0" err="1">
                <a:solidFill>
                  <a:srgbClr val="4A86E8"/>
                </a:solidFill>
              </a:rPr>
              <a:t>DataSet</a:t>
            </a:r>
            <a:r>
              <a:rPr lang="fr-FR" dirty="0">
                <a:solidFill>
                  <a:srgbClr val="4A86E8"/>
                </a:solidFill>
              </a:rPr>
              <a:t> - JAVA</a:t>
            </a:r>
            <a:br>
              <a:rPr lang="fr-FR" dirty="0"/>
            </a:br>
            <a:br>
              <a:rPr lang="fr-FR" dirty="0"/>
            </a:b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</p:txBody>
      </p:sp>
      <p:sp>
        <p:nvSpPr>
          <p:cNvPr id="119" name="Google Shape;119;p27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fr-FR" dirty="0">
                <a:solidFill>
                  <a:schemeClr val="dk1"/>
                </a:solidFill>
              </a:rPr>
              <a:t>Les encodeurs Java sont assez simples, vous spécifiez simplement votre classe, puis vous l'encoderez lorsque vous rencontrerez votre </a:t>
            </a:r>
            <a:r>
              <a:rPr lang="fr-FR" dirty="0" err="1">
                <a:solidFill>
                  <a:schemeClr val="dk1"/>
                </a:solidFill>
              </a:rPr>
              <a:t>DataFrame</a:t>
            </a:r>
            <a:r>
              <a:rPr lang="fr-FR" dirty="0">
                <a:solidFill>
                  <a:schemeClr val="dk1"/>
                </a:solidFill>
              </a:rPr>
              <a:t> (qui est de type </a:t>
            </a:r>
            <a:r>
              <a:rPr lang="fr-FR" dirty="0" err="1">
                <a:solidFill>
                  <a:schemeClr val="dk1"/>
                </a:solidFill>
              </a:rPr>
              <a:t>Dataset</a:t>
            </a:r>
            <a:r>
              <a:rPr lang="fr-FR" dirty="0">
                <a:solidFill>
                  <a:schemeClr val="dk1"/>
                </a:solidFill>
              </a:rPr>
              <a:t> &lt;</a:t>
            </a:r>
            <a:r>
              <a:rPr lang="fr-FR" dirty="0" err="1">
                <a:solidFill>
                  <a:schemeClr val="dk1"/>
                </a:solidFill>
              </a:rPr>
              <a:t>Row</a:t>
            </a:r>
            <a:r>
              <a:rPr lang="fr-FR" dirty="0">
                <a:solidFill>
                  <a:schemeClr val="dk1"/>
                </a:solidFill>
              </a:rPr>
              <a:t>&gt;)</a:t>
            </a:r>
          </a:p>
        </p:txBody>
      </p:sp>
      <p:sp>
        <p:nvSpPr>
          <p:cNvPr id="120" name="Google Shape;120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543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7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dirty="0" err="1">
                <a:solidFill>
                  <a:srgbClr val="4A86E8"/>
                </a:solidFill>
              </a:rPr>
              <a:t>Creating</a:t>
            </a:r>
            <a:r>
              <a:rPr lang="fr-FR" dirty="0">
                <a:solidFill>
                  <a:srgbClr val="4A86E8"/>
                </a:solidFill>
              </a:rPr>
              <a:t> </a:t>
            </a:r>
            <a:r>
              <a:rPr lang="fr-FR" dirty="0" err="1">
                <a:solidFill>
                  <a:srgbClr val="4A86E8"/>
                </a:solidFill>
              </a:rPr>
              <a:t>DataSet</a:t>
            </a:r>
            <a:r>
              <a:rPr lang="fr-FR" dirty="0">
                <a:solidFill>
                  <a:srgbClr val="4A86E8"/>
                </a:solidFill>
              </a:rPr>
              <a:t> - JAVA</a:t>
            </a:r>
            <a:br>
              <a:rPr lang="fr-FR" dirty="0"/>
            </a:br>
            <a:br>
              <a:rPr lang="fr-FR" dirty="0"/>
            </a:b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</p:txBody>
      </p:sp>
      <p:sp>
        <p:nvSpPr>
          <p:cNvPr id="119" name="Google Shape;119;p27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indent="0">
              <a:buNone/>
            </a:pPr>
            <a:r>
              <a:rPr lang="fr-FR" dirty="0">
                <a:solidFill>
                  <a:srgbClr val="006699"/>
                </a:solidFill>
                <a:latin typeface="UbuntuMono"/>
              </a:rPr>
              <a:t>import </a:t>
            </a:r>
            <a:r>
              <a:rPr lang="fr-FR" dirty="0" err="1">
                <a:solidFill>
                  <a:srgbClr val="00CCFF"/>
                </a:solidFill>
                <a:latin typeface="UbuntuMono"/>
              </a:rPr>
              <a:t>org.apache.spark.sql.Encoders</a:t>
            </a:r>
            <a:r>
              <a:rPr lang="fr-FR" dirty="0">
                <a:solidFill>
                  <a:srgbClr val="545454"/>
                </a:solidFill>
                <a:latin typeface="UbuntuMono"/>
              </a:rPr>
              <a:t>; </a:t>
            </a:r>
          </a:p>
          <a:p>
            <a:pPr marL="114300" indent="0">
              <a:buNone/>
            </a:pPr>
            <a:endParaRPr lang="fr-FR" dirty="0"/>
          </a:p>
          <a:p>
            <a:pPr marL="114300" indent="0">
              <a:buNone/>
            </a:pPr>
            <a:r>
              <a:rPr lang="fr-FR" dirty="0">
                <a:solidFill>
                  <a:srgbClr val="006699"/>
                </a:solidFill>
                <a:latin typeface="UbuntuMono"/>
              </a:rPr>
              <a:t>public class </a:t>
            </a:r>
            <a:r>
              <a:rPr lang="fr-FR" dirty="0">
                <a:solidFill>
                  <a:srgbClr val="00A887"/>
                </a:solidFill>
                <a:latin typeface="UbuntuMono"/>
              </a:rPr>
              <a:t>Flight </a:t>
            </a:r>
            <a:r>
              <a:rPr lang="fr-FR" dirty="0" err="1">
                <a:solidFill>
                  <a:srgbClr val="006699"/>
                </a:solidFill>
                <a:latin typeface="UbuntuMono"/>
              </a:rPr>
              <a:t>implements</a:t>
            </a:r>
            <a:r>
              <a:rPr lang="fr-FR" dirty="0">
                <a:solidFill>
                  <a:srgbClr val="006699"/>
                </a:solidFill>
                <a:latin typeface="UbuntuMono"/>
              </a:rPr>
              <a:t> </a:t>
            </a:r>
            <a:r>
              <a:rPr lang="fr-FR" dirty="0" err="1">
                <a:solidFill>
                  <a:srgbClr val="000087"/>
                </a:solidFill>
                <a:latin typeface="UbuntuMono"/>
              </a:rPr>
              <a:t>Serializable</a:t>
            </a:r>
            <a:r>
              <a:rPr lang="fr-FR" dirty="0">
                <a:solidFill>
                  <a:srgbClr val="000087"/>
                </a:solidFill>
                <a:latin typeface="UbuntuMono"/>
              </a:rPr>
              <a:t> </a:t>
            </a:r>
            <a:r>
              <a:rPr lang="fr-FR" dirty="0">
                <a:solidFill>
                  <a:srgbClr val="545454"/>
                </a:solidFill>
                <a:latin typeface="UbuntuMono"/>
              </a:rPr>
              <a:t>{ </a:t>
            </a:r>
          </a:p>
          <a:p>
            <a:pPr marL="114300" indent="0">
              <a:buNone/>
            </a:pPr>
            <a:r>
              <a:rPr lang="fr-FR" dirty="0">
                <a:solidFill>
                  <a:srgbClr val="545454"/>
                </a:solidFill>
                <a:latin typeface="UbuntuMono"/>
              </a:rPr>
              <a:t>	</a:t>
            </a:r>
            <a:r>
              <a:rPr lang="fr-FR" dirty="0">
                <a:solidFill>
                  <a:srgbClr val="000087"/>
                </a:solidFill>
                <a:latin typeface="UbuntuMono"/>
              </a:rPr>
              <a:t>String DEST_COUNTRY_NAME</a:t>
            </a:r>
            <a:r>
              <a:rPr lang="fr-FR" dirty="0">
                <a:solidFill>
                  <a:srgbClr val="545454"/>
                </a:solidFill>
                <a:latin typeface="UbuntuMono"/>
              </a:rPr>
              <a:t>;</a:t>
            </a:r>
            <a:br>
              <a:rPr lang="fr-FR" dirty="0">
                <a:solidFill>
                  <a:srgbClr val="545454"/>
                </a:solidFill>
                <a:latin typeface="UbuntuMono"/>
              </a:rPr>
            </a:br>
            <a:r>
              <a:rPr lang="fr-FR" dirty="0">
                <a:solidFill>
                  <a:srgbClr val="545454"/>
                </a:solidFill>
                <a:latin typeface="UbuntuMono"/>
              </a:rPr>
              <a:t>	</a:t>
            </a:r>
            <a:r>
              <a:rPr lang="fr-FR" dirty="0">
                <a:solidFill>
                  <a:srgbClr val="000087"/>
                </a:solidFill>
                <a:latin typeface="UbuntuMono"/>
              </a:rPr>
              <a:t>String ORIGIN_COUNTRY_NAME</a:t>
            </a:r>
            <a:r>
              <a:rPr lang="fr-FR" dirty="0">
                <a:solidFill>
                  <a:srgbClr val="545454"/>
                </a:solidFill>
                <a:latin typeface="UbuntuMono"/>
              </a:rPr>
              <a:t>;</a:t>
            </a:r>
            <a:br>
              <a:rPr lang="fr-FR" dirty="0">
                <a:solidFill>
                  <a:srgbClr val="545454"/>
                </a:solidFill>
                <a:latin typeface="UbuntuMono"/>
              </a:rPr>
            </a:br>
            <a:r>
              <a:rPr lang="fr-FR" dirty="0">
                <a:solidFill>
                  <a:srgbClr val="545454"/>
                </a:solidFill>
                <a:latin typeface="UbuntuMono"/>
              </a:rPr>
              <a:t>	</a:t>
            </a:r>
            <a:r>
              <a:rPr lang="fr-FR" dirty="0">
                <a:solidFill>
                  <a:srgbClr val="000087"/>
                </a:solidFill>
                <a:latin typeface="UbuntuMono"/>
              </a:rPr>
              <a:t>Long count</a:t>
            </a:r>
            <a:r>
              <a:rPr lang="fr-FR" dirty="0">
                <a:solidFill>
                  <a:srgbClr val="545454"/>
                </a:solidFill>
                <a:latin typeface="UbuntuMono"/>
              </a:rPr>
              <a:t>; </a:t>
            </a:r>
            <a:endParaRPr lang="fr-FR" dirty="0"/>
          </a:p>
          <a:p>
            <a:pPr marL="114300" indent="0">
              <a:buNone/>
            </a:pPr>
            <a:r>
              <a:rPr lang="fr-FR" dirty="0">
                <a:solidFill>
                  <a:srgbClr val="545454"/>
                </a:solidFill>
                <a:latin typeface="UbuntuMono"/>
              </a:rPr>
              <a:t>} </a:t>
            </a:r>
          </a:p>
          <a:p>
            <a:pPr marL="114300" indent="0">
              <a:buNone/>
            </a:pPr>
            <a:endParaRPr lang="fr-FR" dirty="0">
              <a:solidFill>
                <a:srgbClr val="545454"/>
              </a:solidFill>
              <a:latin typeface="UbuntuMono"/>
            </a:endParaRPr>
          </a:p>
          <a:p>
            <a:pPr marL="114300" indent="0">
              <a:buNone/>
            </a:pPr>
            <a:r>
              <a:rPr lang="fr-FR" dirty="0" err="1">
                <a:solidFill>
                  <a:srgbClr val="000087"/>
                </a:solidFill>
                <a:latin typeface="UbuntuMono"/>
              </a:rPr>
              <a:t>Dataset</a:t>
            </a:r>
            <a:r>
              <a:rPr lang="fr-FR" dirty="0">
                <a:solidFill>
                  <a:srgbClr val="545454"/>
                </a:solidFill>
                <a:latin typeface="UbuntuMono"/>
              </a:rPr>
              <a:t>&lt;</a:t>
            </a:r>
            <a:r>
              <a:rPr lang="fr-FR" dirty="0" err="1">
                <a:solidFill>
                  <a:srgbClr val="000087"/>
                </a:solidFill>
                <a:latin typeface="UbuntuMono"/>
              </a:rPr>
              <a:t>Row</a:t>
            </a:r>
            <a:r>
              <a:rPr lang="fr-FR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fr-FR" dirty="0" err="1">
                <a:solidFill>
                  <a:srgbClr val="000087"/>
                </a:solidFill>
                <a:latin typeface="UbuntuMono"/>
              </a:rPr>
              <a:t>flightsDF</a:t>
            </a:r>
            <a:r>
              <a:rPr lang="fr-FR" dirty="0">
                <a:solidFill>
                  <a:srgbClr val="000087"/>
                </a:solidFill>
                <a:latin typeface="UbuntuMono"/>
              </a:rPr>
              <a:t> </a:t>
            </a:r>
            <a:r>
              <a:rPr lang="fr-FR" dirty="0">
                <a:solidFill>
                  <a:srgbClr val="545454"/>
                </a:solidFill>
                <a:latin typeface="UbuntuMono"/>
              </a:rPr>
              <a:t>= </a:t>
            </a:r>
            <a:r>
              <a:rPr lang="fr-FR" dirty="0" err="1">
                <a:solidFill>
                  <a:srgbClr val="000087"/>
                </a:solidFill>
                <a:latin typeface="UbuntuMono"/>
              </a:rPr>
              <a:t>spark</a:t>
            </a:r>
            <a:r>
              <a:rPr lang="fr-FR" dirty="0" err="1">
                <a:solidFill>
                  <a:srgbClr val="545454"/>
                </a:solidFill>
                <a:latin typeface="UbuntuMono"/>
              </a:rPr>
              <a:t>.</a:t>
            </a:r>
            <a:r>
              <a:rPr lang="fr-FR" dirty="0" err="1">
                <a:solidFill>
                  <a:srgbClr val="330099"/>
                </a:solidFill>
                <a:latin typeface="UbuntuMono"/>
              </a:rPr>
              <a:t>read</a:t>
            </a:r>
            <a:r>
              <a:rPr lang="fr-FR" dirty="0">
                <a:solidFill>
                  <a:srgbClr val="330099"/>
                </a:solidFill>
                <a:latin typeface="UbuntuMono"/>
              </a:rPr>
              <a:t> </a:t>
            </a:r>
            <a:r>
              <a:rPr lang="fr-FR" dirty="0">
                <a:solidFill>
                  <a:srgbClr val="545454"/>
                </a:solidFill>
                <a:latin typeface="UbuntuMono"/>
              </a:rPr>
              <a:t>.</a:t>
            </a:r>
            <a:r>
              <a:rPr lang="fr-FR" dirty="0">
                <a:solidFill>
                  <a:srgbClr val="330099"/>
                </a:solidFill>
                <a:latin typeface="UbuntuMono"/>
              </a:rPr>
              <a:t>parquet</a:t>
            </a:r>
            <a:r>
              <a:rPr lang="fr-FR" dirty="0">
                <a:solidFill>
                  <a:srgbClr val="545454"/>
                </a:solidFill>
                <a:latin typeface="UbuntuMono"/>
              </a:rPr>
              <a:t>(</a:t>
            </a:r>
            <a:r>
              <a:rPr lang="fr-FR" dirty="0">
                <a:solidFill>
                  <a:srgbClr val="CC3300"/>
                </a:solidFill>
                <a:latin typeface="UbuntuMono"/>
              </a:rPr>
              <a:t>"/data/flight-data/parquet/2010-summary.parquet/"</a:t>
            </a:r>
            <a:r>
              <a:rPr lang="fr-FR" dirty="0">
                <a:solidFill>
                  <a:srgbClr val="545454"/>
                </a:solidFill>
                <a:latin typeface="UbuntuMono"/>
              </a:rPr>
              <a:t>)</a:t>
            </a:r>
          </a:p>
          <a:p>
            <a:pPr marL="114300" indent="0">
              <a:buNone/>
            </a:pPr>
            <a:r>
              <a:rPr lang="fr-FR" dirty="0">
                <a:solidFill>
                  <a:srgbClr val="545454"/>
                </a:solidFill>
                <a:latin typeface="UbuntuMono"/>
              </a:rPr>
              <a:t>.</a:t>
            </a:r>
            <a:r>
              <a:rPr lang="fr-FR" dirty="0" err="1">
                <a:solidFill>
                  <a:srgbClr val="330099"/>
                </a:solidFill>
                <a:latin typeface="UbuntuMono"/>
              </a:rPr>
              <a:t>Dataset</a:t>
            </a:r>
            <a:r>
              <a:rPr lang="fr-FR" dirty="0">
                <a:solidFill>
                  <a:srgbClr val="330099"/>
                </a:solidFill>
                <a:latin typeface="UbuntuMono"/>
              </a:rPr>
              <a:t>&lt;Flight&gt; </a:t>
            </a:r>
            <a:r>
              <a:rPr lang="fr-FR" dirty="0" err="1">
                <a:solidFill>
                  <a:srgbClr val="330099"/>
                </a:solidFill>
                <a:latin typeface="UbuntuMono"/>
              </a:rPr>
              <a:t>flights</a:t>
            </a:r>
            <a:r>
              <a:rPr lang="fr-FR" dirty="0">
                <a:solidFill>
                  <a:srgbClr val="330099"/>
                </a:solidFill>
                <a:latin typeface="UbuntuMono"/>
              </a:rPr>
              <a:t> = </a:t>
            </a:r>
            <a:r>
              <a:rPr lang="fr-FR" dirty="0" err="1">
                <a:solidFill>
                  <a:srgbClr val="330099"/>
                </a:solidFill>
                <a:latin typeface="UbuntuMono"/>
              </a:rPr>
              <a:t>flightDF.as</a:t>
            </a:r>
            <a:r>
              <a:rPr lang="fr-FR" dirty="0">
                <a:solidFill>
                  <a:srgbClr val="545454"/>
                </a:solidFill>
                <a:latin typeface="UbuntuMono"/>
              </a:rPr>
              <a:t>(</a:t>
            </a:r>
            <a:r>
              <a:rPr lang="fr-FR" dirty="0" err="1">
                <a:solidFill>
                  <a:srgbClr val="000087"/>
                </a:solidFill>
                <a:latin typeface="UbuntuMono"/>
              </a:rPr>
              <a:t>Encoders</a:t>
            </a:r>
            <a:r>
              <a:rPr lang="fr-FR" dirty="0" err="1">
                <a:solidFill>
                  <a:srgbClr val="545454"/>
                </a:solidFill>
                <a:latin typeface="UbuntuMono"/>
              </a:rPr>
              <a:t>.</a:t>
            </a:r>
            <a:r>
              <a:rPr lang="fr-FR" dirty="0" err="1">
                <a:solidFill>
                  <a:srgbClr val="330099"/>
                </a:solidFill>
                <a:latin typeface="UbuntuMono"/>
              </a:rPr>
              <a:t>bean</a:t>
            </a:r>
            <a:r>
              <a:rPr lang="fr-FR" dirty="0">
                <a:solidFill>
                  <a:srgbClr val="545454"/>
                </a:solidFill>
                <a:latin typeface="UbuntuMono"/>
              </a:rPr>
              <a:t>(</a:t>
            </a:r>
            <a:r>
              <a:rPr lang="fr-FR" dirty="0" err="1">
                <a:solidFill>
                  <a:srgbClr val="000087"/>
                </a:solidFill>
                <a:latin typeface="UbuntuMono"/>
              </a:rPr>
              <a:t>Flight</a:t>
            </a:r>
            <a:r>
              <a:rPr lang="fr-FR" dirty="0" err="1">
                <a:solidFill>
                  <a:srgbClr val="545454"/>
                </a:solidFill>
                <a:latin typeface="UbuntuMono"/>
              </a:rPr>
              <a:t>.</a:t>
            </a:r>
            <a:r>
              <a:rPr lang="fr-FR" dirty="0" err="1">
                <a:solidFill>
                  <a:srgbClr val="330099"/>
                </a:solidFill>
                <a:latin typeface="UbuntuMono"/>
              </a:rPr>
              <a:t>class</a:t>
            </a:r>
            <a:r>
              <a:rPr lang="fr-FR" dirty="0">
                <a:solidFill>
                  <a:srgbClr val="545454"/>
                </a:solidFill>
                <a:latin typeface="UbuntuMono"/>
              </a:rPr>
              <a:t>)); </a:t>
            </a:r>
            <a:endParaRPr lang="fr-FR" dirty="0"/>
          </a:p>
          <a:p>
            <a:pPr marL="114300" indent="0">
              <a:buNone/>
            </a:pPr>
            <a:endParaRPr lang="fr-FR" dirty="0"/>
          </a:p>
          <a:p>
            <a:pPr marL="114300" indent="0" fontAlgn="base">
              <a:buNone/>
            </a:pPr>
            <a:endParaRPr lang="fr-FR" dirty="0">
              <a:solidFill>
                <a:schemeClr val="dk1"/>
              </a:solidFill>
            </a:endParaRPr>
          </a:p>
        </p:txBody>
      </p:sp>
      <p:sp>
        <p:nvSpPr>
          <p:cNvPr id="120" name="Google Shape;120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8123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7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>
                <a:solidFill>
                  <a:srgbClr val="4A86E8"/>
                </a:solidFill>
              </a:rPr>
              <a:t>Spark</a:t>
            </a:r>
            <a:r>
              <a:rPr lang="fr-FR" dirty="0">
                <a:solidFill>
                  <a:srgbClr val="4A86E8"/>
                </a:solidFill>
              </a:rPr>
              <a:t> Component</a:t>
            </a: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</p:txBody>
      </p:sp>
      <p:sp>
        <p:nvSpPr>
          <p:cNvPr id="120" name="Google Shape;120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</a:t>
            </a:fld>
            <a:endParaRPr/>
          </a:p>
        </p:txBody>
      </p:sp>
      <p:pic>
        <p:nvPicPr>
          <p:cNvPr id="5" name="Google Shape;87;p17">
            <a:extLst>
              <a:ext uri="{FF2B5EF4-FFF2-40B4-BE49-F238E27FC236}">
                <a16:creationId xmlns:a16="http://schemas.microsoft.com/office/drawing/2014/main" id="{721B4B59-B163-DA40-95FE-9E7EEC92212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800" y="1022750"/>
            <a:ext cx="5937652" cy="37380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0966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7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dirty="0" err="1">
                <a:solidFill>
                  <a:srgbClr val="4A86E8"/>
                </a:solidFill>
              </a:rPr>
              <a:t>Creating</a:t>
            </a:r>
            <a:r>
              <a:rPr lang="fr-FR" dirty="0">
                <a:solidFill>
                  <a:srgbClr val="4A86E8"/>
                </a:solidFill>
              </a:rPr>
              <a:t> </a:t>
            </a:r>
            <a:r>
              <a:rPr lang="fr-FR" dirty="0" err="1">
                <a:solidFill>
                  <a:srgbClr val="4A86E8"/>
                </a:solidFill>
              </a:rPr>
              <a:t>DataSet</a:t>
            </a:r>
            <a:r>
              <a:rPr lang="fr-FR" dirty="0">
                <a:solidFill>
                  <a:srgbClr val="4A86E8"/>
                </a:solidFill>
              </a:rPr>
              <a:t> - SCALA</a:t>
            </a:r>
            <a:br>
              <a:rPr lang="fr-FR" dirty="0"/>
            </a:br>
            <a:br>
              <a:rPr lang="fr-FR" dirty="0"/>
            </a:b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</p:txBody>
      </p:sp>
      <p:sp>
        <p:nvSpPr>
          <p:cNvPr id="119" name="Google Shape;119;p27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fr-FR" dirty="0">
                <a:solidFill>
                  <a:schemeClr val="dk1"/>
                </a:solidFill>
              </a:rPr>
              <a:t>Pour créer des </a:t>
            </a:r>
            <a:r>
              <a:rPr lang="fr-FR" dirty="0" err="1">
                <a:solidFill>
                  <a:schemeClr val="dk1"/>
                </a:solidFill>
              </a:rPr>
              <a:t>DataSet</a:t>
            </a:r>
            <a:r>
              <a:rPr lang="fr-FR" dirty="0">
                <a:solidFill>
                  <a:schemeClr val="dk1"/>
                </a:solidFill>
              </a:rPr>
              <a:t> dans Scala, vous définissez une case classe. Une Case classe est une classe régulière qui présente les caractéristiques suivantes:</a:t>
            </a:r>
          </a:p>
          <a:p>
            <a:pPr lvl="1" fontAlgn="base"/>
            <a:r>
              <a:rPr lang="fr-FR" dirty="0">
                <a:solidFill>
                  <a:schemeClr val="dk1"/>
                </a:solidFill>
              </a:rPr>
              <a:t>Immuable</a:t>
            </a:r>
          </a:p>
          <a:p>
            <a:pPr lvl="1" fontAlgn="base"/>
            <a:r>
              <a:rPr lang="fr-FR" dirty="0">
                <a:solidFill>
                  <a:schemeClr val="dk1"/>
                </a:solidFill>
              </a:rPr>
              <a:t>Décomposable par Pattern </a:t>
            </a:r>
            <a:r>
              <a:rPr lang="fr-FR" dirty="0" err="1">
                <a:solidFill>
                  <a:schemeClr val="dk1"/>
                </a:solidFill>
              </a:rPr>
              <a:t>Matching</a:t>
            </a:r>
            <a:endParaRPr lang="fr-FR" dirty="0">
              <a:solidFill>
                <a:schemeClr val="dk1"/>
              </a:solidFill>
            </a:endParaRPr>
          </a:p>
          <a:p>
            <a:pPr lvl="1" fontAlgn="base"/>
            <a:r>
              <a:rPr lang="fr-FR" dirty="0"/>
              <a:t>Permet une comparaison basée sur la structure au lieu de la référence</a:t>
            </a:r>
            <a:endParaRPr lang="fr-FR" dirty="0">
              <a:solidFill>
                <a:schemeClr val="dk1"/>
              </a:solidFill>
            </a:endParaRPr>
          </a:p>
          <a:p>
            <a:pPr lvl="1" fontAlgn="base"/>
            <a:r>
              <a:rPr lang="fr-FR" dirty="0">
                <a:solidFill>
                  <a:schemeClr val="dk1"/>
                </a:solidFill>
              </a:rPr>
              <a:t>Facile à utiliser et à manipuler</a:t>
            </a:r>
          </a:p>
        </p:txBody>
      </p:sp>
      <p:sp>
        <p:nvSpPr>
          <p:cNvPr id="120" name="Google Shape;120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3239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7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dirty="0" err="1">
                <a:solidFill>
                  <a:srgbClr val="4A86E8"/>
                </a:solidFill>
              </a:rPr>
              <a:t>Creating</a:t>
            </a:r>
            <a:r>
              <a:rPr lang="fr-FR" dirty="0">
                <a:solidFill>
                  <a:srgbClr val="4A86E8"/>
                </a:solidFill>
              </a:rPr>
              <a:t> </a:t>
            </a:r>
            <a:r>
              <a:rPr lang="fr-FR" dirty="0" err="1">
                <a:solidFill>
                  <a:srgbClr val="4A86E8"/>
                </a:solidFill>
              </a:rPr>
              <a:t>DataSet</a:t>
            </a:r>
            <a:r>
              <a:rPr lang="fr-FR" dirty="0">
                <a:solidFill>
                  <a:srgbClr val="4A86E8"/>
                </a:solidFill>
              </a:rPr>
              <a:t> - SCALA</a:t>
            </a:r>
            <a:br>
              <a:rPr lang="fr-FR" dirty="0"/>
            </a:br>
            <a:br>
              <a:rPr lang="fr-FR" dirty="0"/>
            </a:b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</p:txBody>
      </p:sp>
      <p:sp>
        <p:nvSpPr>
          <p:cNvPr id="119" name="Google Shape;119;p27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fr-FR" dirty="0">
                <a:solidFill>
                  <a:schemeClr val="dk1"/>
                </a:solidFill>
              </a:rPr>
              <a:t>Ces caractéristiques les rendent assez précieux pour l'analyse des données car il est assez facile de raisonner sur une case classe. </a:t>
            </a:r>
          </a:p>
          <a:p>
            <a:pPr marL="114300" indent="0" fontAlgn="base">
              <a:buNone/>
            </a:pPr>
            <a:endParaRPr lang="fr-FR" dirty="0">
              <a:solidFill>
                <a:schemeClr val="dk1"/>
              </a:solidFill>
            </a:endParaRPr>
          </a:p>
          <a:p>
            <a:pPr fontAlgn="base"/>
            <a:r>
              <a:rPr lang="fr-FR" dirty="0">
                <a:solidFill>
                  <a:schemeClr val="dk1"/>
                </a:solidFill>
              </a:rPr>
              <a:t>La caractéristique la plus importante est probablement que les case classes sont immuables et permettent une comparaison par structure au lieu de valeur.</a:t>
            </a:r>
          </a:p>
        </p:txBody>
      </p:sp>
      <p:sp>
        <p:nvSpPr>
          <p:cNvPr id="120" name="Google Shape;120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7079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7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dirty="0" err="1">
                <a:solidFill>
                  <a:srgbClr val="4A86E8"/>
                </a:solidFill>
              </a:rPr>
              <a:t>Creating</a:t>
            </a:r>
            <a:r>
              <a:rPr lang="fr-FR" dirty="0">
                <a:solidFill>
                  <a:srgbClr val="4A86E8"/>
                </a:solidFill>
              </a:rPr>
              <a:t> </a:t>
            </a:r>
            <a:r>
              <a:rPr lang="fr-FR" dirty="0" err="1">
                <a:solidFill>
                  <a:srgbClr val="4A86E8"/>
                </a:solidFill>
              </a:rPr>
              <a:t>DataSet</a:t>
            </a:r>
            <a:r>
              <a:rPr lang="fr-FR" dirty="0">
                <a:solidFill>
                  <a:srgbClr val="4A86E8"/>
                </a:solidFill>
              </a:rPr>
              <a:t> - SCALA</a:t>
            </a:r>
            <a:br>
              <a:rPr lang="fr-FR" dirty="0"/>
            </a:br>
            <a:br>
              <a:rPr lang="fr-FR" dirty="0"/>
            </a:b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</p:txBody>
      </p:sp>
      <p:sp>
        <p:nvSpPr>
          <p:cNvPr id="119" name="Google Shape;119;p27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fr-FR" dirty="0">
                <a:solidFill>
                  <a:schemeClr val="dk1"/>
                </a:solidFill>
              </a:rPr>
              <a:t>Voici comment la documentation Scala le décrit:</a:t>
            </a:r>
          </a:p>
          <a:p>
            <a:pPr fontAlgn="base">
              <a:buFont typeface="+mj-lt"/>
              <a:buAutoNum type="arabicPeriod"/>
            </a:pPr>
            <a:r>
              <a:rPr lang="fr-FR" dirty="0">
                <a:solidFill>
                  <a:schemeClr val="dk1"/>
                </a:solidFill>
              </a:rPr>
              <a:t>L'immuabilité vous évite d'avoir à suivre où et quand les choses sont muté</a:t>
            </a:r>
          </a:p>
          <a:p>
            <a:pPr fontAlgn="base">
              <a:buFont typeface="+mj-lt"/>
              <a:buAutoNum type="arabicPeriod"/>
            </a:pPr>
            <a:r>
              <a:rPr lang="fr-FR" dirty="0">
                <a:solidFill>
                  <a:schemeClr val="dk1"/>
                </a:solidFill>
              </a:rPr>
              <a:t>La comparaison par valeur vous permet de comparer des instances comme s'il s'agissait de valeurs primitives - plus d'incertitude quant à savoir si les instances d'une classe sont comparées par valeur ou par référence</a:t>
            </a:r>
          </a:p>
          <a:p>
            <a:pPr fontAlgn="base">
              <a:buFont typeface="+mj-lt"/>
              <a:buAutoNum type="arabicPeriod"/>
            </a:pPr>
            <a:r>
              <a:rPr lang="fr-FR" dirty="0">
                <a:solidFill>
                  <a:schemeClr val="dk1"/>
                </a:solidFill>
              </a:rPr>
              <a:t>Le pattern </a:t>
            </a:r>
            <a:r>
              <a:rPr lang="fr-FR" dirty="0" err="1">
                <a:solidFill>
                  <a:schemeClr val="dk1"/>
                </a:solidFill>
              </a:rPr>
              <a:t>matching</a:t>
            </a:r>
            <a:r>
              <a:rPr lang="fr-FR" dirty="0">
                <a:solidFill>
                  <a:schemeClr val="dk1"/>
                </a:solidFill>
              </a:rPr>
              <a:t> simplifié les comparaisons logiques, ce qui entraîne moins de bogues et un code plus lisible.</a:t>
            </a:r>
          </a:p>
        </p:txBody>
      </p:sp>
      <p:sp>
        <p:nvSpPr>
          <p:cNvPr id="120" name="Google Shape;120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094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7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dirty="0" err="1">
                <a:solidFill>
                  <a:srgbClr val="4A86E8"/>
                </a:solidFill>
              </a:rPr>
              <a:t>Creating</a:t>
            </a:r>
            <a:r>
              <a:rPr lang="fr-FR" dirty="0">
                <a:solidFill>
                  <a:srgbClr val="4A86E8"/>
                </a:solidFill>
              </a:rPr>
              <a:t> </a:t>
            </a:r>
            <a:r>
              <a:rPr lang="fr-FR" dirty="0" err="1">
                <a:solidFill>
                  <a:srgbClr val="4A86E8"/>
                </a:solidFill>
              </a:rPr>
              <a:t>DataSet</a:t>
            </a:r>
            <a:r>
              <a:rPr lang="fr-FR" dirty="0">
                <a:solidFill>
                  <a:srgbClr val="4A86E8"/>
                </a:solidFill>
              </a:rPr>
              <a:t> - SCALA</a:t>
            </a:r>
            <a:br>
              <a:rPr lang="fr-FR" dirty="0"/>
            </a:br>
            <a:br>
              <a:rPr lang="fr-FR" dirty="0"/>
            </a:b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</p:txBody>
      </p:sp>
      <p:sp>
        <p:nvSpPr>
          <p:cNvPr id="119" name="Google Shape;119;p27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indent="0">
              <a:buNone/>
            </a:pPr>
            <a:r>
              <a:rPr lang="fr-FR" dirty="0">
                <a:solidFill>
                  <a:srgbClr val="006699"/>
                </a:solidFill>
                <a:latin typeface="UbuntuMono"/>
              </a:rPr>
              <a:t>case class </a:t>
            </a:r>
            <a:r>
              <a:rPr lang="fr-FR" dirty="0">
                <a:solidFill>
                  <a:srgbClr val="00A887"/>
                </a:solidFill>
                <a:latin typeface="UbuntuMono"/>
              </a:rPr>
              <a:t>Flight</a:t>
            </a:r>
            <a:r>
              <a:rPr lang="fr-FR" dirty="0">
                <a:solidFill>
                  <a:srgbClr val="545454"/>
                </a:solidFill>
                <a:latin typeface="UbuntuMono"/>
              </a:rPr>
              <a:t>(</a:t>
            </a:r>
            <a:r>
              <a:rPr lang="fr-FR" dirty="0">
                <a:solidFill>
                  <a:srgbClr val="00A887"/>
                </a:solidFill>
                <a:latin typeface="UbuntuMono"/>
              </a:rPr>
              <a:t>DEST_COUNTRY_NAME</a:t>
            </a:r>
            <a:r>
              <a:rPr lang="fr-FR" dirty="0">
                <a:solidFill>
                  <a:srgbClr val="006699"/>
                </a:solidFill>
                <a:latin typeface="UbuntuMono"/>
              </a:rPr>
              <a:t>: </a:t>
            </a:r>
            <a:r>
              <a:rPr lang="fr-FR" dirty="0">
                <a:solidFill>
                  <a:srgbClr val="007587"/>
                </a:solidFill>
                <a:latin typeface="UbuntuMono"/>
              </a:rPr>
              <a:t>String</a:t>
            </a:r>
            <a:r>
              <a:rPr lang="fr-FR" dirty="0">
                <a:solidFill>
                  <a:srgbClr val="545454"/>
                </a:solidFill>
                <a:latin typeface="UbuntuMono"/>
              </a:rPr>
              <a:t>, </a:t>
            </a:r>
            <a:r>
              <a:rPr lang="fr-FR" dirty="0">
                <a:solidFill>
                  <a:srgbClr val="00A887"/>
                </a:solidFill>
                <a:latin typeface="UbuntuMono"/>
              </a:rPr>
              <a:t>ORIGIN_COUNTRY_NAME</a:t>
            </a:r>
            <a:r>
              <a:rPr lang="fr-FR" dirty="0">
                <a:solidFill>
                  <a:srgbClr val="006699"/>
                </a:solidFill>
                <a:latin typeface="UbuntuMono"/>
              </a:rPr>
              <a:t>: </a:t>
            </a:r>
            <a:r>
              <a:rPr lang="fr-FR" dirty="0">
                <a:solidFill>
                  <a:srgbClr val="007587"/>
                </a:solidFill>
                <a:latin typeface="UbuntuMono"/>
              </a:rPr>
              <a:t>String</a:t>
            </a:r>
            <a:r>
              <a:rPr lang="fr-FR" dirty="0">
                <a:solidFill>
                  <a:srgbClr val="545454"/>
                </a:solidFill>
                <a:latin typeface="UbuntuMono"/>
              </a:rPr>
              <a:t>, </a:t>
            </a:r>
            <a:r>
              <a:rPr lang="fr-FR" dirty="0">
                <a:solidFill>
                  <a:srgbClr val="000087"/>
                </a:solidFill>
                <a:latin typeface="UbuntuMono"/>
              </a:rPr>
              <a:t>count</a:t>
            </a:r>
            <a:r>
              <a:rPr lang="fr-FR" dirty="0">
                <a:solidFill>
                  <a:srgbClr val="006699"/>
                </a:solidFill>
                <a:latin typeface="UbuntuMono"/>
              </a:rPr>
              <a:t>: </a:t>
            </a:r>
            <a:r>
              <a:rPr lang="fr-FR" dirty="0" err="1">
                <a:solidFill>
                  <a:srgbClr val="007587"/>
                </a:solidFill>
                <a:latin typeface="UbuntuMono"/>
              </a:rPr>
              <a:t>BigInt</a:t>
            </a:r>
            <a:r>
              <a:rPr lang="fr-FR" dirty="0">
                <a:solidFill>
                  <a:srgbClr val="545454"/>
                </a:solidFill>
                <a:latin typeface="UbuntuMono"/>
              </a:rPr>
              <a:t>) </a:t>
            </a:r>
            <a:endParaRPr lang="fr-FR" dirty="0"/>
          </a:p>
          <a:p>
            <a:pPr marL="114300" indent="0">
              <a:buNone/>
            </a:pPr>
            <a:endParaRPr lang="fr-FR" dirty="0">
              <a:solidFill>
                <a:srgbClr val="006699"/>
              </a:solidFill>
              <a:latin typeface="UbuntuMono"/>
            </a:endParaRPr>
          </a:p>
          <a:p>
            <a:pPr marL="114300" indent="0">
              <a:buNone/>
            </a:pPr>
            <a:r>
              <a:rPr lang="fr-FR" dirty="0">
                <a:solidFill>
                  <a:srgbClr val="006699"/>
                </a:solidFill>
                <a:latin typeface="UbuntuMono"/>
              </a:rPr>
              <a:t>val </a:t>
            </a:r>
            <a:r>
              <a:rPr lang="fr-FR" dirty="0" err="1">
                <a:solidFill>
                  <a:srgbClr val="000087"/>
                </a:solidFill>
                <a:latin typeface="UbuntuMono"/>
              </a:rPr>
              <a:t>flightsDF</a:t>
            </a:r>
            <a:r>
              <a:rPr lang="fr-FR" dirty="0">
                <a:solidFill>
                  <a:srgbClr val="000087"/>
                </a:solidFill>
                <a:latin typeface="UbuntuMono"/>
              </a:rPr>
              <a:t> </a:t>
            </a:r>
            <a:r>
              <a:rPr lang="fr-FR" dirty="0">
                <a:solidFill>
                  <a:srgbClr val="006699"/>
                </a:solidFill>
                <a:latin typeface="UbuntuMono"/>
              </a:rPr>
              <a:t>= </a:t>
            </a:r>
            <a:r>
              <a:rPr lang="fr-FR" dirty="0" err="1">
                <a:solidFill>
                  <a:srgbClr val="000087"/>
                </a:solidFill>
                <a:latin typeface="UbuntuMono"/>
              </a:rPr>
              <a:t>spark</a:t>
            </a:r>
            <a:r>
              <a:rPr lang="fr-FR" dirty="0" err="1">
                <a:solidFill>
                  <a:srgbClr val="545454"/>
                </a:solidFill>
                <a:latin typeface="UbuntuMono"/>
              </a:rPr>
              <a:t>.</a:t>
            </a:r>
            <a:r>
              <a:rPr lang="fr-FR" dirty="0" err="1">
                <a:solidFill>
                  <a:srgbClr val="000087"/>
                </a:solidFill>
                <a:latin typeface="UbuntuMono"/>
              </a:rPr>
              <a:t>read</a:t>
            </a:r>
            <a:r>
              <a:rPr lang="fr-FR" dirty="0">
                <a:solidFill>
                  <a:srgbClr val="000087"/>
                </a:solidFill>
                <a:latin typeface="UbuntuMono"/>
              </a:rPr>
              <a:t> </a:t>
            </a:r>
            <a:r>
              <a:rPr lang="fr-FR" dirty="0">
                <a:solidFill>
                  <a:srgbClr val="545454"/>
                </a:solidFill>
                <a:latin typeface="UbuntuMono"/>
              </a:rPr>
              <a:t>.</a:t>
            </a:r>
            <a:r>
              <a:rPr lang="fr-FR" dirty="0">
                <a:solidFill>
                  <a:srgbClr val="000087"/>
                </a:solidFill>
                <a:latin typeface="UbuntuMono"/>
              </a:rPr>
              <a:t>parquet</a:t>
            </a:r>
            <a:r>
              <a:rPr lang="fr-FR" dirty="0">
                <a:solidFill>
                  <a:srgbClr val="545454"/>
                </a:solidFill>
                <a:latin typeface="UbuntuMono"/>
              </a:rPr>
              <a:t>(</a:t>
            </a:r>
            <a:r>
              <a:rPr lang="fr-FR" dirty="0">
                <a:solidFill>
                  <a:srgbClr val="CC3300"/>
                </a:solidFill>
                <a:latin typeface="UbuntuMono"/>
              </a:rPr>
              <a:t>"/data/flight-data/parquet/2010-summary.parquet/"</a:t>
            </a:r>
            <a:r>
              <a:rPr lang="fr-FR" dirty="0">
                <a:solidFill>
                  <a:srgbClr val="545454"/>
                </a:solidFill>
                <a:latin typeface="UbuntuMono"/>
              </a:rPr>
              <a:t>) </a:t>
            </a:r>
            <a:endParaRPr lang="fr-FR" dirty="0"/>
          </a:p>
          <a:p>
            <a:pPr marL="114300" indent="0">
              <a:buNone/>
            </a:pPr>
            <a:endParaRPr lang="fr-FR" dirty="0">
              <a:solidFill>
                <a:srgbClr val="006699"/>
              </a:solidFill>
              <a:latin typeface="UbuntuMono"/>
            </a:endParaRPr>
          </a:p>
          <a:p>
            <a:pPr marL="114300" indent="0">
              <a:buNone/>
            </a:pPr>
            <a:r>
              <a:rPr lang="fr-FR" dirty="0">
                <a:solidFill>
                  <a:srgbClr val="006699"/>
                </a:solidFill>
                <a:latin typeface="UbuntuMono"/>
              </a:rPr>
              <a:t>val </a:t>
            </a:r>
            <a:r>
              <a:rPr lang="fr-FR" dirty="0" err="1">
                <a:solidFill>
                  <a:srgbClr val="000087"/>
                </a:solidFill>
                <a:latin typeface="UbuntuMono"/>
              </a:rPr>
              <a:t>flights</a:t>
            </a:r>
            <a:r>
              <a:rPr lang="fr-FR" dirty="0">
                <a:solidFill>
                  <a:srgbClr val="000087"/>
                </a:solidFill>
                <a:latin typeface="UbuntuMono"/>
              </a:rPr>
              <a:t> </a:t>
            </a:r>
            <a:r>
              <a:rPr lang="fr-FR" dirty="0">
                <a:solidFill>
                  <a:srgbClr val="006699"/>
                </a:solidFill>
                <a:latin typeface="UbuntuMono"/>
              </a:rPr>
              <a:t>= </a:t>
            </a:r>
            <a:r>
              <a:rPr lang="fr-FR" dirty="0" err="1">
                <a:solidFill>
                  <a:srgbClr val="000087"/>
                </a:solidFill>
                <a:latin typeface="UbuntuMono"/>
              </a:rPr>
              <a:t>flightsDF</a:t>
            </a:r>
            <a:r>
              <a:rPr lang="fr-FR" dirty="0" err="1">
                <a:solidFill>
                  <a:srgbClr val="545454"/>
                </a:solidFill>
                <a:latin typeface="UbuntuMono"/>
              </a:rPr>
              <a:t>.</a:t>
            </a:r>
            <a:r>
              <a:rPr lang="fr-FR" dirty="0" err="1">
                <a:solidFill>
                  <a:srgbClr val="000087"/>
                </a:solidFill>
                <a:latin typeface="UbuntuMono"/>
              </a:rPr>
              <a:t>as</a:t>
            </a:r>
            <a:r>
              <a:rPr lang="fr-FR" dirty="0">
                <a:solidFill>
                  <a:srgbClr val="545454"/>
                </a:solidFill>
                <a:latin typeface="UbuntuMono"/>
              </a:rPr>
              <a:t>[</a:t>
            </a:r>
            <a:r>
              <a:rPr lang="fr-FR" dirty="0">
                <a:solidFill>
                  <a:srgbClr val="007587"/>
                </a:solidFill>
                <a:latin typeface="UbuntuMono"/>
              </a:rPr>
              <a:t>Flight</a:t>
            </a:r>
            <a:r>
              <a:rPr lang="fr-FR" dirty="0">
                <a:solidFill>
                  <a:srgbClr val="545454"/>
                </a:solidFill>
                <a:latin typeface="UbuntuMono"/>
              </a:rPr>
              <a:t>] </a:t>
            </a:r>
            <a:endParaRPr lang="fr-FR" dirty="0"/>
          </a:p>
          <a:p>
            <a:pPr marL="114300" indent="0" fontAlgn="base">
              <a:buNone/>
            </a:pPr>
            <a:endParaRPr lang="fr-FR" dirty="0">
              <a:solidFill>
                <a:schemeClr val="dk1"/>
              </a:solidFill>
            </a:endParaRPr>
          </a:p>
        </p:txBody>
      </p:sp>
      <p:sp>
        <p:nvSpPr>
          <p:cNvPr id="120" name="Google Shape;120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6155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7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dirty="0" err="1">
                <a:solidFill>
                  <a:srgbClr val="4A86E8"/>
                </a:solidFill>
              </a:rPr>
              <a:t>Creating</a:t>
            </a:r>
            <a:r>
              <a:rPr lang="fr-FR" dirty="0">
                <a:solidFill>
                  <a:srgbClr val="4A86E8"/>
                </a:solidFill>
              </a:rPr>
              <a:t> </a:t>
            </a:r>
            <a:r>
              <a:rPr lang="fr-FR" dirty="0" err="1">
                <a:solidFill>
                  <a:srgbClr val="4A86E8"/>
                </a:solidFill>
              </a:rPr>
              <a:t>DataSet</a:t>
            </a:r>
            <a:r>
              <a:rPr lang="fr-FR" dirty="0">
                <a:solidFill>
                  <a:srgbClr val="4A86E8"/>
                </a:solidFill>
              </a:rPr>
              <a:t> - SCALA</a:t>
            </a:r>
            <a:br>
              <a:rPr lang="fr-FR" dirty="0"/>
            </a:br>
            <a:br>
              <a:rPr lang="fr-FR" dirty="0"/>
            </a:b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</p:txBody>
      </p:sp>
      <p:sp>
        <p:nvSpPr>
          <p:cNvPr id="119" name="Google Shape;119;p27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fr-FR" dirty="0">
                <a:solidFill>
                  <a:schemeClr val="dk1"/>
                </a:solidFill>
              </a:rPr>
              <a:t>Les transformations sur les </a:t>
            </a:r>
            <a:r>
              <a:rPr lang="fr-FR" dirty="0" err="1">
                <a:solidFill>
                  <a:schemeClr val="dk1"/>
                </a:solidFill>
              </a:rPr>
              <a:t>DataSets</a:t>
            </a:r>
            <a:r>
              <a:rPr lang="fr-FR" dirty="0">
                <a:solidFill>
                  <a:schemeClr val="dk1"/>
                </a:solidFill>
              </a:rPr>
              <a:t> sont les mêmes que celles que nous avons vues sur les </a:t>
            </a:r>
            <a:r>
              <a:rPr lang="fr-FR" dirty="0" err="1">
                <a:solidFill>
                  <a:schemeClr val="dk1"/>
                </a:solidFill>
              </a:rPr>
              <a:t>DataFrames</a:t>
            </a:r>
            <a:r>
              <a:rPr lang="fr-FR" dirty="0">
                <a:solidFill>
                  <a:schemeClr val="dk1"/>
                </a:solidFill>
              </a:rPr>
              <a:t>. </a:t>
            </a:r>
          </a:p>
          <a:p>
            <a:pPr fontAlgn="base"/>
            <a:r>
              <a:rPr lang="fr-FR" dirty="0">
                <a:solidFill>
                  <a:schemeClr val="dk1"/>
                </a:solidFill>
              </a:rPr>
              <a:t>En plus de ces transformations, les </a:t>
            </a:r>
            <a:r>
              <a:rPr lang="fr-FR" dirty="0" err="1">
                <a:solidFill>
                  <a:schemeClr val="dk1"/>
                </a:solidFill>
              </a:rPr>
              <a:t>DataSets</a:t>
            </a:r>
            <a:r>
              <a:rPr lang="fr-FR" dirty="0">
                <a:solidFill>
                  <a:schemeClr val="dk1"/>
                </a:solidFill>
              </a:rPr>
              <a:t> nous permettent de spécifier des transformations plus complexes et fortement typées que nous ne pourrions effectuer sur des </a:t>
            </a:r>
            <a:r>
              <a:rPr lang="fr-FR" dirty="0" err="1">
                <a:solidFill>
                  <a:schemeClr val="dk1"/>
                </a:solidFill>
              </a:rPr>
              <a:t>DataFrames</a:t>
            </a:r>
            <a:r>
              <a:rPr lang="fr-FR" dirty="0">
                <a:solidFill>
                  <a:schemeClr val="dk1"/>
                </a:solidFill>
              </a:rPr>
              <a:t>.</a:t>
            </a:r>
          </a:p>
        </p:txBody>
      </p:sp>
      <p:sp>
        <p:nvSpPr>
          <p:cNvPr id="120" name="Google Shape;120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072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7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>
                <a:solidFill>
                  <a:srgbClr val="4A86E8"/>
                </a:solidFill>
              </a:rPr>
              <a:t>Filtring</a:t>
            </a:r>
            <a:r>
              <a:rPr lang="fr-FR" dirty="0">
                <a:solidFill>
                  <a:srgbClr val="4A86E8"/>
                </a:solidFill>
              </a:rPr>
              <a:t> </a:t>
            </a:r>
            <a:r>
              <a:rPr lang="fr-FR" dirty="0" err="1">
                <a:solidFill>
                  <a:srgbClr val="4A86E8"/>
                </a:solidFill>
              </a:rPr>
              <a:t>DataSets</a:t>
            </a: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</p:txBody>
      </p:sp>
      <p:sp>
        <p:nvSpPr>
          <p:cNvPr id="119" name="Google Shape;119;p27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indent="0">
              <a:buNone/>
            </a:pPr>
            <a:r>
              <a:rPr lang="fr-FR" dirty="0" err="1">
                <a:solidFill>
                  <a:srgbClr val="006699"/>
                </a:solidFill>
                <a:latin typeface="UbuntuMono"/>
              </a:rPr>
              <a:t>def</a:t>
            </a:r>
            <a:r>
              <a:rPr lang="fr-FR" dirty="0">
                <a:solidFill>
                  <a:srgbClr val="006699"/>
                </a:solidFill>
                <a:latin typeface="UbuntuMono"/>
              </a:rPr>
              <a:t> </a:t>
            </a:r>
            <a:r>
              <a:rPr lang="fr-FR" dirty="0" err="1">
                <a:solidFill>
                  <a:srgbClr val="000087"/>
                </a:solidFill>
                <a:latin typeface="UbuntuMono"/>
              </a:rPr>
              <a:t>originIsDestination</a:t>
            </a:r>
            <a:r>
              <a:rPr lang="fr-FR" dirty="0">
                <a:solidFill>
                  <a:srgbClr val="545454"/>
                </a:solidFill>
                <a:latin typeface="UbuntuMono"/>
              </a:rPr>
              <a:t>(</a:t>
            </a:r>
            <a:r>
              <a:rPr lang="fr-FR" dirty="0" err="1">
                <a:solidFill>
                  <a:srgbClr val="000087"/>
                </a:solidFill>
                <a:latin typeface="UbuntuMono"/>
              </a:rPr>
              <a:t>flight_row</a:t>
            </a:r>
            <a:r>
              <a:rPr lang="fr-FR" dirty="0">
                <a:solidFill>
                  <a:srgbClr val="006699"/>
                </a:solidFill>
                <a:latin typeface="UbuntuMono"/>
              </a:rPr>
              <a:t>: </a:t>
            </a:r>
            <a:r>
              <a:rPr lang="fr-FR" dirty="0">
                <a:solidFill>
                  <a:srgbClr val="007587"/>
                </a:solidFill>
                <a:latin typeface="UbuntuMono"/>
              </a:rPr>
              <a:t>Flight</a:t>
            </a:r>
            <a:r>
              <a:rPr lang="fr-FR" dirty="0">
                <a:solidFill>
                  <a:srgbClr val="545454"/>
                </a:solidFill>
                <a:latin typeface="UbuntuMono"/>
              </a:rPr>
              <a:t>)</a:t>
            </a:r>
            <a:r>
              <a:rPr lang="fr-FR" dirty="0">
                <a:solidFill>
                  <a:srgbClr val="006699"/>
                </a:solidFill>
                <a:latin typeface="UbuntuMono"/>
              </a:rPr>
              <a:t>: </a:t>
            </a:r>
            <a:r>
              <a:rPr lang="fr-FR" dirty="0" err="1">
                <a:solidFill>
                  <a:srgbClr val="007587"/>
                </a:solidFill>
                <a:latin typeface="UbuntuMono"/>
              </a:rPr>
              <a:t>Boolean</a:t>
            </a:r>
            <a:r>
              <a:rPr lang="fr-FR" dirty="0">
                <a:solidFill>
                  <a:srgbClr val="007587"/>
                </a:solidFill>
                <a:latin typeface="UbuntuMono"/>
              </a:rPr>
              <a:t> </a:t>
            </a:r>
            <a:r>
              <a:rPr lang="fr-FR" dirty="0">
                <a:solidFill>
                  <a:srgbClr val="545454"/>
                </a:solidFill>
                <a:latin typeface="UbuntuMono"/>
              </a:rPr>
              <a:t>= {</a:t>
            </a:r>
            <a:br>
              <a:rPr lang="fr-FR" dirty="0">
                <a:solidFill>
                  <a:srgbClr val="545454"/>
                </a:solidFill>
                <a:latin typeface="UbuntuMono"/>
              </a:rPr>
            </a:br>
            <a:r>
              <a:rPr lang="fr-FR" dirty="0">
                <a:solidFill>
                  <a:srgbClr val="545454"/>
                </a:solidFill>
                <a:latin typeface="UbuntuMono"/>
              </a:rPr>
              <a:t>	</a:t>
            </a:r>
            <a:r>
              <a:rPr lang="fr-FR" dirty="0" err="1">
                <a:solidFill>
                  <a:srgbClr val="000087"/>
                </a:solidFill>
                <a:latin typeface="UbuntuMono"/>
              </a:rPr>
              <a:t>flight_row</a:t>
            </a:r>
            <a:r>
              <a:rPr lang="fr-FR" dirty="0" err="1">
                <a:solidFill>
                  <a:srgbClr val="545454"/>
                </a:solidFill>
                <a:latin typeface="UbuntuMono"/>
              </a:rPr>
              <a:t>.</a:t>
            </a:r>
            <a:r>
              <a:rPr lang="fr-FR" dirty="0" err="1">
                <a:solidFill>
                  <a:srgbClr val="00A887"/>
                </a:solidFill>
                <a:latin typeface="UbuntuMono"/>
              </a:rPr>
              <a:t>ORIGIN_COUNTRY_NAME</a:t>
            </a:r>
            <a:r>
              <a:rPr lang="fr-FR" dirty="0">
                <a:solidFill>
                  <a:srgbClr val="00A887"/>
                </a:solidFill>
                <a:latin typeface="UbuntuMono"/>
              </a:rPr>
              <a:t> </a:t>
            </a:r>
            <a:r>
              <a:rPr lang="fr-FR" dirty="0">
                <a:solidFill>
                  <a:srgbClr val="545454"/>
                </a:solidFill>
                <a:latin typeface="UbuntuMono"/>
              </a:rPr>
              <a:t>== </a:t>
            </a:r>
            <a:r>
              <a:rPr lang="fr-FR" dirty="0" err="1">
                <a:solidFill>
                  <a:srgbClr val="000087"/>
                </a:solidFill>
                <a:latin typeface="UbuntuMono"/>
              </a:rPr>
              <a:t>flight_row</a:t>
            </a:r>
            <a:r>
              <a:rPr lang="fr-FR" dirty="0" err="1">
                <a:solidFill>
                  <a:srgbClr val="545454"/>
                </a:solidFill>
                <a:latin typeface="UbuntuMono"/>
              </a:rPr>
              <a:t>.</a:t>
            </a:r>
            <a:r>
              <a:rPr lang="fr-FR" dirty="0" err="1">
                <a:solidFill>
                  <a:srgbClr val="00A887"/>
                </a:solidFill>
                <a:latin typeface="UbuntuMono"/>
              </a:rPr>
              <a:t>DEST_COUNTRY_NAME</a:t>
            </a:r>
            <a:r>
              <a:rPr lang="fr-FR" dirty="0">
                <a:solidFill>
                  <a:srgbClr val="00A887"/>
                </a:solidFill>
                <a:latin typeface="UbuntuMono"/>
              </a:rPr>
              <a:t> </a:t>
            </a:r>
            <a:endParaRPr lang="fr-FR" dirty="0"/>
          </a:p>
          <a:p>
            <a:pPr marL="114300" indent="0">
              <a:buNone/>
            </a:pPr>
            <a:r>
              <a:rPr lang="fr-FR" dirty="0">
                <a:solidFill>
                  <a:srgbClr val="545454"/>
                </a:solidFill>
                <a:latin typeface="UbuntuMono"/>
              </a:rPr>
              <a:t>} </a:t>
            </a:r>
            <a:endParaRPr lang="fr-FR" dirty="0"/>
          </a:p>
          <a:p>
            <a:endParaRPr lang="fr-FR" dirty="0">
              <a:solidFill>
                <a:srgbClr val="000087"/>
              </a:solidFill>
              <a:latin typeface="UbuntuMono"/>
            </a:endParaRPr>
          </a:p>
          <a:p>
            <a:pPr marL="114300" indent="0">
              <a:buNone/>
            </a:pPr>
            <a:r>
              <a:rPr lang="fr-FR" dirty="0" err="1">
                <a:solidFill>
                  <a:srgbClr val="000087"/>
                </a:solidFill>
                <a:latin typeface="UbuntuMono"/>
              </a:rPr>
              <a:t>flights</a:t>
            </a:r>
            <a:r>
              <a:rPr lang="fr-FR" dirty="0" err="1">
                <a:solidFill>
                  <a:srgbClr val="545454"/>
                </a:solidFill>
                <a:latin typeface="UbuntuMono"/>
              </a:rPr>
              <a:t>.</a:t>
            </a:r>
            <a:r>
              <a:rPr lang="fr-FR" dirty="0" err="1">
                <a:solidFill>
                  <a:srgbClr val="000087"/>
                </a:solidFill>
                <a:latin typeface="UbuntuMono"/>
              </a:rPr>
              <a:t>filter</a:t>
            </a:r>
            <a:r>
              <a:rPr lang="fr-FR" dirty="0">
                <a:solidFill>
                  <a:srgbClr val="545454"/>
                </a:solidFill>
                <a:latin typeface="UbuntuMono"/>
              </a:rPr>
              <a:t>(</a:t>
            </a:r>
            <a:r>
              <a:rPr lang="fr-FR" dirty="0" err="1">
                <a:solidFill>
                  <a:srgbClr val="000087"/>
                </a:solidFill>
                <a:latin typeface="UbuntuMono"/>
              </a:rPr>
              <a:t>flight_row</a:t>
            </a:r>
            <a:r>
              <a:rPr lang="fr-FR" dirty="0">
                <a:solidFill>
                  <a:srgbClr val="000087"/>
                </a:solidFill>
                <a:latin typeface="UbuntuMono"/>
              </a:rPr>
              <a:t> </a:t>
            </a:r>
            <a:r>
              <a:rPr lang="fr-FR" dirty="0">
                <a:solidFill>
                  <a:srgbClr val="006699"/>
                </a:solidFill>
                <a:latin typeface="UbuntuMono"/>
              </a:rPr>
              <a:t>=&gt; </a:t>
            </a:r>
            <a:r>
              <a:rPr lang="fr-FR" dirty="0" err="1">
                <a:solidFill>
                  <a:srgbClr val="000087"/>
                </a:solidFill>
                <a:latin typeface="UbuntuMono"/>
              </a:rPr>
              <a:t>originIsDestination</a:t>
            </a:r>
            <a:r>
              <a:rPr lang="fr-FR" dirty="0">
                <a:solidFill>
                  <a:srgbClr val="545454"/>
                </a:solidFill>
                <a:latin typeface="UbuntuMono"/>
              </a:rPr>
              <a:t>(</a:t>
            </a:r>
            <a:r>
              <a:rPr lang="fr-FR" dirty="0" err="1">
                <a:solidFill>
                  <a:srgbClr val="000087"/>
                </a:solidFill>
                <a:latin typeface="UbuntuMono"/>
              </a:rPr>
              <a:t>flight_row</a:t>
            </a:r>
            <a:r>
              <a:rPr lang="fr-FR" dirty="0">
                <a:solidFill>
                  <a:srgbClr val="545454"/>
                </a:solidFill>
                <a:latin typeface="UbuntuMono"/>
              </a:rPr>
              <a:t>))</a:t>
            </a:r>
          </a:p>
          <a:p>
            <a:pPr marL="114300" indent="0">
              <a:buNone/>
            </a:pPr>
            <a:endParaRPr lang="fr-FR" dirty="0">
              <a:solidFill>
                <a:srgbClr val="545454"/>
              </a:solidFill>
              <a:latin typeface="UbuntuMono"/>
            </a:endParaRPr>
          </a:p>
          <a:p>
            <a:pPr marL="114300" indent="0">
              <a:buNone/>
            </a:pPr>
            <a:r>
              <a:rPr lang="fr-FR" dirty="0">
                <a:solidFill>
                  <a:srgbClr val="545454"/>
                </a:solidFill>
                <a:latin typeface="UbuntuMono"/>
              </a:rPr>
              <a:t>Remarque: La fonction</a:t>
            </a:r>
            <a:r>
              <a:rPr lang="fr-FR" dirty="0">
                <a:solidFill>
                  <a:srgbClr val="000087"/>
                </a:solidFill>
                <a:latin typeface="UbuntuMono"/>
              </a:rPr>
              <a:t> </a:t>
            </a:r>
            <a:r>
              <a:rPr lang="fr-FR" dirty="0" err="1">
                <a:solidFill>
                  <a:srgbClr val="000087"/>
                </a:solidFill>
                <a:latin typeface="UbuntuMono"/>
              </a:rPr>
              <a:t>originIsDestination</a:t>
            </a:r>
            <a:r>
              <a:rPr lang="fr-FR" dirty="0">
                <a:solidFill>
                  <a:srgbClr val="000087"/>
                </a:solidFill>
                <a:latin typeface="UbuntuMono"/>
              </a:rPr>
              <a:t> </a:t>
            </a:r>
            <a:r>
              <a:rPr lang="fr-FR" dirty="0">
                <a:solidFill>
                  <a:srgbClr val="545454"/>
                </a:solidFill>
                <a:latin typeface="UbuntuMono"/>
              </a:rPr>
              <a:t>peut être utilisée à la fois à l’intérieur des </a:t>
            </a:r>
            <a:r>
              <a:rPr lang="fr-FR" dirty="0" err="1">
                <a:solidFill>
                  <a:srgbClr val="545454"/>
                </a:solidFill>
                <a:latin typeface="UbuntuMono"/>
              </a:rPr>
              <a:t>DataSets</a:t>
            </a:r>
            <a:r>
              <a:rPr lang="fr-FR" dirty="0">
                <a:solidFill>
                  <a:srgbClr val="545454"/>
                </a:solidFill>
                <a:latin typeface="UbuntuMono"/>
              </a:rPr>
              <a:t> comme en dehors pour manipuler d’autre structure de données</a:t>
            </a:r>
          </a:p>
          <a:p>
            <a:pPr marL="114300" indent="0" fontAlgn="base">
              <a:buNone/>
            </a:pPr>
            <a:endParaRPr lang="fr-FR" dirty="0">
              <a:solidFill>
                <a:schemeClr val="dk1"/>
              </a:solidFill>
            </a:endParaRPr>
          </a:p>
          <a:p>
            <a:pPr marL="114300" indent="0" fontAlgn="base">
              <a:buNone/>
            </a:pPr>
            <a:r>
              <a:rPr lang="fr-FR" dirty="0" err="1">
                <a:solidFill>
                  <a:schemeClr val="dk1"/>
                </a:solidFill>
              </a:rPr>
              <a:t>Example</a:t>
            </a:r>
            <a:r>
              <a:rPr lang="fr-FR" dirty="0">
                <a:solidFill>
                  <a:schemeClr val="dk1"/>
                </a:solidFill>
              </a:rPr>
              <a:t>: </a:t>
            </a:r>
          </a:p>
          <a:p>
            <a:pPr marL="114300" indent="0" fontAlgn="base">
              <a:buNone/>
            </a:pPr>
            <a:r>
              <a:rPr lang="fr-FR" dirty="0" err="1">
                <a:solidFill>
                  <a:srgbClr val="000087"/>
                </a:solidFill>
                <a:latin typeface="UbuntuMono"/>
              </a:rPr>
              <a:t>Array</a:t>
            </a:r>
            <a:r>
              <a:rPr lang="fr-FR" dirty="0">
                <a:solidFill>
                  <a:srgbClr val="000087"/>
                </a:solidFill>
                <a:latin typeface="UbuntuMono"/>
              </a:rPr>
              <a:t>(Flight(United </a:t>
            </a:r>
            <a:r>
              <a:rPr lang="fr-FR" dirty="0" err="1">
                <a:solidFill>
                  <a:srgbClr val="000087"/>
                </a:solidFill>
                <a:latin typeface="UbuntuMono"/>
              </a:rPr>
              <a:t>States,United</a:t>
            </a:r>
            <a:r>
              <a:rPr lang="fr-FR" dirty="0">
                <a:solidFill>
                  <a:srgbClr val="000087"/>
                </a:solidFill>
                <a:latin typeface="UbuntuMono"/>
              </a:rPr>
              <a:t> States,348113)).</a:t>
            </a:r>
            <a:r>
              <a:rPr lang="fr-FR" dirty="0" err="1">
                <a:solidFill>
                  <a:srgbClr val="000087"/>
                </a:solidFill>
                <a:latin typeface="UbuntuMono"/>
              </a:rPr>
              <a:t>filter</a:t>
            </a:r>
            <a:r>
              <a:rPr lang="fr-FR" dirty="0">
                <a:solidFill>
                  <a:srgbClr val="000087"/>
                </a:solidFill>
                <a:latin typeface="UbuntuMono"/>
              </a:rPr>
              <a:t>(ligne </a:t>
            </a:r>
            <a:r>
              <a:rPr lang="fr-FR" dirty="0">
                <a:solidFill>
                  <a:srgbClr val="006699"/>
                </a:solidFill>
                <a:latin typeface="UbuntuMono"/>
              </a:rPr>
              <a:t>=&gt; </a:t>
            </a:r>
            <a:r>
              <a:rPr lang="fr-FR" dirty="0" err="1">
                <a:solidFill>
                  <a:srgbClr val="000087"/>
                </a:solidFill>
                <a:latin typeface="UbuntuMono"/>
              </a:rPr>
              <a:t>originIsDestination</a:t>
            </a:r>
            <a:r>
              <a:rPr lang="fr-FR" dirty="0">
                <a:solidFill>
                  <a:srgbClr val="545454"/>
                </a:solidFill>
                <a:latin typeface="UbuntuMono"/>
              </a:rPr>
              <a:t>(</a:t>
            </a:r>
            <a:r>
              <a:rPr lang="fr-FR" dirty="0">
                <a:solidFill>
                  <a:srgbClr val="000087"/>
                </a:solidFill>
                <a:latin typeface="UbuntuMono"/>
              </a:rPr>
              <a:t>ligne</a:t>
            </a:r>
            <a:r>
              <a:rPr lang="fr-FR" dirty="0">
                <a:solidFill>
                  <a:srgbClr val="545454"/>
                </a:solidFill>
                <a:latin typeface="UbuntuMono"/>
              </a:rPr>
              <a:t>))</a:t>
            </a:r>
            <a:endParaRPr lang="fr-FR" dirty="0">
              <a:solidFill>
                <a:srgbClr val="000087"/>
              </a:solidFill>
              <a:latin typeface="UbuntuMono"/>
            </a:endParaRPr>
          </a:p>
          <a:p>
            <a:pPr marL="114300" indent="0" fontAlgn="base">
              <a:buNone/>
            </a:pPr>
            <a:endParaRPr lang="fr-FR" dirty="0">
              <a:solidFill>
                <a:schemeClr val="dk1"/>
              </a:solidFill>
            </a:endParaRPr>
          </a:p>
        </p:txBody>
      </p:sp>
      <p:sp>
        <p:nvSpPr>
          <p:cNvPr id="120" name="Google Shape;120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25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1E35A8-4F68-094A-A048-86C651AAF84D}"/>
              </a:ext>
            </a:extLst>
          </p:cNvPr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 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ED4B21-9935-7D4F-94DF-3A50D437CA67}"/>
              </a:ext>
            </a:extLst>
          </p:cNvPr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71852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2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Overview of Structured APIs Execution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295" name="Google Shape;295;p52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dirty="0">
                <a:solidFill>
                  <a:srgbClr val="38761D"/>
                </a:solidFill>
              </a:rPr>
              <a:t> Étapes depuis le code de l’utilisateur à l'exécution sur le cluster:</a:t>
            </a:r>
            <a:endParaRPr b="1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fr" dirty="0">
                <a:solidFill>
                  <a:schemeClr val="dk1"/>
                </a:solidFill>
              </a:rPr>
              <a:t>Ecrire le code pour </a:t>
            </a:r>
            <a:r>
              <a:rPr lang="fr" dirty="0" err="1">
                <a:solidFill>
                  <a:schemeClr val="dk1"/>
                </a:solidFill>
              </a:rPr>
              <a:t>DataFrame</a:t>
            </a:r>
            <a:r>
              <a:rPr lang="fr" dirty="0">
                <a:solidFill>
                  <a:schemeClr val="dk1"/>
                </a:solidFill>
              </a:rPr>
              <a:t> ou </a:t>
            </a:r>
            <a:r>
              <a:rPr lang="fr" dirty="0" err="1">
                <a:solidFill>
                  <a:schemeClr val="dk1"/>
                </a:solidFill>
              </a:rPr>
              <a:t>Dataset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 dirty="0">
                <a:solidFill>
                  <a:schemeClr val="dk1"/>
                </a:solidFill>
              </a:rPr>
              <a:t>Si le code est valide, </a:t>
            </a:r>
            <a:r>
              <a:rPr lang="fr" dirty="0" err="1">
                <a:solidFill>
                  <a:schemeClr val="dk1"/>
                </a:solidFill>
              </a:rPr>
              <a:t>spark</a:t>
            </a:r>
            <a:r>
              <a:rPr lang="fr" dirty="0">
                <a:solidFill>
                  <a:schemeClr val="dk1"/>
                </a:solidFill>
              </a:rPr>
              <a:t> convertit ce code en </a:t>
            </a:r>
            <a:r>
              <a:rPr lang="fr" b="1" dirty="0">
                <a:solidFill>
                  <a:schemeClr val="dk1"/>
                </a:solidFill>
              </a:rPr>
              <a:t>“</a:t>
            </a:r>
            <a:r>
              <a:rPr lang="fr" dirty="0" err="1">
                <a:solidFill>
                  <a:srgbClr val="38761D"/>
                </a:solidFill>
              </a:rPr>
              <a:t>Logical</a:t>
            </a:r>
            <a:r>
              <a:rPr lang="fr" dirty="0">
                <a:solidFill>
                  <a:srgbClr val="38761D"/>
                </a:solidFill>
              </a:rPr>
              <a:t> Plan</a:t>
            </a:r>
            <a:r>
              <a:rPr lang="fr" b="1" dirty="0">
                <a:solidFill>
                  <a:schemeClr val="dk1"/>
                </a:solidFill>
              </a:rPr>
              <a:t>”</a:t>
            </a:r>
            <a:endParaRPr b="1" dirty="0">
              <a:solidFill>
                <a:schemeClr val="dk1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 dirty="0" err="1">
                <a:solidFill>
                  <a:schemeClr val="dk1"/>
                </a:solidFill>
              </a:rPr>
              <a:t>Spark</a:t>
            </a:r>
            <a:r>
              <a:rPr lang="fr" dirty="0">
                <a:solidFill>
                  <a:schemeClr val="dk1"/>
                </a:solidFill>
              </a:rPr>
              <a:t> transforme ce “</a:t>
            </a:r>
            <a:r>
              <a:rPr lang="fr" dirty="0" err="1">
                <a:solidFill>
                  <a:srgbClr val="38761D"/>
                </a:solidFill>
              </a:rPr>
              <a:t>Logical</a:t>
            </a:r>
            <a:r>
              <a:rPr lang="fr" dirty="0">
                <a:solidFill>
                  <a:srgbClr val="38761D"/>
                </a:solidFill>
              </a:rPr>
              <a:t> Plan</a:t>
            </a:r>
            <a:r>
              <a:rPr lang="fr" dirty="0">
                <a:solidFill>
                  <a:schemeClr val="dk1"/>
                </a:solidFill>
              </a:rPr>
              <a:t>” en “</a:t>
            </a:r>
            <a:r>
              <a:rPr lang="fr" dirty="0">
                <a:solidFill>
                  <a:srgbClr val="38761D"/>
                </a:solidFill>
              </a:rPr>
              <a:t>Physical Plan</a:t>
            </a:r>
            <a:r>
              <a:rPr lang="fr" dirty="0">
                <a:solidFill>
                  <a:schemeClr val="dk1"/>
                </a:solidFill>
              </a:rPr>
              <a:t>” tout en cherchant et appliquant des optimisations</a:t>
            </a:r>
            <a:endParaRPr dirty="0">
              <a:solidFill>
                <a:schemeClr val="dk1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 dirty="0" err="1">
                <a:solidFill>
                  <a:schemeClr val="dk1"/>
                </a:solidFill>
              </a:rPr>
              <a:t>Spark</a:t>
            </a:r>
            <a:r>
              <a:rPr lang="fr" dirty="0">
                <a:solidFill>
                  <a:schemeClr val="dk1"/>
                </a:solidFill>
              </a:rPr>
              <a:t> exécute ensuite le “</a:t>
            </a:r>
            <a:r>
              <a:rPr lang="fr" dirty="0">
                <a:solidFill>
                  <a:srgbClr val="38761D"/>
                </a:solidFill>
              </a:rPr>
              <a:t>Physical Plan</a:t>
            </a:r>
            <a:r>
              <a:rPr lang="fr" dirty="0">
                <a:solidFill>
                  <a:srgbClr val="000000"/>
                </a:solidFill>
              </a:rPr>
              <a:t>” (RDD manipulation) dans le cluster 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296" name="Google Shape;296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146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3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Overview of Structured APIs Execution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302" name="Google Shape;302;p53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dirty="0">
                <a:solidFill>
                  <a:srgbClr val="38761D"/>
                </a:solidFill>
              </a:rPr>
              <a:t> Étapes depuis le code de l’utilisateur à l'exécution sur le cluster:</a:t>
            </a:r>
            <a:endParaRPr dirty="0">
              <a:solidFill>
                <a:srgbClr val="38761D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fr" dirty="0">
                <a:solidFill>
                  <a:schemeClr val="dk1"/>
                </a:solidFill>
              </a:rPr>
              <a:t>Le code est soumis à </a:t>
            </a:r>
            <a:r>
              <a:rPr lang="fr" dirty="0" err="1">
                <a:solidFill>
                  <a:schemeClr val="dk1"/>
                </a:solidFill>
              </a:rPr>
              <a:t>Spark</a:t>
            </a:r>
            <a:r>
              <a:rPr lang="fr" dirty="0">
                <a:solidFill>
                  <a:schemeClr val="dk1"/>
                </a:solidFill>
              </a:rPr>
              <a:t> passe par le </a:t>
            </a:r>
            <a:r>
              <a:rPr lang="fr" b="1" i="1" dirty="0">
                <a:solidFill>
                  <a:srgbClr val="274E13"/>
                </a:solidFill>
              </a:rPr>
              <a:t>“</a:t>
            </a:r>
            <a:r>
              <a:rPr lang="fr" b="1" i="1" dirty="0" err="1">
                <a:solidFill>
                  <a:srgbClr val="274E13"/>
                </a:solidFill>
              </a:rPr>
              <a:t>Catalyst</a:t>
            </a:r>
            <a:r>
              <a:rPr lang="fr" b="1" i="1" dirty="0">
                <a:solidFill>
                  <a:srgbClr val="274E13"/>
                </a:solidFill>
              </a:rPr>
              <a:t> </a:t>
            </a:r>
            <a:r>
              <a:rPr lang="fr" b="1" i="1" dirty="0" err="1">
                <a:solidFill>
                  <a:srgbClr val="274E13"/>
                </a:solidFill>
              </a:rPr>
              <a:t>Optimizer</a:t>
            </a:r>
            <a:r>
              <a:rPr lang="fr" b="1" i="1" dirty="0">
                <a:solidFill>
                  <a:srgbClr val="274E13"/>
                </a:solidFill>
              </a:rPr>
              <a:t>” </a:t>
            </a:r>
            <a:r>
              <a:rPr lang="fr" dirty="0">
                <a:solidFill>
                  <a:schemeClr val="dk1"/>
                </a:solidFill>
              </a:rPr>
              <a:t>qui décide comment le job va être exécuté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303" name="Google Shape;303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27</a:t>
            </a:fld>
            <a:endParaRPr/>
          </a:p>
        </p:txBody>
      </p:sp>
      <p:pic>
        <p:nvPicPr>
          <p:cNvPr id="304" name="Google Shape;30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1550" y="1873395"/>
            <a:ext cx="5519026" cy="289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807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Overview of Structured APIs Execution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310" name="Google Shape;310;p54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dirty="0" err="1">
                <a:solidFill>
                  <a:srgbClr val="38761D"/>
                </a:solidFill>
              </a:rPr>
              <a:t>Catalyst</a:t>
            </a:r>
            <a:r>
              <a:rPr lang="fr" b="1" dirty="0">
                <a:solidFill>
                  <a:srgbClr val="38761D"/>
                </a:solidFill>
              </a:rPr>
              <a:t> </a:t>
            </a:r>
            <a:r>
              <a:rPr lang="fr" b="1" dirty="0" err="1">
                <a:solidFill>
                  <a:srgbClr val="38761D"/>
                </a:solidFill>
              </a:rPr>
              <a:t>Optimizer</a:t>
            </a:r>
            <a:endParaRPr b="1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311" name="Google Shape;311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28</a:t>
            </a:fld>
            <a:endParaRPr/>
          </a:p>
        </p:txBody>
      </p:sp>
      <p:pic>
        <p:nvPicPr>
          <p:cNvPr id="312" name="Google Shape;312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37125"/>
            <a:ext cx="8611476" cy="2697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252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5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Overview of Structured APIs Execution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318" name="Google Shape;318;p55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dirty="0" err="1">
                <a:solidFill>
                  <a:srgbClr val="38761D"/>
                </a:solidFill>
              </a:rPr>
              <a:t>Catalyst</a:t>
            </a:r>
            <a:r>
              <a:rPr lang="fr" b="1" dirty="0">
                <a:solidFill>
                  <a:srgbClr val="38761D"/>
                </a:solidFill>
              </a:rPr>
              <a:t> </a:t>
            </a:r>
            <a:r>
              <a:rPr lang="fr" b="1" dirty="0" err="1">
                <a:solidFill>
                  <a:srgbClr val="38761D"/>
                </a:solidFill>
              </a:rPr>
              <a:t>Optimizer</a:t>
            </a:r>
            <a:endParaRPr b="1" dirty="0">
              <a:solidFill>
                <a:srgbClr val="38761D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fr" dirty="0">
                <a:solidFill>
                  <a:schemeClr val="dk1"/>
                </a:solidFill>
              </a:rPr>
              <a:t>Le </a:t>
            </a:r>
            <a:r>
              <a:rPr lang="fr" b="1" dirty="0">
                <a:solidFill>
                  <a:schemeClr val="dk1"/>
                </a:solidFill>
              </a:rPr>
              <a:t>“</a:t>
            </a:r>
            <a:r>
              <a:rPr lang="fr" b="1" dirty="0" err="1">
                <a:solidFill>
                  <a:srgbClr val="38761D"/>
                </a:solidFill>
              </a:rPr>
              <a:t>logical</a:t>
            </a:r>
            <a:r>
              <a:rPr lang="fr" b="1" dirty="0">
                <a:solidFill>
                  <a:srgbClr val="38761D"/>
                </a:solidFill>
              </a:rPr>
              <a:t> plan</a:t>
            </a:r>
            <a:r>
              <a:rPr lang="fr" b="1" dirty="0">
                <a:solidFill>
                  <a:schemeClr val="dk1"/>
                </a:solidFill>
              </a:rPr>
              <a:t>”</a:t>
            </a:r>
            <a:r>
              <a:rPr lang="fr" dirty="0">
                <a:solidFill>
                  <a:schemeClr val="dk1"/>
                </a:solidFill>
              </a:rPr>
              <a:t> représente un set de transformations “</a:t>
            </a:r>
            <a:r>
              <a:rPr lang="fr" dirty="0">
                <a:solidFill>
                  <a:srgbClr val="38761D"/>
                </a:solidFill>
              </a:rPr>
              <a:t>abstraites</a:t>
            </a:r>
            <a:r>
              <a:rPr lang="fr" dirty="0">
                <a:solidFill>
                  <a:schemeClr val="dk1"/>
                </a:solidFill>
              </a:rPr>
              <a:t>” et ne fait référence ni au </a:t>
            </a:r>
            <a:r>
              <a:rPr lang="fr" b="1" dirty="0">
                <a:solidFill>
                  <a:schemeClr val="dk1"/>
                </a:solidFill>
              </a:rPr>
              <a:t>driver</a:t>
            </a:r>
            <a:r>
              <a:rPr lang="fr" dirty="0">
                <a:solidFill>
                  <a:schemeClr val="dk1"/>
                </a:solidFill>
              </a:rPr>
              <a:t> ni aux </a:t>
            </a:r>
            <a:r>
              <a:rPr lang="fr" b="1" dirty="0">
                <a:solidFill>
                  <a:schemeClr val="dk1"/>
                </a:solidFill>
              </a:rPr>
              <a:t>exécuteurs</a:t>
            </a:r>
            <a:br>
              <a:rPr lang="fr" b="1" dirty="0">
                <a:solidFill>
                  <a:schemeClr val="dk1"/>
                </a:solidFill>
              </a:rPr>
            </a:br>
            <a:endParaRPr b="1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 dirty="0">
                <a:solidFill>
                  <a:schemeClr val="dk1"/>
                </a:solidFill>
              </a:rPr>
              <a:t>Il convertit le code du user à la version la plus optimisée</a:t>
            </a:r>
            <a:br>
              <a:rPr lang="fr" dirty="0">
                <a:solidFill>
                  <a:schemeClr val="dk1"/>
                </a:solidFill>
              </a:rPr>
            </a:br>
            <a:endParaRPr dirty="0">
              <a:solidFill>
                <a:schemeClr val="dk1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 dirty="0" err="1">
                <a:solidFill>
                  <a:schemeClr val="dk1"/>
                </a:solidFill>
              </a:rPr>
              <a:t>Spark</a:t>
            </a:r>
            <a:r>
              <a:rPr lang="fr" dirty="0">
                <a:solidFill>
                  <a:schemeClr val="dk1"/>
                </a:solidFill>
              </a:rPr>
              <a:t> utilise le </a:t>
            </a:r>
            <a:r>
              <a:rPr lang="fr" b="1" dirty="0">
                <a:solidFill>
                  <a:schemeClr val="dk1"/>
                </a:solidFill>
              </a:rPr>
              <a:t>“</a:t>
            </a:r>
            <a:r>
              <a:rPr lang="fr" b="1" dirty="0" err="1">
                <a:solidFill>
                  <a:srgbClr val="38761D"/>
                </a:solidFill>
              </a:rPr>
              <a:t>catalog</a:t>
            </a:r>
            <a:r>
              <a:rPr lang="fr" b="1" dirty="0">
                <a:solidFill>
                  <a:schemeClr val="dk1"/>
                </a:solidFill>
              </a:rPr>
              <a:t>”</a:t>
            </a:r>
            <a:r>
              <a:rPr lang="fr" dirty="0">
                <a:solidFill>
                  <a:schemeClr val="dk1"/>
                </a:solidFill>
              </a:rPr>
              <a:t> pour résoudre les références aux colonnes et tables dans </a:t>
            </a:r>
            <a:r>
              <a:rPr lang="fr" b="1" dirty="0" err="1">
                <a:solidFill>
                  <a:srgbClr val="38761D"/>
                </a:solidFill>
              </a:rPr>
              <a:t>l’analyzer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19" name="Google Shape;319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088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7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err="1">
                <a:solidFill>
                  <a:srgbClr val="4A86E8"/>
                </a:solidFill>
              </a:rPr>
              <a:t>DataSet</a:t>
            </a:r>
            <a:r>
              <a:rPr lang="fr" dirty="0">
                <a:solidFill>
                  <a:srgbClr val="4A86E8"/>
                </a:solidFill>
              </a:rPr>
              <a:t> API</a:t>
            </a: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</p:txBody>
      </p:sp>
      <p:sp>
        <p:nvSpPr>
          <p:cNvPr id="119" name="Google Shape;119;p27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 dirty="0">
                <a:solidFill>
                  <a:schemeClr val="dk1"/>
                </a:solidFill>
              </a:rPr>
              <a:t>Les API structurées sont un outil pour manipuler toutes sortes de données: des fichiers journaux (log files) non structurés aux fichiers CSV semi-structurés et aux fichiers Parquet hautement structurés</a:t>
            </a:r>
          </a:p>
          <a:p>
            <a:pPr lvl="0"/>
            <a:r>
              <a:rPr lang="fr-FR" dirty="0">
                <a:solidFill>
                  <a:schemeClr val="dk1"/>
                </a:solidFill>
              </a:rPr>
              <a:t>Ces API font référence à trois types principaux d'API de collection distribuée:</a:t>
            </a:r>
          </a:p>
          <a:p>
            <a:pPr lvl="1"/>
            <a:r>
              <a:rPr lang="fr-FR" dirty="0" err="1">
                <a:solidFill>
                  <a:schemeClr val="dk1"/>
                </a:solidFill>
              </a:rPr>
              <a:t>DataSets</a:t>
            </a:r>
            <a:endParaRPr lang="fr-FR" dirty="0">
              <a:solidFill>
                <a:schemeClr val="dk1"/>
              </a:solidFill>
            </a:endParaRPr>
          </a:p>
          <a:p>
            <a:pPr lvl="1"/>
            <a:r>
              <a:rPr lang="fr-FR" dirty="0" err="1">
                <a:solidFill>
                  <a:schemeClr val="dk1"/>
                </a:solidFill>
              </a:rPr>
              <a:t>DataFrames</a:t>
            </a:r>
            <a:endParaRPr lang="fr-FR" dirty="0">
              <a:solidFill>
                <a:schemeClr val="dk1"/>
              </a:solidFill>
            </a:endParaRPr>
          </a:p>
          <a:p>
            <a:pPr lvl="1"/>
            <a:r>
              <a:rPr lang="fr-FR" dirty="0">
                <a:solidFill>
                  <a:schemeClr val="dk1"/>
                </a:solidFill>
              </a:rPr>
              <a:t>SQL et Tables </a:t>
            </a:r>
            <a:r>
              <a:rPr lang="fr-FR" dirty="0" err="1">
                <a:solidFill>
                  <a:schemeClr val="dk1"/>
                </a:solidFill>
              </a:rPr>
              <a:t>view</a:t>
            </a:r>
            <a:endParaRPr lang="fr-FR" dirty="0">
              <a:solidFill>
                <a:schemeClr val="dk1"/>
              </a:solidFill>
            </a:endParaRPr>
          </a:p>
        </p:txBody>
      </p:sp>
      <p:sp>
        <p:nvSpPr>
          <p:cNvPr id="120" name="Google Shape;120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7500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6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Overview of Structured APIs Execution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325" name="Google Shape;325;p56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 dirty="0">
                <a:solidFill>
                  <a:schemeClr val="dk1"/>
                </a:solidFill>
              </a:rPr>
              <a:t>Si </a:t>
            </a:r>
            <a:r>
              <a:rPr lang="fr" b="1" dirty="0" err="1">
                <a:solidFill>
                  <a:srgbClr val="38761D"/>
                </a:solidFill>
              </a:rPr>
              <a:t>l’analyzer</a:t>
            </a:r>
            <a:r>
              <a:rPr lang="fr" dirty="0">
                <a:solidFill>
                  <a:schemeClr val="dk1"/>
                </a:solidFill>
              </a:rPr>
              <a:t> ne trouve pas la référence il rejette le </a:t>
            </a:r>
            <a:r>
              <a:rPr lang="fr" b="1" dirty="0">
                <a:solidFill>
                  <a:schemeClr val="dk1"/>
                </a:solidFill>
              </a:rPr>
              <a:t>“</a:t>
            </a:r>
            <a:r>
              <a:rPr lang="fr" b="1" dirty="0" err="1">
                <a:solidFill>
                  <a:srgbClr val="38761D"/>
                </a:solidFill>
              </a:rPr>
              <a:t>logical</a:t>
            </a:r>
            <a:r>
              <a:rPr lang="fr" b="1" dirty="0">
                <a:solidFill>
                  <a:srgbClr val="38761D"/>
                </a:solidFill>
              </a:rPr>
              <a:t> plan</a:t>
            </a:r>
            <a:r>
              <a:rPr lang="fr" b="1" dirty="0">
                <a:solidFill>
                  <a:schemeClr val="dk1"/>
                </a:solidFill>
              </a:rPr>
              <a:t>”</a:t>
            </a:r>
            <a:br>
              <a:rPr lang="fr" b="1" dirty="0">
                <a:solidFill>
                  <a:schemeClr val="dk1"/>
                </a:solidFill>
              </a:rPr>
            </a:br>
            <a:endParaRPr b="1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 dirty="0">
                <a:solidFill>
                  <a:schemeClr val="dk1"/>
                </a:solidFill>
              </a:rPr>
              <a:t>Si </a:t>
            </a:r>
            <a:r>
              <a:rPr lang="fr" b="1" dirty="0" err="1">
                <a:solidFill>
                  <a:srgbClr val="38761D"/>
                </a:solidFill>
              </a:rPr>
              <a:t>l’analyzer</a:t>
            </a:r>
            <a:r>
              <a:rPr lang="fr" dirty="0">
                <a:solidFill>
                  <a:schemeClr val="dk1"/>
                </a:solidFill>
              </a:rPr>
              <a:t> résout le </a:t>
            </a:r>
            <a:r>
              <a:rPr lang="fr" dirty="0" err="1">
                <a:solidFill>
                  <a:schemeClr val="dk1"/>
                </a:solidFill>
              </a:rPr>
              <a:t>logical</a:t>
            </a:r>
            <a:r>
              <a:rPr lang="fr" dirty="0">
                <a:solidFill>
                  <a:schemeClr val="dk1"/>
                </a:solidFill>
              </a:rPr>
              <a:t> plan, il passe par le </a:t>
            </a:r>
            <a:r>
              <a:rPr lang="fr" b="1" dirty="0">
                <a:solidFill>
                  <a:schemeClr val="dk1"/>
                </a:solidFill>
              </a:rPr>
              <a:t>“</a:t>
            </a:r>
            <a:r>
              <a:rPr lang="fr" b="1" dirty="0" err="1">
                <a:solidFill>
                  <a:srgbClr val="38761D"/>
                </a:solidFill>
              </a:rPr>
              <a:t>Catalyst</a:t>
            </a:r>
            <a:r>
              <a:rPr lang="fr" b="1" dirty="0">
                <a:solidFill>
                  <a:srgbClr val="38761D"/>
                </a:solidFill>
              </a:rPr>
              <a:t> </a:t>
            </a:r>
            <a:r>
              <a:rPr lang="fr" b="1" dirty="0" err="1">
                <a:solidFill>
                  <a:srgbClr val="38761D"/>
                </a:solidFill>
              </a:rPr>
              <a:t>Optimizer</a:t>
            </a:r>
            <a:r>
              <a:rPr lang="fr" b="1" dirty="0">
                <a:solidFill>
                  <a:schemeClr val="dk1"/>
                </a:solidFill>
              </a:rPr>
              <a:t>” </a:t>
            </a:r>
            <a:r>
              <a:rPr lang="fr" dirty="0">
                <a:solidFill>
                  <a:schemeClr val="dk1"/>
                </a:solidFill>
              </a:rPr>
              <a:t>: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dirty="0">
                <a:solidFill>
                  <a:schemeClr val="dk1"/>
                </a:solidFill>
              </a:rPr>
              <a:t>Une collection de règles et essaye d’optimiser le </a:t>
            </a:r>
            <a:r>
              <a:rPr lang="fr" b="1" dirty="0">
                <a:solidFill>
                  <a:schemeClr val="dk1"/>
                </a:solidFill>
              </a:rPr>
              <a:t>“</a:t>
            </a:r>
            <a:r>
              <a:rPr lang="fr" b="1" dirty="0" err="1">
                <a:solidFill>
                  <a:srgbClr val="38761D"/>
                </a:solidFill>
              </a:rPr>
              <a:t>logical</a:t>
            </a:r>
            <a:r>
              <a:rPr lang="fr" b="1" dirty="0">
                <a:solidFill>
                  <a:srgbClr val="38761D"/>
                </a:solidFill>
              </a:rPr>
              <a:t> plan</a:t>
            </a:r>
            <a:r>
              <a:rPr lang="fr" b="1" dirty="0">
                <a:solidFill>
                  <a:schemeClr val="dk1"/>
                </a:solidFill>
              </a:rPr>
              <a:t>”</a:t>
            </a:r>
            <a:r>
              <a:rPr lang="fr" dirty="0">
                <a:solidFill>
                  <a:schemeClr val="dk1"/>
                </a:solidFill>
              </a:rPr>
              <a:t> en poussant bas les prédicats et sélections </a:t>
            </a:r>
            <a:endParaRPr b="1" dirty="0">
              <a:solidFill>
                <a:srgbClr val="38761D"/>
              </a:solidFill>
            </a:endParaRPr>
          </a:p>
        </p:txBody>
      </p:sp>
      <p:sp>
        <p:nvSpPr>
          <p:cNvPr id="326" name="Google Shape;326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07563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7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Overview of Structured APIs Execution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332" name="Google Shape;332;p57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dirty="0">
                <a:solidFill>
                  <a:srgbClr val="38761D"/>
                </a:solidFill>
              </a:rPr>
              <a:t> Étapes depuis le code de l’utilisateur à l'exécution sur le cluster:</a:t>
            </a:r>
            <a:endParaRPr dirty="0">
              <a:solidFill>
                <a:srgbClr val="38761D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333" name="Google Shape;333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31</a:t>
            </a:fld>
            <a:endParaRPr/>
          </a:p>
        </p:txBody>
      </p:sp>
      <p:pic>
        <p:nvPicPr>
          <p:cNvPr id="334" name="Google Shape;33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1550" y="1401345"/>
            <a:ext cx="5519026" cy="289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211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8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Overview of Structured APIs Execution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340" name="Google Shape;340;p58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rgbClr val="38761D"/>
                </a:solidFill>
              </a:rPr>
              <a:t>Physical Plan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fr" dirty="0">
                <a:solidFill>
                  <a:schemeClr val="dk1"/>
                </a:solidFill>
              </a:rPr>
              <a:t>Le “</a:t>
            </a:r>
            <a:r>
              <a:rPr lang="fr" dirty="0">
                <a:solidFill>
                  <a:srgbClr val="38761D"/>
                </a:solidFill>
              </a:rPr>
              <a:t>Physical plan</a:t>
            </a:r>
            <a:r>
              <a:rPr lang="fr" dirty="0">
                <a:solidFill>
                  <a:schemeClr val="dk1"/>
                </a:solidFill>
              </a:rPr>
              <a:t>” est souvent appelé le “</a:t>
            </a:r>
            <a:r>
              <a:rPr lang="fr" dirty="0" err="1">
                <a:solidFill>
                  <a:srgbClr val="38761D"/>
                </a:solidFill>
              </a:rPr>
              <a:t>Spark</a:t>
            </a:r>
            <a:r>
              <a:rPr lang="fr" dirty="0">
                <a:solidFill>
                  <a:srgbClr val="38761D"/>
                </a:solidFill>
              </a:rPr>
              <a:t> Plan</a:t>
            </a:r>
            <a:r>
              <a:rPr lang="fr" dirty="0">
                <a:solidFill>
                  <a:schemeClr val="dk1"/>
                </a:solidFill>
              </a:rPr>
              <a:t>” et ne fait référence ni au driver ni aux exécuteurs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 dirty="0">
                <a:solidFill>
                  <a:schemeClr val="dk1"/>
                </a:solidFill>
              </a:rPr>
              <a:t>Spécifie comment le “</a:t>
            </a:r>
            <a:r>
              <a:rPr lang="fr" dirty="0" err="1">
                <a:solidFill>
                  <a:srgbClr val="38761D"/>
                </a:solidFill>
              </a:rPr>
              <a:t>logical</a:t>
            </a:r>
            <a:r>
              <a:rPr lang="fr" dirty="0">
                <a:solidFill>
                  <a:srgbClr val="38761D"/>
                </a:solidFill>
              </a:rPr>
              <a:t> plan</a:t>
            </a:r>
            <a:r>
              <a:rPr lang="fr" dirty="0">
                <a:solidFill>
                  <a:schemeClr val="dk1"/>
                </a:solidFill>
              </a:rPr>
              <a:t>” doit être exécuté sur le cluster 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41" name="Google Shape;341;p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69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9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Overview of Structured APIs Execution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347" name="Google Shape;347;p59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rgbClr val="38761D"/>
                </a:solidFill>
              </a:rPr>
              <a:t>Physical Plan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fr" dirty="0">
                <a:solidFill>
                  <a:schemeClr val="dk1"/>
                </a:solidFill>
              </a:rPr>
              <a:t>Il génère les différentes stratégies d’exécution et les compare à l’aide d’un “</a:t>
            </a:r>
            <a:r>
              <a:rPr lang="fr" dirty="0" err="1">
                <a:solidFill>
                  <a:srgbClr val="38761D"/>
                </a:solidFill>
              </a:rPr>
              <a:t>Cost</a:t>
            </a:r>
            <a:r>
              <a:rPr lang="fr" dirty="0">
                <a:solidFill>
                  <a:srgbClr val="38761D"/>
                </a:solidFill>
              </a:rPr>
              <a:t> model</a:t>
            </a:r>
            <a:r>
              <a:rPr lang="fr" dirty="0">
                <a:solidFill>
                  <a:schemeClr val="dk1"/>
                </a:solidFill>
              </a:rPr>
              <a:t>”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 dirty="0">
                <a:solidFill>
                  <a:schemeClr val="dk1"/>
                </a:solidFill>
              </a:rPr>
              <a:t>Par exemple:  le “</a:t>
            </a:r>
            <a:r>
              <a:rPr lang="fr" dirty="0" err="1">
                <a:solidFill>
                  <a:srgbClr val="38761D"/>
                </a:solidFill>
              </a:rPr>
              <a:t>cost</a:t>
            </a:r>
            <a:r>
              <a:rPr lang="fr" dirty="0">
                <a:solidFill>
                  <a:srgbClr val="38761D"/>
                </a:solidFill>
              </a:rPr>
              <a:t> model</a:t>
            </a:r>
            <a:r>
              <a:rPr lang="fr" dirty="0">
                <a:solidFill>
                  <a:schemeClr val="dk1"/>
                </a:solidFill>
              </a:rPr>
              <a:t>” peut être utilisé pour choisir comment un “</a:t>
            </a:r>
            <a:r>
              <a:rPr lang="fr" dirty="0" err="1">
                <a:solidFill>
                  <a:srgbClr val="38761D"/>
                </a:solidFill>
              </a:rPr>
              <a:t>join</a:t>
            </a:r>
            <a:r>
              <a:rPr lang="fr" dirty="0">
                <a:solidFill>
                  <a:schemeClr val="dk1"/>
                </a:solidFill>
              </a:rPr>
              <a:t>” doit être fait en regardant par exemple les attributs physiques de la table (Taille de la table, taille de la partitions..</a:t>
            </a:r>
            <a:r>
              <a:rPr lang="fr" dirty="0" err="1">
                <a:solidFill>
                  <a:schemeClr val="dk1"/>
                </a:solidFill>
              </a:rPr>
              <a:t>Etc</a:t>
            </a:r>
            <a:r>
              <a:rPr lang="fr" dirty="0">
                <a:solidFill>
                  <a:schemeClr val="dk1"/>
                </a:solidFill>
              </a:rPr>
              <a:t>)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48" name="Google Shape;348;p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0354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0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Overview of Structured APIs Execution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354" name="Google Shape;354;p60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rgbClr val="38761D"/>
                </a:solidFill>
              </a:rPr>
              <a:t>Physical Plan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fr" dirty="0">
                <a:solidFill>
                  <a:schemeClr val="dk1"/>
                </a:solidFill>
              </a:rPr>
              <a:t>Le résultat du “</a:t>
            </a:r>
            <a:r>
              <a:rPr lang="fr" dirty="0">
                <a:solidFill>
                  <a:srgbClr val="38761D"/>
                </a:solidFill>
              </a:rPr>
              <a:t>Physical plan</a:t>
            </a:r>
            <a:r>
              <a:rPr lang="fr" dirty="0">
                <a:solidFill>
                  <a:schemeClr val="dk1"/>
                </a:solidFill>
              </a:rPr>
              <a:t>” est une série de “</a:t>
            </a:r>
            <a:r>
              <a:rPr lang="fr" dirty="0" err="1">
                <a:solidFill>
                  <a:srgbClr val="38761D"/>
                </a:solidFill>
              </a:rPr>
              <a:t>RDDs</a:t>
            </a:r>
            <a:r>
              <a:rPr lang="fr" dirty="0">
                <a:solidFill>
                  <a:schemeClr val="dk1"/>
                </a:solidFill>
              </a:rPr>
              <a:t>” et transformations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 dirty="0" err="1">
                <a:solidFill>
                  <a:schemeClr val="dk1"/>
                </a:solidFill>
              </a:rPr>
              <a:t>Spark</a:t>
            </a:r>
            <a:r>
              <a:rPr lang="fr" dirty="0">
                <a:solidFill>
                  <a:schemeClr val="dk1"/>
                </a:solidFill>
              </a:rPr>
              <a:t> prend donc les requêtes sur les </a:t>
            </a:r>
            <a:r>
              <a:rPr lang="fr" dirty="0" err="1">
                <a:solidFill>
                  <a:schemeClr val="dk1"/>
                </a:solidFill>
              </a:rPr>
              <a:t>DataFrames</a:t>
            </a:r>
            <a:r>
              <a:rPr lang="fr" dirty="0">
                <a:solidFill>
                  <a:schemeClr val="dk1"/>
                </a:solidFill>
              </a:rPr>
              <a:t> et les compile en transformations de </a:t>
            </a:r>
            <a:r>
              <a:rPr lang="fr" dirty="0" err="1">
                <a:solidFill>
                  <a:schemeClr val="dk1"/>
                </a:solidFill>
              </a:rPr>
              <a:t>RDDs</a:t>
            </a:r>
            <a:r>
              <a:rPr lang="fr" dirty="0">
                <a:solidFill>
                  <a:schemeClr val="dk1"/>
                </a:solidFill>
              </a:rPr>
              <a:t> pour vous 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355" name="Google Shape;355;p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34</a:t>
            </a:fld>
            <a:endParaRPr/>
          </a:p>
        </p:txBody>
      </p:sp>
      <p:pic>
        <p:nvPicPr>
          <p:cNvPr id="356" name="Google Shape;356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0825" y="2273800"/>
            <a:ext cx="6842351" cy="20883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454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7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err="1">
                <a:solidFill>
                  <a:srgbClr val="4A86E8"/>
                </a:solidFill>
              </a:rPr>
              <a:t>DataSet</a:t>
            </a:r>
            <a:r>
              <a:rPr lang="fr" dirty="0">
                <a:solidFill>
                  <a:srgbClr val="4A86E8"/>
                </a:solidFill>
              </a:rPr>
              <a:t> API</a:t>
            </a: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</p:txBody>
      </p:sp>
      <p:sp>
        <p:nvSpPr>
          <p:cNvPr id="119" name="Google Shape;119;p27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-FR" dirty="0" err="1">
                <a:solidFill>
                  <a:schemeClr val="dk1"/>
                </a:solidFill>
              </a:rPr>
              <a:t>DataSet</a:t>
            </a:r>
            <a:r>
              <a:rPr lang="fr-FR" dirty="0">
                <a:solidFill>
                  <a:schemeClr val="dk1"/>
                </a:solidFill>
              </a:rPr>
              <a:t> est la version « type-</a:t>
            </a:r>
            <a:r>
              <a:rPr lang="fr-FR" dirty="0" err="1">
                <a:solidFill>
                  <a:schemeClr val="dk1"/>
                </a:solidFill>
              </a:rPr>
              <a:t>safe</a:t>
            </a:r>
            <a:r>
              <a:rPr lang="fr-FR" dirty="0">
                <a:solidFill>
                  <a:schemeClr val="dk1"/>
                </a:solidFill>
              </a:rPr>
              <a:t> » des APIs structurées</a:t>
            </a:r>
          </a:p>
          <a:p>
            <a:pPr lvl="0"/>
            <a:r>
              <a:rPr lang="fr-FR" dirty="0">
                <a:solidFill>
                  <a:schemeClr val="dk1"/>
                </a:solidFill>
              </a:rPr>
              <a:t>L'API </a:t>
            </a:r>
            <a:r>
              <a:rPr lang="fr-FR" dirty="0" err="1">
                <a:solidFill>
                  <a:schemeClr val="dk1"/>
                </a:solidFill>
              </a:rPr>
              <a:t>Dataset</a:t>
            </a:r>
            <a:r>
              <a:rPr lang="fr-FR" dirty="0">
                <a:solidFill>
                  <a:schemeClr val="dk1"/>
                </a:solidFill>
              </a:rPr>
              <a:t> n'est pas disponible dans Python et R, car ces langages sont typés dynamiquement.</a:t>
            </a:r>
          </a:p>
          <a:p>
            <a:pPr lvl="0"/>
            <a:r>
              <a:rPr lang="fr-FR" dirty="0">
                <a:solidFill>
                  <a:schemeClr val="dk1"/>
                </a:solidFill>
              </a:rPr>
              <a:t>L'API </a:t>
            </a:r>
            <a:r>
              <a:rPr lang="fr-FR" dirty="0" err="1">
                <a:solidFill>
                  <a:schemeClr val="dk1"/>
                </a:solidFill>
              </a:rPr>
              <a:t>Dataset</a:t>
            </a:r>
            <a:r>
              <a:rPr lang="fr-FR" dirty="0">
                <a:solidFill>
                  <a:schemeClr val="dk1"/>
                </a:solidFill>
              </a:rPr>
              <a:t> donne aux utilisateurs la possibilité d'attribuer une classe Java/Scala aux enregistrements dans un </a:t>
            </a:r>
            <a:r>
              <a:rPr lang="fr-FR" dirty="0" err="1">
                <a:solidFill>
                  <a:schemeClr val="dk1"/>
                </a:solidFill>
              </a:rPr>
              <a:t>DataFrame</a:t>
            </a:r>
            <a:r>
              <a:rPr lang="fr-FR" dirty="0">
                <a:solidFill>
                  <a:schemeClr val="dk1"/>
                </a:solidFill>
              </a:rPr>
              <a:t>.</a:t>
            </a:r>
          </a:p>
          <a:p>
            <a:pPr lvl="0"/>
            <a:r>
              <a:rPr lang="fr-FR" dirty="0">
                <a:solidFill>
                  <a:schemeClr val="dk1"/>
                </a:solidFill>
              </a:rPr>
              <a:t>De manipuler les enregistrements de données comme une collection d'objets typés, similaire à une Java </a:t>
            </a:r>
            <a:r>
              <a:rPr lang="fr-FR" dirty="0" err="1">
                <a:solidFill>
                  <a:schemeClr val="dk1"/>
                </a:solidFill>
              </a:rPr>
              <a:t>ArrayList</a:t>
            </a:r>
            <a:r>
              <a:rPr lang="fr-FR" dirty="0">
                <a:solidFill>
                  <a:schemeClr val="dk1"/>
                </a:solidFill>
              </a:rPr>
              <a:t> ou Scala </a:t>
            </a:r>
            <a:r>
              <a:rPr lang="fr-FR" dirty="0" err="1">
                <a:solidFill>
                  <a:schemeClr val="dk1"/>
                </a:solidFill>
              </a:rPr>
              <a:t>Seq</a:t>
            </a:r>
            <a:r>
              <a:rPr lang="fr-FR" dirty="0">
                <a:solidFill>
                  <a:schemeClr val="dk1"/>
                </a:solidFill>
              </a:rPr>
              <a:t>.</a:t>
            </a:r>
          </a:p>
        </p:txBody>
      </p:sp>
      <p:sp>
        <p:nvSpPr>
          <p:cNvPr id="120" name="Google Shape;120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7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err="1">
                <a:solidFill>
                  <a:srgbClr val="4A86E8"/>
                </a:solidFill>
              </a:rPr>
              <a:t>DataSet</a:t>
            </a:r>
            <a:r>
              <a:rPr lang="fr" dirty="0">
                <a:solidFill>
                  <a:srgbClr val="4A86E8"/>
                </a:solidFill>
              </a:rPr>
              <a:t> API</a:t>
            </a: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</p:txBody>
      </p:sp>
      <p:sp>
        <p:nvSpPr>
          <p:cNvPr id="119" name="Google Shape;119;p27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 dirty="0">
                <a:solidFill>
                  <a:schemeClr val="dk1"/>
                </a:solidFill>
              </a:rPr>
              <a:t>La classe </a:t>
            </a:r>
            <a:r>
              <a:rPr lang="fr-FR" dirty="0" err="1">
                <a:solidFill>
                  <a:schemeClr val="dk1"/>
                </a:solidFill>
              </a:rPr>
              <a:t>Dataset</a:t>
            </a:r>
            <a:r>
              <a:rPr lang="fr-FR" dirty="0">
                <a:solidFill>
                  <a:schemeClr val="dk1"/>
                </a:solidFill>
              </a:rPr>
              <a:t> est paramétrée avec le type d'objet contenu à l'intérieur: </a:t>
            </a:r>
            <a:r>
              <a:rPr lang="fr-FR" dirty="0" err="1">
                <a:solidFill>
                  <a:schemeClr val="dk1"/>
                </a:solidFill>
              </a:rPr>
              <a:t>Dataset</a:t>
            </a:r>
            <a:r>
              <a:rPr lang="fr-FR" dirty="0">
                <a:solidFill>
                  <a:schemeClr val="dk1"/>
                </a:solidFill>
              </a:rPr>
              <a:t> &lt;</a:t>
            </a:r>
            <a:r>
              <a:rPr lang="fr-FR" dirty="0" err="1">
                <a:solidFill>
                  <a:schemeClr val="dk1"/>
                </a:solidFill>
              </a:rPr>
              <a:t>T</a:t>
            </a:r>
            <a:r>
              <a:rPr lang="fr-FR" dirty="0">
                <a:solidFill>
                  <a:schemeClr val="dk1"/>
                </a:solidFill>
              </a:rPr>
              <a:t>&gt; en Java et </a:t>
            </a:r>
            <a:r>
              <a:rPr lang="fr-FR" dirty="0" err="1">
                <a:solidFill>
                  <a:schemeClr val="dk1"/>
                </a:solidFill>
              </a:rPr>
              <a:t>Dataset</a:t>
            </a:r>
            <a:r>
              <a:rPr lang="fr-FR" dirty="0">
                <a:solidFill>
                  <a:schemeClr val="dk1"/>
                </a:solidFill>
              </a:rPr>
              <a:t> [</a:t>
            </a:r>
            <a:r>
              <a:rPr lang="fr-FR" dirty="0" err="1">
                <a:solidFill>
                  <a:schemeClr val="dk1"/>
                </a:solidFill>
              </a:rPr>
              <a:t>T</a:t>
            </a:r>
            <a:r>
              <a:rPr lang="fr-FR" dirty="0">
                <a:solidFill>
                  <a:schemeClr val="dk1"/>
                </a:solidFill>
              </a:rPr>
              <a:t>] en Scala.</a:t>
            </a:r>
          </a:p>
          <a:p>
            <a:pPr lvl="0"/>
            <a:r>
              <a:rPr lang="fr-FR" dirty="0">
                <a:solidFill>
                  <a:schemeClr val="dk1"/>
                </a:solidFill>
              </a:rPr>
              <a:t>Par exemple, un </a:t>
            </a:r>
            <a:r>
              <a:rPr lang="fr-FR" dirty="0" err="1">
                <a:solidFill>
                  <a:schemeClr val="dk1"/>
                </a:solidFill>
              </a:rPr>
              <a:t>DataSet</a:t>
            </a:r>
            <a:r>
              <a:rPr lang="fr-FR" dirty="0">
                <a:solidFill>
                  <a:schemeClr val="dk1"/>
                </a:solidFill>
              </a:rPr>
              <a:t>[Person] sera garanti de contenir des objets de la classe Person</a:t>
            </a:r>
          </a:p>
        </p:txBody>
      </p:sp>
      <p:sp>
        <p:nvSpPr>
          <p:cNvPr id="120" name="Google Shape;120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705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7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dirty="0" err="1">
                <a:solidFill>
                  <a:srgbClr val="4A86E8"/>
                </a:solidFill>
              </a:rPr>
              <a:t>DataFrame</a:t>
            </a:r>
            <a:r>
              <a:rPr lang="fr-FR" dirty="0">
                <a:solidFill>
                  <a:srgbClr val="4A86E8"/>
                </a:solidFill>
              </a:rPr>
              <a:t> vs </a:t>
            </a:r>
            <a:r>
              <a:rPr lang="fr-FR" dirty="0" err="1">
                <a:solidFill>
                  <a:srgbClr val="4A86E8"/>
                </a:solidFill>
              </a:rPr>
              <a:t>DataSet</a:t>
            </a:r>
            <a:br>
              <a:rPr lang="fr-FR" dirty="0"/>
            </a:br>
            <a:br>
              <a:rPr lang="fr-FR" dirty="0"/>
            </a:b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</p:txBody>
      </p:sp>
      <p:sp>
        <p:nvSpPr>
          <p:cNvPr id="119" name="Google Shape;119;p27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fr-FR" dirty="0" err="1">
                <a:solidFill>
                  <a:schemeClr val="dk1"/>
                </a:solidFill>
              </a:rPr>
              <a:t>Datasets</a:t>
            </a:r>
            <a:r>
              <a:rPr lang="fr-FR" dirty="0">
                <a:solidFill>
                  <a:schemeClr val="dk1"/>
                </a:solidFill>
              </a:rPr>
              <a:t> sont typés (</a:t>
            </a:r>
            <a:r>
              <a:rPr lang="fr-FR" dirty="0" err="1">
                <a:solidFill>
                  <a:schemeClr val="dk1"/>
                </a:solidFill>
              </a:rPr>
              <a:t>typed</a:t>
            </a:r>
            <a:r>
              <a:rPr lang="fr-FR" dirty="0">
                <a:solidFill>
                  <a:schemeClr val="dk1"/>
                </a:solidFill>
              </a:rPr>
              <a:t>)</a:t>
            </a:r>
          </a:p>
          <a:p>
            <a:pPr fontAlgn="base"/>
            <a:endParaRPr lang="fr-FR" dirty="0">
              <a:solidFill>
                <a:schemeClr val="dk1"/>
              </a:solidFill>
            </a:endParaRPr>
          </a:p>
          <a:p>
            <a:pPr fontAlgn="base"/>
            <a:r>
              <a:rPr lang="fr-FR" dirty="0" err="1">
                <a:solidFill>
                  <a:schemeClr val="dk1"/>
                </a:solidFill>
              </a:rPr>
              <a:t>Dataframe</a:t>
            </a:r>
            <a:r>
              <a:rPr lang="fr-FR" dirty="0">
                <a:solidFill>
                  <a:schemeClr val="dk1"/>
                </a:solidFill>
              </a:rPr>
              <a:t> ne sont pas typés (</a:t>
            </a:r>
            <a:r>
              <a:rPr lang="fr-FR" dirty="0" err="1">
                <a:solidFill>
                  <a:schemeClr val="dk1"/>
                </a:solidFill>
              </a:rPr>
              <a:t>untyped</a:t>
            </a:r>
            <a:r>
              <a:rPr lang="fr-FR" dirty="0">
                <a:solidFill>
                  <a:schemeClr val="dk1"/>
                </a:solidFill>
              </a:rPr>
              <a:t>)</a:t>
            </a:r>
          </a:p>
        </p:txBody>
      </p:sp>
      <p:sp>
        <p:nvSpPr>
          <p:cNvPr id="120" name="Google Shape;120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6399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7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dirty="0" err="1">
                <a:solidFill>
                  <a:srgbClr val="4A86E8"/>
                </a:solidFill>
              </a:rPr>
              <a:t>DataFrame</a:t>
            </a:r>
            <a:r>
              <a:rPr lang="fr-FR" dirty="0">
                <a:solidFill>
                  <a:srgbClr val="4A86E8"/>
                </a:solidFill>
              </a:rPr>
              <a:t> vs </a:t>
            </a:r>
            <a:r>
              <a:rPr lang="fr-FR" dirty="0" err="1">
                <a:solidFill>
                  <a:srgbClr val="4A86E8"/>
                </a:solidFill>
              </a:rPr>
              <a:t>DataSet</a:t>
            </a:r>
            <a:br>
              <a:rPr lang="fr-FR" dirty="0"/>
            </a:br>
            <a:br>
              <a:rPr lang="fr-FR" dirty="0"/>
            </a:b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</p:txBody>
      </p:sp>
      <p:sp>
        <p:nvSpPr>
          <p:cNvPr id="119" name="Google Shape;119;p27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fr-FR" dirty="0">
                <a:solidFill>
                  <a:schemeClr val="dk1"/>
                </a:solidFill>
              </a:rPr>
              <a:t>Pour être plus précis; les </a:t>
            </a:r>
            <a:r>
              <a:rPr lang="fr-FR" dirty="0" err="1">
                <a:solidFill>
                  <a:schemeClr val="dk1"/>
                </a:solidFill>
              </a:rPr>
              <a:t>Dataframe</a:t>
            </a:r>
            <a:r>
              <a:rPr lang="fr-FR" dirty="0">
                <a:solidFill>
                  <a:schemeClr val="dk1"/>
                </a:solidFill>
              </a:rPr>
              <a:t> ont des types, mais </a:t>
            </a:r>
            <a:r>
              <a:rPr lang="fr-FR" dirty="0" err="1">
                <a:solidFill>
                  <a:schemeClr val="dk1"/>
                </a:solidFill>
              </a:rPr>
              <a:t>Spark</a:t>
            </a:r>
            <a:r>
              <a:rPr lang="fr-FR" dirty="0">
                <a:solidFill>
                  <a:schemeClr val="dk1"/>
                </a:solidFill>
              </a:rPr>
              <a:t> vérifie uniquement si ces types correspondent à ceux spécifiés dans le schéma au moment de l'exécution.</a:t>
            </a:r>
          </a:p>
          <a:p>
            <a:pPr marL="114300" indent="0" fontAlgn="base">
              <a:buNone/>
            </a:pPr>
            <a:endParaRPr lang="fr-FR" dirty="0">
              <a:solidFill>
                <a:schemeClr val="dk1"/>
              </a:solidFill>
            </a:endParaRPr>
          </a:p>
          <a:p>
            <a:pPr fontAlgn="base"/>
            <a:r>
              <a:rPr lang="fr-FR" dirty="0">
                <a:solidFill>
                  <a:schemeClr val="dk1"/>
                </a:solidFill>
              </a:rPr>
              <a:t>Les </a:t>
            </a:r>
            <a:r>
              <a:rPr lang="fr-FR" dirty="0" err="1">
                <a:solidFill>
                  <a:schemeClr val="dk1"/>
                </a:solidFill>
              </a:rPr>
              <a:t>DataSet</a:t>
            </a:r>
            <a:r>
              <a:rPr lang="fr-FR" dirty="0">
                <a:solidFill>
                  <a:schemeClr val="dk1"/>
                </a:solidFill>
              </a:rPr>
              <a:t>, en revanche, vérifient si les types sont conformes à la spécification au moment de la compilation. </a:t>
            </a:r>
          </a:p>
          <a:p>
            <a:pPr fontAlgn="base"/>
            <a:endParaRPr lang="fr-FR" dirty="0">
              <a:solidFill>
                <a:schemeClr val="dk1"/>
              </a:solidFill>
            </a:endParaRPr>
          </a:p>
          <a:p>
            <a:pPr fontAlgn="base"/>
            <a:r>
              <a:rPr lang="fr-FR" dirty="0">
                <a:solidFill>
                  <a:schemeClr val="dk1"/>
                </a:solidFill>
              </a:rPr>
              <a:t>Les </a:t>
            </a:r>
            <a:r>
              <a:rPr lang="fr-FR" dirty="0" err="1">
                <a:solidFill>
                  <a:schemeClr val="dk1"/>
                </a:solidFill>
              </a:rPr>
              <a:t>DataSets</a:t>
            </a:r>
            <a:r>
              <a:rPr lang="fr-FR" dirty="0">
                <a:solidFill>
                  <a:schemeClr val="dk1"/>
                </a:solidFill>
              </a:rPr>
              <a:t> ne sont disponibles que pour les langages basés sur la machine virtuelle Java (JVM) (Scala et Java) et nous spécifions des types avec des « case classes » en Scala ou des Java </a:t>
            </a:r>
            <a:r>
              <a:rPr lang="fr-FR" dirty="0" err="1">
                <a:solidFill>
                  <a:schemeClr val="dk1"/>
                </a:solidFill>
              </a:rPr>
              <a:t>beans</a:t>
            </a:r>
            <a:r>
              <a:rPr lang="fr-FR" dirty="0">
                <a:solidFill>
                  <a:schemeClr val="dk1"/>
                </a:solidFill>
              </a:rPr>
              <a:t>.</a:t>
            </a:r>
          </a:p>
        </p:txBody>
      </p:sp>
      <p:sp>
        <p:nvSpPr>
          <p:cNvPr id="120" name="Google Shape;120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534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7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dirty="0" err="1">
                <a:solidFill>
                  <a:srgbClr val="4A86E8"/>
                </a:solidFill>
              </a:rPr>
              <a:t>DataFrame</a:t>
            </a:r>
            <a:r>
              <a:rPr lang="fr-FR" dirty="0">
                <a:solidFill>
                  <a:srgbClr val="4A86E8"/>
                </a:solidFill>
              </a:rPr>
              <a:t> vs </a:t>
            </a:r>
            <a:r>
              <a:rPr lang="fr-FR" dirty="0" err="1">
                <a:solidFill>
                  <a:srgbClr val="4A86E8"/>
                </a:solidFill>
              </a:rPr>
              <a:t>DataSet</a:t>
            </a:r>
            <a:br>
              <a:rPr lang="fr-FR" dirty="0"/>
            </a:br>
            <a:br>
              <a:rPr lang="fr-FR" dirty="0"/>
            </a:b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</p:txBody>
      </p:sp>
      <p:sp>
        <p:nvSpPr>
          <p:cNvPr id="119" name="Google Shape;119;p27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fr-FR" dirty="0">
                <a:solidFill>
                  <a:schemeClr val="dk1"/>
                </a:solidFill>
              </a:rPr>
              <a:t>Pour </a:t>
            </a:r>
            <a:r>
              <a:rPr lang="fr-FR" dirty="0" err="1">
                <a:solidFill>
                  <a:schemeClr val="dk1"/>
                </a:solidFill>
              </a:rPr>
              <a:t>Spark</a:t>
            </a:r>
            <a:r>
              <a:rPr lang="fr-FR" dirty="0">
                <a:solidFill>
                  <a:schemeClr val="dk1"/>
                </a:solidFill>
              </a:rPr>
              <a:t> (dans Scala), les </a:t>
            </a:r>
            <a:r>
              <a:rPr lang="fr-FR" dirty="0" err="1">
                <a:solidFill>
                  <a:schemeClr val="dk1"/>
                </a:solidFill>
              </a:rPr>
              <a:t>DataFrames</a:t>
            </a:r>
            <a:r>
              <a:rPr lang="fr-FR" dirty="0">
                <a:solidFill>
                  <a:schemeClr val="dk1"/>
                </a:solidFill>
              </a:rPr>
              <a:t> sont simplement des </a:t>
            </a:r>
            <a:r>
              <a:rPr lang="fr-FR" dirty="0" err="1">
                <a:solidFill>
                  <a:schemeClr val="dk1"/>
                </a:solidFill>
              </a:rPr>
              <a:t>Datasets</a:t>
            </a:r>
            <a:r>
              <a:rPr lang="fr-FR" dirty="0">
                <a:solidFill>
                  <a:schemeClr val="dk1"/>
                </a:solidFill>
              </a:rPr>
              <a:t> de Type </a:t>
            </a:r>
            <a:r>
              <a:rPr lang="fr-FR" dirty="0" err="1">
                <a:solidFill>
                  <a:schemeClr val="dk1"/>
                </a:solidFill>
              </a:rPr>
              <a:t>Row</a:t>
            </a:r>
            <a:r>
              <a:rPr lang="fr-FR" dirty="0">
                <a:solidFill>
                  <a:schemeClr val="dk1"/>
                </a:solidFill>
              </a:rPr>
              <a:t>.</a:t>
            </a:r>
          </a:p>
          <a:p>
            <a:pPr fontAlgn="base"/>
            <a:r>
              <a:rPr lang="fr-FR" dirty="0">
                <a:solidFill>
                  <a:schemeClr val="dk1"/>
                </a:solidFill>
              </a:rPr>
              <a:t>Le type « </a:t>
            </a:r>
            <a:r>
              <a:rPr lang="fr-FR" dirty="0" err="1">
                <a:solidFill>
                  <a:schemeClr val="dk1"/>
                </a:solidFill>
              </a:rPr>
              <a:t>Row</a:t>
            </a:r>
            <a:r>
              <a:rPr lang="fr-FR" dirty="0">
                <a:solidFill>
                  <a:schemeClr val="dk1"/>
                </a:solidFill>
              </a:rPr>
              <a:t> » est la représentation interne de </a:t>
            </a:r>
            <a:r>
              <a:rPr lang="fr-FR" dirty="0" err="1">
                <a:solidFill>
                  <a:schemeClr val="dk1"/>
                </a:solidFill>
              </a:rPr>
              <a:t>Spark</a:t>
            </a:r>
            <a:r>
              <a:rPr lang="fr-FR" dirty="0">
                <a:solidFill>
                  <a:schemeClr val="dk1"/>
                </a:solidFill>
              </a:rPr>
              <a:t> de son « </a:t>
            </a:r>
            <a:r>
              <a:rPr lang="fr-FR" dirty="0" err="1">
                <a:solidFill>
                  <a:schemeClr val="dk1"/>
                </a:solidFill>
              </a:rPr>
              <a:t>optimized</a:t>
            </a:r>
            <a:r>
              <a:rPr lang="fr-FR" dirty="0">
                <a:solidFill>
                  <a:schemeClr val="dk1"/>
                </a:solidFill>
              </a:rPr>
              <a:t> in-memory format » pour le calcul</a:t>
            </a:r>
          </a:p>
          <a:p>
            <a:pPr fontAlgn="base"/>
            <a:r>
              <a:rPr lang="fr-FR" dirty="0">
                <a:solidFill>
                  <a:schemeClr val="dk1"/>
                </a:solidFill>
              </a:rPr>
              <a:t>Ce format permet un calcul hautement spécialisé et efficace car, plutôt que d'utiliser des types JVM, qui peuvent entraîner des coûts élevés de </a:t>
            </a:r>
            <a:r>
              <a:rPr lang="fr-FR" dirty="0" err="1">
                <a:solidFill>
                  <a:schemeClr val="dk1"/>
                </a:solidFill>
              </a:rPr>
              <a:t>garbage</a:t>
            </a:r>
            <a:r>
              <a:rPr lang="fr-FR" dirty="0">
                <a:solidFill>
                  <a:schemeClr val="dk1"/>
                </a:solidFill>
              </a:rPr>
              <a:t> collection et d'instanciation d'objets, </a:t>
            </a:r>
            <a:r>
              <a:rPr lang="fr-FR" dirty="0" err="1">
                <a:solidFill>
                  <a:schemeClr val="dk1"/>
                </a:solidFill>
              </a:rPr>
              <a:t>Spark</a:t>
            </a:r>
            <a:r>
              <a:rPr lang="fr-FR" dirty="0">
                <a:solidFill>
                  <a:schemeClr val="dk1"/>
                </a:solidFill>
              </a:rPr>
              <a:t> peut fonctionner sur son propre format interne sans encourir aucun de ces coûts.</a:t>
            </a:r>
          </a:p>
        </p:txBody>
      </p:sp>
      <p:sp>
        <p:nvSpPr>
          <p:cNvPr id="120" name="Google Shape;120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9747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7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dirty="0" err="1">
                <a:solidFill>
                  <a:srgbClr val="4A86E8"/>
                </a:solidFill>
              </a:rPr>
              <a:t>DataFrame</a:t>
            </a:r>
            <a:r>
              <a:rPr lang="fr-FR" dirty="0">
                <a:solidFill>
                  <a:srgbClr val="4A86E8"/>
                </a:solidFill>
              </a:rPr>
              <a:t> vs </a:t>
            </a:r>
            <a:r>
              <a:rPr lang="fr-FR" dirty="0" err="1">
                <a:solidFill>
                  <a:srgbClr val="4A86E8"/>
                </a:solidFill>
              </a:rPr>
              <a:t>DataSet</a:t>
            </a:r>
            <a:br>
              <a:rPr lang="fr-FR" dirty="0"/>
            </a:br>
            <a:br>
              <a:rPr lang="fr-FR" dirty="0"/>
            </a:b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</p:txBody>
      </p:sp>
      <p:sp>
        <p:nvSpPr>
          <p:cNvPr id="119" name="Google Shape;119;p27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fr-FR" dirty="0" err="1">
                <a:solidFill>
                  <a:schemeClr val="dk1"/>
                </a:solidFill>
              </a:rPr>
              <a:t>Spark</a:t>
            </a:r>
            <a:r>
              <a:rPr lang="fr-FR" dirty="0">
                <a:solidFill>
                  <a:schemeClr val="dk1"/>
                </a:solidFill>
              </a:rPr>
              <a:t> a des types tels que </a:t>
            </a:r>
            <a:r>
              <a:rPr lang="fr-FR" dirty="0" err="1">
                <a:solidFill>
                  <a:schemeClr val="dk1"/>
                </a:solidFill>
              </a:rPr>
              <a:t>StringType</a:t>
            </a:r>
            <a:r>
              <a:rPr lang="fr-FR" dirty="0">
                <a:solidFill>
                  <a:schemeClr val="dk1"/>
                </a:solidFill>
              </a:rPr>
              <a:t>, </a:t>
            </a:r>
            <a:r>
              <a:rPr lang="fr-FR" dirty="0" err="1">
                <a:solidFill>
                  <a:schemeClr val="dk1"/>
                </a:solidFill>
              </a:rPr>
              <a:t>BigIntType</a:t>
            </a:r>
            <a:r>
              <a:rPr lang="fr-FR" dirty="0">
                <a:solidFill>
                  <a:schemeClr val="dk1"/>
                </a:solidFill>
              </a:rPr>
              <a:t>, </a:t>
            </a:r>
            <a:r>
              <a:rPr lang="fr-FR" dirty="0" err="1">
                <a:solidFill>
                  <a:schemeClr val="dk1"/>
                </a:solidFill>
              </a:rPr>
              <a:t>StructType</a:t>
            </a:r>
            <a:r>
              <a:rPr lang="fr-FR" dirty="0">
                <a:solidFill>
                  <a:schemeClr val="dk1"/>
                </a:solidFill>
              </a:rPr>
              <a:t>, etc.</a:t>
            </a:r>
          </a:p>
          <a:p>
            <a:pPr fontAlgn="base"/>
            <a:r>
              <a:rPr lang="fr-FR" dirty="0">
                <a:solidFill>
                  <a:schemeClr val="dk1"/>
                </a:solidFill>
              </a:rPr>
              <a:t>Ces types spécifiques à </a:t>
            </a:r>
            <a:r>
              <a:rPr lang="fr-FR" dirty="0" err="1">
                <a:solidFill>
                  <a:schemeClr val="dk1"/>
                </a:solidFill>
              </a:rPr>
              <a:t>Spark</a:t>
            </a:r>
            <a:r>
              <a:rPr lang="fr-FR" dirty="0">
                <a:solidFill>
                  <a:schemeClr val="dk1"/>
                </a:solidFill>
              </a:rPr>
              <a:t> correspondent aux types disponibles dans chacun des langages de </a:t>
            </a:r>
            <a:r>
              <a:rPr lang="fr-FR" dirty="0" err="1">
                <a:solidFill>
                  <a:schemeClr val="dk1"/>
                </a:solidFill>
              </a:rPr>
              <a:t>Spark</a:t>
            </a:r>
            <a:r>
              <a:rPr lang="fr-FR" dirty="0">
                <a:solidFill>
                  <a:schemeClr val="dk1"/>
                </a:solidFill>
              </a:rPr>
              <a:t>, tels que String, </a:t>
            </a:r>
            <a:r>
              <a:rPr lang="fr-FR" dirty="0" err="1">
                <a:solidFill>
                  <a:schemeClr val="dk1"/>
                </a:solidFill>
              </a:rPr>
              <a:t>Integer</a:t>
            </a:r>
            <a:r>
              <a:rPr lang="fr-FR" dirty="0">
                <a:solidFill>
                  <a:schemeClr val="dk1"/>
                </a:solidFill>
              </a:rPr>
              <a:t> et Double.</a:t>
            </a:r>
          </a:p>
          <a:p>
            <a:pPr fontAlgn="base"/>
            <a:r>
              <a:rPr lang="fr-FR" dirty="0">
                <a:solidFill>
                  <a:schemeClr val="dk1"/>
                </a:solidFill>
              </a:rPr>
              <a:t>Lorsque vous utilisez l'API </a:t>
            </a:r>
            <a:r>
              <a:rPr lang="fr-FR" dirty="0" err="1">
                <a:solidFill>
                  <a:schemeClr val="dk1"/>
                </a:solidFill>
              </a:rPr>
              <a:t>DataFrame</a:t>
            </a:r>
            <a:r>
              <a:rPr lang="fr-FR" dirty="0">
                <a:solidFill>
                  <a:schemeClr val="dk1"/>
                </a:solidFill>
              </a:rPr>
              <a:t>, vous ne créez pas des Strings ou des </a:t>
            </a:r>
            <a:r>
              <a:rPr lang="fr-FR" dirty="0" err="1">
                <a:solidFill>
                  <a:schemeClr val="dk1"/>
                </a:solidFill>
              </a:rPr>
              <a:t>Integers</a:t>
            </a:r>
            <a:r>
              <a:rPr lang="fr-FR" dirty="0">
                <a:solidFill>
                  <a:schemeClr val="dk1"/>
                </a:solidFill>
              </a:rPr>
              <a:t>, mais </a:t>
            </a:r>
            <a:r>
              <a:rPr lang="fr-FR" dirty="0" err="1">
                <a:solidFill>
                  <a:schemeClr val="dk1"/>
                </a:solidFill>
              </a:rPr>
              <a:t>Spark</a:t>
            </a:r>
            <a:r>
              <a:rPr lang="fr-FR" dirty="0">
                <a:solidFill>
                  <a:schemeClr val="dk1"/>
                </a:solidFill>
              </a:rPr>
              <a:t> manipule les données pour vous en manipulant l'objet </a:t>
            </a:r>
            <a:r>
              <a:rPr lang="fr-FR" dirty="0" err="1">
                <a:solidFill>
                  <a:schemeClr val="dk1"/>
                </a:solidFill>
              </a:rPr>
              <a:t>Row</a:t>
            </a:r>
            <a:r>
              <a:rPr lang="fr-FR" dirty="0">
                <a:solidFill>
                  <a:schemeClr val="dk1"/>
                </a:solidFill>
              </a:rPr>
              <a:t>.</a:t>
            </a:r>
          </a:p>
        </p:txBody>
      </p:sp>
      <p:sp>
        <p:nvSpPr>
          <p:cNvPr id="120" name="Google Shape;120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1722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build="p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1812</Words>
  <Application>Microsoft Macintosh PowerPoint</Application>
  <PresentationFormat>Affichage à l'écran (16:9)</PresentationFormat>
  <Paragraphs>205</Paragraphs>
  <Slides>34</Slides>
  <Notes>34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34</vt:i4>
      </vt:variant>
    </vt:vector>
  </HeadingPairs>
  <TitlesOfParts>
    <vt:vector size="39" baseType="lpstr">
      <vt:lpstr>Arial</vt:lpstr>
      <vt:lpstr>Georgia</vt:lpstr>
      <vt:lpstr>UbuntuMono</vt:lpstr>
      <vt:lpstr>Simple Light</vt:lpstr>
      <vt:lpstr>Simple Light</vt:lpstr>
      <vt:lpstr>Apache Spark</vt:lpstr>
      <vt:lpstr>Spark Component   </vt:lpstr>
      <vt:lpstr>DataSet API   </vt:lpstr>
      <vt:lpstr>DataSet API   </vt:lpstr>
      <vt:lpstr>DataSet API   </vt:lpstr>
      <vt:lpstr>DataFrame vs DataSet    </vt:lpstr>
      <vt:lpstr>DataFrame vs DataSet    </vt:lpstr>
      <vt:lpstr>DataFrame vs DataSet    </vt:lpstr>
      <vt:lpstr>DataFrame vs DataSet    </vt:lpstr>
      <vt:lpstr>DataFrame vs DataSet    </vt:lpstr>
      <vt:lpstr>DataFrame vs DataSet    </vt:lpstr>
      <vt:lpstr>DataFrame vs DataSet    </vt:lpstr>
      <vt:lpstr> </vt:lpstr>
      <vt:lpstr>DataSet    </vt:lpstr>
      <vt:lpstr>DataSet    </vt:lpstr>
      <vt:lpstr>DataSet    </vt:lpstr>
      <vt:lpstr>Creating DataSet    </vt:lpstr>
      <vt:lpstr>Creating DataSet - JAVA    </vt:lpstr>
      <vt:lpstr>Creating DataSet - JAVA    </vt:lpstr>
      <vt:lpstr>Creating DataSet - SCALA    </vt:lpstr>
      <vt:lpstr>Creating DataSet - SCALA    </vt:lpstr>
      <vt:lpstr>Creating DataSet - SCALA    </vt:lpstr>
      <vt:lpstr>Creating DataSet - SCALA    </vt:lpstr>
      <vt:lpstr>Creating DataSet - SCALA    </vt:lpstr>
      <vt:lpstr>Filtring DataSets </vt:lpstr>
      <vt:lpstr>Overview of Structured APIs Execution    </vt:lpstr>
      <vt:lpstr>Overview of Structured APIs Execution    </vt:lpstr>
      <vt:lpstr>Overview of Structured APIs Execution    </vt:lpstr>
      <vt:lpstr>Overview of Structured APIs Execution    </vt:lpstr>
      <vt:lpstr>Overview of Structured APIs Execution    </vt:lpstr>
      <vt:lpstr>Overview of Structured APIs Execution    </vt:lpstr>
      <vt:lpstr>Overview of Structured APIs Execution    </vt:lpstr>
      <vt:lpstr>Overview of Structured APIs Execution    </vt:lpstr>
      <vt:lpstr>Overview of Structured APIs Execution    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Spark</dc:title>
  <cp:lastModifiedBy>Microsoft Office User</cp:lastModifiedBy>
  <cp:revision>92</cp:revision>
  <dcterms:modified xsi:type="dcterms:W3CDTF">2020-10-20T10:02:59Z</dcterms:modified>
</cp:coreProperties>
</file>