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0"/>
  </p:normalViewPr>
  <p:slideViewPr>
    <p:cSldViewPr snapToGrid="0">
      <p:cViewPr varScale="1">
        <p:scale>
          <a:sx n="182" d="100"/>
          <a:sy n="182" d="100"/>
        </p:scale>
        <p:origin x="4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2433150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2433150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2433150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2433150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2433150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2433150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2433150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2433150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2433150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2433150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2433150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2433150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2433150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2433150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2433150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2433150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2433150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62433150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e1f5ce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e1f5ce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24331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24331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2433150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2433150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2433150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2433150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2433150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2433150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2433150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2433150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2433150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2433150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2433150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2433150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2" name="Google Shape;22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 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Chapitre 4 - Apache Spark Production 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The life cycle of a Spark application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Submit du job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La première étape et de “submit” votre application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Vous faite un request a cluster manager Driver Node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A Ce moment, on demande des ressources uniquement pour le Spark Driver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Si le cluster Manager accepte cette demande de ressources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il place le driver sur un Noeud du cluster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l’application commence à s'exécuter dans le cluster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The life cycle of a Spark application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38761D"/>
                </a:solidFill>
              </a:rPr>
              <a:t>Submit du job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87" y="1066500"/>
            <a:ext cx="5009223" cy="32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The life cycle of a Spark application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6" name="Google Shape;186;p3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Exemple spark-submit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spark-submit</a:t>
            </a:r>
            <a:r>
              <a:rPr lang="fr" sz="1200">
                <a:solidFill>
                  <a:srgbClr val="0000FF"/>
                </a:solidFill>
              </a:rPr>
              <a:t> </a:t>
            </a:r>
            <a:r>
              <a:rPr lang="fr" sz="1200">
                <a:solidFill>
                  <a:srgbClr val="000000"/>
                </a:solidFill>
              </a:rPr>
              <a:t>\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--class</a:t>
            </a:r>
            <a:r>
              <a:rPr lang="fr" sz="1200">
                <a:solidFill>
                  <a:srgbClr val="38761D"/>
                </a:solidFill>
              </a:rPr>
              <a:t> </a:t>
            </a:r>
            <a:r>
              <a:rPr lang="fr" sz="1200">
                <a:solidFill>
                  <a:srgbClr val="000000"/>
                </a:solidFill>
              </a:rPr>
              <a:t>MainClass</a:t>
            </a:r>
            <a:r>
              <a:rPr lang="fr" sz="1200">
                <a:solidFill>
                  <a:srgbClr val="38761D"/>
                </a:solidFill>
              </a:rPr>
              <a:t> </a:t>
            </a:r>
            <a:r>
              <a:rPr lang="fr" sz="1200">
                <a:solidFill>
                  <a:srgbClr val="000000"/>
                </a:solidFill>
              </a:rPr>
              <a:t>\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--master</a:t>
            </a:r>
            <a:r>
              <a:rPr lang="fr" sz="1200">
                <a:solidFill>
                  <a:srgbClr val="38761D"/>
                </a:solidFill>
              </a:rPr>
              <a:t> </a:t>
            </a:r>
            <a:r>
              <a:rPr lang="fr" sz="1200">
                <a:solidFill>
                  <a:srgbClr val="000000"/>
                </a:solidFill>
              </a:rPr>
              <a:t>yarn \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--deploy-mode</a:t>
            </a:r>
            <a:r>
              <a:rPr lang="fr" sz="1200">
                <a:solidFill>
                  <a:srgbClr val="38761D"/>
                </a:solidFill>
              </a:rPr>
              <a:t> </a:t>
            </a:r>
            <a:r>
              <a:rPr lang="fr" sz="1200">
                <a:solidFill>
                  <a:srgbClr val="000000"/>
                </a:solidFill>
              </a:rPr>
              <a:t>cluster \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--driver-memory</a:t>
            </a:r>
            <a:r>
              <a:rPr lang="fr" sz="1200">
                <a:solidFill>
                  <a:srgbClr val="38761D"/>
                </a:solidFill>
              </a:rPr>
              <a:t> </a:t>
            </a:r>
            <a:r>
              <a:rPr lang="fr" sz="1200">
                <a:solidFill>
                  <a:srgbClr val="000000"/>
                </a:solidFill>
              </a:rPr>
              <a:t>4g</a:t>
            </a:r>
            <a:r>
              <a:rPr lang="fr" sz="1200">
                <a:solidFill>
                  <a:srgbClr val="38761D"/>
                </a:solidFill>
              </a:rPr>
              <a:t> </a:t>
            </a:r>
            <a:r>
              <a:rPr lang="fr" sz="1200">
                <a:solidFill>
                  <a:srgbClr val="000000"/>
                </a:solidFill>
              </a:rPr>
              <a:t>\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--num-executors</a:t>
            </a:r>
            <a:r>
              <a:rPr lang="fr" sz="1200">
                <a:solidFill>
                  <a:srgbClr val="000000"/>
                </a:solidFill>
              </a:rPr>
              <a:t> 5 \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--executor-memory</a:t>
            </a:r>
            <a:r>
              <a:rPr lang="fr" sz="1200">
                <a:solidFill>
                  <a:srgbClr val="38761D"/>
                </a:solidFill>
              </a:rPr>
              <a:t> </a:t>
            </a:r>
            <a:r>
              <a:rPr lang="fr" sz="1200">
                <a:solidFill>
                  <a:srgbClr val="000000"/>
                </a:solidFill>
              </a:rPr>
              <a:t>8g \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--executor-cores</a:t>
            </a:r>
            <a:r>
              <a:rPr lang="fr" sz="1200">
                <a:solidFill>
                  <a:srgbClr val="000000"/>
                </a:solidFill>
              </a:rPr>
              <a:t> 3 \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--conf</a:t>
            </a:r>
            <a:r>
              <a:rPr lang="fr" sz="1200">
                <a:solidFill>
                  <a:srgbClr val="000000"/>
                </a:solidFill>
              </a:rPr>
              <a:t> spark.eventLog.enabled=true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--files</a:t>
            </a:r>
            <a:r>
              <a:rPr lang="fr" sz="1200">
                <a:solidFill>
                  <a:srgbClr val="38761D"/>
                </a:solidFill>
              </a:rPr>
              <a:t> </a:t>
            </a:r>
            <a:r>
              <a:rPr lang="fr" sz="1200">
                <a:solidFill>
                  <a:srgbClr val="000000"/>
                </a:solidFill>
              </a:rPr>
              <a:t>/usr/hdp/current/spark-client/conf/hive-site.xml,/usr/hdp/current/hadoop-client/conf/core-site.xml \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--jars</a:t>
            </a:r>
            <a:r>
              <a:rPr lang="fr" sz="1200">
                <a:solidFill>
                  <a:srgbClr val="38761D"/>
                </a:solidFill>
              </a:rPr>
              <a:t> </a:t>
            </a:r>
            <a:r>
              <a:rPr lang="fr" sz="1200">
                <a:solidFill>
                  <a:srgbClr val="000000"/>
                </a:solidFill>
              </a:rPr>
              <a:t>/usr/hdp/current/spark-client/lib/datanucleus-api-jdo-3.2.6.jar \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155CC"/>
                </a:solidFill>
              </a:rPr>
              <a:t>--queue</a:t>
            </a:r>
            <a:r>
              <a:rPr lang="fr" sz="1200">
                <a:solidFill>
                  <a:srgbClr val="000000"/>
                </a:solidFill>
              </a:rPr>
              <a:t> yarnQuue \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spark-jar-with-dependencices.jar \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[application arguments]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The life cycle of a Spark application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Launch</a:t>
            </a:r>
            <a:endParaRPr dirty="0">
              <a:solidFill>
                <a:srgbClr val="38761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driver lancé sur le cluster </a:t>
            </a:r>
            <a:r>
              <a:rPr lang="fr" dirty="0" err="1">
                <a:solidFill>
                  <a:schemeClr val="dk1"/>
                </a:solidFill>
              </a:rPr>
              <a:t>execute</a:t>
            </a:r>
            <a:r>
              <a:rPr lang="fr" dirty="0">
                <a:solidFill>
                  <a:schemeClr val="dk1"/>
                </a:solidFill>
              </a:rPr>
              <a:t> le “user code”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code doit inclure le </a:t>
            </a:r>
            <a:r>
              <a:rPr lang="fr" b="1" dirty="0" err="1">
                <a:solidFill>
                  <a:srgbClr val="274E13"/>
                </a:solidFill>
              </a:rPr>
              <a:t>SparkSession</a:t>
            </a:r>
            <a:r>
              <a:rPr lang="fr" b="1" dirty="0">
                <a:solidFill>
                  <a:srgbClr val="274E13"/>
                </a:solidFill>
              </a:rPr>
              <a:t> </a:t>
            </a:r>
            <a:r>
              <a:rPr lang="fr" dirty="0">
                <a:solidFill>
                  <a:srgbClr val="000000"/>
                </a:solidFill>
              </a:rPr>
              <a:t>qui initialise le </a:t>
            </a:r>
            <a:r>
              <a:rPr lang="fr" dirty="0" err="1">
                <a:solidFill>
                  <a:srgbClr val="000000"/>
                </a:solidFill>
              </a:rPr>
              <a:t>Spark</a:t>
            </a:r>
            <a:r>
              <a:rPr lang="fr" dirty="0">
                <a:solidFill>
                  <a:srgbClr val="000000"/>
                </a:solidFill>
              </a:rPr>
              <a:t> Cluster ( Driver + </a:t>
            </a:r>
            <a:r>
              <a:rPr lang="fr" dirty="0" err="1">
                <a:solidFill>
                  <a:srgbClr val="000000"/>
                </a:solidFill>
              </a:rPr>
              <a:t>Executors</a:t>
            </a:r>
            <a:r>
              <a:rPr lang="fr" dirty="0">
                <a:solidFill>
                  <a:srgbClr val="000000"/>
                </a:solidFill>
              </a:rPr>
              <a:t>)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</a:t>
            </a:r>
            <a:r>
              <a:rPr lang="fr" b="1" dirty="0" err="1">
                <a:solidFill>
                  <a:srgbClr val="274E13"/>
                </a:solidFill>
              </a:rPr>
              <a:t>SparkSession</a:t>
            </a:r>
            <a:r>
              <a:rPr lang="fr" b="1">
                <a:solidFill>
                  <a:srgbClr val="274E13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communique avec le cluster manager (YARN) et demande de lancer les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executors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process</a:t>
            </a:r>
            <a:r>
              <a:rPr lang="fr" dirty="0">
                <a:solidFill>
                  <a:schemeClr val="dk1"/>
                </a:solidFill>
              </a:rPr>
              <a:t> à travers le cluster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nombre d’</a:t>
            </a:r>
            <a:r>
              <a:rPr lang="fr" dirty="0" err="1">
                <a:solidFill>
                  <a:schemeClr val="dk1"/>
                </a:solidFill>
              </a:rPr>
              <a:t>executeurs</a:t>
            </a:r>
            <a:r>
              <a:rPr lang="fr" dirty="0">
                <a:solidFill>
                  <a:schemeClr val="dk1"/>
                </a:solidFill>
              </a:rPr>
              <a:t> et leur mémoire sont </a:t>
            </a:r>
            <a:r>
              <a:rPr lang="fr" dirty="0" err="1">
                <a:solidFill>
                  <a:schemeClr val="dk1"/>
                </a:solidFill>
              </a:rPr>
              <a:t>setté</a:t>
            </a:r>
            <a:r>
              <a:rPr lang="fr" dirty="0">
                <a:solidFill>
                  <a:schemeClr val="dk1"/>
                </a:solidFill>
              </a:rPr>
              <a:t> par le user dans le </a:t>
            </a:r>
            <a:r>
              <a:rPr lang="fr" dirty="0" err="1">
                <a:solidFill>
                  <a:schemeClr val="dk1"/>
                </a:solidFill>
              </a:rPr>
              <a:t>spark-submit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cluster Manager (</a:t>
            </a:r>
            <a:r>
              <a:rPr lang="fr" dirty="0" err="1">
                <a:solidFill>
                  <a:schemeClr val="dk1"/>
                </a:solidFill>
              </a:rPr>
              <a:t>Yarn</a:t>
            </a:r>
            <a:r>
              <a:rPr lang="fr" dirty="0">
                <a:solidFill>
                  <a:schemeClr val="dk1"/>
                </a:solidFill>
              </a:rPr>
              <a:t>) lances les </a:t>
            </a:r>
            <a:r>
              <a:rPr lang="fr" dirty="0" err="1">
                <a:solidFill>
                  <a:schemeClr val="dk1"/>
                </a:solidFill>
              </a:rPr>
              <a:t>executors</a:t>
            </a:r>
            <a:r>
              <a:rPr lang="fr" dirty="0">
                <a:solidFill>
                  <a:schemeClr val="dk1"/>
                </a:solidFill>
              </a:rPr>
              <a:t> et renvoi les informations utiles et leur localisation au Driver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Driver + </a:t>
            </a:r>
            <a:r>
              <a:rPr lang="fr" dirty="0" err="1">
                <a:solidFill>
                  <a:schemeClr val="dk1"/>
                </a:solidFill>
              </a:rPr>
              <a:t>Executeurs</a:t>
            </a:r>
            <a:r>
              <a:rPr lang="fr" dirty="0">
                <a:solidFill>
                  <a:schemeClr val="dk1"/>
                </a:solidFill>
              </a:rPr>
              <a:t> forment le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Cluster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The life cycle of a Spark application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Launch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36" y="851375"/>
            <a:ext cx="5473924" cy="34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The life cycle of a Spark application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8" name="Google Shape;208;p3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Exécution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00" y="899810"/>
            <a:ext cx="6125824" cy="33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Jobs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Spark Jobs</a:t>
            </a:r>
            <a:endParaRPr>
              <a:solidFill>
                <a:srgbClr val="38761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En général il y a un Spark Job par action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action retourne toujours un résultat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Chaque Job est décomposé en Stage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Le nombre de Stages dépend du nombre du shuffle nécessaire pour accomplire l’action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Jobs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Stages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Stages représente un ensemble de tâches qui sont exécuté ensemble pour “compute” les mêmes opérations sur de multiples machines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En général Spark essaye de rassembler autant de calcul que possible dans un même Stage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Des nouveaux Stages sont créés après une opération “Shuffle”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 Shuffle est la représentation physique de partitionnement de la donnée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Après un Shuffle le nombre de partition par défaut est 200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4" name="Google Shape;22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Jobs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Tasks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Les stages en Spark sont composé de “Tasks”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Chaque Task (tâche) est la combinaison de : blocs de données et le set de transformations qui lui seront appliquées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</a:t>
            </a:r>
            <a:r>
              <a:rPr lang="fr">
                <a:solidFill>
                  <a:srgbClr val="38761D"/>
                </a:solidFill>
              </a:rPr>
              <a:t>task</a:t>
            </a:r>
            <a:r>
              <a:rPr lang="fr">
                <a:solidFill>
                  <a:schemeClr val="dk1"/>
                </a:solidFill>
              </a:rPr>
              <a:t> est une “unité” de calcul (computation) appliquée à une unité de donnée (</a:t>
            </a:r>
            <a:r>
              <a:rPr lang="fr">
                <a:solidFill>
                  <a:srgbClr val="38761D"/>
                </a:solidFill>
              </a:rPr>
              <a:t>partition</a:t>
            </a:r>
            <a:r>
              <a:rPr lang="f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Plan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How Spark Runs on a cluster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The life cycle of a Spark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Job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The Spark UI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History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Performance tuning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How Spark Runs on a cluster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The Spark Driver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C’est le process de l’Application Spark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Il Analyse, distribu et planifie (scheduling) la charge du travail sur les executeurs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The Spark Executors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/>
              <a:t>Les exécuteurs sont responsable pour effectuer la charge du travail que le Driver leur assignent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The cluster Manager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/>
              <a:t>Le cluster Manager contrôle les machines physiques et alloue les ressources nécessaires pour l’application Spark</a:t>
            </a:r>
            <a:endParaRPr sz="1800">
              <a:solidFill>
                <a:srgbClr val="38761D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How Spark Runs on a cluster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38761D"/>
                </a:solidFill>
              </a:rPr>
              <a:t>Execution in cluster nodes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600" y="1296847"/>
            <a:ext cx="6150801" cy="26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How Spark Runs on a cluster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Execution modes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Il y a 3 modes d’exécution pour une application Spark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Cluster mode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Client mode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Local mode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How Spark Runs on a cluster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Execution modes 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Cluster mode : c’est le mode le plus commun pour exécuter des application Spark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chemeClr val="dk1"/>
                </a:solidFill>
              </a:rPr>
              <a:t>Le user submit le pre-compiled JAR to the cluster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cluster Manager lance le driver process sur un </a:t>
            </a:r>
            <a:r>
              <a:rPr lang="fr" b="1">
                <a:solidFill>
                  <a:srgbClr val="274E13"/>
                </a:solidFill>
              </a:rPr>
              <a:t>worker node</a:t>
            </a:r>
            <a:r>
              <a:rPr lang="fr"/>
              <a:t> inside the cluster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cluster manager lance les executors dans des </a:t>
            </a:r>
            <a:r>
              <a:rPr lang="fr" b="1">
                <a:solidFill>
                  <a:srgbClr val="274E13"/>
                </a:solidFill>
              </a:rPr>
              <a:t>worker nodes</a:t>
            </a:r>
            <a:r>
              <a:rPr lang="fr"/>
              <a:t> du cluster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cluster manager est responsable du maintien des process de l’application Spark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62" y="2873900"/>
            <a:ext cx="2952875" cy="17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How Spark Runs on a cluster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Execution modes 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Client mode : ce mode est similaire au cluster mode sauf que le spark Driver reste sur la machine depuis laquelle le job a été submitté (edge node, machine local ..etc)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La machine du client est responsable du maintien du </a:t>
            </a:r>
            <a:r>
              <a:rPr lang="fr" b="1">
                <a:solidFill>
                  <a:srgbClr val="274E13"/>
                </a:solidFill>
              </a:rPr>
              <a:t>Driver Process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cluster Manager maintient les </a:t>
            </a:r>
            <a:r>
              <a:rPr lang="fr" b="1">
                <a:solidFill>
                  <a:srgbClr val="274E13"/>
                </a:solidFill>
              </a:rPr>
              <a:t>executors process</a:t>
            </a:r>
            <a:r>
              <a:rPr lang="fr"/>
              <a:t>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Le cluster manager lance les executors dans des </a:t>
            </a:r>
            <a:r>
              <a:rPr lang="fr" b="1">
                <a:solidFill>
                  <a:srgbClr val="274E13"/>
                </a:solidFill>
              </a:rPr>
              <a:t>worker nodes</a:t>
            </a:r>
            <a:r>
              <a:rPr lang="fr"/>
              <a:t> du cluster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How Spark Runs on a cluster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Execution modes 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Client mode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801" y="1332650"/>
            <a:ext cx="5025948" cy="33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How Spark Runs on a cluster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Execution modes 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Local mode:  Ce mode exécute tous les process Spark (driver + executors) dans la machine du client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Il assure la parallélisation des tâches à travers des “</a:t>
            </a:r>
            <a:r>
              <a:rPr lang="fr">
                <a:solidFill>
                  <a:srgbClr val="38761D"/>
                </a:solidFill>
              </a:rPr>
              <a:t>Threads</a:t>
            </a:r>
            <a:r>
              <a:rPr lang="fr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C’est le mode le plus communs pour tester une application Spark ou faire des développements en local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Macintosh PowerPoint</Application>
  <PresentationFormat>Affichage à l'écran (16:9)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Georgia</vt:lpstr>
      <vt:lpstr>Simple Light</vt:lpstr>
      <vt:lpstr>Simple Light</vt:lpstr>
      <vt:lpstr>Apache Spark</vt:lpstr>
      <vt:lpstr>Plan</vt:lpstr>
      <vt:lpstr>How Spark Runs on a cluster     </vt:lpstr>
      <vt:lpstr>How Spark Runs on a cluster     </vt:lpstr>
      <vt:lpstr>How Spark Runs on a cluster     </vt:lpstr>
      <vt:lpstr>How Spark Runs on a cluster     </vt:lpstr>
      <vt:lpstr>How Spark Runs on a cluster     </vt:lpstr>
      <vt:lpstr>How Spark Runs on a cluster     </vt:lpstr>
      <vt:lpstr>How Spark Runs on a cluster     </vt:lpstr>
      <vt:lpstr>The life cycle of a Spark application     </vt:lpstr>
      <vt:lpstr>The life cycle of a Spark application     </vt:lpstr>
      <vt:lpstr>The life cycle of a Spark application     </vt:lpstr>
      <vt:lpstr>The life cycle of a Spark application     </vt:lpstr>
      <vt:lpstr>The life cycle of a Spark application     </vt:lpstr>
      <vt:lpstr>The life cycle of a Spark application     </vt:lpstr>
      <vt:lpstr>Spark Jobs     </vt:lpstr>
      <vt:lpstr>Spark Jobs     </vt:lpstr>
      <vt:lpstr>Spark Jobs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1</cp:revision>
  <dcterms:modified xsi:type="dcterms:W3CDTF">2020-10-20T10:35:59Z</dcterms:modified>
</cp:coreProperties>
</file>