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Ruda Black" charset="1" panose="02000000000000000000"/>
      <p:regular r:id="rId12"/>
    </p:embeddedFont>
    <p:embeddedFont>
      <p:font typeface="Times New Roman" charset="1" panose="02030502070405020303"/>
      <p:regular r:id="rId13"/>
    </p:embeddedFont>
    <p:embeddedFont>
      <p:font typeface="Times New Roman Bold" charset="1" panose="02030802070405020303"/>
      <p:regular r:id="rId14"/>
    </p:embeddedFont>
    <p:embeddedFont>
      <p:font typeface="Times New Roman Italics" charset="1" panose="02030502070405090303"/>
      <p:regular r:id="rId15"/>
    </p:embeddedFont>
    <p:embeddedFont>
      <p:font typeface="Times New Roman Bold Italics" charset="1" panose="02030802070405090303"/>
      <p:regular r:id="rId16"/>
    </p:embeddedFont>
    <p:embeddedFont>
      <p:font typeface="Times New Roman Medium" charset="1" panose="02030502070405020303"/>
      <p:regular r:id="rId17"/>
    </p:embeddedFont>
    <p:embeddedFont>
      <p:font typeface="Times New Roman Medium Italics" charset="1" panose="02030502070405090303"/>
      <p:regular r:id="rId18"/>
    </p:embeddedFont>
    <p:embeddedFont>
      <p:font typeface="Times New Roman Semi-Bold" charset="1" panose="02030702070405020303"/>
      <p:regular r:id="rId19"/>
    </p:embeddedFont>
    <p:embeddedFont>
      <p:font typeface="Times New Roman Semi-Bold Italics" charset="1" panose="02030702070405090303"/>
      <p:regular r:id="rId20"/>
    </p:embeddedFont>
    <p:embeddedFont>
      <p:font typeface="Times New Roman Ultra-Bold" charset="1" panose="020309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500" r="0" b="12500"/>
          <a:stretch>
            <a:fillRect/>
          </a:stretch>
        </p:blipFill>
        <p:spPr>
          <a:xfrm flipH="false" flipV="false">
            <a:off x="0" y="0"/>
            <a:ext cx="18288000" cy="10287000"/>
          </a:xfrm>
          <a:prstGeom prst="rect">
            <a:avLst/>
          </a:prstGeom>
        </p:spPr>
      </p:pic>
      <p:sp>
        <p:nvSpPr>
          <p:cNvPr name="AutoShape 3" id="3"/>
          <p:cNvSpPr/>
          <p:nvPr/>
        </p:nvSpPr>
        <p:spPr>
          <a:xfrm rot="-2700000">
            <a:off x="-648614" y="-3153328"/>
            <a:ext cx="14528981" cy="21318055"/>
          </a:xfrm>
          <a:prstGeom prst="rect">
            <a:avLst/>
          </a:prstGeom>
          <a:solidFill>
            <a:srgbClr val="053D57">
              <a:alpha val="89804"/>
            </a:srgbClr>
          </a:solidFill>
        </p:spPr>
      </p:sp>
      <p:sp>
        <p:nvSpPr>
          <p:cNvPr name="AutoShape 4" id="4"/>
          <p:cNvSpPr/>
          <p:nvPr/>
        </p:nvSpPr>
        <p:spPr>
          <a:xfrm rot="-2700000">
            <a:off x="9572911" y="-1462339"/>
            <a:ext cx="57378" cy="6072282"/>
          </a:xfrm>
          <a:prstGeom prst="rect">
            <a:avLst/>
          </a:prstGeom>
          <a:solidFill>
            <a:srgbClr val="F8FBFD"/>
          </a:solidFill>
        </p:spPr>
      </p:sp>
      <p:sp>
        <p:nvSpPr>
          <p:cNvPr name="AutoShape 5" id="5"/>
          <p:cNvSpPr/>
          <p:nvPr/>
        </p:nvSpPr>
        <p:spPr>
          <a:xfrm rot="-2700000">
            <a:off x="14294067" y="7990262"/>
            <a:ext cx="5930465" cy="6072282"/>
          </a:xfrm>
          <a:prstGeom prst="rect">
            <a:avLst/>
          </a:prstGeom>
          <a:solidFill>
            <a:srgbClr val="F8FBFD"/>
          </a:solidFill>
        </p:spPr>
      </p:sp>
      <p:sp>
        <p:nvSpPr>
          <p:cNvPr name="Freeform 6" id="6"/>
          <p:cNvSpPr/>
          <p:nvPr/>
        </p:nvSpPr>
        <p:spPr>
          <a:xfrm flipH="false" flipV="false" rot="0">
            <a:off x="13885097" y="6284059"/>
            <a:ext cx="3767345" cy="3406642"/>
          </a:xfrm>
          <a:custGeom>
            <a:avLst/>
            <a:gdLst/>
            <a:ahLst/>
            <a:cxnLst/>
            <a:rect r="r" b="b" t="t" l="l"/>
            <a:pathLst>
              <a:path h="3406642" w="3767345">
                <a:moveTo>
                  <a:pt x="0" y="0"/>
                </a:moveTo>
                <a:lnTo>
                  <a:pt x="3767346" y="0"/>
                </a:lnTo>
                <a:lnTo>
                  <a:pt x="3767346" y="3406642"/>
                </a:lnTo>
                <a:lnTo>
                  <a:pt x="0" y="3406642"/>
                </a:lnTo>
                <a:lnTo>
                  <a:pt x="0" y="0"/>
                </a:lnTo>
                <a:close/>
              </a:path>
            </a:pathLst>
          </a:custGeom>
          <a:blipFill>
            <a:blip r:embed="rId3"/>
            <a:stretch>
              <a:fillRect l="0" t="0" r="0" b="0"/>
            </a:stretch>
          </a:blipFill>
        </p:spPr>
      </p:sp>
      <p:sp>
        <p:nvSpPr>
          <p:cNvPr name="TextBox 7" id="7"/>
          <p:cNvSpPr txBox="true"/>
          <p:nvPr/>
        </p:nvSpPr>
        <p:spPr>
          <a:xfrm rot="0">
            <a:off x="571101" y="2400907"/>
            <a:ext cx="9312640" cy="538440"/>
          </a:xfrm>
          <a:prstGeom prst="rect">
            <a:avLst/>
          </a:prstGeom>
        </p:spPr>
        <p:txBody>
          <a:bodyPr anchor="t" rtlCol="false" tIns="0" lIns="0" bIns="0" rIns="0">
            <a:spAutoFit/>
          </a:bodyPr>
          <a:lstStyle/>
          <a:p>
            <a:pPr>
              <a:lnSpc>
                <a:spcPts val="4479"/>
              </a:lnSpc>
            </a:pPr>
            <a:r>
              <a:rPr lang="en-US" sz="3199" spc="319">
                <a:solidFill>
                  <a:srgbClr val="F8FBFD"/>
                </a:solidFill>
                <a:latin typeface="Montserrat Classic"/>
              </a:rPr>
              <a:t>APLICATIVO WEB "DOLCE PECCATO"</a:t>
            </a:r>
          </a:p>
        </p:txBody>
      </p:sp>
      <p:grpSp>
        <p:nvGrpSpPr>
          <p:cNvPr name="Group 8" id="8"/>
          <p:cNvGrpSpPr/>
          <p:nvPr/>
        </p:nvGrpSpPr>
        <p:grpSpPr>
          <a:xfrm rot="0">
            <a:off x="1028700" y="5642987"/>
            <a:ext cx="11573294" cy="3615313"/>
            <a:chOff x="0" y="0"/>
            <a:chExt cx="15431058" cy="4820417"/>
          </a:xfrm>
        </p:grpSpPr>
        <p:sp>
          <p:nvSpPr>
            <p:cNvPr name="TextBox 9" id="9"/>
            <p:cNvSpPr txBox="true"/>
            <p:nvPr/>
          </p:nvSpPr>
          <p:spPr>
            <a:xfrm rot="0">
              <a:off x="0" y="219075"/>
              <a:ext cx="15431058" cy="2205434"/>
            </a:xfrm>
            <a:prstGeom prst="rect">
              <a:avLst/>
            </a:prstGeom>
          </p:spPr>
          <p:txBody>
            <a:bodyPr anchor="t" rtlCol="false" tIns="0" lIns="0" bIns="0" rIns="0">
              <a:spAutoFit/>
            </a:bodyPr>
            <a:lstStyle/>
            <a:p>
              <a:pPr>
                <a:lnSpc>
                  <a:spcPts val="12000"/>
                </a:lnSpc>
              </a:pPr>
              <a:r>
                <a:rPr lang="en-US" sz="12000">
                  <a:solidFill>
                    <a:srgbClr val="97BCC7"/>
                  </a:solidFill>
                  <a:latin typeface="Montserrat Classic Bold"/>
                </a:rPr>
                <a:t>GRUPO 4</a:t>
              </a:r>
            </a:p>
          </p:txBody>
        </p:sp>
        <p:sp>
          <p:nvSpPr>
            <p:cNvPr name="TextBox 10" id="10"/>
            <p:cNvSpPr txBox="true"/>
            <p:nvPr/>
          </p:nvSpPr>
          <p:spPr>
            <a:xfrm rot="0">
              <a:off x="2" y="2621359"/>
              <a:ext cx="11430533" cy="2199058"/>
            </a:xfrm>
            <a:prstGeom prst="rect">
              <a:avLst/>
            </a:prstGeom>
          </p:spPr>
          <p:txBody>
            <a:bodyPr anchor="t" rtlCol="false" tIns="0" lIns="0" bIns="0" rIns="0">
              <a:spAutoFit/>
            </a:bodyPr>
            <a:lstStyle/>
            <a:p>
              <a:pPr>
                <a:lnSpc>
                  <a:spcPts val="4479"/>
                </a:lnSpc>
              </a:pPr>
              <a:r>
                <a:rPr lang="en-US" sz="3199" spc="31">
                  <a:solidFill>
                    <a:srgbClr val="F8FBFD"/>
                  </a:solidFill>
                  <a:latin typeface="Montserrat Classic"/>
                </a:rPr>
                <a:t>Integrantes:</a:t>
              </a:r>
            </a:p>
            <a:p>
              <a:pPr>
                <a:lnSpc>
                  <a:spcPts val="4479"/>
                </a:lnSpc>
              </a:pPr>
              <a:r>
                <a:rPr lang="en-US" sz="3199" spc="31">
                  <a:solidFill>
                    <a:srgbClr val="F8FBFD"/>
                  </a:solidFill>
                  <a:latin typeface="Montserrat Classic"/>
                </a:rPr>
                <a:t>Diego Mosquera, Sebastián Quinga, Stephani Rivera</a:t>
              </a:r>
            </a:p>
          </p:txBody>
        </p:sp>
      </p:grpSp>
      <p:sp>
        <p:nvSpPr>
          <p:cNvPr name="TextBox 11" id="11"/>
          <p:cNvSpPr txBox="true"/>
          <p:nvPr/>
        </p:nvSpPr>
        <p:spPr>
          <a:xfrm rot="0">
            <a:off x="280635" y="602751"/>
            <a:ext cx="8299232" cy="918574"/>
          </a:xfrm>
          <a:prstGeom prst="rect">
            <a:avLst/>
          </a:prstGeom>
        </p:spPr>
        <p:txBody>
          <a:bodyPr anchor="t" rtlCol="false" tIns="0" lIns="0" bIns="0" rIns="0">
            <a:spAutoFit/>
          </a:bodyPr>
          <a:lstStyle/>
          <a:p>
            <a:pPr algn="l" marL="0" indent="0" lvl="0">
              <a:lnSpc>
                <a:spcPts val="3539"/>
              </a:lnSpc>
              <a:spcBef>
                <a:spcPct val="0"/>
              </a:spcBef>
            </a:pPr>
            <a:r>
              <a:rPr lang="en-US" sz="3539">
                <a:solidFill>
                  <a:srgbClr val="97BCC7"/>
                </a:solidFill>
                <a:latin typeface="Ruda Black"/>
              </a:rPr>
              <a:t>Universidad de las Fuerzas Armadas ESPE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53D57"/>
        </a:solidFill>
      </p:bgPr>
    </p:bg>
    <p:spTree>
      <p:nvGrpSpPr>
        <p:cNvPr id="1" name=""/>
        <p:cNvGrpSpPr/>
        <p:nvPr/>
      </p:nvGrpSpPr>
      <p:grpSpPr>
        <a:xfrm>
          <a:off x="0" y="0"/>
          <a:ext cx="0" cy="0"/>
          <a:chOff x="0" y="0"/>
          <a:chExt cx="0" cy="0"/>
        </a:xfrm>
      </p:grpSpPr>
      <p:sp>
        <p:nvSpPr>
          <p:cNvPr name="TextBox 2" id="2"/>
          <p:cNvSpPr txBox="true"/>
          <p:nvPr/>
        </p:nvSpPr>
        <p:spPr>
          <a:xfrm rot="0">
            <a:off x="-341189" y="599992"/>
            <a:ext cx="11600573" cy="857415"/>
          </a:xfrm>
          <a:prstGeom prst="rect">
            <a:avLst/>
          </a:prstGeom>
        </p:spPr>
        <p:txBody>
          <a:bodyPr anchor="t" rtlCol="false" tIns="0" lIns="0" bIns="0" rIns="0">
            <a:spAutoFit/>
          </a:bodyPr>
          <a:lstStyle/>
          <a:p>
            <a:pPr algn="ctr">
              <a:lnSpc>
                <a:spcPts val="6827"/>
              </a:lnSpc>
            </a:pPr>
            <a:r>
              <a:rPr lang="en-US" sz="5689" spc="56">
                <a:solidFill>
                  <a:srgbClr val="F8FBFD"/>
                </a:solidFill>
                <a:latin typeface="Montserrat Classic Bold"/>
              </a:rPr>
              <a:t>CONCLUSIONES</a:t>
            </a:r>
          </a:p>
        </p:txBody>
      </p:sp>
      <p:sp>
        <p:nvSpPr>
          <p:cNvPr name="TextBox 3" id="3"/>
          <p:cNvSpPr txBox="true"/>
          <p:nvPr/>
        </p:nvSpPr>
        <p:spPr>
          <a:xfrm rot="0">
            <a:off x="346754" y="2490512"/>
            <a:ext cx="16912546" cy="5498922"/>
          </a:xfrm>
          <a:prstGeom prst="rect">
            <a:avLst/>
          </a:prstGeom>
        </p:spPr>
        <p:txBody>
          <a:bodyPr anchor="t" rtlCol="false" tIns="0" lIns="0" bIns="0" rIns="0">
            <a:spAutoFit/>
          </a:bodyPr>
          <a:lstStyle/>
          <a:p>
            <a:pPr>
              <a:lnSpc>
                <a:spcPts val="7184"/>
              </a:lnSpc>
            </a:pPr>
            <a:r>
              <a:rPr lang="en-US" sz="5132">
                <a:solidFill>
                  <a:srgbClr val="FFFFFF"/>
                </a:solidFill>
                <a:latin typeface="Times New Roman"/>
              </a:rPr>
              <a:t>El proyecto cuenta con objetivo general claro y detallado lo que nos permite partir correctamente el proceso para la entrega del mismo.</a:t>
            </a:r>
          </a:p>
          <a:p>
            <a:pPr>
              <a:lnSpc>
                <a:spcPts val="7184"/>
              </a:lnSpc>
            </a:pPr>
            <a:r>
              <a:rPr lang="en-US" sz="5132">
                <a:solidFill>
                  <a:srgbClr val="FFFFFF"/>
                </a:solidFill>
                <a:latin typeface="Times New Roman"/>
              </a:rPr>
              <a:t>Ademas gracias a las herramientas como cronograma e historias de usuario y aplicando metodologias agiles se podra entregar un proyecto bien realizado.</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53D57"/>
        </a:solidFill>
      </p:bgPr>
    </p:bg>
    <p:spTree>
      <p:nvGrpSpPr>
        <p:cNvPr id="1" name=""/>
        <p:cNvGrpSpPr/>
        <p:nvPr/>
      </p:nvGrpSpPr>
      <p:grpSpPr>
        <a:xfrm>
          <a:off x="0" y="0"/>
          <a:ext cx="0" cy="0"/>
          <a:chOff x="0" y="0"/>
          <a:chExt cx="0" cy="0"/>
        </a:xfrm>
      </p:grpSpPr>
      <p:sp>
        <p:nvSpPr>
          <p:cNvPr name="TextBox 2" id="2"/>
          <p:cNvSpPr txBox="true"/>
          <p:nvPr/>
        </p:nvSpPr>
        <p:spPr>
          <a:xfrm rot="0">
            <a:off x="-1023361" y="546497"/>
            <a:ext cx="11600573" cy="857415"/>
          </a:xfrm>
          <a:prstGeom prst="rect">
            <a:avLst/>
          </a:prstGeom>
        </p:spPr>
        <p:txBody>
          <a:bodyPr anchor="t" rtlCol="false" tIns="0" lIns="0" bIns="0" rIns="0">
            <a:spAutoFit/>
          </a:bodyPr>
          <a:lstStyle/>
          <a:p>
            <a:pPr algn="ctr">
              <a:lnSpc>
                <a:spcPts val="6827"/>
              </a:lnSpc>
            </a:pPr>
            <a:r>
              <a:rPr lang="en-US" sz="5689" spc="56">
                <a:solidFill>
                  <a:srgbClr val="F8FBFD"/>
                </a:solidFill>
                <a:latin typeface="Montserrat Classic Bold"/>
              </a:rPr>
              <a:t>AGENDA</a:t>
            </a:r>
          </a:p>
        </p:txBody>
      </p:sp>
      <p:sp>
        <p:nvSpPr>
          <p:cNvPr name="TextBox 3" id="3"/>
          <p:cNvSpPr txBox="true"/>
          <p:nvPr/>
        </p:nvSpPr>
        <p:spPr>
          <a:xfrm rot="0">
            <a:off x="1028700" y="2039950"/>
            <a:ext cx="18200591" cy="5614889"/>
          </a:xfrm>
          <a:prstGeom prst="rect">
            <a:avLst/>
          </a:prstGeom>
        </p:spPr>
        <p:txBody>
          <a:bodyPr anchor="t" rtlCol="false" tIns="0" lIns="0" bIns="0" rIns="0">
            <a:spAutoFit/>
          </a:bodyPr>
          <a:lstStyle/>
          <a:p>
            <a:pPr>
              <a:lnSpc>
                <a:spcPts val="5517"/>
              </a:lnSpc>
            </a:pPr>
            <a:r>
              <a:rPr lang="en-US" sz="3941">
                <a:solidFill>
                  <a:srgbClr val="F8FBFD"/>
                </a:solidFill>
                <a:latin typeface="Times New Roman"/>
              </a:rPr>
              <a:t>01 INRODUCCION</a:t>
            </a:r>
          </a:p>
          <a:p>
            <a:pPr>
              <a:lnSpc>
                <a:spcPts val="5517"/>
              </a:lnSpc>
            </a:pPr>
            <a:r>
              <a:rPr lang="en-US" sz="3941">
                <a:solidFill>
                  <a:srgbClr val="F8FBFD"/>
                </a:solidFill>
                <a:latin typeface="Times New Roman"/>
              </a:rPr>
              <a:t>02 OBJETIVO GENERAL</a:t>
            </a:r>
          </a:p>
          <a:p>
            <a:pPr>
              <a:lnSpc>
                <a:spcPts val="5517"/>
              </a:lnSpc>
            </a:pPr>
            <a:r>
              <a:rPr lang="en-US" sz="3941">
                <a:solidFill>
                  <a:srgbClr val="F8FBFD"/>
                </a:solidFill>
                <a:latin typeface="Times New Roman"/>
              </a:rPr>
              <a:t>03 OBJETIVOS ESPECIFICOS</a:t>
            </a:r>
          </a:p>
          <a:p>
            <a:pPr>
              <a:lnSpc>
                <a:spcPts val="5517"/>
              </a:lnSpc>
            </a:pPr>
            <a:r>
              <a:rPr lang="en-US" sz="3941">
                <a:solidFill>
                  <a:srgbClr val="F8FBFD"/>
                </a:solidFill>
                <a:latin typeface="Times New Roman"/>
              </a:rPr>
              <a:t>04 ALCANCE</a:t>
            </a:r>
          </a:p>
          <a:p>
            <a:pPr>
              <a:lnSpc>
                <a:spcPts val="5517"/>
              </a:lnSpc>
            </a:pPr>
            <a:r>
              <a:rPr lang="en-US" sz="3941">
                <a:solidFill>
                  <a:srgbClr val="F8FBFD"/>
                </a:solidFill>
                <a:latin typeface="Times New Roman"/>
              </a:rPr>
              <a:t>05 CRONOGRAMA</a:t>
            </a:r>
          </a:p>
          <a:p>
            <a:pPr>
              <a:lnSpc>
                <a:spcPts val="5517"/>
              </a:lnSpc>
            </a:pPr>
            <a:r>
              <a:rPr lang="en-US" sz="3941">
                <a:solidFill>
                  <a:srgbClr val="F8FBFD"/>
                </a:solidFill>
                <a:latin typeface="Times New Roman"/>
              </a:rPr>
              <a:t>06 HISTORIAS DE USUARIO</a:t>
            </a:r>
          </a:p>
          <a:p>
            <a:pPr>
              <a:lnSpc>
                <a:spcPts val="5517"/>
              </a:lnSpc>
            </a:pPr>
            <a:r>
              <a:rPr lang="en-US" sz="3941">
                <a:solidFill>
                  <a:srgbClr val="F8FBFD"/>
                </a:solidFill>
                <a:latin typeface="Times New Roman"/>
              </a:rPr>
              <a:t>07 CONCLUSIONES</a:t>
            </a:r>
          </a:p>
          <a:p>
            <a:pPr>
              <a:lnSpc>
                <a:spcPts val="5517"/>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53D57"/>
        </a:solidFill>
      </p:bgPr>
    </p:bg>
    <p:spTree>
      <p:nvGrpSpPr>
        <p:cNvPr id="1" name=""/>
        <p:cNvGrpSpPr/>
        <p:nvPr/>
      </p:nvGrpSpPr>
      <p:grpSpPr>
        <a:xfrm>
          <a:off x="0" y="0"/>
          <a:ext cx="0" cy="0"/>
          <a:chOff x="0" y="0"/>
          <a:chExt cx="0" cy="0"/>
        </a:xfrm>
      </p:grpSpPr>
      <p:sp>
        <p:nvSpPr>
          <p:cNvPr name="TextBox 2" id="2"/>
          <p:cNvSpPr txBox="true"/>
          <p:nvPr/>
        </p:nvSpPr>
        <p:spPr>
          <a:xfrm rot="0">
            <a:off x="1495244" y="872706"/>
            <a:ext cx="5912048" cy="866775"/>
          </a:xfrm>
          <a:prstGeom prst="rect">
            <a:avLst/>
          </a:prstGeom>
        </p:spPr>
        <p:txBody>
          <a:bodyPr anchor="t" rtlCol="false" tIns="0" lIns="0" bIns="0" rIns="0">
            <a:spAutoFit/>
          </a:bodyPr>
          <a:lstStyle/>
          <a:p>
            <a:pPr algn="ctr">
              <a:lnSpc>
                <a:spcPts val="6827"/>
              </a:lnSpc>
              <a:spcBef>
                <a:spcPct val="0"/>
              </a:spcBef>
            </a:pPr>
            <a:r>
              <a:rPr lang="en-US" sz="5689" spc="56">
                <a:solidFill>
                  <a:srgbClr val="FFFFFF"/>
                </a:solidFill>
                <a:latin typeface="Montserrat Classic Bold"/>
              </a:rPr>
              <a:t>INTRODUCCION</a:t>
            </a:r>
          </a:p>
        </p:txBody>
      </p:sp>
      <p:sp>
        <p:nvSpPr>
          <p:cNvPr name="TextBox 3" id="3"/>
          <p:cNvSpPr txBox="true"/>
          <p:nvPr/>
        </p:nvSpPr>
        <p:spPr>
          <a:xfrm rot="0">
            <a:off x="346754" y="2528612"/>
            <a:ext cx="16912546" cy="5040903"/>
          </a:xfrm>
          <a:prstGeom prst="rect">
            <a:avLst/>
          </a:prstGeom>
        </p:spPr>
        <p:txBody>
          <a:bodyPr anchor="t" rtlCol="false" tIns="0" lIns="0" bIns="0" rIns="0">
            <a:spAutoFit/>
          </a:bodyPr>
          <a:lstStyle/>
          <a:p>
            <a:pPr algn="ctr">
              <a:lnSpc>
                <a:spcPts val="5644"/>
              </a:lnSpc>
            </a:pPr>
            <a:r>
              <a:rPr lang="en-US" sz="4032">
                <a:solidFill>
                  <a:srgbClr val="FFFFFF"/>
                </a:solidFill>
                <a:latin typeface="Times New Roman Bold"/>
              </a:rPr>
              <a:t>El proyecto a realizar proporciona una forma eficiente y accesible de visualizar los productos, lo que genera un impacto positivo en la experiencia del usuario y permite el crecimiento de cualquier emprendimiento a largo plazo además de beneficiar al propietario del producto ya que no tendrá la necesidad de comunicarse cliente por cliente, de esto se encargará el programa permitiendo al emprendimiento enfocarse en otras actividades importantes, como la producción y la innovación de productos.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sp>
        <p:nvSpPr>
          <p:cNvPr name="AutoShape 2" id="2"/>
          <p:cNvSpPr/>
          <p:nvPr/>
        </p:nvSpPr>
        <p:spPr>
          <a:xfrm rot="-2700000">
            <a:off x="14139570" y="-5592209"/>
            <a:ext cx="6665510" cy="6664206"/>
          </a:xfrm>
          <a:prstGeom prst="rect">
            <a:avLst/>
          </a:prstGeom>
          <a:solidFill>
            <a:srgbClr val="97BCC7"/>
          </a:solidFill>
        </p:spPr>
      </p:sp>
      <p:sp>
        <p:nvSpPr>
          <p:cNvPr name="AutoShape 3" id="3"/>
          <p:cNvSpPr/>
          <p:nvPr/>
        </p:nvSpPr>
        <p:spPr>
          <a:xfrm rot="-2700000">
            <a:off x="-866788" y="8667638"/>
            <a:ext cx="4725548" cy="4724623"/>
          </a:xfrm>
          <a:prstGeom prst="rect">
            <a:avLst/>
          </a:prstGeom>
          <a:solidFill>
            <a:srgbClr val="F8FBFD"/>
          </a:solidFill>
        </p:spPr>
      </p:sp>
      <p:sp>
        <p:nvSpPr>
          <p:cNvPr name="AutoShape 4" id="4"/>
          <p:cNvSpPr/>
          <p:nvPr/>
        </p:nvSpPr>
        <p:spPr>
          <a:xfrm rot="-2700000">
            <a:off x="12263364" y="-3799391"/>
            <a:ext cx="57378" cy="6072282"/>
          </a:xfrm>
          <a:prstGeom prst="rect">
            <a:avLst/>
          </a:prstGeom>
          <a:solidFill>
            <a:srgbClr val="F8FBFD"/>
          </a:solidFill>
        </p:spPr>
      </p:sp>
      <p:sp>
        <p:nvSpPr>
          <p:cNvPr name="AutoShape 5" id="5"/>
          <p:cNvSpPr/>
          <p:nvPr/>
        </p:nvSpPr>
        <p:spPr>
          <a:xfrm rot="-2700000">
            <a:off x="18518683" y="8749507"/>
            <a:ext cx="43907" cy="3580261"/>
          </a:xfrm>
          <a:prstGeom prst="rect">
            <a:avLst/>
          </a:prstGeom>
          <a:solidFill>
            <a:srgbClr val="F8FBFD"/>
          </a:solidFill>
        </p:spPr>
      </p:sp>
      <p:sp>
        <p:nvSpPr>
          <p:cNvPr name="Freeform 6" id="6"/>
          <p:cNvSpPr/>
          <p:nvPr/>
        </p:nvSpPr>
        <p:spPr>
          <a:xfrm flipH="false" flipV="false" rot="0">
            <a:off x="11763488" y="6340947"/>
            <a:ext cx="5391453" cy="2695727"/>
          </a:xfrm>
          <a:custGeom>
            <a:avLst/>
            <a:gdLst/>
            <a:ahLst/>
            <a:cxnLst/>
            <a:rect r="r" b="b" t="t" l="l"/>
            <a:pathLst>
              <a:path h="2695727" w="5391453">
                <a:moveTo>
                  <a:pt x="0" y="0"/>
                </a:moveTo>
                <a:lnTo>
                  <a:pt x="5391453" y="0"/>
                </a:lnTo>
                <a:lnTo>
                  <a:pt x="5391453" y="2695726"/>
                </a:lnTo>
                <a:lnTo>
                  <a:pt x="0" y="2695726"/>
                </a:lnTo>
                <a:lnTo>
                  <a:pt x="0" y="0"/>
                </a:lnTo>
                <a:close/>
              </a:path>
            </a:pathLst>
          </a:custGeom>
          <a:blipFill>
            <a:blip r:embed="rId2"/>
            <a:stretch>
              <a:fillRect l="0" t="0" r="0" b="0"/>
            </a:stretch>
          </a:blipFill>
        </p:spPr>
      </p:sp>
      <p:sp>
        <p:nvSpPr>
          <p:cNvPr name="TextBox 7" id="7"/>
          <p:cNvSpPr txBox="true"/>
          <p:nvPr/>
        </p:nvSpPr>
        <p:spPr>
          <a:xfrm rot="0">
            <a:off x="-1023361" y="546497"/>
            <a:ext cx="11600573" cy="857415"/>
          </a:xfrm>
          <a:prstGeom prst="rect">
            <a:avLst/>
          </a:prstGeom>
        </p:spPr>
        <p:txBody>
          <a:bodyPr anchor="t" rtlCol="false" tIns="0" lIns="0" bIns="0" rIns="0">
            <a:spAutoFit/>
          </a:bodyPr>
          <a:lstStyle/>
          <a:p>
            <a:pPr algn="ctr">
              <a:lnSpc>
                <a:spcPts val="6827"/>
              </a:lnSpc>
            </a:pPr>
            <a:r>
              <a:rPr lang="en-US" sz="5689" spc="56">
                <a:solidFill>
                  <a:srgbClr val="F8FBFD"/>
                </a:solidFill>
                <a:latin typeface="Montserrat Classic Bold"/>
              </a:rPr>
              <a:t>OBJETIVO GENERAL</a:t>
            </a:r>
          </a:p>
        </p:txBody>
      </p:sp>
      <p:sp>
        <p:nvSpPr>
          <p:cNvPr name="TextBox 8" id="8"/>
          <p:cNvSpPr txBox="true"/>
          <p:nvPr/>
        </p:nvSpPr>
        <p:spPr>
          <a:xfrm rot="0">
            <a:off x="-269513" y="2368012"/>
            <a:ext cx="18200591" cy="4204299"/>
          </a:xfrm>
          <a:prstGeom prst="rect">
            <a:avLst/>
          </a:prstGeom>
        </p:spPr>
        <p:txBody>
          <a:bodyPr anchor="t" rtlCol="false" tIns="0" lIns="0" bIns="0" rIns="0">
            <a:spAutoFit/>
          </a:bodyPr>
          <a:lstStyle/>
          <a:p>
            <a:pPr algn="ctr">
              <a:lnSpc>
                <a:spcPts val="5517"/>
              </a:lnSpc>
            </a:pPr>
            <a:r>
              <a:rPr lang="en-US" sz="3941">
                <a:solidFill>
                  <a:srgbClr val="F8FBFD"/>
                </a:solidFill>
                <a:latin typeface="Times New Roman"/>
              </a:rPr>
              <a:t>Desarrollar un aplicativo web para la repostería “Dolce Pecato” utilizando metodología Scrum, esta página contará con un catálogo de productos y debe contener la información necesaria para adquirir el producto, esto optimizaría el tiempo del y así también ayudaría al mejor rendimiento de este. </a:t>
            </a:r>
          </a:p>
          <a:p>
            <a:pPr algn="ctr">
              <a:lnSpc>
                <a:spcPts val="5517"/>
              </a:lnSpc>
            </a:pPr>
          </a:p>
          <a:p>
            <a:pPr algn="ctr">
              <a:lnSpc>
                <a:spcPts val="5517"/>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53D57"/>
        </a:solidFill>
      </p:bgPr>
    </p:bg>
    <p:spTree>
      <p:nvGrpSpPr>
        <p:cNvPr id="1" name=""/>
        <p:cNvGrpSpPr/>
        <p:nvPr/>
      </p:nvGrpSpPr>
      <p:grpSpPr>
        <a:xfrm>
          <a:off x="0" y="0"/>
          <a:ext cx="0" cy="0"/>
          <a:chOff x="0" y="0"/>
          <a:chExt cx="0" cy="0"/>
        </a:xfrm>
      </p:grpSpPr>
      <p:sp>
        <p:nvSpPr>
          <p:cNvPr name="TextBox 2" id="2"/>
          <p:cNvSpPr txBox="true"/>
          <p:nvPr/>
        </p:nvSpPr>
        <p:spPr>
          <a:xfrm rot="0">
            <a:off x="-341189" y="599992"/>
            <a:ext cx="11600573" cy="857415"/>
          </a:xfrm>
          <a:prstGeom prst="rect">
            <a:avLst/>
          </a:prstGeom>
        </p:spPr>
        <p:txBody>
          <a:bodyPr anchor="t" rtlCol="false" tIns="0" lIns="0" bIns="0" rIns="0">
            <a:spAutoFit/>
          </a:bodyPr>
          <a:lstStyle/>
          <a:p>
            <a:pPr algn="ctr">
              <a:lnSpc>
                <a:spcPts val="6827"/>
              </a:lnSpc>
            </a:pPr>
            <a:r>
              <a:rPr lang="en-US" sz="5689" spc="56">
                <a:solidFill>
                  <a:srgbClr val="F8FBFD"/>
                </a:solidFill>
                <a:latin typeface="Montserrat Classic Bold"/>
              </a:rPr>
              <a:t>OBJETIVOS ESPECIFICOS</a:t>
            </a:r>
          </a:p>
        </p:txBody>
      </p:sp>
      <p:sp>
        <p:nvSpPr>
          <p:cNvPr name="AutoShape 3" id="3"/>
          <p:cNvSpPr/>
          <p:nvPr/>
        </p:nvSpPr>
        <p:spPr>
          <a:xfrm rot="-2700000">
            <a:off x="14139570" y="-5592209"/>
            <a:ext cx="6665510" cy="6664206"/>
          </a:xfrm>
          <a:prstGeom prst="rect">
            <a:avLst/>
          </a:prstGeom>
          <a:solidFill>
            <a:srgbClr val="97BCC7"/>
          </a:solidFill>
        </p:spPr>
      </p:sp>
      <p:sp>
        <p:nvSpPr>
          <p:cNvPr name="AutoShape 4" id="4"/>
          <p:cNvSpPr/>
          <p:nvPr/>
        </p:nvSpPr>
        <p:spPr>
          <a:xfrm rot="-2700000">
            <a:off x="-866788" y="8667638"/>
            <a:ext cx="4725548" cy="4724623"/>
          </a:xfrm>
          <a:prstGeom prst="rect">
            <a:avLst/>
          </a:prstGeom>
          <a:solidFill>
            <a:srgbClr val="F8FBFD"/>
          </a:solidFill>
        </p:spPr>
      </p:sp>
      <p:sp>
        <p:nvSpPr>
          <p:cNvPr name="AutoShape 5" id="5"/>
          <p:cNvSpPr/>
          <p:nvPr/>
        </p:nvSpPr>
        <p:spPr>
          <a:xfrm rot="-2700000">
            <a:off x="12263364" y="-3799391"/>
            <a:ext cx="57378" cy="6072282"/>
          </a:xfrm>
          <a:prstGeom prst="rect">
            <a:avLst/>
          </a:prstGeom>
          <a:solidFill>
            <a:srgbClr val="F8FBFD"/>
          </a:solidFill>
        </p:spPr>
      </p:sp>
      <p:sp>
        <p:nvSpPr>
          <p:cNvPr name="AutoShape 6" id="6"/>
          <p:cNvSpPr/>
          <p:nvPr/>
        </p:nvSpPr>
        <p:spPr>
          <a:xfrm rot="-2700000">
            <a:off x="18518683" y="8749507"/>
            <a:ext cx="43907" cy="3580261"/>
          </a:xfrm>
          <a:prstGeom prst="rect">
            <a:avLst/>
          </a:prstGeom>
          <a:solidFill>
            <a:srgbClr val="F8FBFD"/>
          </a:solidFill>
        </p:spPr>
      </p:sp>
      <p:sp>
        <p:nvSpPr>
          <p:cNvPr name="TextBox 7" id="7"/>
          <p:cNvSpPr txBox="true"/>
          <p:nvPr/>
        </p:nvSpPr>
        <p:spPr>
          <a:xfrm rot="0">
            <a:off x="407838" y="2775316"/>
            <a:ext cx="17472325" cy="5615533"/>
          </a:xfrm>
          <a:prstGeom prst="rect">
            <a:avLst/>
          </a:prstGeom>
        </p:spPr>
        <p:txBody>
          <a:bodyPr anchor="t" rtlCol="false" tIns="0" lIns="0" bIns="0" rIns="0">
            <a:spAutoFit/>
          </a:bodyPr>
          <a:lstStyle/>
          <a:p>
            <a:pPr>
              <a:lnSpc>
                <a:spcPts val="5482"/>
              </a:lnSpc>
            </a:pPr>
          </a:p>
          <a:p>
            <a:pPr>
              <a:lnSpc>
                <a:spcPts val="5482"/>
              </a:lnSpc>
            </a:pPr>
            <a:r>
              <a:rPr lang="en-US" sz="3916">
                <a:solidFill>
                  <a:srgbClr val="F8FBFD"/>
                </a:solidFill>
                <a:latin typeface="Times New Roman"/>
              </a:rPr>
              <a:t>·Diseñar e implementar una interfaz gráfica atractiva para el usuario, que cuente con facilidad de uso, asegurando una navegación fluida y agradable.</a:t>
            </a:r>
          </a:p>
          <a:p>
            <a:pPr>
              <a:lnSpc>
                <a:spcPts val="5482"/>
              </a:lnSpc>
            </a:pPr>
            <a:r>
              <a:rPr lang="en-US" sz="3916">
                <a:solidFill>
                  <a:srgbClr val="F8FBFD"/>
                </a:solidFill>
                <a:latin typeface="Times New Roman"/>
              </a:rPr>
              <a:t>·Desarrollar un sistema de gestión de pedidos eficiente que permitirá recibir y procesar los pedidos de manera automatizada.</a:t>
            </a:r>
          </a:p>
          <a:p>
            <a:pPr>
              <a:lnSpc>
                <a:spcPts val="5482"/>
              </a:lnSpc>
            </a:pPr>
            <a:r>
              <a:rPr lang="en-US" sz="3916">
                <a:solidFill>
                  <a:srgbClr val="F8FBFD"/>
                </a:solidFill>
                <a:latin typeface="Times New Roman"/>
              </a:rPr>
              <a:t>·Elaborar casos de prueba con técnicas de caja banca y caja negra.</a:t>
            </a:r>
          </a:p>
          <a:p>
            <a:pPr>
              <a:lnSpc>
                <a:spcPts val="5482"/>
              </a:lnSpc>
            </a:pPr>
            <a:r>
              <a:rPr lang="en-US" sz="3916">
                <a:solidFill>
                  <a:srgbClr val="F8FBFD"/>
                </a:solidFill>
                <a:latin typeface="Times New Roman"/>
              </a:rPr>
              <a:t>·Desarrollar reporte de errores.</a:t>
            </a:r>
          </a:p>
          <a:p>
            <a:pPr>
              <a:lnSpc>
                <a:spcPts val="5482"/>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53D57"/>
        </a:solidFill>
      </p:bgPr>
    </p:bg>
    <p:spTree>
      <p:nvGrpSpPr>
        <p:cNvPr id="1" name=""/>
        <p:cNvGrpSpPr/>
        <p:nvPr/>
      </p:nvGrpSpPr>
      <p:grpSpPr>
        <a:xfrm>
          <a:off x="0" y="0"/>
          <a:ext cx="0" cy="0"/>
          <a:chOff x="0" y="0"/>
          <a:chExt cx="0" cy="0"/>
        </a:xfrm>
      </p:grpSpPr>
      <p:sp>
        <p:nvSpPr>
          <p:cNvPr name="TextBox 2" id="2"/>
          <p:cNvSpPr txBox="true"/>
          <p:nvPr/>
        </p:nvSpPr>
        <p:spPr>
          <a:xfrm rot="0">
            <a:off x="-341189" y="599992"/>
            <a:ext cx="11600573" cy="857415"/>
          </a:xfrm>
          <a:prstGeom prst="rect">
            <a:avLst/>
          </a:prstGeom>
        </p:spPr>
        <p:txBody>
          <a:bodyPr anchor="t" rtlCol="false" tIns="0" lIns="0" bIns="0" rIns="0">
            <a:spAutoFit/>
          </a:bodyPr>
          <a:lstStyle/>
          <a:p>
            <a:pPr algn="ctr">
              <a:lnSpc>
                <a:spcPts val="6827"/>
              </a:lnSpc>
            </a:pPr>
            <a:r>
              <a:rPr lang="en-US" sz="5689" spc="56">
                <a:solidFill>
                  <a:srgbClr val="F8FBFD"/>
                </a:solidFill>
                <a:latin typeface="Montserrat Classic Bold"/>
              </a:rPr>
              <a:t>ALCANCE</a:t>
            </a:r>
          </a:p>
        </p:txBody>
      </p:sp>
      <p:sp>
        <p:nvSpPr>
          <p:cNvPr name="AutoShape 3" id="3"/>
          <p:cNvSpPr/>
          <p:nvPr/>
        </p:nvSpPr>
        <p:spPr>
          <a:xfrm rot="-2700000">
            <a:off x="14139570" y="-5592209"/>
            <a:ext cx="6665510" cy="6664206"/>
          </a:xfrm>
          <a:prstGeom prst="rect">
            <a:avLst/>
          </a:prstGeom>
          <a:solidFill>
            <a:srgbClr val="97BCC7"/>
          </a:solidFill>
        </p:spPr>
      </p:sp>
      <p:sp>
        <p:nvSpPr>
          <p:cNvPr name="AutoShape 4" id="4"/>
          <p:cNvSpPr/>
          <p:nvPr/>
        </p:nvSpPr>
        <p:spPr>
          <a:xfrm rot="-2700000">
            <a:off x="-866788" y="8667638"/>
            <a:ext cx="4725548" cy="4724623"/>
          </a:xfrm>
          <a:prstGeom prst="rect">
            <a:avLst/>
          </a:prstGeom>
          <a:solidFill>
            <a:srgbClr val="F8FBFD"/>
          </a:solidFill>
        </p:spPr>
      </p:sp>
      <p:sp>
        <p:nvSpPr>
          <p:cNvPr name="AutoShape 5" id="5"/>
          <p:cNvSpPr/>
          <p:nvPr/>
        </p:nvSpPr>
        <p:spPr>
          <a:xfrm rot="-2700000">
            <a:off x="12263364" y="-3799391"/>
            <a:ext cx="57378" cy="6072282"/>
          </a:xfrm>
          <a:prstGeom prst="rect">
            <a:avLst/>
          </a:prstGeom>
          <a:solidFill>
            <a:srgbClr val="F8FBFD"/>
          </a:solidFill>
        </p:spPr>
      </p:sp>
      <p:sp>
        <p:nvSpPr>
          <p:cNvPr name="AutoShape 6" id="6"/>
          <p:cNvSpPr/>
          <p:nvPr/>
        </p:nvSpPr>
        <p:spPr>
          <a:xfrm rot="-2700000">
            <a:off x="18518683" y="8749507"/>
            <a:ext cx="43907" cy="3580261"/>
          </a:xfrm>
          <a:prstGeom prst="rect">
            <a:avLst/>
          </a:prstGeom>
          <a:solidFill>
            <a:srgbClr val="F8FBFD"/>
          </a:solidFill>
        </p:spPr>
      </p:sp>
      <p:sp>
        <p:nvSpPr>
          <p:cNvPr name="TextBox 7" id="7"/>
          <p:cNvSpPr txBox="true"/>
          <p:nvPr/>
        </p:nvSpPr>
        <p:spPr>
          <a:xfrm rot="0">
            <a:off x="407838" y="2821550"/>
            <a:ext cx="17472325" cy="4224883"/>
          </a:xfrm>
          <a:prstGeom prst="rect">
            <a:avLst/>
          </a:prstGeom>
        </p:spPr>
        <p:txBody>
          <a:bodyPr anchor="t" rtlCol="false" tIns="0" lIns="0" bIns="0" rIns="0">
            <a:spAutoFit/>
          </a:bodyPr>
          <a:lstStyle/>
          <a:p>
            <a:pPr>
              <a:lnSpc>
                <a:spcPts val="5482"/>
              </a:lnSpc>
            </a:pPr>
            <a:r>
              <a:rPr lang="en-US" sz="3916">
                <a:solidFill>
                  <a:srgbClr val="F8FBFD"/>
                </a:solidFill>
                <a:latin typeface="Times New Roman"/>
              </a:rPr>
              <a:t>· ·Creación de un catálogo completo de productos, donde los clientes podrán ver imágenes de estos, descripciones detalladas y precios.</a:t>
            </a:r>
          </a:p>
          <a:p>
            <a:pPr>
              <a:lnSpc>
                <a:spcPts val="5482"/>
              </a:lnSpc>
            </a:pPr>
            <a:r>
              <a:rPr lang="en-US" sz="3916">
                <a:solidFill>
                  <a:srgbClr val="F8FBFD"/>
                </a:solidFill>
                <a:latin typeface="Times New Roman"/>
              </a:rPr>
              <a:t>·Realizar el perfil del administrador.</a:t>
            </a:r>
          </a:p>
          <a:p>
            <a:pPr>
              <a:lnSpc>
                <a:spcPts val="5482"/>
              </a:lnSpc>
            </a:pPr>
            <a:r>
              <a:rPr lang="en-US" sz="3916">
                <a:solidFill>
                  <a:srgbClr val="F8FBFD"/>
                </a:solidFill>
                <a:latin typeface="Times New Roman"/>
              </a:rPr>
              <a:t>·Generar comprobantes de pedidos.</a:t>
            </a:r>
          </a:p>
          <a:p>
            <a:pPr>
              <a:lnSpc>
                <a:spcPts val="5482"/>
              </a:lnSpc>
            </a:pPr>
          </a:p>
          <a:p>
            <a:pPr>
              <a:lnSpc>
                <a:spcPts val="548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sp>
        <p:nvSpPr>
          <p:cNvPr name="Freeform 2" id="2"/>
          <p:cNvSpPr/>
          <p:nvPr/>
        </p:nvSpPr>
        <p:spPr>
          <a:xfrm flipH="false" flipV="false" rot="0">
            <a:off x="372674" y="1468932"/>
            <a:ext cx="16730423" cy="8342983"/>
          </a:xfrm>
          <a:custGeom>
            <a:avLst/>
            <a:gdLst/>
            <a:ahLst/>
            <a:cxnLst/>
            <a:rect r="r" b="b" t="t" l="l"/>
            <a:pathLst>
              <a:path h="8342983" w="16730423">
                <a:moveTo>
                  <a:pt x="0" y="0"/>
                </a:moveTo>
                <a:lnTo>
                  <a:pt x="16730423" y="0"/>
                </a:lnTo>
                <a:lnTo>
                  <a:pt x="16730423" y="8342983"/>
                </a:lnTo>
                <a:lnTo>
                  <a:pt x="0" y="8342983"/>
                </a:lnTo>
                <a:lnTo>
                  <a:pt x="0" y="0"/>
                </a:lnTo>
                <a:close/>
              </a:path>
            </a:pathLst>
          </a:custGeom>
          <a:blipFill>
            <a:blip r:embed="rId2"/>
            <a:stretch>
              <a:fillRect l="0" t="0" r="0" b="0"/>
            </a:stretch>
          </a:blipFill>
        </p:spPr>
      </p:sp>
      <p:sp>
        <p:nvSpPr>
          <p:cNvPr name="TextBox 3" id="3"/>
          <p:cNvSpPr txBox="true"/>
          <p:nvPr/>
        </p:nvSpPr>
        <p:spPr>
          <a:xfrm rot="0">
            <a:off x="5945577" y="410368"/>
            <a:ext cx="5657106" cy="866775"/>
          </a:xfrm>
          <a:prstGeom prst="rect">
            <a:avLst/>
          </a:prstGeom>
        </p:spPr>
        <p:txBody>
          <a:bodyPr anchor="t" rtlCol="false" tIns="0" lIns="0" bIns="0" rIns="0">
            <a:spAutoFit/>
          </a:bodyPr>
          <a:lstStyle/>
          <a:p>
            <a:pPr algn="ctr">
              <a:lnSpc>
                <a:spcPts val="6827"/>
              </a:lnSpc>
              <a:spcBef>
                <a:spcPct val="0"/>
              </a:spcBef>
            </a:pPr>
            <a:r>
              <a:rPr lang="en-US" sz="5689" spc="56">
                <a:solidFill>
                  <a:srgbClr val="FFFFFF"/>
                </a:solidFill>
                <a:latin typeface="Montserrat Classic Bold"/>
              </a:rPr>
              <a:t>CRONOGRAMA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sp>
        <p:nvSpPr>
          <p:cNvPr name="Freeform 2" id="2"/>
          <p:cNvSpPr/>
          <p:nvPr/>
        </p:nvSpPr>
        <p:spPr>
          <a:xfrm flipH="false" flipV="false" rot="0">
            <a:off x="328102" y="2378495"/>
            <a:ext cx="17631795" cy="7034690"/>
          </a:xfrm>
          <a:custGeom>
            <a:avLst/>
            <a:gdLst/>
            <a:ahLst/>
            <a:cxnLst/>
            <a:rect r="r" b="b" t="t" l="l"/>
            <a:pathLst>
              <a:path h="7034690" w="17631795">
                <a:moveTo>
                  <a:pt x="0" y="0"/>
                </a:moveTo>
                <a:lnTo>
                  <a:pt x="17631796" y="0"/>
                </a:lnTo>
                <a:lnTo>
                  <a:pt x="17631796" y="7034690"/>
                </a:lnTo>
                <a:lnTo>
                  <a:pt x="0" y="7034690"/>
                </a:lnTo>
                <a:lnTo>
                  <a:pt x="0" y="0"/>
                </a:lnTo>
                <a:close/>
              </a:path>
            </a:pathLst>
          </a:custGeom>
          <a:blipFill>
            <a:blip r:embed="rId2"/>
            <a:stretch>
              <a:fillRect l="0" t="0" r="-2531" b="-2114"/>
            </a:stretch>
          </a:blipFill>
        </p:spPr>
      </p:sp>
      <p:sp>
        <p:nvSpPr>
          <p:cNvPr name="TextBox 3" id="3"/>
          <p:cNvSpPr txBox="true"/>
          <p:nvPr/>
        </p:nvSpPr>
        <p:spPr>
          <a:xfrm rot="0">
            <a:off x="5945577" y="410368"/>
            <a:ext cx="5657106" cy="866775"/>
          </a:xfrm>
          <a:prstGeom prst="rect">
            <a:avLst/>
          </a:prstGeom>
        </p:spPr>
        <p:txBody>
          <a:bodyPr anchor="t" rtlCol="false" tIns="0" lIns="0" bIns="0" rIns="0">
            <a:spAutoFit/>
          </a:bodyPr>
          <a:lstStyle/>
          <a:p>
            <a:pPr algn="ctr">
              <a:lnSpc>
                <a:spcPts val="6827"/>
              </a:lnSpc>
              <a:spcBef>
                <a:spcPct val="0"/>
              </a:spcBef>
            </a:pPr>
            <a:r>
              <a:rPr lang="en-US" sz="5689" spc="56">
                <a:solidFill>
                  <a:srgbClr val="FFFFFF"/>
                </a:solidFill>
                <a:latin typeface="Montserrat Classic Bold"/>
              </a:rPr>
              <a:t>CRONOGRAMA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sp>
        <p:nvSpPr>
          <p:cNvPr name="Freeform 2" id="2"/>
          <p:cNvSpPr/>
          <p:nvPr/>
        </p:nvSpPr>
        <p:spPr>
          <a:xfrm flipH="false" flipV="false" rot="0">
            <a:off x="1280559" y="1462088"/>
            <a:ext cx="16206456" cy="8412002"/>
          </a:xfrm>
          <a:custGeom>
            <a:avLst/>
            <a:gdLst/>
            <a:ahLst/>
            <a:cxnLst/>
            <a:rect r="r" b="b" t="t" l="l"/>
            <a:pathLst>
              <a:path h="8412002" w="16206456">
                <a:moveTo>
                  <a:pt x="0" y="0"/>
                </a:moveTo>
                <a:lnTo>
                  <a:pt x="16206456" y="0"/>
                </a:lnTo>
                <a:lnTo>
                  <a:pt x="16206456" y="8412001"/>
                </a:lnTo>
                <a:lnTo>
                  <a:pt x="0" y="8412001"/>
                </a:lnTo>
                <a:lnTo>
                  <a:pt x="0" y="0"/>
                </a:lnTo>
                <a:close/>
              </a:path>
            </a:pathLst>
          </a:custGeom>
          <a:blipFill>
            <a:blip r:embed="rId2"/>
            <a:stretch>
              <a:fillRect l="0" t="0" r="0" b="0"/>
            </a:stretch>
          </a:blipFill>
        </p:spPr>
      </p:sp>
      <p:sp>
        <p:nvSpPr>
          <p:cNvPr name="TextBox 3" id="3"/>
          <p:cNvSpPr txBox="true"/>
          <p:nvPr/>
        </p:nvSpPr>
        <p:spPr>
          <a:xfrm rot="0">
            <a:off x="4280462" y="595312"/>
            <a:ext cx="9033570" cy="866775"/>
          </a:xfrm>
          <a:prstGeom prst="rect">
            <a:avLst/>
          </a:prstGeom>
        </p:spPr>
        <p:txBody>
          <a:bodyPr anchor="t" rtlCol="false" tIns="0" lIns="0" bIns="0" rIns="0">
            <a:spAutoFit/>
          </a:bodyPr>
          <a:lstStyle/>
          <a:p>
            <a:pPr algn="ctr">
              <a:lnSpc>
                <a:spcPts val="6827"/>
              </a:lnSpc>
              <a:spcBef>
                <a:spcPct val="0"/>
              </a:spcBef>
            </a:pPr>
            <a:r>
              <a:rPr lang="en-US" sz="5689" spc="56">
                <a:solidFill>
                  <a:srgbClr val="FFFFFF"/>
                </a:solidFill>
                <a:latin typeface="Montserrat Classic Bold"/>
              </a:rPr>
              <a:t>HISTORIAS DE USUARIO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DAFkJxJBRt4</dc:identifier>
  <dcterms:modified xsi:type="dcterms:W3CDTF">2011-08-01T06:04:30Z</dcterms:modified>
  <cp:revision>1</cp:revision>
  <dc:title>AGENDA_V1</dc:title>
</cp:coreProperties>
</file>