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2"/>
  </p:notesMasterIdLst>
  <p:sldIdLst>
    <p:sldId id="256" r:id="rId2"/>
    <p:sldId id="262" r:id="rId3"/>
    <p:sldId id="258" r:id="rId4"/>
    <p:sldId id="263" r:id="rId5"/>
    <p:sldId id="259" r:id="rId6"/>
    <p:sldId id="257" r:id="rId7"/>
    <p:sldId id="264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0D451-B9AB-40EA-BEC8-BAE0D9423F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356BF8-C27D-49C8-B982-2B98B9F00D53}">
      <dgm:prSet/>
      <dgm:spPr/>
      <dgm:t>
        <a:bodyPr/>
        <a:lstStyle/>
        <a:p>
          <a:r>
            <a:rPr lang="en-US"/>
            <a:t>H</a:t>
          </a:r>
          <a:r>
            <a:rPr lang="en-US" baseline="-25000"/>
            <a:t>0</a:t>
          </a:r>
          <a:r>
            <a:rPr lang="en-US"/>
            <a:t>: The number of new customers is the </a:t>
          </a:r>
          <a:r>
            <a:rPr lang="en-US" u="sng"/>
            <a:t>same</a:t>
          </a:r>
          <a:r>
            <a:rPr lang="en-US"/>
            <a:t> as existing customers for checking account.</a:t>
          </a:r>
        </a:p>
      </dgm:t>
    </dgm:pt>
    <dgm:pt modelId="{81CE01F4-8545-4224-A95C-5459565CBB8D}" type="parTrans" cxnId="{935B9528-91CC-4C97-8BF4-C009635741C2}">
      <dgm:prSet/>
      <dgm:spPr/>
      <dgm:t>
        <a:bodyPr/>
        <a:lstStyle/>
        <a:p>
          <a:endParaRPr lang="en-US"/>
        </a:p>
      </dgm:t>
    </dgm:pt>
    <dgm:pt modelId="{7975061D-120B-49A8-9D38-624DFD09836E}" type="sibTrans" cxnId="{935B9528-91CC-4C97-8BF4-C009635741C2}">
      <dgm:prSet/>
      <dgm:spPr/>
      <dgm:t>
        <a:bodyPr/>
        <a:lstStyle/>
        <a:p>
          <a:endParaRPr lang="en-US"/>
        </a:p>
      </dgm:t>
    </dgm:pt>
    <dgm:pt modelId="{8C682322-E76F-41DE-BF45-472492341DC3}">
      <dgm:prSet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a</a:t>
          </a:r>
          <a:r>
            <a:rPr lang="en-US" dirty="0"/>
            <a:t>: The number of new customers is </a:t>
          </a:r>
          <a:r>
            <a:rPr lang="en-US" u="sng" dirty="0"/>
            <a:t>different</a:t>
          </a:r>
          <a:r>
            <a:rPr lang="en-US" dirty="0"/>
            <a:t> from existing customers for checking account.</a:t>
          </a:r>
        </a:p>
      </dgm:t>
    </dgm:pt>
    <dgm:pt modelId="{85A10E3B-B06A-4A7D-BE50-818CC2FB78A4}" type="parTrans" cxnId="{C43F9BA9-86C0-4AFA-A892-5DBA20C28F52}">
      <dgm:prSet/>
      <dgm:spPr/>
      <dgm:t>
        <a:bodyPr/>
        <a:lstStyle/>
        <a:p>
          <a:endParaRPr lang="en-US"/>
        </a:p>
      </dgm:t>
    </dgm:pt>
    <dgm:pt modelId="{2818A777-D68A-4EC2-9886-09F203292572}" type="sibTrans" cxnId="{C43F9BA9-86C0-4AFA-A892-5DBA20C28F52}">
      <dgm:prSet/>
      <dgm:spPr/>
      <dgm:t>
        <a:bodyPr/>
        <a:lstStyle/>
        <a:p>
          <a:endParaRPr lang="en-US"/>
        </a:p>
      </dgm:t>
    </dgm:pt>
    <dgm:pt modelId="{D65D4A23-6A8E-44E2-8489-43D79AF33C4F}">
      <dgm:prSet/>
      <dgm:spPr/>
      <dgm:t>
        <a:bodyPr/>
        <a:lstStyle/>
        <a:p>
          <a:r>
            <a:rPr lang="en-US" dirty="0"/>
            <a:t>T-Test: P-Value = </a:t>
          </a:r>
          <a:r>
            <a:rPr lang="en-US" u="sng" dirty="0"/>
            <a:t>0.017</a:t>
          </a:r>
          <a:endParaRPr lang="en-US" dirty="0"/>
        </a:p>
      </dgm:t>
    </dgm:pt>
    <dgm:pt modelId="{5B21EEB0-086A-4E12-9D26-7BC0B9FEC905}" type="parTrans" cxnId="{5D558695-8E7A-4B1D-8236-8FFFCD9800F9}">
      <dgm:prSet/>
      <dgm:spPr/>
      <dgm:t>
        <a:bodyPr/>
        <a:lstStyle/>
        <a:p>
          <a:endParaRPr lang="en-US"/>
        </a:p>
      </dgm:t>
    </dgm:pt>
    <dgm:pt modelId="{354347AB-4990-45E8-8ABA-7BF8F6051CF0}" type="sibTrans" cxnId="{5D558695-8E7A-4B1D-8236-8FFFCD9800F9}">
      <dgm:prSet/>
      <dgm:spPr/>
      <dgm:t>
        <a:bodyPr/>
        <a:lstStyle/>
        <a:p>
          <a:endParaRPr lang="en-US"/>
        </a:p>
      </dgm:t>
    </dgm:pt>
    <dgm:pt modelId="{0117D045-FA32-4673-BC7C-9D905442EDAA}">
      <dgm:prSet/>
      <dgm:spPr/>
      <dgm:t>
        <a:bodyPr/>
        <a:lstStyle/>
        <a:p>
          <a:r>
            <a:rPr lang="en-US" u="sng" dirty="0"/>
            <a:t>Reject</a:t>
          </a:r>
          <a:r>
            <a:rPr lang="en-US" dirty="0"/>
            <a:t> the null hypothesis.</a:t>
          </a:r>
        </a:p>
      </dgm:t>
    </dgm:pt>
    <dgm:pt modelId="{67F8C00C-5B29-4460-B6D5-839AC930B184}" type="parTrans" cxnId="{626D84C2-8C94-496B-9636-649F9B7D6CB0}">
      <dgm:prSet/>
      <dgm:spPr/>
      <dgm:t>
        <a:bodyPr/>
        <a:lstStyle/>
        <a:p>
          <a:endParaRPr lang="en-US"/>
        </a:p>
      </dgm:t>
    </dgm:pt>
    <dgm:pt modelId="{1E38D8C4-6B42-4263-A50C-012791A66EC9}" type="sibTrans" cxnId="{626D84C2-8C94-496B-9636-649F9B7D6CB0}">
      <dgm:prSet/>
      <dgm:spPr/>
      <dgm:t>
        <a:bodyPr/>
        <a:lstStyle/>
        <a:p>
          <a:endParaRPr lang="en-US"/>
        </a:p>
      </dgm:t>
    </dgm:pt>
    <dgm:pt modelId="{2761C463-9204-4644-8F72-FCB265D14846}">
      <dgm:prSet/>
      <dgm:spPr/>
      <dgm:t>
        <a:bodyPr/>
        <a:lstStyle/>
        <a:p>
          <a:r>
            <a:rPr lang="en-US" dirty="0"/>
            <a:t>Overall: High customer loyalty with existing customers.</a:t>
          </a:r>
        </a:p>
      </dgm:t>
    </dgm:pt>
    <dgm:pt modelId="{3E223FC9-0385-4B51-B2C4-3458AEC97DD6}" type="parTrans" cxnId="{0CCAD97F-9EF3-4C9F-A156-C81D4230ABE3}">
      <dgm:prSet/>
      <dgm:spPr/>
      <dgm:t>
        <a:bodyPr/>
        <a:lstStyle/>
        <a:p>
          <a:endParaRPr lang="en-US"/>
        </a:p>
      </dgm:t>
    </dgm:pt>
    <dgm:pt modelId="{11957BAB-68F5-49C6-B004-D63577899F37}" type="sibTrans" cxnId="{0CCAD97F-9EF3-4C9F-A156-C81D4230ABE3}">
      <dgm:prSet/>
      <dgm:spPr/>
      <dgm:t>
        <a:bodyPr/>
        <a:lstStyle/>
        <a:p>
          <a:endParaRPr lang="en-US"/>
        </a:p>
      </dgm:t>
    </dgm:pt>
    <dgm:pt modelId="{C2C94774-CA4E-4641-B682-F831628E94D7}" type="pres">
      <dgm:prSet presAssocID="{51F0D451-B9AB-40EA-BEC8-BAE0D9423F0D}" presName="vert0" presStyleCnt="0">
        <dgm:presLayoutVars>
          <dgm:dir/>
          <dgm:animOne val="branch"/>
          <dgm:animLvl val="lvl"/>
        </dgm:presLayoutVars>
      </dgm:prSet>
      <dgm:spPr/>
    </dgm:pt>
    <dgm:pt modelId="{DF03C115-096E-CD43-B514-39BB01A567EC}" type="pres">
      <dgm:prSet presAssocID="{33356BF8-C27D-49C8-B982-2B98B9F00D53}" presName="thickLine" presStyleLbl="alignNode1" presStyleIdx="0" presStyleCnt="5"/>
      <dgm:spPr/>
    </dgm:pt>
    <dgm:pt modelId="{3DE42A0E-4AC3-E04A-945D-AD01457A2C44}" type="pres">
      <dgm:prSet presAssocID="{33356BF8-C27D-49C8-B982-2B98B9F00D53}" presName="horz1" presStyleCnt="0"/>
      <dgm:spPr/>
    </dgm:pt>
    <dgm:pt modelId="{3C011907-046A-0141-A104-CA2A7A296E8B}" type="pres">
      <dgm:prSet presAssocID="{33356BF8-C27D-49C8-B982-2B98B9F00D53}" presName="tx1" presStyleLbl="revTx" presStyleIdx="0" presStyleCnt="5"/>
      <dgm:spPr/>
    </dgm:pt>
    <dgm:pt modelId="{AB8D94E8-2F22-B44C-A441-EA72DE9F1610}" type="pres">
      <dgm:prSet presAssocID="{33356BF8-C27D-49C8-B982-2B98B9F00D53}" presName="vert1" presStyleCnt="0"/>
      <dgm:spPr/>
    </dgm:pt>
    <dgm:pt modelId="{D796B303-D98C-1942-B781-06A7DF36F2DB}" type="pres">
      <dgm:prSet presAssocID="{8C682322-E76F-41DE-BF45-472492341DC3}" presName="thickLine" presStyleLbl="alignNode1" presStyleIdx="1" presStyleCnt="5"/>
      <dgm:spPr/>
    </dgm:pt>
    <dgm:pt modelId="{BF6B4810-8563-1440-945C-15DBB74195E6}" type="pres">
      <dgm:prSet presAssocID="{8C682322-E76F-41DE-BF45-472492341DC3}" presName="horz1" presStyleCnt="0"/>
      <dgm:spPr/>
    </dgm:pt>
    <dgm:pt modelId="{E2CA12A9-1A75-3240-AE27-B9DDDFC3BC38}" type="pres">
      <dgm:prSet presAssocID="{8C682322-E76F-41DE-BF45-472492341DC3}" presName="tx1" presStyleLbl="revTx" presStyleIdx="1" presStyleCnt="5"/>
      <dgm:spPr/>
    </dgm:pt>
    <dgm:pt modelId="{F0EB0852-09A2-7A42-AE07-00E45D785956}" type="pres">
      <dgm:prSet presAssocID="{8C682322-E76F-41DE-BF45-472492341DC3}" presName="vert1" presStyleCnt="0"/>
      <dgm:spPr/>
    </dgm:pt>
    <dgm:pt modelId="{4385F2AF-5B11-394A-BDEB-6EDA3FC3A629}" type="pres">
      <dgm:prSet presAssocID="{D65D4A23-6A8E-44E2-8489-43D79AF33C4F}" presName="thickLine" presStyleLbl="alignNode1" presStyleIdx="2" presStyleCnt="5"/>
      <dgm:spPr/>
    </dgm:pt>
    <dgm:pt modelId="{C4F9D216-76AD-5241-83DA-A53F194EBA9D}" type="pres">
      <dgm:prSet presAssocID="{D65D4A23-6A8E-44E2-8489-43D79AF33C4F}" presName="horz1" presStyleCnt="0"/>
      <dgm:spPr/>
    </dgm:pt>
    <dgm:pt modelId="{05F7C90F-7D98-FD4A-831E-7D9D91BCC91B}" type="pres">
      <dgm:prSet presAssocID="{D65D4A23-6A8E-44E2-8489-43D79AF33C4F}" presName="tx1" presStyleLbl="revTx" presStyleIdx="2" presStyleCnt="5"/>
      <dgm:spPr/>
    </dgm:pt>
    <dgm:pt modelId="{3229AFCB-9F8F-1948-8552-710C8358BB5E}" type="pres">
      <dgm:prSet presAssocID="{D65D4A23-6A8E-44E2-8489-43D79AF33C4F}" presName="vert1" presStyleCnt="0"/>
      <dgm:spPr/>
    </dgm:pt>
    <dgm:pt modelId="{F11D4F00-12C0-8C4C-9E29-7B4C7AC558C0}" type="pres">
      <dgm:prSet presAssocID="{0117D045-FA32-4673-BC7C-9D905442EDAA}" presName="thickLine" presStyleLbl="alignNode1" presStyleIdx="3" presStyleCnt="5"/>
      <dgm:spPr/>
    </dgm:pt>
    <dgm:pt modelId="{9B88D660-3171-1547-BFD7-C948CE21140E}" type="pres">
      <dgm:prSet presAssocID="{0117D045-FA32-4673-BC7C-9D905442EDAA}" presName="horz1" presStyleCnt="0"/>
      <dgm:spPr/>
    </dgm:pt>
    <dgm:pt modelId="{FD5FA02F-C166-E34F-915F-6AB3718F534B}" type="pres">
      <dgm:prSet presAssocID="{0117D045-FA32-4673-BC7C-9D905442EDAA}" presName="tx1" presStyleLbl="revTx" presStyleIdx="3" presStyleCnt="5"/>
      <dgm:spPr/>
    </dgm:pt>
    <dgm:pt modelId="{5BA588E7-D751-8A4C-B879-9B8C99A2C3E0}" type="pres">
      <dgm:prSet presAssocID="{0117D045-FA32-4673-BC7C-9D905442EDAA}" presName="vert1" presStyleCnt="0"/>
      <dgm:spPr/>
    </dgm:pt>
    <dgm:pt modelId="{0496BB6F-B946-8E4C-9B9D-9C754B671EF2}" type="pres">
      <dgm:prSet presAssocID="{2761C463-9204-4644-8F72-FCB265D14846}" presName="thickLine" presStyleLbl="alignNode1" presStyleIdx="4" presStyleCnt="5"/>
      <dgm:spPr/>
    </dgm:pt>
    <dgm:pt modelId="{E08A6006-2B54-8F45-894A-455520781B5F}" type="pres">
      <dgm:prSet presAssocID="{2761C463-9204-4644-8F72-FCB265D14846}" presName="horz1" presStyleCnt="0"/>
      <dgm:spPr/>
    </dgm:pt>
    <dgm:pt modelId="{7F3E42CE-9A27-2441-8735-4823938A38B7}" type="pres">
      <dgm:prSet presAssocID="{2761C463-9204-4644-8F72-FCB265D14846}" presName="tx1" presStyleLbl="revTx" presStyleIdx="4" presStyleCnt="5"/>
      <dgm:spPr/>
    </dgm:pt>
    <dgm:pt modelId="{B1CBF751-6295-4942-A940-35CBF9C107B9}" type="pres">
      <dgm:prSet presAssocID="{2761C463-9204-4644-8F72-FCB265D14846}" presName="vert1" presStyleCnt="0"/>
      <dgm:spPr/>
    </dgm:pt>
  </dgm:ptLst>
  <dgm:cxnLst>
    <dgm:cxn modelId="{935B9528-91CC-4C97-8BF4-C009635741C2}" srcId="{51F0D451-B9AB-40EA-BEC8-BAE0D9423F0D}" destId="{33356BF8-C27D-49C8-B982-2B98B9F00D53}" srcOrd="0" destOrd="0" parTransId="{81CE01F4-8545-4224-A95C-5459565CBB8D}" sibTransId="{7975061D-120B-49A8-9D38-624DFD09836E}"/>
    <dgm:cxn modelId="{3E82D849-5275-7944-9A55-DF40CE4BED6C}" type="presOf" srcId="{2761C463-9204-4644-8F72-FCB265D14846}" destId="{7F3E42CE-9A27-2441-8735-4823938A38B7}" srcOrd="0" destOrd="0" presId="urn:microsoft.com/office/officeart/2008/layout/LinedList"/>
    <dgm:cxn modelId="{772FD85C-2437-BC43-8692-37B93C402572}" type="presOf" srcId="{33356BF8-C27D-49C8-B982-2B98B9F00D53}" destId="{3C011907-046A-0141-A104-CA2A7A296E8B}" srcOrd="0" destOrd="0" presId="urn:microsoft.com/office/officeart/2008/layout/LinedList"/>
    <dgm:cxn modelId="{0CCAD97F-9EF3-4C9F-A156-C81D4230ABE3}" srcId="{51F0D451-B9AB-40EA-BEC8-BAE0D9423F0D}" destId="{2761C463-9204-4644-8F72-FCB265D14846}" srcOrd="4" destOrd="0" parTransId="{3E223FC9-0385-4B51-B2C4-3458AEC97DD6}" sibTransId="{11957BAB-68F5-49C6-B004-D63577899F37}"/>
    <dgm:cxn modelId="{5D558695-8E7A-4B1D-8236-8FFFCD9800F9}" srcId="{51F0D451-B9AB-40EA-BEC8-BAE0D9423F0D}" destId="{D65D4A23-6A8E-44E2-8489-43D79AF33C4F}" srcOrd="2" destOrd="0" parTransId="{5B21EEB0-086A-4E12-9D26-7BC0B9FEC905}" sibTransId="{354347AB-4990-45E8-8ABA-7BF8F6051CF0}"/>
    <dgm:cxn modelId="{C43F9BA9-86C0-4AFA-A892-5DBA20C28F52}" srcId="{51F0D451-B9AB-40EA-BEC8-BAE0D9423F0D}" destId="{8C682322-E76F-41DE-BF45-472492341DC3}" srcOrd="1" destOrd="0" parTransId="{85A10E3B-B06A-4A7D-BE50-818CC2FB78A4}" sibTransId="{2818A777-D68A-4EC2-9886-09F203292572}"/>
    <dgm:cxn modelId="{E3BB10AC-1463-154A-87FA-1ABE82BA0DA6}" type="presOf" srcId="{8C682322-E76F-41DE-BF45-472492341DC3}" destId="{E2CA12A9-1A75-3240-AE27-B9DDDFC3BC38}" srcOrd="0" destOrd="0" presId="urn:microsoft.com/office/officeart/2008/layout/LinedList"/>
    <dgm:cxn modelId="{29A594AE-4CB3-0B40-B7BE-F502972D7004}" type="presOf" srcId="{0117D045-FA32-4673-BC7C-9D905442EDAA}" destId="{FD5FA02F-C166-E34F-915F-6AB3718F534B}" srcOrd="0" destOrd="0" presId="urn:microsoft.com/office/officeart/2008/layout/LinedList"/>
    <dgm:cxn modelId="{391354B8-8942-B545-A562-63F789EECAA2}" type="presOf" srcId="{51F0D451-B9AB-40EA-BEC8-BAE0D9423F0D}" destId="{C2C94774-CA4E-4641-B682-F831628E94D7}" srcOrd="0" destOrd="0" presId="urn:microsoft.com/office/officeart/2008/layout/LinedList"/>
    <dgm:cxn modelId="{626D84C2-8C94-496B-9636-649F9B7D6CB0}" srcId="{51F0D451-B9AB-40EA-BEC8-BAE0D9423F0D}" destId="{0117D045-FA32-4673-BC7C-9D905442EDAA}" srcOrd="3" destOrd="0" parTransId="{67F8C00C-5B29-4460-B6D5-839AC930B184}" sibTransId="{1E38D8C4-6B42-4263-A50C-012791A66EC9}"/>
    <dgm:cxn modelId="{18A82AD0-462E-8D4A-9D01-50C7FF6FF595}" type="presOf" srcId="{D65D4A23-6A8E-44E2-8489-43D79AF33C4F}" destId="{05F7C90F-7D98-FD4A-831E-7D9D91BCC91B}" srcOrd="0" destOrd="0" presId="urn:microsoft.com/office/officeart/2008/layout/LinedList"/>
    <dgm:cxn modelId="{0BC80BF9-95DE-E544-8A6F-FA05F793465C}" type="presParOf" srcId="{C2C94774-CA4E-4641-B682-F831628E94D7}" destId="{DF03C115-096E-CD43-B514-39BB01A567EC}" srcOrd="0" destOrd="0" presId="urn:microsoft.com/office/officeart/2008/layout/LinedList"/>
    <dgm:cxn modelId="{73AA7D2F-FE93-6B4E-87AE-FAD4FE3DA012}" type="presParOf" srcId="{C2C94774-CA4E-4641-B682-F831628E94D7}" destId="{3DE42A0E-4AC3-E04A-945D-AD01457A2C44}" srcOrd="1" destOrd="0" presId="urn:microsoft.com/office/officeart/2008/layout/LinedList"/>
    <dgm:cxn modelId="{9A9D582C-E460-414E-BBD3-983032D9CA53}" type="presParOf" srcId="{3DE42A0E-4AC3-E04A-945D-AD01457A2C44}" destId="{3C011907-046A-0141-A104-CA2A7A296E8B}" srcOrd="0" destOrd="0" presId="urn:microsoft.com/office/officeart/2008/layout/LinedList"/>
    <dgm:cxn modelId="{80CF0694-7313-6F40-B322-9B4CDAF48579}" type="presParOf" srcId="{3DE42A0E-4AC3-E04A-945D-AD01457A2C44}" destId="{AB8D94E8-2F22-B44C-A441-EA72DE9F1610}" srcOrd="1" destOrd="0" presId="urn:microsoft.com/office/officeart/2008/layout/LinedList"/>
    <dgm:cxn modelId="{B7BF7067-FD22-5247-A0F7-4460B21C9ECB}" type="presParOf" srcId="{C2C94774-CA4E-4641-B682-F831628E94D7}" destId="{D796B303-D98C-1942-B781-06A7DF36F2DB}" srcOrd="2" destOrd="0" presId="urn:microsoft.com/office/officeart/2008/layout/LinedList"/>
    <dgm:cxn modelId="{C0F10AB2-9C45-4747-B19C-E94CE97A2E92}" type="presParOf" srcId="{C2C94774-CA4E-4641-B682-F831628E94D7}" destId="{BF6B4810-8563-1440-945C-15DBB74195E6}" srcOrd="3" destOrd="0" presId="urn:microsoft.com/office/officeart/2008/layout/LinedList"/>
    <dgm:cxn modelId="{F1C94EB3-9542-BB4F-AFC3-19EF741523A6}" type="presParOf" srcId="{BF6B4810-8563-1440-945C-15DBB74195E6}" destId="{E2CA12A9-1A75-3240-AE27-B9DDDFC3BC38}" srcOrd="0" destOrd="0" presId="urn:microsoft.com/office/officeart/2008/layout/LinedList"/>
    <dgm:cxn modelId="{AFD40C76-73B3-DF40-85B8-6837AC829B74}" type="presParOf" srcId="{BF6B4810-8563-1440-945C-15DBB74195E6}" destId="{F0EB0852-09A2-7A42-AE07-00E45D785956}" srcOrd="1" destOrd="0" presId="urn:microsoft.com/office/officeart/2008/layout/LinedList"/>
    <dgm:cxn modelId="{945F9E6E-E88B-6D45-A69B-0A22EC9CF991}" type="presParOf" srcId="{C2C94774-CA4E-4641-B682-F831628E94D7}" destId="{4385F2AF-5B11-394A-BDEB-6EDA3FC3A629}" srcOrd="4" destOrd="0" presId="urn:microsoft.com/office/officeart/2008/layout/LinedList"/>
    <dgm:cxn modelId="{0AE37CB7-BF86-D448-9001-AA5C65EFFD7D}" type="presParOf" srcId="{C2C94774-CA4E-4641-B682-F831628E94D7}" destId="{C4F9D216-76AD-5241-83DA-A53F194EBA9D}" srcOrd="5" destOrd="0" presId="urn:microsoft.com/office/officeart/2008/layout/LinedList"/>
    <dgm:cxn modelId="{49142D3B-B4FC-404F-A588-80CE611DB167}" type="presParOf" srcId="{C4F9D216-76AD-5241-83DA-A53F194EBA9D}" destId="{05F7C90F-7D98-FD4A-831E-7D9D91BCC91B}" srcOrd="0" destOrd="0" presId="urn:microsoft.com/office/officeart/2008/layout/LinedList"/>
    <dgm:cxn modelId="{8700DC12-AD09-8C40-8AD4-7E6EC337AFE2}" type="presParOf" srcId="{C4F9D216-76AD-5241-83DA-A53F194EBA9D}" destId="{3229AFCB-9F8F-1948-8552-710C8358BB5E}" srcOrd="1" destOrd="0" presId="urn:microsoft.com/office/officeart/2008/layout/LinedList"/>
    <dgm:cxn modelId="{1BE9F772-2062-1644-84CD-CFD61BAB7208}" type="presParOf" srcId="{C2C94774-CA4E-4641-B682-F831628E94D7}" destId="{F11D4F00-12C0-8C4C-9E29-7B4C7AC558C0}" srcOrd="6" destOrd="0" presId="urn:microsoft.com/office/officeart/2008/layout/LinedList"/>
    <dgm:cxn modelId="{AABF6C43-2E7E-304F-81C0-6869DAE3036E}" type="presParOf" srcId="{C2C94774-CA4E-4641-B682-F831628E94D7}" destId="{9B88D660-3171-1547-BFD7-C948CE21140E}" srcOrd="7" destOrd="0" presId="urn:microsoft.com/office/officeart/2008/layout/LinedList"/>
    <dgm:cxn modelId="{E7F14673-C334-0B40-BE6C-87EDE99D4CBF}" type="presParOf" srcId="{9B88D660-3171-1547-BFD7-C948CE21140E}" destId="{FD5FA02F-C166-E34F-915F-6AB3718F534B}" srcOrd="0" destOrd="0" presId="urn:microsoft.com/office/officeart/2008/layout/LinedList"/>
    <dgm:cxn modelId="{D408B38B-86B6-564C-B22F-70F7B6D33809}" type="presParOf" srcId="{9B88D660-3171-1547-BFD7-C948CE21140E}" destId="{5BA588E7-D751-8A4C-B879-9B8C99A2C3E0}" srcOrd="1" destOrd="0" presId="urn:microsoft.com/office/officeart/2008/layout/LinedList"/>
    <dgm:cxn modelId="{87E42FA2-07B2-5747-A58E-87B0B84ADFF6}" type="presParOf" srcId="{C2C94774-CA4E-4641-B682-F831628E94D7}" destId="{0496BB6F-B946-8E4C-9B9D-9C754B671EF2}" srcOrd="8" destOrd="0" presId="urn:microsoft.com/office/officeart/2008/layout/LinedList"/>
    <dgm:cxn modelId="{50778F4E-171B-EF43-9BD7-27F4BEF95629}" type="presParOf" srcId="{C2C94774-CA4E-4641-B682-F831628E94D7}" destId="{E08A6006-2B54-8F45-894A-455520781B5F}" srcOrd="9" destOrd="0" presId="urn:microsoft.com/office/officeart/2008/layout/LinedList"/>
    <dgm:cxn modelId="{78D4ACAC-8909-F940-9096-92D59AC7314A}" type="presParOf" srcId="{E08A6006-2B54-8F45-894A-455520781B5F}" destId="{7F3E42CE-9A27-2441-8735-4823938A38B7}" srcOrd="0" destOrd="0" presId="urn:microsoft.com/office/officeart/2008/layout/LinedList"/>
    <dgm:cxn modelId="{76F5EA06-E6DD-BC4A-BB24-854DAF388699}" type="presParOf" srcId="{E08A6006-2B54-8F45-894A-455520781B5F}" destId="{B1CBF751-6295-4942-A940-35CBF9C107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C875F-DB1E-455A-BB72-CA91C5FAA1B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478B3-AE41-4B24-9AD3-BD7AAA6554AD}">
      <dgm:prSet/>
      <dgm:spPr/>
      <dgm:t>
        <a:bodyPr/>
        <a:lstStyle/>
        <a:p>
          <a:r>
            <a:rPr lang="en-US" dirty="0"/>
            <a:t>Dig Deeper</a:t>
          </a:r>
        </a:p>
      </dgm:t>
    </dgm:pt>
    <dgm:pt modelId="{490A332A-9FC1-44E4-BA5C-818B84DD6A73}" type="parTrans" cxnId="{44E0EE9B-29E6-48C1-8E39-770E74D82C6D}">
      <dgm:prSet/>
      <dgm:spPr/>
      <dgm:t>
        <a:bodyPr/>
        <a:lstStyle/>
        <a:p>
          <a:endParaRPr lang="en-US"/>
        </a:p>
      </dgm:t>
    </dgm:pt>
    <dgm:pt modelId="{E4FF57D4-F29D-49B8-8414-648D93818905}" type="sibTrans" cxnId="{44E0EE9B-29E6-48C1-8E39-770E74D82C6D}">
      <dgm:prSet/>
      <dgm:spPr/>
      <dgm:t>
        <a:bodyPr/>
        <a:lstStyle/>
        <a:p>
          <a:endParaRPr lang="en-US"/>
        </a:p>
      </dgm:t>
    </dgm:pt>
    <dgm:pt modelId="{79F4D0B0-327E-432D-90A3-7BD83D372EE8}">
      <dgm:prSet/>
      <dgm:spPr/>
      <dgm:t>
        <a:bodyPr/>
        <a:lstStyle/>
        <a:p>
          <a:r>
            <a:rPr lang="en-US" dirty="0"/>
            <a:t>Dig deeper on customer acquisition analysis for remaining deposit accounts.</a:t>
          </a:r>
        </a:p>
      </dgm:t>
    </dgm:pt>
    <dgm:pt modelId="{D73E4EEE-264F-442C-B93D-5B3A59560641}" type="parTrans" cxnId="{A3A465B4-BE5B-4B0C-A970-8C73A5957D1B}">
      <dgm:prSet/>
      <dgm:spPr/>
      <dgm:t>
        <a:bodyPr/>
        <a:lstStyle/>
        <a:p>
          <a:endParaRPr lang="en-US"/>
        </a:p>
      </dgm:t>
    </dgm:pt>
    <dgm:pt modelId="{1347422E-3203-452E-BF04-EB39E9C33945}" type="sibTrans" cxnId="{A3A465B4-BE5B-4B0C-A970-8C73A5957D1B}">
      <dgm:prSet/>
      <dgm:spPr/>
      <dgm:t>
        <a:bodyPr/>
        <a:lstStyle/>
        <a:p>
          <a:endParaRPr lang="en-US"/>
        </a:p>
      </dgm:t>
    </dgm:pt>
    <dgm:pt modelId="{AF096DA5-3101-4850-99FF-2A5B851D6F83}">
      <dgm:prSet/>
      <dgm:spPr/>
      <dgm:t>
        <a:bodyPr/>
        <a:lstStyle/>
        <a:p>
          <a:r>
            <a:rPr lang="en-US"/>
            <a:t>Analyze</a:t>
          </a:r>
        </a:p>
      </dgm:t>
    </dgm:pt>
    <dgm:pt modelId="{CF3E5365-486B-419E-9BA5-55CCCE14C886}" type="parTrans" cxnId="{4DE871F6-D0FA-40B1-9359-ABC245F5E0D5}">
      <dgm:prSet/>
      <dgm:spPr/>
      <dgm:t>
        <a:bodyPr/>
        <a:lstStyle/>
        <a:p>
          <a:endParaRPr lang="en-US"/>
        </a:p>
      </dgm:t>
    </dgm:pt>
    <dgm:pt modelId="{B1C262D0-FC21-40B3-AD61-BD102E10ED07}" type="sibTrans" cxnId="{4DE871F6-D0FA-40B1-9359-ABC245F5E0D5}">
      <dgm:prSet/>
      <dgm:spPr/>
      <dgm:t>
        <a:bodyPr/>
        <a:lstStyle/>
        <a:p>
          <a:endParaRPr lang="en-US"/>
        </a:p>
      </dgm:t>
    </dgm:pt>
    <dgm:pt modelId="{9ECBA1A6-22BA-4C4D-B7BF-17136053A71A}">
      <dgm:prSet/>
      <dgm:spPr/>
      <dgm:t>
        <a:bodyPr/>
        <a:lstStyle/>
        <a:p>
          <a:r>
            <a:rPr lang="en-US" dirty="0"/>
            <a:t>Analyze marketing campaigns (digital ads, social media, etc.) and find out how to attract the younger audience.</a:t>
          </a:r>
        </a:p>
      </dgm:t>
    </dgm:pt>
    <dgm:pt modelId="{F34B8063-5E4B-4302-96C9-E25A7BF7D5F2}" type="parTrans" cxnId="{38C44A05-5062-43DB-AFFF-53DC19A31C5D}">
      <dgm:prSet/>
      <dgm:spPr/>
      <dgm:t>
        <a:bodyPr/>
        <a:lstStyle/>
        <a:p>
          <a:endParaRPr lang="en-US"/>
        </a:p>
      </dgm:t>
    </dgm:pt>
    <dgm:pt modelId="{3CC7C7A2-6352-4B0E-A3A2-B63B43BA82E8}" type="sibTrans" cxnId="{38C44A05-5062-43DB-AFFF-53DC19A31C5D}">
      <dgm:prSet/>
      <dgm:spPr/>
      <dgm:t>
        <a:bodyPr/>
        <a:lstStyle/>
        <a:p>
          <a:endParaRPr lang="en-US"/>
        </a:p>
      </dgm:t>
    </dgm:pt>
    <dgm:pt modelId="{A258C528-BC6A-1F42-8F37-4BF502CEA9EF}">
      <dgm:prSet/>
      <dgm:spPr/>
      <dgm:t>
        <a:bodyPr/>
        <a:lstStyle/>
        <a:p>
          <a:r>
            <a:rPr lang="en-US" dirty="0"/>
            <a:t>Deposit Amount</a:t>
          </a:r>
        </a:p>
      </dgm:t>
    </dgm:pt>
    <dgm:pt modelId="{4A9BEC44-3C9C-5E42-AE8B-F2152A94C429}" type="parTrans" cxnId="{0EB487D3-1EE0-B740-9291-AB7DB01D6472}">
      <dgm:prSet/>
      <dgm:spPr/>
      <dgm:t>
        <a:bodyPr/>
        <a:lstStyle/>
        <a:p>
          <a:endParaRPr lang="en-US"/>
        </a:p>
      </dgm:t>
    </dgm:pt>
    <dgm:pt modelId="{044A326A-05C9-B947-B0AD-5A54C3D4BB3F}" type="sibTrans" cxnId="{0EB487D3-1EE0-B740-9291-AB7DB01D6472}">
      <dgm:prSet/>
      <dgm:spPr/>
      <dgm:t>
        <a:bodyPr/>
        <a:lstStyle/>
        <a:p>
          <a:endParaRPr lang="en-US"/>
        </a:p>
      </dgm:t>
    </dgm:pt>
    <dgm:pt modelId="{5E1BE17C-BAAE-C54D-BAAE-ED1CB6968F61}">
      <dgm:prSet/>
      <dgm:spPr/>
      <dgm:t>
        <a:bodyPr/>
        <a:lstStyle/>
        <a:p>
          <a:r>
            <a:rPr lang="en-US" dirty="0"/>
            <a:t>Find out the total deposit amount.</a:t>
          </a:r>
        </a:p>
      </dgm:t>
    </dgm:pt>
    <dgm:pt modelId="{F0A546B3-710C-154E-B879-A14F79DDD96D}" type="parTrans" cxnId="{66F9FD53-098D-A240-92A2-72D4024808C4}">
      <dgm:prSet/>
      <dgm:spPr/>
      <dgm:t>
        <a:bodyPr/>
        <a:lstStyle/>
        <a:p>
          <a:endParaRPr lang="en-US"/>
        </a:p>
      </dgm:t>
    </dgm:pt>
    <dgm:pt modelId="{606C9576-A0ED-8940-B88A-39A37390608E}" type="sibTrans" cxnId="{66F9FD53-098D-A240-92A2-72D4024808C4}">
      <dgm:prSet/>
      <dgm:spPr/>
      <dgm:t>
        <a:bodyPr/>
        <a:lstStyle/>
        <a:p>
          <a:endParaRPr lang="en-US"/>
        </a:p>
      </dgm:t>
    </dgm:pt>
    <dgm:pt modelId="{A48E42CE-F630-4D4B-AAB1-664809B6E4B7}" type="pres">
      <dgm:prSet presAssocID="{671C875F-DB1E-455A-BB72-CA91C5FAA1B5}" presName="Name0" presStyleCnt="0">
        <dgm:presLayoutVars>
          <dgm:dir/>
          <dgm:animLvl val="lvl"/>
          <dgm:resizeHandles val="exact"/>
        </dgm:presLayoutVars>
      </dgm:prSet>
      <dgm:spPr/>
    </dgm:pt>
    <dgm:pt modelId="{A17A5C17-632E-6549-B43B-3EB7F8764765}" type="pres">
      <dgm:prSet presAssocID="{A258C528-BC6A-1F42-8F37-4BF502CEA9EF}" presName="boxAndChildren" presStyleCnt="0"/>
      <dgm:spPr/>
    </dgm:pt>
    <dgm:pt modelId="{6C7B9974-27AE-8045-A56D-DDBB65761BBB}" type="pres">
      <dgm:prSet presAssocID="{A258C528-BC6A-1F42-8F37-4BF502CEA9EF}" presName="parentTextBox" presStyleLbl="alignNode1" presStyleIdx="0" presStyleCnt="3"/>
      <dgm:spPr/>
    </dgm:pt>
    <dgm:pt modelId="{DC6176CB-462A-B04E-87AA-678B3569E8C0}" type="pres">
      <dgm:prSet presAssocID="{A258C528-BC6A-1F42-8F37-4BF502CEA9EF}" presName="descendantBox" presStyleLbl="bgAccFollowNode1" presStyleIdx="0" presStyleCnt="3"/>
      <dgm:spPr/>
    </dgm:pt>
    <dgm:pt modelId="{1680D014-5DF1-3A4C-B4EA-66A1478DA9C5}" type="pres">
      <dgm:prSet presAssocID="{B1C262D0-FC21-40B3-AD61-BD102E10ED07}" presName="sp" presStyleCnt="0"/>
      <dgm:spPr/>
    </dgm:pt>
    <dgm:pt modelId="{73D53451-3591-3C42-BDD4-CA61F35D43E5}" type="pres">
      <dgm:prSet presAssocID="{AF096DA5-3101-4850-99FF-2A5B851D6F83}" presName="arrowAndChildren" presStyleCnt="0"/>
      <dgm:spPr/>
    </dgm:pt>
    <dgm:pt modelId="{70C2D85F-2666-9840-BD46-CFB5D8234211}" type="pres">
      <dgm:prSet presAssocID="{AF096DA5-3101-4850-99FF-2A5B851D6F83}" presName="parentTextArrow" presStyleLbl="node1" presStyleIdx="0" presStyleCnt="0"/>
      <dgm:spPr/>
    </dgm:pt>
    <dgm:pt modelId="{584B9BBA-2A21-A640-A47C-638257B0711D}" type="pres">
      <dgm:prSet presAssocID="{AF096DA5-3101-4850-99FF-2A5B851D6F83}" presName="arrow" presStyleLbl="alignNode1" presStyleIdx="1" presStyleCnt="3"/>
      <dgm:spPr/>
    </dgm:pt>
    <dgm:pt modelId="{E11A15D2-034B-8543-ADD1-499F625A5B07}" type="pres">
      <dgm:prSet presAssocID="{AF096DA5-3101-4850-99FF-2A5B851D6F83}" presName="descendantArrow" presStyleLbl="bgAccFollowNode1" presStyleIdx="1" presStyleCnt="3"/>
      <dgm:spPr/>
    </dgm:pt>
    <dgm:pt modelId="{049A6071-A1EC-794B-ABED-C02586A2FE88}" type="pres">
      <dgm:prSet presAssocID="{E4FF57D4-F29D-49B8-8414-648D93818905}" presName="sp" presStyleCnt="0"/>
      <dgm:spPr/>
    </dgm:pt>
    <dgm:pt modelId="{65F2D7DE-C849-1548-A15D-95E2A0C79444}" type="pres">
      <dgm:prSet presAssocID="{86E478B3-AE41-4B24-9AD3-BD7AAA6554AD}" presName="arrowAndChildren" presStyleCnt="0"/>
      <dgm:spPr/>
    </dgm:pt>
    <dgm:pt modelId="{436C4D17-03F9-8D4A-93D0-4FD941DC7C6C}" type="pres">
      <dgm:prSet presAssocID="{86E478B3-AE41-4B24-9AD3-BD7AAA6554AD}" presName="parentTextArrow" presStyleLbl="node1" presStyleIdx="0" presStyleCnt="0"/>
      <dgm:spPr/>
    </dgm:pt>
    <dgm:pt modelId="{A1CE1C58-6AC0-9E4C-8CAA-8EFCBAEC0E40}" type="pres">
      <dgm:prSet presAssocID="{86E478B3-AE41-4B24-9AD3-BD7AAA6554AD}" presName="arrow" presStyleLbl="alignNode1" presStyleIdx="2" presStyleCnt="3"/>
      <dgm:spPr/>
    </dgm:pt>
    <dgm:pt modelId="{60F9AF43-C89B-1446-8F1D-AEC361244F86}" type="pres">
      <dgm:prSet presAssocID="{86E478B3-AE41-4B24-9AD3-BD7AAA6554AD}" presName="descendantArrow" presStyleLbl="bgAccFollowNode1" presStyleIdx="2" presStyleCnt="3"/>
      <dgm:spPr/>
    </dgm:pt>
  </dgm:ptLst>
  <dgm:cxnLst>
    <dgm:cxn modelId="{38C44A05-5062-43DB-AFFF-53DC19A31C5D}" srcId="{AF096DA5-3101-4850-99FF-2A5B851D6F83}" destId="{9ECBA1A6-22BA-4C4D-B7BF-17136053A71A}" srcOrd="0" destOrd="0" parTransId="{F34B8063-5E4B-4302-96C9-E25A7BF7D5F2}" sibTransId="{3CC7C7A2-6352-4B0E-A3A2-B63B43BA82E8}"/>
    <dgm:cxn modelId="{F9CB3F3D-57EE-C94A-B159-358766D76753}" type="presOf" srcId="{86E478B3-AE41-4B24-9AD3-BD7AAA6554AD}" destId="{A1CE1C58-6AC0-9E4C-8CAA-8EFCBAEC0E40}" srcOrd="1" destOrd="0" presId="urn:microsoft.com/office/officeart/2016/7/layout/VerticalDownArrowProcess"/>
    <dgm:cxn modelId="{66F9FD53-098D-A240-92A2-72D4024808C4}" srcId="{A258C528-BC6A-1F42-8F37-4BF502CEA9EF}" destId="{5E1BE17C-BAAE-C54D-BAAE-ED1CB6968F61}" srcOrd="0" destOrd="0" parTransId="{F0A546B3-710C-154E-B879-A14F79DDD96D}" sibTransId="{606C9576-A0ED-8940-B88A-39A37390608E}"/>
    <dgm:cxn modelId="{FF18A95E-694E-B143-A507-CE88D53B23F3}" type="presOf" srcId="{86E478B3-AE41-4B24-9AD3-BD7AAA6554AD}" destId="{436C4D17-03F9-8D4A-93D0-4FD941DC7C6C}" srcOrd="0" destOrd="0" presId="urn:microsoft.com/office/officeart/2016/7/layout/VerticalDownArrowProcess"/>
    <dgm:cxn modelId="{5E31EE8B-AB5D-BC4E-96C7-6D455EB6837B}" type="presOf" srcId="{AF096DA5-3101-4850-99FF-2A5B851D6F83}" destId="{70C2D85F-2666-9840-BD46-CFB5D8234211}" srcOrd="0" destOrd="0" presId="urn:microsoft.com/office/officeart/2016/7/layout/VerticalDownArrowProcess"/>
    <dgm:cxn modelId="{B0F88194-FF1F-6543-AB33-701F8FB9AB7D}" type="presOf" srcId="{9ECBA1A6-22BA-4C4D-B7BF-17136053A71A}" destId="{E11A15D2-034B-8543-ADD1-499F625A5B07}" srcOrd="0" destOrd="0" presId="urn:microsoft.com/office/officeart/2016/7/layout/VerticalDownArrowProcess"/>
    <dgm:cxn modelId="{44E0EE9B-29E6-48C1-8E39-770E74D82C6D}" srcId="{671C875F-DB1E-455A-BB72-CA91C5FAA1B5}" destId="{86E478B3-AE41-4B24-9AD3-BD7AAA6554AD}" srcOrd="0" destOrd="0" parTransId="{490A332A-9FC1-44E4-BA5C-818B84DD6A73}" sibTransId="{E4FF57D4-F29D-49B8-8414-648D93818905}"/>
    <dgm:cxn modelId="{F0A8D8A8-8C21-644D-868D-344790B95069}" type="presOf" srcId="{A258C528-BC6A-1F42-8F37-4BF502CEA9EF}" destId="{6C7B9974-27AE-8045-A56D-DDBB65761BBB}" srcOrd="0" destOrd="0" presId="urn:microsoft.com/office/officeart/2016/7/layout/VerticalDownArrowProcess"/>
    <dgm:cxn modelId="{A3A465B4-BE5B-4B0C-A970-8C73A5957D1B}" srcId="{86E478B3-AE41-4B24-9AD3-BD7AAA6554AD}" destId="{79F4D0B0-327E-432D-90A3-7BD83D372EE8}" srcOrd="0" destOrd="0" parTransId="{D73E4EEE-264F-442C-B93D-5B3A59560641}" sibTransId="{1347422E-3203-452E-BF04-EB39E9C33945}"/>
    <dgm:cxn modelId="{E48D9FBB-50F2-324A-A598-281777F4AF1B}" type="presOf" srcId="{AF096DA5-3101-4850-99FF-2A5B851D6F83}" destId="{584B9BBA-2A21-A640-A47C-638257B0711D}" srcOrd="1" destOrd="0" presId="urn:microsoft.com/office/officeart/2016/7/layout/VerticalDownArrowProcess"/>
    <dgm:cxn modelId="{0EB487D3-1EE0-B740-9291-AB7DB01D6472}" srcId="{671C875F-DB1E-455A-BB72-CA91C5FAA1B5}" destId="{A258C528-BC6A-1F42-8F37-4BF502CEA9EF}" srcOrd="2" destOrd="0" parTransId="{4A9BEC44-3C9C-5E42-AE8B-F2152A94C429}" sibTransId="{044A326A-05C9-B947-B0AD-5A54C3D4BB3F}"/>
    <dgm:cxn modelId="{05C9CBDE-72BD-0C45-850D-E0A43E9CDE92}" type="presOf" srcId="{79F4D0B0-327E-432D-90A3-7BD83D372EE8}" destId="{60F9AF43-C89B-1446-8F1D-AEC361244F86}" srcOrd="0" destOrd="0" presId="urn:microsoft.com/office/officeart/2016/7/layout/VerticalDownArrowProcess"/>
    <dgm:cxn modelId="{4CCA12DF-9C2D-7C41-AED6-EECB4D7ADB39}" type="presOf" srcId="{5E1BE17C-BAAE-C54D-BAAE-ED1CB6968F61}" destId="{DC6176CB-462A-B04E-87AA-678B3569E8C0}" srcOrd="0" destOrd="0" presId="urn:microsoft.com/office/officeart/2016/7/layout/VerticalDownArrowProcess"/>
    <dgm:cxn modelId="{1B0481E8-255F-7347-95E2-5BCA9662F674}" type="presOf" srcId="{671C875F-DB1E-455A-BB72-CA91C5FAA1B5}" destId="{A48E42CE-F630-4D4B-AAB1-664809B6E4B7}" srcOrd="0" destOrd="0" presId="urn:microsoft.com/office/officeart/2016/7/layout/VerticalDownArrowProcess"/>
    <dgm:cxn modelId="{4DE871F6-D0FA-40B1-9359-ABC245F5E0D5}" srcId="{671C875F-DB1E-455A-BB72-CA91C5FAA1B5}" destId="{AF096DA5-3101-4850-99FF-2A5B851D6F83}" srcOrd="1" destOrd="0" parTransId="{CF3E5365-486B-419E-9BA5-55CCCE14C886}" sibTransId="{B1C262D0-FC21-40B3-AD61-BD102E10ED07}"/>
    <dgm:cxn modelId="{981E8B5A-86FB-B947-90C2-2DA3011927D8}" type="presParOf" srcId="{A48E42CE-F630-4D4B-AAB1-664809B6E4B7}" destId="{A17A5C17-632E-6549-B43B-3EB7F8764765}" srcOrd="0" destOrd="0" presId="urn:microsoft.com/office/officeart/2016/7/layout/VerticalDownArrowProcess"/>
    <dgm:cxn modelId="{9AE67CEE-577D-BB46-AA82-C9812A7BA170}" type="presParOf" srcId="{A17A5C17-632E-6549-B43B-3EB7F8764765}" destId="{6C7B9974-27AE-8045-A56D-DDBB65761BBB}" srcOrd="0" destOrd="0" presId="urn:microsoft.com/office/officeart/2016/7/layout/VerticalDownArrowProcess"/>
    <dgm:cxn modelId="{7923B3F0-D274-C94D-97AE-5DC70559B6A2}" type="presParOf" srcId="{A17A5C17-632E-6549-B43B-3EB7F8764765}" destId="{DC6176CB-462A-B04E-87AA-678B3569E8C0}" srcOrd="1" destOrd="0" presId="urn:microsoft.com/office/officeart/2016/7/layout/VerticalDownArrowProcess"/>
    <dgm:cxn modelId="{E6E77AB0-8465-8049-A56A-DB5F6C52A2C7}" type="presParOf" srcId="{A48E42CE-F630-4D4B-AAB1-664809B6E4B7}" destId="{1680D014-5DF1-3A4C-B4EA-66A1478DA9C5}" srcOrd="1" destOrd="0" presId="urn:microsoft.com/office/officeart/2016/7/layout/VerticalDownArrowProcess"/>
    <dgm:cxn modelId="{CF10CB65-762B-7A48-AB0D-163BB72838DE}" type="presParOf" srcId="{A48E42CE-F630-4D4B-AAB1-664809B6E4B7}" destId="{73D53451-3591-3C42-BDD4-CA61F35D43E5}" srcOrd="2" destOrd="0" presId="urn:microsoft.com/office/officeart/2016/7/layout/VerticalDownArrowProcess"/>
    <dgm:cxn modelId="{9FE23441-A17A-3344-8912-EBA40BAB5336}" type="presParOf" srcId="{73D53451-3591-3C42-BDD4-CA61F35D43E5}" destId="{70C2D85F-2666-9840-BD46-CFB5D8234211}" srcOrd="0" destOrd="0" presId="urn:microsoft.com/office/officeart/2016/7/layout/VerticalDownArrowProcess"/>
    <dgm:cxn modelId="{7E3D31A3-7AF7-2D4F-B588-122262C15EC1}" type="presParOf" srcId="{73D53451-3591-3C42-BDD4-CA61F35D43E5}" destId="{584B9BBA-2A21-A640-A47C-638257B0711D}" srcOrd="1" destOrd="0" presId="urn:microsoft.com/office/officeart/2016/7/layout/VerticalDownArrowProcess"/>
    <dgm:cxn modelId="{FED3ECE3-A8DF-2246-9B0A-A237E6BC1ACD}" type="presParOf" srcId="{73D53451-3591-3C42-BDD4-CA61F35D43E5}" destId="{E11A15D2-034B-8543-ADD1-499F625A5B07}" srcOrd="2" destOrd="0" presId="urn:microsoft.com/office/officeart/2016/7/layout/VerticalDownArrowProcess"/>
    <dgm:cxn modelId="{B21FB676-5252-DD47-9502-AF74608B29F2}" type="presParOf" srcId="{A48E42CE-F630-4D4B-AAB1-664809B6E4B7}" destId="{049A6071-A1EC-794B-ABED-C02586A2FE88}" srcOrd="3" destOrd="0" presId="urn:microsoft.com/office/officeart/2016/7/layout/VerticalDownArrowProcess"/>
    <dgm:cxn modelId="{C1DC29CC-18BD-2F4E-BC0B-5333542668AD}" type="presParOf" srcId="{A48E42CE-F630-4D4B-AAB1-664809B6E4B7}" destId="{65F2D7DE-C849-1548-A15D-95E2A0C79444}" srcOrd="4" destOrd="0" presId="urn:microsoft.com/office/officeart/2016/7/layout/VerticalDownArrowProcess"/>
    <dgm:cxn modelId="{30CC4F6E-83D4-B443-BB19-495A92F351E9}" type="presParOf" srcId="{65F2D7DE-C849-1548-A15D-95E2A0C79444}" destId="{436C4D17-03F9-8D4A-93D0-4FD941DC7C6C}" srcOrd="0" destOrd="0" presId="urn:microsoft.com/office/officeart/2016/7/layout/VerticalDownArrowProcess"/>
    <dgm:cxn modelId="{06C10856-A228-B143-9CF2-D768F5AE8447}" type="presParOf" srcId="{65F2D7DE-C849-1548-A15D-95E2A0C79444}" destId="{A1CE1C58-6AC0-9E4C-8CAA-8EFCBAEC0E40}" srcOrd="1" destOrd="0" presId="urn:microsoft.com/office/officeart/2016/7/layout/VerticalDownArrowProcess"/>
    <dgm:cxn modelId="{AFC39AC2-43F5-7C41-8471-D8F80A73FE7A}" type="presParOf" srcId="{65F2D7DE-C849-1548-A15D-95E2A0C79444}" destId="{60F9AF43-C89B-1446-8F1D-AEC361244F8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3C115-096E-CD43-B514-39BB01A567EC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11907-046A-0141-A104-CA2A7A296E8B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</a:t>
          </a:r>
          <a:r>
            <a:rPr lang="en-US" sz="2700" kern="1200" baseline="-25000"/>
            <a:t>0</a:t>
          </a:r>
          <a:r>
            <a:rPr lang="en-US" sz="2700" kern="1200"/>
            <a:t>: The number of new customers is the </a:t>
          </a:r>
          <a:r>
            <a:rPr lang="en-US" sz="2700" u="sng" kern="1200"/>
            <a:t>same</a:t>
          </a:r>
          <a:r>
            <a:rPr lang="en-US" sz="2700" kern="1200"/>
            <a:t> as existing customers for checking account.</a:t>
          </a:r>
        </a:p>
      </dsp:txBody>
      <dsp:txXfrm>
        <a:off x="0" y="689"/>
        <a:ext cx="6797675" cy="1129706"/>
      </dsp:txXfrm>
    </dsp:sp>
    <dsp:sp modelId="{D796B303-D98C-1942-B781-06A7DF36F2DB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A12A9-1A75-3240-AE27-B9DDDFC3BC38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</a:t>
          </a:r>
          <a:r>
            <a:rPr lang="en-US" sz="2700" kern="1200" baseline="-25000" dirty="0"/>
            <a:t>a</a:t>
          </a:r>
          <a:r>
            <a:rPr lang="en-US" sz="2700" kern="1200" dirty="0"/>
            <a:t>: The number of new customers is </a:t>
          </a:r>
          <a:r>
            <a:rPr lang="en-US" sz="2700" u="sng" kern="1200" dirty="0"/>
            <a:t>different</a:t>
          </a:r>
          <a:r>
            <a:rPr lang="en-US" sz="2700" kern="1200" dirty="0"/>
            <a:t> from existing customers for checking account.</a:t>
          </a:r>
        </a:p>
      </dsp:txBody>
      <dsp:txXfrm>
        <a:off x="0" y="1130396"/>
        <a:ext cx="6797675" cy="1129706"/>
      </dsp:txXfrm>
    </dsp:sp>
    <dsp:sp modelId="{4385F2AF-5B11-394A-BDEB-6EDA3FC3A629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7C90F-7D98-FD4A-831E-7D9D91BCC91B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T-Test: P-Value = </a:t>
          </a:r>
          <a:r>
            <a:rPr lang="en-US" sz="2700" u="sng" kern="1200" dirty="0"/>
            <a:t>0.017</a:t>
          </a:r>
          <a:endParaRPr lang="en-US" sz="2700" kern="1200" dirty="0"/>
        </a:p>
      </dsp:txBody>
      <dsp:txXfrm>
        <a:off x="0" y="2260102"/>
        <a:ext cx="6797675" cy="1129706"/>
      </dsp:txXfrm>
    </dsp:sp>
    <dsp:sp modelId="{F11D4F00-12C0-8C4C-9E29-7B4C7AC558C0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FA02F-C166-E34F-915F-6AB3718F534B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u="sng" kern="1200" dirty="0"/>
            <a:t>Reject</a:t>
          </a:r>
          <a:r>
            <a:rPr lang="en-US" sz="2700" kern="1200" dirty="0"/>
            <a:t> the null hypothesis.</a:t>
          </a:r>
        </a:p>
      </dsp:txBody>
      <dsp:txXfrm>
        <a:off x="0" y="3389809"/>
        <a:ext cx="6797675" cy="1129706"/>
      </dsp:txXfrm>
    </dsp:sp>
    <dsp:sp modelId="{0496BB6F-B946-8E4C-9B9D-9C754B671EF2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E42CE-9A27-2441-8735-4823938A38B7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Overall: High customer loyalty with existing customers.</a:t>
          </a:r>
        </a:p>
      </dsp:txBody>
      <dsp:txXfrm>
        <a:off x="0" y="4519515"/>
        <a:ext cx="6797675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B9974-27AE-8045-A56D-DDBB65761BBB}">
      <dsp:nvSpPr>
        <dsp:cNvPr id="0" name=""/>
        <dsp:cNvSpPr/>
      </dsp:nvSpPr>
      <dsp:spPr>
        <a:xfrm>
          <a:off x="0" y="3855448"/>
          <a:ext cx="1645638" cy="1265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38" tIns="213360" rIns="117038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Deposit Amount</a:t>
          </a:r>
        </a:p>
      </dsp:txBody>
      <dsp:txXfrm>
        <a:off x="0" y="3855448"/>
        <a:ext cx="1645638" cy="1265444"/>
      </dsp:txXfrm>
    </dsp:sp>
    <dsp:sp modelId="{DC6176CB-462A-B04E-87AA-678B3569E8C0}">
      <dsp:nvSpPr>
        <dsp:cNvPr id="0" name=""/>
        <dsp:cNvSpPr/>
      </dsp:nvSpPr>
      <dsp:spPr>
        <a:xfrm>
          <a:off x="1645638" y="3855448"/>
          <a:ext cx="4936916" cy="12654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44" tIns="228600" rIns="10014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out the total deposit amount.</a:t>
          </a:r>
        </a:p>
      </dsp:txBody>
      <dsp:txXfrm>
        <a:off x="1645638" y="3855448"/>
        <a:ext cx="4936916" cy="1265444"/>
      </dsp:txXfrm>
    </dsp:sp>
    <dsp:sp modelId="{584B9BBA-2A21-A640-A47C-638257B0711D}">
      <dsp:nvSpPr>
        <dsp:cNvPr id="0" name=""/>
        <dsp:cNvSpPr/>
      </dsp:nvSpPr>
      <dsp:spPr>
        <a:xfrm rot="10800000">
          <a:off x="0" y="1928176"/>
          <a:ext cx="1645638" cy="19462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38" tIns="213360" rIns="117038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Analyze</a:t>
          </a:r>
        </a:p>
      </dsp:txBody>
      <dsp:txXfrm rot="-10800000">
        <a:off x="0" y="1928176"/>
        <a:ext cx="1645638" cy="1265064"/>
      </dsp:txXfrm>
    </dsp:sp>
    <dsp:sp modelId="{E11A15D2-034B-8543-ADD1-499F625A5B07}">
      <dsp:nvSpPr>
        <dsp:cNvPr id="0" name=""/>
        <dsp:cNvSpPr/>
      </dsp:nvSpPr>
      <dsp:spPr>
        <a:xfrm>
          <a:off x="1645638" y="1928176"/>
          <a:ext cx="4936916" cy="12650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44" tIns="228600" rIns="10014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marketing campaigns (digital ads, social media, etc.) and find out how to attract the younger audience.</a:t>
          </a:r>
        </a:p>
      </dsp:txBody>
      <dsp:txXfrm>
        <a:off x="1645638" y="1928176"/>
        <a:ext cx="4936916" cy="1265064"/>
      </dsp:txXfrm>
    </dsp:sp>
    <dsp:sp modelId="{A1CE1C58-6AC0-9E4C-8CAA-8EFCBAEC0E40}">
      <dsp:nvSpPr>
        <dsp:cNvPr id="0" name=""/>
        <dsp:cNvSpPr/>
      </dsp:nvSpPr>
      <dsp:spPr>
        <a:xfrm rot="10800000">
          <a:off x="0" y="905"/>
          <a:ext cx="1645638" cy="19462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38" tIns="213360" rIns="117038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Dig Deeper</a:t>
          </a:r>
        </a:p>
      </dsp:txBody>
      <dsp:txXfrm rot="-10800000">
        <a:off x="0" y="905"/>
        <a:ext cx="1645638" cy="1265064"/>
      </dsp:txXfrm>
    </dsp:sp>
    <dsp:sp modelId="{60F9AF43-C89B-1446-8F1D-AEC361244F86}">
      <dsp:nvSpPr>
        <dsp:cNvPr id="0" name=""/>
        <dsp:cNvSpPr/>
      </dsp:nvSpPr>
      <dsp:spPr>
        <a:xfrm>
          <a:off x="1645638" y="905"/>
          <a:ext cx="4936916" cy="12650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44" tIns="228600" rIns="10014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Dig deeper on customer acquisition analysis for remaining deposit accounts.</a:t>
          </a:r>
        </a:p>
      </dsp:txBody>
      <dsp:txXfrm>
        <a:off x="1645638" y="905"/>
        <a:ext cx="4936916" cy="1265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AA21-1DFB-F849-B5A2-FBF61485CF44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CDCA8-6D71-6F46-9A06-49F467BD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CDCA8-6D71-6F46-9A06-49F467BD77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CDCA8-6D71-6F46-9A06-49F467BD7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CDCA8-6D71-6F46-9A06-49F467BD7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0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7" r:id="rId6"/>
    <p:sldLayoutId id="2147483872" r:id="rId7"/>
    <p:sldLayoutId id="2147483873" r:id="rId8"/>
    <p:sldLayoutId id="2147483874" r:id="rId9"/>
    <p:sldLayoutId id="2147483876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anie.a.chew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A8DB1D11-2794-4E9C-A4FE-7577A1B7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355D9-70C8-674F-B053-21533407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Checking Account Customer Acquisition Report at Santander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646F2-DA63-C141-8BE8-4EC3E477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Stephanie Chew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6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F2DE6-78DF-5A4F-B595-783C6180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Contact Info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A22F-1349-3245-8CB9-DF8EC3BB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Stephanie.a.chew@gmail.com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StephanieChew-nyc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chewstephanie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9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B7FF-0520-8045-9EA5-E31BC7A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000" dirty="0"/>
              <a:t>Objective</a:t>
            </a:r>
          </a:p>
        </p:txBody>
      </p:sp>
      <p:pic>
        <p:nvPicPr>
          <p:cNvPr id="17" name="Graphic 6" descr="Target Audience">
            <a:extLst>
              <a:ext uri="{FF2B5EF4-FFF2-40B4-BE49-F238E27FC236}">
                <a16:creationId xmlns:a16="http://schemas.microsoft.com/office/drawing/2014/main" id="{9B847E52-4812-448A-B236-78A12451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38E7-CAD6-FA48-9186-C75BCAB2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To analyze new customers who open checking accounts at Santander Bank and how to gain younger customers.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age group of the new customers?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did they open the accounts?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checking accounts are opened by new customers vs. existing customers?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48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19C1A0-B722-5146-B655-F90FB849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2804" y="643538"/>
            <a:ext cx="9407492" cy="35570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67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9F3A-FB63-F942-9DB1-01C0BB30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New Customers By 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3D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A3572C-0357-44B5-9001-87742CD8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Ages for checking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High number of new customers in the 20s signed up for checking accounts.</a:t>
            </a:r>
          </a:p>
        </p:txBody>
      </p:sp>
    </p:spTree>
    <p:extLst>
      <p:ext uri="{BB962C8B-B14F-4D97-AF65-F5344CB8AC3E}">
        <p14:creationId xmlns:p14="http://schemas.microsoft.com/office/powerpoint/2010/main" val="414766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10636-6F5A-F348-BC71-097F782F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New Customer Account Openings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3D6C2-B40A-4FF9-87D6-CAF89813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New customers open checking accounts the most on October 2015.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Most likely an effective marketing campaign attracted new customers between September 2015 and October 2015.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September and October is when new school year starts.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85A4C6-B432-814F-90A1-0E65DE85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49" y="640080"/>
            <a:ext cx="676101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FAC24-8747-ED47-B564-03D4C9BE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dirty="0"/>
              <a:t>Checking Account Longevity</a:t>
            </a: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AFB7FCA-7127-47ED-A0D3-0D0F121FD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10 longest months checking accounts are open.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number of accounts opened for 1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 months longevity has the highest number of accounts with shortest amount of time of account opening.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91B88E-8B0A-7745-BF2F-59DED29C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72" y="643466"/>
            <a:ext cx="6614710" cy="5225621"/>
          </a:xfrm>
          <a:prstGeom prst="rect">
            <a:avLst/>
          </a:prstGeom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8E4E7-4DD5-9040-AAA8-29992A0A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New Customer Deposit Accounts</a:t>
            </a:r>
          </a:p>
        </p:txBody>
      </p:sp>
      <p:cxnSp>
        <p:nvCxnSpPr>
          <p:cNvPr id="101" name="Straight Connector 9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3">
            <a:extLst>
              <a:ext uri="{FF2B5EF4-FFF2-40B4-BE49-F238E27FC236}">
                <a16:creationId xmlns:a16="http://schemas.microsoft.com/office/drawing/2014/main" id="{EF7360C1-B858-4EDF-BB26-DDE54EB9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Majority of new customers open checking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Not too many open other deposit accounts.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813AF-0F4F-D54C-A6F0-CAAD737D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426775" y="643466"/>
            <a:ext cx="5345904" cy="5225621"/>
          </a:xfrm>
          <a:prstGeom prst="rect">
            <a:avLst/>
          </a:prstGeom>
        </p:spPr>
      </p:pic>
      <p:sp>
        <p:nvSpPr>
          <p:cNvPr id="102" name="Rectangle 9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94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8E4E7-4DD5-9040-AAA8-29992A0A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400"/>
              <a:t>Existing Customer Deposit Accounts</a:t>
            </a:r>
          </a:p>
        </p:txBody>
      </p:sp>
      <p:cxnSp>
        <p:nvCxnSpPr>
          <p:cNvPr id="83" name="Straight Connector 7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3">
            <a:extLst>
              <a:ext uri="{FF2B5EF4-FFF2-40B4-BE49-F238E27FC236}">
                <a16:creationId xmlns:a16="http://schemas.microsoft.com/office/drawing/2014/main" id="{EF7360C1-B858-4EDF-BB26-DDE54EB9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High customer loyalty with existing customers, especially with checking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Higher number of long-term account openings than short and medium terms.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813AF-0F4F-D54C-A6F0-CAAD737D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85119" y="643466"/>
            <a:ext cx="5429216" cy="5225621"/>
          </a:xfrm>
          <a:prstGeom prst="rect">
            <a:avLst/>
          </a:prstGeom>
        </p:spPr>
      </p:pic>
      <p:sp>
        <p:nvSpPr>
          <p:cNvPr id="84" name="Rectangle 7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00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8E4E7-4DD5-9040-AAA8-29992A0A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Hypothesis T-Test</a:t>
            </a:r>
          </a:p>
        </p:txBody>
      </p:sp>
      <p:graphicFrame>
        <p:nvGraphicFramePr>
          <p:cNvPr id="88" name="Content Placeholder 23">
            <a:extLst>
              <a:ext uri="{FF2B5EF4-FFF2-40B4-BE49-F238E27FC236}">
                <a16:creationId xmlns:a16="http://schemas.microsoft.com/office/drawing/2014/main" id="{0E8D28E4-DD34-469D-AE33-3ADC8BA0F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1258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52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9D7DD-8F91-054F-BC84-89D4E212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Next Steps</a:t>
            </a:r>
            <a:endParaRPr lang="en-U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5EBA6C7-3A1A-4966-A439-197E7CB4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63077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7864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340</Words>
  <Application>Microsoft Macintosh PowerPoint</Application>
  <PresentationFormat>Widescreen</PresentationFormat>
  <Paragraphs>44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RetrospectVTI</vt:lpstr>
      <vt:lpstr>Checking Account Customer Acquisition Report at Santander Bank</vt:lpstr>
      <vt:lpstr>Objective</vt:lpstr>
      <vt:lpstr>New Customers By Age</vt:lpstr>
      <vt:lpstr>New Customer Account Openings </vt:lpstr>
      <vt:lpstr>Checking Account Longevity</vt:lpstr>
      <vt:lpstr>New Customer Deposit Accounts</vt:lpstr>
      <vt:lpstr>Existing Customer Deposit Accounts</vt:lpstr>
      <vt:lpstr>Hypothesis T-Test</vt:lpstr>
      <vt:lpstr>Next Steps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Account Customer Acquisition Report at Santander Bank</dc:title>
  <dc:creator>Stephanie Chew</dc:creator>
  <cp:lastModifiedBy>Stephanie Chew</cp:lastModifiedBy>
  <cp:revision>8</cp:revision>
  <dcterms:created xsi:type="dcterms:W3CDTF">2020-09-03T12:54:49Z</dcterms:created>
  <dcterms:modified xsi:type="dcterms:W3CDTF">2020-09-03T15:08:09Z</dcterms:modified>
</cp:coreProperties>
</file>