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69" r:id="rId6"/>
    <p:sldId id="268" r:id="rId7"/>
    <p:sldId id="259" r:id="rId8"/>
    <p:sldId id="260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A2DA-B27F-194F-9A2D-6549CCDC0A3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C713F-B9A5-634C-A59E-D69F3A00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C713F-B9A5-634C-A59E-D69F3A00FB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4409-AA5C-C140-95F7-753A10728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3C88F-7A53-0245-B21B-7BD83BAF0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5EF0-1A0D-F149-B6E9-77AABF09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7AE-1938-2C4F-AB8B-9BFD436E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44CD-2F47-F242-8C9C-8A82A232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952B-5CD0-1747-B42C-A6F2331D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20DB3-2660-4F4A-9AFE-1F972F55A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BBBD-4B92-5C42-A32D-55558CD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41F7B-6AE0-0540-A92E-C7D78996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7B1E-48BF-F844-9FCE-2274CF06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0B3D3-2A88-BA4B-8222-6152544B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04016-8E06-BE4F-B6E9-7B99FACA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352-090A-934B-911F-572D71B0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DE1D-8978-ED4A-9E8F-7596E6B5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E343-AB53-494C-9CA4-8D93D584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29DF-6F8C-6E4A-8F40-541FC502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50DB-F5D0-CE4B-858A-AB597AF4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CDDCD-50FF-484B-B5E6-1E6C3E30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5296-1392-A949-9607-9163CF9D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2FE0-DDB0-414D-9AF1-F9B9EA67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F331-D0D8-DC48-A98D-B5C36107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B3B7-6B0B-234F-BEBF-8A6D2BCBF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A33D-08C1-8E48-9939-B383FB5F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13540-0D7A-8244-88FB-5314EF0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C269-4A8A-1A40-B962-EF87B6FA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702-9F5E-D548-B9A7-3FDDA364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4C77-B934-DF41-AAA8-8BCB7C96B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8B6B8-894F-444F-84D7-105E077DC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890BF-5709-EA41-B10C-BA0AA969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DFB58-4548-3F4C-85F2-FB51CCF4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7ACB2-BEA0-F649-A9A8-56AAB49D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9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A068-0591-294C-AD92-AC580469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CAE1-206D-3842-A5BD-A5D216E4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AB9D3-52AE-5C49-8087-D31B3DC8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76C9A-AC50-1145-99F3-836D25DC7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CAA79-6D35-9644-A2F9-92FD9ACA1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DC2FE-EB4E-1243-B190-E4FC2B77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92A98-B1E7-5D49-BE1D-03BCE6FB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A4EAB-470E-1546-B337-7740DE5D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A919-5CB4-D04E-934D-3B824D6C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AB1E8-C406-EC47-8B0E-AB0D45F7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9C11-929C-5A41-A60F-A1B30F79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AEDC-9157-F845-9329-6D37D6B0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32711-886E-A949-9AED-9D474FD2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6F26D-43F1-0447-A5DD-23A1D636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D69F5-9949-134B-986B-6531742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0A0A-63AE-F942-BD21-19D931D0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C342-B42C-1E4D-8A5A-A6DD727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1FA4-B164-AB43-AC02-6CEBBFDF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3E7DA-B4C8-5845-A02E-54A4C790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ED8C-5F66-9843-A4C6-D5CCA971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A1D3-9A18-B943-AA05-92B3DAAF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1D50-9C49-7D4C-BFBC-B3CD9C3B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25743-BF99-E644-AB0F-46DA66A1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D88BB-718F-0047-A45F-97F13EA4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9315C-2CA6-1F43-8085-4EBC9748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23E52-0055-B24F-9A0F-0166700A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7AF6A-C7AD-DA45-8E08-54F45538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E06AC-02D7-3546-8A09-5BAC39A2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9A45-BCC1-9A4E-84D7-21DA2EE1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ACDD-EE3B-2141-BA65-CC0FAA80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5737-2028-4740-8BFF-66BB23189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E732-5534-DA41-ACBB-348B0D897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BFDF0-CBD1-457B-8671-A5C93BFAB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87" b="13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09506-7DAD-F144-8542-73ECD43A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US" sz="5000"/>
              <a:t>Certificate of Deposit Survey Quarterly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2175-B34F-C04F-93F2-DA20996C6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>
            <a:normAutofit/>
          </a:bodyPr>
          <a:lstStyle/>
          <a:p>
            <a:pPr algn="l"/>
            <a:r>
              <a:rPr lang="en-US"/>
              <a:t>Stephanie Chew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64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70D2-2089-3542-B76E-519139B2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8C95-7772-E649-ACB3-0513E4FE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Check account opening requirements by following legal guidelines.</a:t>
            </a:r>
          </a:p>
          <a:p>
            <a:r>
              <a:rPr lang="en-US" sz="2000"/>
              <a:t>Research individual competitor banks' rates and terms.</a:t>
            </a:r>
          </a:p>
          <a:p>
            <a:r>
              <a:rPr lang="en-US" sz="2000"/>
              <a:t>Work with the marketing and product team for prior ads on CD terms.</a:t>
            </a:r>
          </a:p>
          <a:p>
            <a:r>
              <a:rPr lang="en-US" sz="2000"/>
              <a:t>Meet with compliance team to review disclosures.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9E8B004-C677-4E4F-A556-D354828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9" r="427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BA3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0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6224E-71ED-8749-BB1D-E6F821E3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 Info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CE80F-723B-4645-8838-E135FD4C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Email: stephanie.a.chew@gmail.com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StephanieChew-nyc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chewstephanie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649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F81A-9509-864C-90AE-B70452E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7EF2-5A8D-6648-88D8-23626090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2020 CD rates according to the prior quarterly reports, and which is the most popular CD term to create marketing campaign.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CBFD-82A9-E041-B5DB-D61FF174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Community Banks in the US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CDEC33A-7592-7841-964E-7F46C86D9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826" y="592138"/>
            <a:ext cx="1546736" cy="5584825"/>
          </a:xfrm>
        </p:spPr>
      </p:pic>
    </p:spTree>
    <p:extLst>
      <p:ext uri="{BB962C8B-B14F-4D97-AF65-F5344CB8AC3E}">
        <p14:creationId xmlns:p14="http://schemas.microsoft.com/office/powerpoint/2010/main" val="9125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2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5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28F58-361E-284C-9B8B-377E53DE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8"/>
            <a:ext cx="6006192" cy="13249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70566C"/>
                </a:solidFill>
              </a:rPr>
              <a:t>Top 5 NY Banks as of Q2 2020</a:t>
            </a:r>
          </a:p>
        </p:txBody>
      </p:sp>
      <p:sp>
        <p:nvSpPr>
          <p:cNvPr id="58" name="Content Placeholder 49">
            <a:extLst>
              <a:ext uri="{FF2B5EF4-FFF2-40B4-BE49-F238E27FC236}">
                <a16:creationId xmlns:a16="http://schemas.microsoft.com/office/drawing/2014/main" id="{5FE9BF8D-CBBD-4033-8DFC-03DB52A9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0" y="2248823"/>
            <a:ext cx="6006192" cy="39281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0566C"/>
                </a:solidFill>
              </a:rPr>
              <a:t>Based on the total deposits.</a:t>
            </a:r>
          </a:p>
          <a:p>
            <a:r>
              <a:rPr lang="en-US" sz="2400" dirty="0">
                <a:solidFill>
                  <a:srgbClr val="70566C"/>
                </a:solidFill>
              </a:rPr>
              <a:t>#1 bank with highest total deposits is Bank of New York Mellon.</a:t>
            </a:r>
          </a:p>
          <a:p>
            <a:r>
              <a:rPr lang="en-US" sz="2400" dirty="0">
                <a:solidFill>
                  <a:srgbClr val="70566C"/>
                </a:solidFill>
              </a:rPr>
              <a:t>BNY Mellon is an investment bank and operates in 35 countries. Primarily offers commercial banking products, investment services and investment management.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705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60485-8E99-2E47-A9A9-983A81D36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45" b="1"/>
          <a:stretch/>
        </p:blipFill>
        <p:spPr>
          <a:xfrm>
            <a:off x="7523826" y="862763"/>
            <a:ext cx="3788081" cy="5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6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92B5-F987-824E-8A6B-3C36129A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Amount Per Product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5B06-4D04-8442-B9CE-2A521B1E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Deposits include Money Market, Savings, Time Term Accounts, Interest-Bearing, Non-Interest-Bearing, and Retail Deposit Accounts.</a:t>
            </a:r>
          </a:p>
          <a:p>
            <a:r>
              <a:rPr lang="en-US" dirty="0"/>
              <a:t>Non-Community Banks is significantly higher in overall total amount of deposits.</a:t>
            </a:r>
          </a:p>
          <a:p>
            <a:r>
              <a:rPr lang="en-US" dirty="0"/>
              <a:t>Interest-Bearing and Savings accounts are part of the banks’ assets.</a:t>
            </a:r>
          </a:p>
          <a:p>
            <a:r>
              <a:rPr lang="en-US" dirty="0"/>
              <a:t>Retail Deposits makes up $12B.</a:t>
            </a:r>
          </a:p>
        </p:txBody>
      </p:sp>
    </p:spTree>
    <p:extLst>
      <p:ext uri="{BB962C8B-B14F-4D97-AF65-F5344CB8AC3E}">
        <p14:creationId xmlns:p14="http://schemas.microsoft.com/office/powerpoint/2010/main" val="142239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AD3E5-D4E3-8D4C-847D-5B44F20B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Top 5 NY Community Banks as of Q2 2020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260A-4675-D643-BC90-1F28971B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Apple Bank for Savings is the #1 community bank who makes the most total deposits.</a:t>
            </a:r>
          </a:p>
          <a:p>
            <a:r>
              <a:rPr lang="en-US" sz="2000" dirty="0"/>
              <a:t>This is due to the fact they are the oldest community bank in New York with 80 branches across the state.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7B687689-6C66-0C4A-BAD8-BC1D957DB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05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0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BCD6C-17B6-2B46-8749-CDAE6FCE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2019 CD Terms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FF4F71-1D02-AA4A-86D9-91D48493F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9" r="-1" b="-1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2DAF33-325C-43DD-854F-1213FBFE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082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95C6-9AB9-F441-A9CD-4B00557B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2806506"/>
          </a:xfrm>
        </p:spPr>
        <p:txBody>
          <a:bodyPr anchor="b">
            <a:normAutofit/>
          </a:bodyPr>
          <a:lstStyle/>
          <a:p>
            <a:r>
              <a:rPr lang="en-US" sz="4000"/>
              <a:t>2020 CD Terms Average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D6B492FF-0373-4587-B963-C4E032D1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3986156" cy="2588458"/>
          </a:xfrm>
        </p:spPr>
        <p:txBody>
          <a:bodyPr>
            <a:normAutofit/>
          </a:bodyPr>
          <a:lstStyle/>
          <a:p>
            <a:r>
              <a:rPr lang="en-US" sz="2000" dirty="0"/>
              <a:t>Average amount is steady for Q1 and Q2 2020.</a:t>
            </a:r>
          </a:p>
          <a:p>
            <a:endParaRPr lang="en-US" sz="2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8A2EB-6DD2-EE4F-BA3F-16F7E2638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"/>
          <a:stretch/>
        </p:blipFill>
        <p:spPr>
          <a:xfrm>
            <a:off x="5186557" y="162853"/>
            <a:ext cx="6830817" cy="61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676C-A57E-C548-8F0D-7BF2534B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Predicted Vs. Actual CD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2DC9-3D85-5E49-BC94-9EF23A2C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 for time series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297</Words>
  <Application>Microsoft Macintosh PowerPoint</Application>
  <PresentationFormat>Widescreen</PresentationFormat>
  <Paragraphs>32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Certificate of Deposit Survey Quarterly Report</vt:lpstr>
      <vt:lpstr>Objective</vt:lpstr>
      <vt:lpstr>Community Banks in the US</vt:lpstr>
      <vt:lpstr>Top 5 NY Banks as of Q2 2020</vt:lpstr>
      <vt:lpstr>Total Amount Per Product Type</vt:lpstr>
      <vt:lpstr>Top 5 NY Community Banks as of Q2 2020</vt:lpstr>
      <vt:lpstr>2019 CD Terms</vt:lpstr>
      <vt:lpstr>2020 CD Terms Average</vt:lpstr>
      <vt:lpstr>2020 Predicted Vs. Actual CD Rates</vt:lpstr>
      <vt:lpstr>Next Steps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Deposit Survey Quarterly Report</dc:title>
  <dc:creator>Stephanie Chew</dc:creator>
  <cp:lastModifiedBy>Stephanie Chew</cp:lastModifiedBy>
  <cp:revision>2</cp:revision>
  <dcterms:created xsi:type="dcterms:W3CDTF">2020-09-23T14:16:46Z</dcterms:created>
  <dcterms:modified xsi:type="dcterms:W3CDTF">2020-09-23T14:32:11Z</dcterms:modified>
</cp:coreProperties>
</file>