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4" r:id="rId7"/>
    <p:sldId id="258" r:id="rId8"/>
    <p:sldId id="259" r:id="rId9"/>
    <p:sldId id="260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C22FD-2E19-4BAB-A4BE-1B5F277AEA4D}" v="29" dt="2023-08-12T23:22:30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CAE48-D992-420C-8130-179A1D4C56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214546-88B7-4C9B-A86D-CC1D9F15AC46}">
      <dgm:prSet custT="1"/>
      <dgm:spPr/>
      <dgm:t>
        <a:bodyPr/>
        <a:lstStyle/>
        <a:p>
          <a:r>
            <a:rPr lang="da-DK" sz="4000" dirty="0"/>
            <a:t>Programmering II</a:t>
          </a:r>
        </a:p>
        <a:p>
          <a:r>
            <a:rPr lang="da-DK" sz="2800" dirty="0"/>
            <a:t>ved Simon (sist@ucl.dk)</a:t>
          </a:r>
          <a:endParaRPr lang="en-US" sz="2800" dirty="0"/>
        </a:p>
      </dgm:t>
    </dgm:pt>
    <dgm:pt modelId="{A140CA14-8537-4D4D-97C0-EA316ADF868A}" type="parTrans" cxnId="{B43C117F-7DF0-4393-9F50-EFA70639A33A}">
      <dgm:prSet/>
      <dgm:spPr/>
      <dgm:t>
        <a:bodyPr/>
        <a:lstStyle/>
        <a:p>
          <a:endParaRPr lang="en-US"/>
        </a:p>
      </dgm:t>
    </dgm:pt>
    <dgm:pt modelId="{349592DD-A59A-41BA-958F-BB6616BA6626}" type="sibTrans" cxnId="{B43C117F-7DF0-4393-9F50-EFA70639A33A}">
      <dgm:prSet/>
      <dgm:spPr/>
      <dgm:t>
        <a:bodyPr/>
        <a:lstStyle/>
        <a:p>
          <a:endParaRPr lang="en-US"/>
        </a:p>
      </dgm:t>
    </dgm:pt>
    <dgm:pt modelId="{6F69D624-2512-48EC-BE45-72E5F361B09F}">
      <dgm:prSet custT="1"/>
      <dgm:spPr/>
      <dgm:t>
        <a:bodyPr/>
        <a:lstStyle/>
        <a:p>
          <a:r>
            <a:rPr lang="da-DK" sz="4000" dirty="0"/>
            <a:t>Systemudvikling II</a:t>
          </a:r>
        </a:p>
        <a:p>
          <a:r>
            <a:rPr lang="da-DK" sz="2800" dirty="0"/>
            <a:t>ved Diaa (dzsh@ucl.dk)</a:t>
          </a:r>
          <a:endParaRPr lang="en-US" sz="2800" dirty="0"/>
        </a:p>
      </dgm:t>
    </dgm:pt>
    <dgm:pt modelId="{9786948D-B6D9-4E60-AC04-5AAEAEA1239A}" type="parTrans" cxnId="{0471CCFE-CE55-4791-9F28-16A191D918F7}">
      <dgm:prSet/>
      <dgm:spPr/>
      <dgm:t>
        <a:bodyPr/>
        <a:lstStyle/>
        <a:p>
          <a:endParaRPr lang="en-US"/>
        </a:p>
      </dgm:t>
    </dgm:pt>
    <dgm:pt modelId="{394CFBC7-2A82-47B7-958A-AE8F544069CC}" type="sibTrans" cxnId="{0471CCFE-CE55-4791-9F28-16A191D918F7}">
      <dgm:prSet/>
      <dgm:spPr/>
      <dgm:t>
        <a:bodyPr/>
        <a:lstStyle/>
        <a:p>
          <a:endParaRPr lang="en-US"/>
        </a:p>
      </dgm:t>
    </dgm:pt>
    <dgm:pt modelId="{D3D55415-B35E-4317-99C8-8C69593F9055}">
      <dgm:prSet custT="1"/>
      <dgm:spPr/>
      <dgm:t>
        <a:bodyPr/>
        <a:lstStyle/>
        <a:p>
          <a:r>
            <a:rPr lang="da-DK" sz="4000" dirty="0"/>
            <a:t>Teknologi II</a:t>
          </a:r>
        </a:p>
        <a:p>
          <a:r>
            <a:rPr lang="da-DK" sz="2800" dirty="0"/>
            <a:t>ved Allan (alhe@ucl.dk)</a:t>
          </a:r>
          <a:endParaRPr lang="en-US" sz="2800" dirty="0"/>
        </a:p>
      </dgm:t>
    </dgm:pt>
    <dgm:pt modelId="{4E950449-0EB3-462C-AFB8-154C98F40D7A}" type="parTrans" cxnId="{BE7260B1-DE94-43FC-A215-9D3058FDE2B4}">
      <dgm:prSet/>
      <dgm:spPr/>
      <dgm:t>
        <a:bodyPr/>
        <a:lstStyle/>
        <a:p>
          <a:endParaRPr lang="en-US"/>
        </a:p>
      </dgm:t>
    </dgm:pt>
    <dgm:pt modelId="{2B89D566-A455-4855-8C79-449158201D1F}" type="sibTrans" cxnId="{BE7260B1-DE94-43FC-A215-9D3058FDE2B4}">
      <dgm:prSet/>
      <dgm:spPr/>
      <dgm:t>
        <a:bodyPr/>
        <a:lstStyle/>
        <a:p>
          <a:endParaRPr lang="en-US"/>
        </a:p>
      </dgm:t>
    </dgm:pt>
    <dgm:pt modelId="{5323A8C4-1025-4A1C-B86D-79102CDCAADB}" type="pres">
      <dgm:prSet presAssocID="{02ECAE48-D992-420C-8130-179A1D4C56DF}" presName="linear" presStyleCnt="0">
        <dgm:presLayoutVars>
          <dgm:animLvl val="lvl"/>
          <dgm:resizeHandles val="exact"/>
        </dgm:presLayoutVars>
      </dgm:prSet>
      <dgm:spPr/>
    </dgm:pt>
    <dgm:pt modelId="{25002A46-42C6-4101-96A2-8B9627E30E4E}" type="pres">
      <dgm:prSet presAssocID="{11214546-88B7-4C9B-A86D-CC1D9F15AC46}" presName="parentText" presStyleLbl="node1" presStyleIdx="0" presStyleCnt="3" custScaleY="139820">
        <dgm:presLayoutVars>
          <dgm:chMax val="0"/>
          <dgm:bulletEnabled val="1"/>
        </dgm:presLayoutVars>
      </dgm:prSet>
      <dgm:spPr/>
    </dgm:pt>
    <dgm:pt modelId="{90765E72-5174-405C-83E8-4259B6E87917}" type="pres">
      <dgm:prSet presAssocID="{349592DD-A59A-41BA-958F-BB6616BA6626}" presName="spacer" presStyleCnt="0"/>
      <dgm:spPr/>
    </dgm:pt>
    <dgm:pt modelId="{17832313-F21E-4078-9A18-782AC5B293AE}" type="pres">
      <dgm:prSet presAssocID="{6F69D624-2512-48EC-BE45-72E5F361B09F}" presName="parentText" presStyleLbl="node1" presStyleIdx="1" presStyleCnt="3" custScaleY="146239">
        <dgm:presLayoutVars>
          <dgm:chMax val="0"/>
          <dgm:bulletEnabled val="1"/>
        </dgm:presLayoutVars>
      </dgm:prSet>
      <dgm:spPr/>
    </dgm:pt>
    <dgm:pt modelId="{992F920F-96C7-43A1-830D-EB5886FAE265}" type="pres">
      <dgm:prSet presAssocID="{394CFBC7-2A82-47B7-958A-AE8F544069CC}" presName="spacer" presStyleCnt="0"/>
      <dgm:spPr/>
    </dgm:pt>
    <dgm:pt modelId="{BBF06BEE-D623-4364-BCB2-A9DA2116529C}" type="pres">
      <dgm:prSet presAssocID="{D3D55415-B35E-4317-99C8-8C69593F9055}" presName="parentText" presStyleLbl="node1" presStyleIdx="2" presStyleCnt="3" custScaleY="142621" custLinFactNeighborX="-83" custLinFactNeighborY="21638">
        <dgm:presLayoutVars>
          <dgm:chMax val="0"/>
          <dgm:bulletEnabled val="1"/>
        </dgm:presLayoutVars>
      </dgm:prSet>
      <dgm:spPr/>
    </dgm:pt>
  </dgm:ptLst>
  <dgm:cxnLst>
    <dgm:cxn modelId="{6894940F-EBC6-413E-A0C8-E706A7C7C53B}" type="presOf" srcId="{11214546-88B7-4C9B-A86D-CC1D9F15AC46}" destId="{25002A46-42C6-4101-96A2-8B9627E30E4E}" srcOrd="0" destOrd="0" presId="urn:microsoft.com/office/officeart/2005/8/layout/vList2"/>
    <dgm:cxn modelId="{0C5B2338-4B5E-4C9E-899A-07884408A4FA}" type="presOf" srcId="{D3D55415-B35E-4317-99C8-8C69593F9055}" destId="{BBF06BEE-D623-4364-BCB2-A9DA2116529C}" srcOrd="0" destOrd="0" presId="urn:microsoft.com/office/officeart/2005/8/layout/vList2"/>
    <dgm:cxn modelId="{B43C117F-7DF0-4393-9F50-EFA70639A33A}" srcId="{02ECAE48-D992-420C-8130-179A1D4C56DF}" destId="{11214546-88B7-4C9B-A86D-CC1D9F15AC46}" srcOrd="0" destOrd="0" parTransId="{A140CA14-8537-4D4D-97C0-EA316ADF868A}" sibTransId="{349592DD-A59A-41BA-958F-BB6616BA6626}"/>
    <dgm:cxn modelId="{BE7260B1-DE94-43FC-A215-9D3058FDE2B4}" srcId="{02ECAE48-D992-420C-8130-179A1D4C56DF}" destId="{D3D55415-B35E-4317-99C8-8C69593F9055}" srcOrd="2" destOrd="0" parTransId="{4E950449-0EB3-462C-AFB8-154C98F40D7A}" sibTransId="{2B89D566-A455-4855-8C79-449158201D1F}"/>
    <dgm:cxn modelId="{A6146EC4-5E11-4D39-81E7-16171E4831E1}" type="presOf" srcId="{6F69D624-2512-48EC-BE45-72E5F361B09F}" destId="{17832313-F21E-4078-9A18-782AC5B293AE}" srcOrd="0" destOrd="0" presId="urn:microsoft.com/office/officeart/2005/8/layout/vList2"/>
    <dgm:cxn modelId="{AC5EDEE4-80E3-4CD1-977F-8890C042DCDC}" type="presOf" srcId="{02ECAE48-D992-420C-8130-179A1D4C56DF}" destId="{5323A8C4-1025-4A1C-B86D-79102CDCAADB}" srcOrd="0" destOrd="0" presId="urn:microsoft.com/office/officeart/2005/8/layout/vList2"/>
    <dgm:cxn modelId="{0471CCFE-CE55-4791-9F28-16A191D918F7}" srcId="{02ECAE48-D992-420C-8130-179A1D4C56DF}" destId="{6F69D624-2512-48EC-BE45-72E5F361B09F}" srcOrd="1" destOrd="0" parTransId="{9786948D-B6D9-4E60-AC04-5AAEAEA1239A}" sibTransId="{394CFBC7-2A82-47B7-958A-AE8F544069CC}"/>
    <dgm:cxn modelId="{4F219DBC-B0DD-48BA-90C8-9BEEECD06951}" type="presParOf" srcId="{5323A8C4-1025-4A1C-B86D-79102CDCAADB}" destId="{25002A46-42C6-4101-96A2-8B9627E30E4E}" srcOrd="0" destOrd="0" presId="urn:microsoft.com/office/officeart/2005/8/layout/vList2"/>
    <dgm:cxn modelId="{87DA3C99-FCB7-4F48-8E87-4B15F20D8092}" type="presParOf" srcId="{5323A8C4-1025-4A1C-B86D-79102CDCAADB}" destId="{90765E72-5174-405C-83E8-4259B6E87917}" srcOrd="1" destOrd="0" presId="urn:microsoft.com/office/officeart/2005/8/layout/vList2"/>
    <dgm:cxn modelId="{5F2D8293-82CD-4B59-96D0-C95D01D2CEC1}" type="presParOf" srcId="{5323A8C4-1025-4A1C-B86D-79102CDCAADB}" destId="{17832313-F21E-4078-9A18-782AC5B293AE}" srcOrd="2" destOrd="0" presId="urn:microsoft.com/office/officeart/2005/8/layout/vList2"/>
    <dgm:cxn modelId="{B2830EC1-40BC-4521-AF8B-935D35FD3C9D}" type="presParOf" srcId="{5323A8C4-1025-4A1C-B86D-79102CDCAADB}" destId="{992F920F-96C7-43A1-830D-EB5886FAE265}" srcOrd="3" destOrd="0" presId="urn:microsoft.com/office/officeart/2005/8/layout/vList2"/>
    <dgm:cxn modelId="{E231F95F-B3F8-4B5E-86C6-BA9BE21B9A61}" type="presParOf" srcId="{5323A8C4-1025-4A1C-B86D-79102CDCAADB}" destId="{BBF06BEE-D623-4364-BCB2-A9DA211652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02A46-42C6-4101-96A2-8B9627E30E4E}">
      <dsp:nvSpPr>
        <dsp:cNvPr id="0" name=""/>
        <dsp:cNvSpPr/>
      </dsp:nvSpPr>
      <dsp:spPr>
        <a:xfrm>
          <a:off x="0" y="186527"/>
          <a:ext cx="5575525" cy="1772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000" kern="1200" dirty="0"/>
            <a:t>Programmering II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ved Simon (sist@ucl.dk)</a:t>
          </a:r>
          <a:endParaRPr lang="en-US" sz="2800" kern="1200" dirty="0"/>
        </a:p>
      </dsp:txBody>
      <dsp:txXfrm>
        <a:off x="86546" y="273073"/>
        <a:ext cx="5402433" cy="1599808"/>
      </dsp:txXfrm>
    </dsp:sp>
    <dsp:sp modelId="{17832313-F21E-4078-9A18-782AC5B293AE}">
      <dsp:nvSpPr>
        <dsp:cNvPr id="0" name=""/>
        <dsp:cNvSpPr/>
      </dsp:nvSpPr>
      <dsp:spPr>
        <a:xfrm>
          <a:off x="0" y="1973827"/>
          <a:ext cx="5575525" cy="185429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000" kern="1200" dirty="0"/>
            <a:t>Systemudvikling II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ved Diaa (dzsh@ucl.dk)</a:t>
          </a:r>
          <a:endParaRPr lang="en-US" sz="2800" kern="1200" dirty="0"/>
        </a:p>
      </dsp:txBody>
      <dsp:txXfrm>
        <a:off x="90519" y="2064346"/>
        <a:ext cx="5394487" cy="1673254"/>
      </dsp:txXfrm>
    </dsp:sp>
    <dsp:sp modelId="{BBF06BEE-D623-4364-BCB2-A9DA2116529C}">
      <dsp:nvSpPr>
        <dsp:cNvPr id="0" name=""/>
        <dsp:cNvSpPr/>
      </dsp:nvSpPr>
      <dsp:spPr>
        <a:xfrm>
          <a:off x="0" y="3845635"/>
          <a:ext cx="5575525" cy="180841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000" kern="1200" dirty="0"/>
            <a:t>Teknologi II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ved Allan (alhe@ucl.dk)</a:t>
          </a:r>
          <a:endParaRPr lang="en-US" sz="2800" kern="1200" dirty="0"/>
        </a:p>
      </dsp:txBody>
      <dsp:txXfrm>
        <a:off x="88280" y="3933915"/>
        <a:ext cx="5398965" cy="1631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3BC46-11C1-41B2-A548-DE4AB4B0C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A5ABD4-500A-4D8A-9612-05FE664F1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691E13-BB70-4C83-A841-122503D4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233B0B0-BE70-40F6-B50E-4637F74D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420260-5FF8-493A-B09B-D3B9704D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02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E5D09-A3A4-4593-A61A-7C83B57F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A21E666-64F8-4F5E-97E3-A65CC926A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6C2A04-A1DA-4C7D-A1A5-A9A0F7F0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320765-6D3B-4BBC-9EF3-D74F114A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E8EB4F-D9DC-4990-A03A-0867CB81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11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D930080-0C86-419D-9823-B41BD9AB6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1B5DEA6-CB69-417D-BD6A-A894D8257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BEFE11-AB73-464C-98EF-647AF343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24B55F-6777-4994-AB5A-888F32EC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47D059-5A0E-48FC-BC28-62A86F78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973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4F878-84D9-4D86-9C15-6C2294B8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4C7354-6C89-4AE4-AF21-EECE4B2F6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1AA9E5-424A-4004-AB73-AC501475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72B450-16E6-480C-9DC6-4EE55D62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8C6F15-32E7-4BE7-930F-306A1546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302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E08B8-2D8C-4B17-99C4-2DDBAC7D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757C8FB-6058-40B0-A565-74BD10A0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9E435E-885F-440B-8735-590298C8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EFBC56-D289-4DDC-B866-97C8383F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1D79D8-CD42-472E-AC44-13E6D5BB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23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75D06-189B-48D5-A78A-1F112031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5E1ED3-4D51-4815-AB84-1BBABA9B5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270678B-7B49-422C-814B-D3F7ACD5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F618FA-7720-401A-8B80-C0D11B92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A15F383-A685-4791-BCB5-1676A723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014DFA-5F3C-444F-AF6E-326CF7BD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286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02854-B000-4CF5-8438-F9BA3D7C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424A0F-10E0-4210-885D-B4C4A182F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22BDF6C-D254-4A8D-9171-B21BF3ABC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52799BA-8C22-4FB5-9895-9F401A48F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0248E76-4052-4627-A70F-7677F4BD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9F3D3C2-95DB-49E3-9482-6EFE1D98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6145168-91D5-4A78-AA14-E5D98748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2B1982A-4906-48BE-B531-8A7FAA95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53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E5B93-4442-4FCF-985D-B9E6A443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41ED3F3-499B-46FD-B66F-CF8C6C9B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D30EC2A-06C8-42AA-B4D0-C54BCA57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47139C5-7994-4C57-8E3B-31C7D372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373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F60D076-0C4D-4AE1-A025-5F115176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82A91B6-89A8-458E-B6EE-2F49AFF4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E8EFAD7-9091-45D8-98F4-7DDE9802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11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8DB61-226E-4075-9E5F-B03E1F35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02A5F9-66E3-4647-B63E-3B76543A8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C01E0BB-5721-46E8-AE5A-228B6001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8F8961-03C6-4203-8EEC-21846E53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03A12CF-4C6A-4731-98E7-3EF7310A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BC75310-C347-4D53-BED3-623A3938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130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75089-3220-4376-9E3A-5E6B1EBC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6376D00-0DEC-4EBE-870A-43AF00B13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02306C1-152D-4217-A109-03C3BE526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C5C13F8-891C-413D-BADD-8DBB3A2D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D0EC888-819E-49BD-88D5-2AB1DBA2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6FBD3B-02C4-42F0-815B-0168C5D9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872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0BD212C-07BA-4E03-A5CA-DF751E42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C380DB7-2BE3-4AFA-9CD6-6784F799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AF0BE6-9057-40A5-AA80-4DFEE657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E348-0F8B-40D9-A635-635A3624E06A}" type="datetimeFigureOut">
              <a:rPr lang="da-DK" smtClean="0"/>
              <a:t>13-08-2023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5E211E-8B9E-48BA-A477-1548FF13A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655AB-CD76-4CC5-8CE0-6B954A227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7626-65FA-43B7-869E-A7B59A815F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145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45F959-AF70-406D-AEEA-CA9E4FAC7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3. Semester 2023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1470543-BB32-44CD-8704-9CB92F254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Datamatikeruddannelsen, UCL, Odense</a:t>
            </a:r>
          </a:p>
        </p:txBody>
      </p:sp>
    </p:spTree>
    <p:extLst>
      <p:ext uri="{BB962C8B-B14F-4D97-AF65-F5344CB8AC3E}">
        <p14:creationId xmlns:p14="http://schemas.microsoft.com/office/powerpoint/2010/main" val="296487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FF12E-96C1-48DF-BC68-FD057A8A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rgbClr val="FFFFFF"/>
                </a:solidFill>
                <a:cs typeface="Calibri Light"/>
              </a:rPr>
              <a:t>Mindset 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1A829F5-D111-C9EF-72AD-955D21CC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992" y="955222"/>
            <a:ext cx="6803550" cy="4947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sz="2400" dirty="0"/>
              <a:t>Har du et udviklende mindset, vil du ifølge Carol </a:t>
            </a:r>
            <a:r>
              <a:rPr lang="da-DK" sz="2400" dirty="0" err="1"/>
              <a:t>Dweck</a:t>
            </a:r>
            <a:r>
              <a:rPr lang="da-DK" sz="2400" dirty="0"/>
              <a:t> opnå bedre resultater.</a:t>
            </a:r>
          </a:p>
          <a:p>
            <a:pPr marL="0" indent="0">
              <a:buNone/>
            </a:pPr>
            <a:r>
              <a:rPr lang="da-DK" sz="2400" dirty="0"/>
              <a:t>Den gode nyhed er, at du til enhver tid kan ændre dit tankemønster!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En simpel strategi (der findes naturligvis flere og langt mere komplekse):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/>
              <a:t>Lær at høre, hvornår det er dit </a:t>
            </a:r>
            <a:r>
              <a:rPr lang="da-DK" i="1" dirty="0"/>
              <a:t>fastlåste</a:t>
            </a:r>
            <a:r>
              <a:rPr lang="da-DK" dirty="0"/>
              <a:t> mindset, der taler.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/>
              <a:t>Anerkend at du har et </a:t>
            </a:r>
            <a:r>
              <a:rPr lang="da-DK" i="1" dirty="0"/>
              <a:t>valg</a:t>
            </a:r>
            <a:r>
              <a:rPr lang="da-DK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/>
              <a:t>Besvar med en </a:t>
            </a:r>
            <a:r>
              <a:rPr lang="da-DK" i="1" dirty="0"/>
              <a:t>udviklende</a:t>
            </a:r>
            <a:r>
              <a:rPr lang="da-DK" dirty="0"/>
              <a:t> mindset-stemme.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/>
              <a:t>Handl ud fra et </a:t>
            </a:r>
            <a:r>
              <a:rPr lang="da-DK" i="1" dirty="0"/>
              <a:t>udviklende</a:t>
            </a:r>
            <a:r>
              <a:rPr lang="da-DK" dirty="0"/>
              <a:t> mindset.</a:t>
            </a:r>
          </a:p>
        </p:txBody>
      </p:sp>
    </p:spTree>
    <p:extLst>
      <p:ext uri="{BB962C8B-B14F-4D97-AF65-F5344CB8AC3E}">
        <p14:creationId xmlns:p14="http://schemas.microsoft.com/office/powerpoint/2010/main" val="155779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FF12E-96C1-48DF-BC68-FD057A8A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rgbClr val="FFFFFF"/>
                </a:solidFill>
                <a:cs typeface="Calibri Light"/>
              </a:rPr>
              <a:t>Mindset 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1A829F5-D111-C9EF-72AD-955D21CC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49" y="955222"/>
            <a:ext cx="7113793" cy="4947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b="1" dirty="0"/>
              <a:t>Øvelse 1</a:t>
            </a:r>
            <a:r>
              <a:rPr lang="da-DK" sz="2000" dirty="0"/>
              <a:t> (ca. 5 minutter)</a:t>
            </a:r>
          </a:p>
          <a:p>
            <a:pPr marL="0" indent="0">
              <a:buNone/>
            </a:pPr>
            <a:r>
              <a:rPr lang="da-DK" sz="2000" dirty="0"/>
              <a:t>Placer følgende udsagn under to kolonner: </a:t>
            </a:r>
            <a:r>
              <a:rPr lang="da-DK" sz="2000" dirty="0" err="1">
                <a:solidFill>
                  <a:schemeClr val="accent1">
                    <a:lumMod val="75000"/>
                  </a:schemeClr>
                </a:solidFill>
              </a:rPr>
              <a:t>Fixed</a:t>
            </a:r>
            <a:r>
              <a:rPr lang="da-DK" sz="2000" dirty="0"/>
              <a:t> og </a:t>
            </a:r>
            <a:r>
              <a:rPr lang="da-DK" sz="2000" dirty="0">
                <a:solidFill>
                  <a:schemeClr val="accent1">
                    <a:lumMod val="75000"/>
                  </a:schemeClr>
                </a:solidFill>
              </a:rPr>
              <a:t>Growth</a:t>
            </a:r>
          </a:p>
          <a:p>
            <a:pPr marL="0" indent="0">
              <a:buNone/>
            </a:pPr>
            <a:endParaRPr lang="da-DK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da-DK" sz="1800" dirty="0"/>
              <a:t>Talent er medfødt</a:t>
            </a:r>
          </a:p>
          <a:p>
            <a:pPr lvl="2"/>
            <a:r>
              <a:rPr lang="da-DK" sz="1800" dirty="0"/>
              <a:t>Øvelse gør mester</a:t>
            </a:r>
          </a:p>
          <a:p>
            <a:pPr lvl="2"/>
            <a:r>
              <a:rPr lang="da-DK" sz="1800" dirty="0"/>
              <a:t>Jeg har fokus på mine muligheder</a:t>
            </a:r>
          </a:p>
          <a:p>
            <a:pPr lvl="2"/>
            <a:r>
              <a:rPr lang="da-DK" sz="1800" dirty="0"/>
              <a:t>Hvo intet vover, intet taber</a:t>
            </a:r>
          </a:p>
          <a:p>
            <a:pPr lvl="2"/>
            <a:r>
              <a:rPr lang="da-DK" sz="1800" dirty="0"/>
              <a:t>Fejl giver mulighed for udvikling</a:t>
            </a:r>
          </a:p>
          <a:p>
            <a:pPr lvl="2"/>
            <a:r>
              <a:rPr lang="da-DK" sz="1800" dirty="0"/>
              <a:t>Det er andres skyld</a:t>
            </a:r>
          </a:p>
          <a:p>
            <a:pPr lvl="2"/>
            <a:r>
              <a:rPr lang="da-DK" sz="1800" dirty="0"/>
              <a:t>Hvo intet vover, intet vinder</a:t>
            </a:r>
          </a:p>
          <a:p>
            <a:pPr lvl="2"/>
            <a:r>
              <a:rPr lang="da-DK" sz="1800" dirty="0"/>
              <a:t>Talent kan udvikles gennem træning</a:t>
            </a:r>
          </a:p>
          <a:p>
            <a:pPr lvl="2"/>
            <a:r>
              <a:rPr lang="da-DK" sz="1800" dirty="0"/>
              <a:t>Jeg har fokus på mine begrænsninger</a:t>
            </a:r>
          </a:p>
          <a:p>
            <a:pPr lvl="2"/>
            <a:r>
              <a:rPr lang="da-DK" sz="1800" dirty="0"/>
              <a:t>Fejl og mangler skal skjules</a:t>
            </a:r>
          </a:p>
        </p:txBody>
      </p:sp>
    </p:spTree>
    <p:extLst>
      <p:ext uri="{BB962C8B-B14F-4D97-AF65-F5344CB8AC3E}">
        <p14:creationId xmlns:p14="http://schemas.microsoft.com/office/powerpoint/2010/main" val="244770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FF12E-96C1-48DF-BC68-FD057A8A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rgbClr val="FFFFFF"/>
                </a:solidFill>
                <a:cs typeface="Calibri Light"/>
              </a:rPr>
              <a:t>Mindset 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1A829F5-D111-C9EF-72AD-955D21CC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715" y="955222"/>
            <a:ext cx="7562828" cy="4947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b="1" dirty="0"/>
              <a:t>Øvelse 2</a:t>
            </a:r>
            <a:r>
              <a:rPr lang="da-DK" sz="2000" dirty="0"/>
              <a:t> (ca. 10 minutter)</a:t>
            </a:r>
          </a:p>
          <a:p>
            <a:pPr marL="0" indent="0">
              <a:buNone/>
            </a:pPr>
            <a:r>
              <a:rPr lang="da-DK" sz="2000" dirty="0"/>
              <a:t>Omformuler tankegangen fra et </a:t>
            </a:r>
            <a:r>
              <a:rPr lang="da-DK" sz="2000" dirty="0" err="1"/>
              <a:t>fixed</a:t>
            </a:r>
            <a:r>
              <a:rPr lang="da-DK" sz="2000" dirty="0"/>
              <a:t> mindset til et </a:t>
            </a:r>
            <a:r>
              <a:rPr lang="da-DK" sz="2000" dirty="0" err="1"/>
              <a:t>growth</a:t>
            </a:r>
            <a:r>
              <a:rPr lang="da-DK" sz="2000" dirty="0"/>
              <a:t> mindset:</a:t>
            </a:r>
          </a:p>
          <a:p>
            <a:pPr marL="0" indent="0">
              <a:buNone/>
            </a:pPr>
            <a:endParaRPr lang="da-DK" sz="2000" dirty="0"/>
          </a:p>
        </p:txBody>
      </p:sp>
      <p:graphicFrame>
        <p:nvGraphicFramePr>
          <p:cNvPr id="3" name="Tabel 4">
            <a:extLst>
              <a:ext uri="{FF2B5EF4-FFF2-40B4-BE49-F238E27FC236}">
                <a16:creationId xmlns:a16="http://schemas.microsoft.com/office/drawing/2014/main" id="{6406769C-DBB9-5FAB-CF4A-88EB26E05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42540"/>
              </p:ext>
            </p:extLst>
          </p:nvPr>
        </p:nvGraphicFramePr>
        <p:xfrm>
          <a:off x="4309240" y="2053641"/>
          <a:ext cx="7661727" cy="436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329">
                  <a:extLst>
                    <a:ext uri="{9D8B030D-6E8A-4147-A177-3AD203B41FA5}">
                      <a16:colId xmlns:a16="http://schemas.microsoft.com/office/drawing/2014/main" val="3444414701"/>
                    </a:ext>
                  </a:extLst>
                </a:gridCol>
                <a:gridCol w="2596243">
                  <a:extLst>
                    <a:ext uri="{9D8B030D-6E8A-4147-A177-3AD203B41FA5}">
                      <a16:colId xmlns:a16="http://schemas.microsoft.com/office/drawing/2014/main" val="3813706803"/>
                    </a:ext>
                  </a:extLst>
                </a:gridCol>
                <a:gridCol w="2763155">
                  <a:extLst>
                    <a:ext uri="{9D8B030D-6E8A-4147-A177-3AD203B41FA5}">
                      <a16:colId xmlns:a16="http://schemas.microsoft.com/office/drawing/2014/main" val="1994852286"/>
                    </a:ext>
                  </a:extLst>
                </a:gridCol>
              </a:tblGrid>
              <a:tr h="528961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Udfordringer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Fixed</a:t>
                      </a:r>
                      <a:r>
                        <a:rPr lang="da-DK" dirty="0"/>
                        <a:t> mindset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Growth mindset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997797"/>
                  </a:ext>
                </a:extLst>
              </a:tr>
              <a:tr h="792241">
                <a:tc>
                  <a:txBody>
                    <a:bodyPr/>
                    <a:lstStyle/>
                    <a:p>
                      <a:r>
                        <a:rPr lang="da-DK" sz="1400" dirty="0"/>
                        <a:t>Forberedelse  til programmering er svær at forstå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Jeg skipper forberedelsen og siger til Simon at jeg ikke forstod noget af 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88351"/>
                  </a:ext>
                </a:extLst>
              </a:tr>
              <a:tr h="801968">
                <a:tc>
                  <a:txBody>
                    <a:bodyPr/>
                    <a:lstStyle/>
                    <a:p>
                      <a:r>
                        <a:rPr lang="da-DK" sz="1400" dirty="0"/>
                        <a:t>Forberedelsen tager meget lang tid og der er ekstra vagter på arbejde denne 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Jeg når alligevel aldrig det hele, så jeg må bare læse det senere – eller skippe det!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69799"/>
                  </a:ext>
                </a:extLst>
              </a:tr>
              <a:tr h="819732">
                <a:tc>
                  <a:txBody>
                    <a:bodyPr/>
                    <a:lstStyle/>
                    <a:p>
                      <a:r>
                        <a:rPr lang="da-DK" sz="1400" dirty="0"/>
                        <a:t>Allan er vildt streng og krævende!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Han kan alligevel ikke lide mig så jeg bliver væk fra hans lektioner.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16088"/>
                  </a:ext>
                </a:extLst>
              </a:tr>
              <a:tr h="646593">
                <a:tc>
                  <a:txBody>
                    <a:bodyPr/>
                    <a:lstStyle/>
                    <a:p>
                      <a:r>
                        <a:rPr lang="da-DK" sz="1400" dirty="0"/>
                        <a:t>Asger opfordrer til at deltage i diskussionerne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Jeg er ikke god nok til at sige noget højt i klassen så det gør jeg ikke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84285"/>
                  </a:ext>
                </a:extLst>
              </a:tr>
              <a:tr h="686073">
                <a:tc>
                  <a:txBody>
                    <a:bodyPr/>
                    <a:lstStyle/>
                    <a:p>
                      <a:r>
                        <a:rPr lang="da-DK" sz="1400" dirty="0"/>
                        <a:t>Underviseren opfordrer til at hjælpe de andre i 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Jeg er ikke bedre end de andre, så hvorfor skulle jeg det?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7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60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FF12E-96C1-48DF-BC68-FD057A8A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rgbClr val="FFFFFF"/>
                </a:solidFill>
                <a:cs typeface="Calibri Light"/>
              </a:rPr>
              <a:t>Mindset 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1A829F5-D111-C9EF-72AD-955D21CC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86" y="636815"/>
            <a:ext cx="6583114" cy="53394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a-DK" b="1" dirty="0"/>
              <a:t>Øvelse 3</a:t>
            </a:r>
            <a:r>
              <a:rPr lang="da-DK" sz="2000" dirty="0"/>
              <a:t> (ca. 8 minutter)</a:t>
            </a:r>
          </a:p>
          <a:p>
            <a:pPr marL="0" indent="0">
              <a:buNone/>
            </a:pPr>
            <a:r>
              <a:rPr lang="da-DK" sz="2000" dirty="0"/>
              <a:t>Gå sammen 3 og 3. </a:t>
            </a:r>
          </a:p>
          <a:p>
            <a:pPr marL="0" indent="0">
              <a:buNone/>
            </a:pPr>
            <a:r>
              <a:rPr lang="da-DK" sz="2000" dirty="0"/>
              <a:t>Læs jeres besvarelser til Øvelse 2 (brug ”Ordet rundt”) og vælg den bedste besvarelse for hver af de 5 udfordringer.</a:t>
            </a:r>
          </a:p>
          <a:p>
            <a:pPr marL="0" indent="0">
              <a:buNone/>
            </a:pPr>
            <a:r>
              <a:rPr lang="da-DK" sz="2000" dirty="0"/>
              <a:t>Mail jeres resultat til Allan som så samler alle svar i et dokument.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b="1" dirty="0"/>
              <a:t>Øvelse 4 </a:t>
            </a:r>
            <a:r>
              <a:rPr lang="da-DK" sz="2000" dirty="0"/>
              <a:t>(ca. 5 minutter)</a:t>
            </a:r>
          </a:p>
          <a:p>
            <a:pPr marL="0" indent="0">
              <a:buNone/>
            </a:pPr>
            <a:r>
              <a:rPr lang="da-DK" sz="2000" dirty="0"/>
              <a:t>Overvej hvad dit mål med tiden på datamatikeruddannelsen er og nedskriv målet/målene så konkret som muligt. Tænk gerne på studieaktivitet, fremmøde, forberedelse, eksamener osv.</a:t>
            </a:r>
          </a:p>
          <a:p>
            <a:pPr marL="0" indent="0">
              <a:buNone/>
            </a:pPr>
            <a:r>
              <a:rPr lang="da-DK" sz="2000" dirty="0"/>
              <a:t>Formuler hvad der skal til for at du når dine mål – vær så konkret som mulig. Skriv fx hellere ”jeg skal forberede mig mindst tre timer hver dag” frem for ”jeg skal tage mig sammen”.</a:t>
            </a:r>
          </a:p>
          <a:p>
            <a:pPr marL="0" indent="0">
              <a:buNone/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17435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9A718F-F3CE-4560-974C-2A1E3010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Dagsorden</a:t>
            </a:r>
          </a:p>
        </p:txBody>
      </p:sp>
      <p:sp>
        <p:nvSpPr>
          <p:cNvPr id="25" name="Pladsholder til indhold 2">
            <a:extLst>
              <a:ext uri="{FF2B5EF4-FFF2-40B4-BE49-F238E27FC236}">
                <a16:creationId xmlns:a16="http://schemas.microsoft.com/office/drawing/2014/main" id="{72412C29-4DB7-4E6E-B39E-09B92ECD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650" y="801866"/>
            <a:ext cx="6851141" cy="5230634"/>
          </a:xfrm>
        </p:spPr>
        <p:txBody>
          <a:bodyPr anchor="ctr">
            <a:normAutofit/>
          </a:bodyPr>
          <a:lstStyle/>
          <a:p>
            <a:pPr>
              <a:tabLst>
                <a:tab pos="2152650" algn="l"/>
              </a:tabLst>
            </a:pPr>
            <a:r>
              <a:rPr lang="da-DK" sz="2000" b="1" dirty="0">
                <a:solidFill>
                  <a:srgbClr val="000000"/>
                </a:solidFill>
              </a:rPr>
              <a:t>09:00 – 09:10</a:t>
            </a:r>
            <a:r>
              <a:rPr lang="da-DK" sz="2000" dirty="0">
                <a:solidFill>
                  <a:srgbClr val="000000"/>
                </a:solidFill>
              </a:rPr>
              <a:t>	Velkomst og præsentation af 	underviserne</a:t>
            </a:r>
          </a:p>
          <a:p>
            <a:pPr>
              <a:tabLst>
                <a:tab pos="2152650" algn="l"/>
              </a:tabLst>
            </a:pPr>
            <a:r>
              <a:rPr lang="da-DK" sz="2000" b="1" dirty="0">
                <a:solidFill>
                  <a:srgbClr val="000000"/>
                </a:solidFill>
              </a:rPr>
              <a:t>09:10 – 09:30</a:t>
            </a:r>
            <a:r>
              <a:rPr lang="da-DK" sz="2000" dirty="0">
                <a:solidFill>
                  <a:srgbClr val="000000"/>
                </a:solidFill>
              </a:rPr>
              <a:t>	Generelle forhold</a:t>
            </a:r>
          </a:p>
          <a:p>
            <a:pPr>
              <a:tabLst>
                <a:tab pos="2152650" algn="l"/>
              </a:tabLst>
            </a:pPr>
            <a:r>
              <a:rPr lang="da-DK" sz="2000" b="1" dirty="0">
                <a:solidFill>
                  <a:srgbClr val="000000"/>
                </a:solidFill>
              </a:rPr>
              <a:t>09:30 – 10:15</a:t>
            </a:r>
            <a:r>
              <a:rPr lang="da-DK" sz="2000" dirty="0">
                <a:solidFill>
                  <a:srgbClr val="000000"/>
                </a:solidFill>
              </a:rPr>
              <a:t>	Mindset m. øvelser</a:t>
            </a:r>
            <a:endParaRPr lang="da-DK" sz="2000" dirty="0">
              <a:solidFill>
                <a:srgbClr val="000000"/>
              </a:solidFill>
              <a:cs typeface="Calibri"/>
            </a:endParaRPr>
          </a:p>
          <a:p>
            <a:pPr>
              <a:tabLst>
                <a:tab pos="2152650" algn="l"/>
              </a:tabLst>
            </a:pPr>
            <a:r>
              <a:rPr lang="da-DK" sz="2000" b="1" dirty="0">
                <a:solidFill>
                  <a:srgbClr val="000000"/>
                </a:solidFill>
              </a:rPr>
              <a:t>10:15 – 10:30</a:t>
            </a:r>
            <a:r>
              <a:rPr lang="da-DK" sz="2000" dirty="0">
                <a:solidFill>
                  <a:srgbClr val="000000"/>
                </a:solidFill>
              </a:rPr>
              <a:t>	Pause</a:t>
            </a:r>
          </a:p>
          <a:p>
            <a:pPr>
              <a:tabLst>
                <a:tab pos="2152650" algn="l"/>
              </a:tabLst>
            </a:pPr>
            <a:r>
              <a:rPr lang="da-DK" sz="2000" b="1" dirty="0">
                <a:solidFill>
                  <a:srgbClr val="000000"/>
                </a:solidFill>
              </a:rPr>
              <a:t>10:30 – 11:00	</a:t>
            </a:r>
            <a:r>
              <a:rPr lang="da-DK" sz="2000" dirty="0">
                <a:solidFill>
                  <a:srgbClr val="000000"/>
                </a:solidFill>
              </a:rPr>
              <a:t>Dybdelæring vs. overfladelæring</a:t>
            </a:r>
            <a:endParaRPr lang="da-DK" sz="2000" dirty="0">
              <a:solidFill>
                <a:srgbClr val="000000"/>
              </a:solidFill>
              <a:cs typeface="Calibri"/>
            </a:endParaRPr>
          </a:p>
          <a:p>
            <a:pPr>
              <a:tabLst>
                <a:tab pos="2152650" algn="l"/>
              </a:tabLst>
            </a:pPr>
            <a:r>
              <a:rPr lang="da-DK" sz="2000" b="1" dirty="0">
                <a:solidFill>
                  <a:srgbClr val="000000"/>
                </a:solidFill>
              </a:rPr>
              <a:t>11:00 – 11:15	</a:t>
            </a:r>
            <a:r>
              <a:rPr lang="da-DK" sz="2000" dirty="0">
                <a:solidFill>
                  <a:srgbClr val="000000"/>
                </a:solidFill>
              </a:rPr>
              <a:t>Spørgsmål</a:t>
            </a:r>
            <a:r>
              <a:rPr lang="da-DK" sz="2000" dirty="0">
                <a:solidFill>
                  <a:srgbClr val="000000"/>
                </a:solidFill>
                <a:ea typeface="+mn-lt"/>
                <a:cs typeface="+mn-lt"/>
              </a:rPr>
              <a:t> om meningen med livet, </a:t>
            </a:r>
            <a:br>
              <a:rPr lang="da-DK" sz="2000" dirty="0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da-DK" sz="2000" dirty="0">
                <a:solidFill>
                  <a:srgbClr val="000000"/>
                </a:solidFill>
                <a:ea typeface="+mn-lt"/>
                <a:cs typeface="+mn-lt"/>
              </a:rPr>
              <a:t>	universet og alting</a:t>
            </a:r>
          </a:p>
          <a:p>
            <a:pPr>
              <a:tabLst>
                <a:tab pos="2152650" algn="l"/>
              </a:tabLst>
            </a:pPr>
            <a:r>
              <a:rPr lang="da-DK" sz="2000" b="1" dirty="0">
                <a:solidFill>
                  <a:srgbClr val="000000"/>
                </a:solidFill>
                <a:ea typeface="+mn-lt"/>
                <a:cs typeface="+mn-lt"/>
              </a:rPr>
              <a:t>11:15</a:t>
            </a:r>
            <a:r>
              <a:rPr lang="da-DK" sz="2000" b="1" dirty="0">
                <a:solidFill>
                  <a:srgbClr val="000000"/>
                </a:solidFill>
              </a:rPr>
              <a:t> – 11:30</a:t>
            </a:r>
            <a:r>
              <a:rPr lang="da-DK" sz="2000" dirty="0">
                <a:solidFill>
                  <a:srgbClr val="000000"/>
                </a:solidFill>
              </a:rPr>
              <a:t>	</a:t>
            </a:r>
            <a:r>
              <a:rPr lang="da-DK" sz="2000" dirty="0">
                <a:solidFill>
                  <a:srgbClr val="000000"/>
                </a:solidFill>
                <a:ea typeface="+mn-lt"/>
                <a:cs typeface="+mn-lt"/>
              </a:rPr>
              <a:t>Gruppedannelser</a:t>
            </a:r>
            <a:endParaRPr lang="da-DK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9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6965F3-373B-455D-A50D-D13725D7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9" y="2053641"/>
            <a:ext cx="3791882" cy="2760098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3 fag á 10 ECTS:</a:t>
            </a:r>
          </a:p>
        </p:txBody>
      </p:sp>
      <p:graphicFrame>
        <p:nvGraphicFramePr>
          <p:cNvPr id="7" name="Pladsholder til indhold 2">
            <a:extLst>
              <a:ext uri="{FF2B5EF4-FFF2-40B4-BE49-F238E27FC236}">
                <a16:creationId xmlns:a16="http://schemas.microsoft.com/office/drawing/2014/main" id="{1CF0B250-1D80-4A4C-9B64-28A6AC07B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368334"/>
              </p:ext>
            </p:extLst>
          </p:nvPr>
        </p:nvGraphicFramePr>
        <p:xfrm>
          <a:off x="5487081" y="375557"/>
          <a:ext cx="5575526" cy="583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768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266CA8-6AD7-434C-87A6-879713EB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Generelle forhold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381DE0-85EB-4E9F-A3D6-40F5D71F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515" y="339347"/>
            <a:ext cx="6845108" cy="5759803"/>
          </a:xfrm>
        </p:spPr>
        <p:txBody>
          <a:bodyPr anchor="ctr">
            <a:normAutofit/>
          </a:bodyPr>
          <a:lstStyle/>
          <a:p>
            <a:r>
              <a:rPr lang="da-DK" sz="2400" dirty="0">
                <a:solidFill>
                  <a:srgbClr val="000000"/>
                </a:solidFill>
              </a:rPr>
              <a:t>Vi arbejder i klassen i 6 mands arbejdsgruppe – </a:t>
            </a:r>
            <a:r>
              <a:rPr lang="da-DK" sz="2400" b="1" i="1" dirty="0">
                <a:solidFill>
                  <a:srgbClr val="000000"/>
                </a:solidFill>
              </a:rPr>
              <a:t>bemærk:</a:t>
            </a:r>
            <a:r>
              <a:rPr lang="da-DK" sz="2400" dirty="0">
                <a:solidFill>
                  <a:srgbClr val="000000"/>
                </a:solidFill>
              </a:rPr>
              <a:t> arbejdsgrupper er </a:t>
            </a:r>
            <a:r>
              <a:rPr lang="da-DK" sz="2400" i="1" dirty="0">
                <a:solidFill>
                  <a:srgbClr val="000000"/>
                </a:solidFill>
              </a:rPr>
              <a:t>ikke det samme som projektgrupper!</a:t>
            </a:r>
            <a:endParaRPr lang="da-DK" sz="2400" dirty="0">
              <a:solidFill>
                <a:srgbClr val="0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Er der frafald, aldrig mindre end 4</a:t>
            </a:r>
          </a:p>
          <a:p>
            <a:r>
              <a:rPr lang="da-DK" sz="2400" dirty="0">
                <a:solidFill>
                  <a:srgbClr val="000000"/>
                </a:solidFill>
              </a:rPr>
              <a:t>Generelt er skemaet således:</a:t>
            </a:r>
          </a:p>
          <a:p>
            <a:pPr marL="0" indent="0">
              <a:buNone/>
            </a:pPr>
            <a:r>
              <a:rPr lang="da-DK" sz="1700" dirty="0">
                <a:solidFill>
                  <a:srgbClr val="000000"/>
                </a:solidFill>
              </a:rPr>
              <a:t>		</a:t>
            </a:r>
            <a:r>
              <a:rPr lang="da-DK" sz="1700" dirty="0">
                <a:solidFill>
                  <a:schemeClr val="accent1">
                    <a:lumMod val="75000"/>
                  </a:schemeClr>
                </a:solidFill>
              </a:rPr>
              <a:t>Hold A (DMOE221)		Hold B (DMOE222)</a:t>
            </a:r>
          </a:p>
          <a:p>
            <a:pPr marL="0" indent="0">
              <a:buNone/>
            </a:pPr>
            <a:r>
              <a:rPr lang="da-DK" sz="1700" dirty="0">
                <a:solidFill>
                  <a:schemeClr val="accent1">
                    <a:lumMod val="75000"/>
                  </a:schemeClr>
                </a:solidFill>
              </a:rPr>
              <a:t>		Lokale B2.06		Lokale B2.12</a:t>
            </a:r>
          </a:p>
          <a:p>
            <a:pPr marL="0" indent="0">
              <a:buNone/>
            </a:pPr>
            <a:r>
              <a:rPr lang="da-DK" sz="1700" dirty="0">
                <a:solidFill>
                  <a:srgbClr val="000000"/>
                </a:solidFill>
              </a:rPr>
              <a:t>	</a:t>
            </a:r>
            <a:r>
              <a:rPr lang="da-DK" sz="1700" dirty="0">
                <a:solidFill>
                  <a:schemeClr val="accent1">
                    <a:lumMod val="75000"/>
                  </a:schemeClr>
                </a:solidFill>
              </a:rPr>
              <a:t>Mandag</a:t>
            </a:r>
            <a:r>
              <a:rPr lang="da-DK" sz="1700" dirty="0">
                <a:solidFill>
                  <a:srgbClr val="000000"/>
                </a:solidFill>
              </a:rPr>
              <a:t>	Programmering II		Teknologi</a:t>
            </a:r>
          </a:p>
          <a:p>
            <a:pPr marL="0" indent="0">
              <a:buNone/>
            </a:pPr>
            <a:r>
              <a:rPr lang="da-DK" sz="1700" dirty="0">
                <a:solidFill>
                  <a:srgbClr val="000000"/>
                </a:solidFill>
              </a:rPr>
              <a:t>	</a:t>
            </a:r>
            <a:r>
              <a:rPr lang="da-DK" sz="1700" dirty="0">
                <a:solidFill>
                  <a:schemeClr val="accent1">
                    <a:lumMod val="75000"/>
                  </a:schemeClr>
                </a:solidFill>
              </a:rPr>
              <a:t>Tirsdag</a:t>
            </a:r>
            <a:r>
              <a:rPr lang="da-DK" sz="1700" dirty="0">
                <a:solidFill>
                  <a:srgbClr val="000000"/>
                </a:solidFill>
              </a:rPr>
              <a:t>	Projekt m. vejledning	Projekt m. vejledning</a:t>
            </a:r>
          </a:p>
          <a:p>
            <a:pPr marL="0" indent="0">
              <a:buNone/>
            </a:pPr>
            <a:r>
              <a:rPr lang="da-DK" sz="1700" dirty="0">
                <a:solidFill>
                  <a:srgbClr val="000000"/>
                </a:solidFill>
              </a:rPr>
              <a:t>	</a:t>
            </a:r>
            <a:r>
              <a:rPr lang="da-DK" sz="1700" dirty="0">
                <a:solidFill>
                  <a:schemeClr val="accent1">
                    <a:lumMod val="75000"/>
                  </a:schemeClr>
                </a:solidFill>
              </a:rPr>
              <a:t>Onsdag</a:t>
            </a:r>
            <a:r>
              <a:rPr lang="da-DK" sz="1700" dirty="0">
                <a:solidFill>
                  <a:srgbClr val="000000"/>
                </a:solidFill>
              </a:rPr>
              <a:t>	Systemudvikling II		Programmering II</a:t>
            </a:r>
          </a:p>
          <a:p>
            <a:pPr marL="0" indent="0">
              <a:buNone/>
            </a:pPr>
            <a:r>
              <a:rPr lang="da-DK" sz="1700" dirty="0">
                <a:solidFill>
                  <a:srgbClr val="000000"/>
                </a:solidFill>
              </a:rPr>
              <a:t>	</a:t>
            </a:r>
            <a:r>
              <a:rPr lang="da-DK" sz="1700" dirty="0">
                <a:solidFill>
                  <a:schemeClr val="accent1">
                    <a:lumMod val="75000"/>
                  </a:schemeClr>
                </a:solidFill>
              </a:rPr>
              <a:t>Torsdag</a:t>
            </a:r>
            <a:r>
              <a:rPr lang="da-DK" sz="1700" dirty="0">
                <a:solidFill>
                  <a:srgbClr val="000000"/>
                </a:solidFill>
              </a:rPr>
              <a:t>	Teknologi II	 	Systemudvikling II</a:t>
            </a:r>
          </a:p>
          <a:p>
            <a:pPr marL="0" indent="0">
              <a:buNone/>
            </a:pPr>
            <a:r>
              <a:rPr lang="da-DK" sz="1700" dirty="0">
                <a:solidFill>
                  <a:srgbClr val="000000"/>
                </a:solidFill>
              </a:rPr>
              <a:t>	</a:t>
            </a:r>
            <a:r>
              <a:rPr lang="da-DK" sz="1700" dirty="0">
                <a:solidFill>
                  <a:schemeClr val="accent1">
                    <a:lumMod val="75000"/>
                  </a:schemeClr>
                </a:solidFill>
              </a:rPr>
              <a:t>Fredag</a:t>
            </a:r>
            <a:r>
              <a:rPr lang="da-DK" sz="1700" dirty="0">
                <a:solidFill>
                  <a:srgbClr val="000000"/>
                </a:solidFill>
              </a:rPr>
              <a:t>	Projekt			Projekt</a:t>
            </a:r>
          </a:p>
          <a:p>
            <a:pPr marL="0" indent="0">
              <a:buNone/>
            </a:pPr>
            <a:endParaRPr lang="da-DK" sz="17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da-DK" sz="2400" dirty="0">
                <a:solidFill>
                  <a:srgbClr val="000000"/>
                </a:solidFill>
              </a:rPr>
              <a:t>Ændringer ses i planer (så tjek mindst en gang om dagen)</a:t>
            </a:r>
            <a:endParaRPr lang="da-DK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8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624D00-E95C-4F39-8878-BCA7A058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Generelle forhold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18CE32-D91B-4DDA-86F4-BFF44FAC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319" y="481263"/>
            <a:ext cx="6962374" cy="6058330"/>
          </a:xfrm>
        </p:spPr>
        <p:txBody>
          <a:bodyPr anchor="ctr">
            <a:normAutofit lnSpcReduction="10000"/>
          </a:bodyPr>
          <a:lstStyle/>
          <a:p>
            <a:r>
              <a:rPr lang="da-DK" sz="2400" dirty="0">
                <a:solidFill>
                  <a:srgbClr val="000000"/>
                </a:solidFill>
              </a:rPr>
              <a:t>Vi arbejder med faglige emner (primært gennem øvelser) mandag, onsdag og torsdag fra kl. 09:00 til 13:00</a:t>
            </a:r>
          </a:p>
          <a:p>
            <a:r>
              <a:rPr lang="da-DK" sz="2400" dirty="0">
                <a:solidFill>
                  <a:srgbClr val="000000"/>
                </a:solidFill>
              </a:rPr>
              <a:t>Underviseren er til rådighed, efter aftale, indtil ca. kl. 13:45.</a:t>
            </a:r>
          </a:p>
          <a:p>
            <a:r>
              <a:rPr lang="da-DK" sz="2400" dirty="0">
                <a:solidFill>
                  <a:srgbClr val="000000"/>
                </a:solidFill>
              </a:rPr>
              <a:t>Vi opfordrer stærkt at I arbejder med projektet </a:t>
            </a:r>
            <a:r>
              <a:rPr lang="da-DK" sz="2400" b="1" i="1" dirty="0">
                <a:solidFill>
                  <a:srgbClr val="000000"/>
                </a:solidFill>
              </a:rPr>
              <a:t>på campus</a:t>
            </a:r>
            <a:r>
              <a:rPr lang="da-DK" sz="2400" dirty="0">
                <a:solidFill>
                  <a:srgbClr val="000000"/>
                </a:solidFill>
              </a:rPr>
              <a:t>, tirsdag og fredag. Tirsdag vil der være en underviser til rådighed kl. 09:00 – 10:45</a:t>
            </a:r>
          </a:p>
          <a:p>
            <a:r>
              <a:rPr lang="da-DK" sz="2400" dirty="0">
                <a:solidFill>
                  <a:srgbClr val="000000"/>
                </a:solidFill>
              </a:rPr>
              <a:t>”</a:t>
            </a:r>
            <a:r>
              <a:rPr lang="da-DK" sz="2400" b="1" dirty="0">
                <a:solidFill>
                  <a:srgbClr val="000000"/>
                </a:solidFill>
              </a:rPr>
              <a:t>Planer</a:t>
            </a:r>
            <a:r>
              <a:rPr lang="da-DK" sz="2400" dirty="0">
                <a:solidFill>
                  <a:srgbClr val="000000"/>
                </a:solidFill>
              </a:rPr>
              <a:t>” i ItsLearning (rum DMOE22) indeholder ugeplaner for de 3 fag – </a:t>
            </a:r>
            <a:r>
              <a:rPr lang="da-DK" sz="2400" dirty="0">
                <a:solidFill>
                  <a:srgbClr val="FF0000"/>
                </a:solidFill>
              </a:rPr>
              <a:t>bemærk</a:t>
            </a:r>
            <a:r>
              <a:rPr lang="da-DK" sz="2400" dirty="0">
                <a:solidFill>
                  <a:srgbClr val="000000"/>
                </a:solidFill>
              </a:rPr>
              <a:t> at I nu har planer for hvert enkelt fag</a:t>
            </a:r>
          </a:p>
          <a:p>
            <a:r>
              <a:rPr lang="da-DK" sz="2400" dirty="0">
                <a:solidFill>
                  <a:srgbClr val="000000"/>
                </a:solidFill>
              </a:rPr>
              <a:t>I mappen ”</a:t>
            </a:r>
            <a:r>
              <a:rPr lang="da-DK" sz="2400" b="1" dirty="0">
                <a:solidFill>
                  <a:srgbClr val="000000"/>
                </a:solidFill>
              </a:rPr>
              <a:t>3. semester -&gt; Tværfagligt</a:t>
            </a:r>
            <a:r>
              <a:rPr lang="da-DK" sz="2400" dirty="0">
                <a:solidFill>
                  <a:srgbClr val="000000"/>
                </a:solidFill>
              </a:rPr>
              <a:t>” findes materiale for alle aktiviteter der ikke hører til et enkelt fag (fx semester-beskrivelse, gruppeinddeling, projektvejledning, eksamen etc.)</a:t>
            </a:r>
          </a:p>
          <a:p>
            <a:r>
              <a:rPr lang="da-DK" sz="2400" dirty="0">
                <a:solidFill>
                  <a:srgbClr val="000000"/>
                </a:solidFill>
              </a:rPr>
              <a:t>I mappen ”</a:t>
            </a:r>
            <a:r>
              <a:rPr lang="da-DK" sz="2400" b="1" dirty="0">
                <a:solidFill>
                  <a:srgbClr val="000000"/>
                </a:solidFill>
              </a:rPr>
              <a:t> 3. semester -&gt; Projekt</a:t>
            </a:r>
            <a:r>
              <a:rPr lang="da-DK" sz="2400" dirty="0">
                <a:solidFill>
                  <a:srgbClr val="000000"/>
                </a:solidFill>
              </a:rPr>
              <a:t>” findes materiale vedr. semester-projektet </a:t>
            </a:r>
            <a:r>
              <a:rPr lang="da-DK" sz="2400" dirty="0">
                <a:solidFill>
                  <a:srgbClr val="000000"/>
                </a:solidFill>
                <a:sym typeface="Wingdings" panose="05000000000000000000" pitchFamily="2" charset="2"/>
              </a:rPr>
              <a:t> </a:t>
            </a:r>
            <a:endParaRPr lang="da-D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2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FF12E-96C1-48DF-BC68-FD057A8A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Projekt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BE1D11-A870-4D4E-9259-D600673F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529" y="629533"/>
            <a:ext cx="6506392" cy="5598934"/>
          </a:xfrm>
        </p:spPr>
        <p:txBody>
          <a:bodyPr anchor="ctr">
            <a:normAutofit/>
          </a:bodyPr>
          <a:lstStyle/>
          <a:p>
            <a:r>
              <a:rPr lang="da-DK" sz="2200" dirty="0">
                <a:solidFill>
                  <a:srgbClr val="000000"/>
                </a:solidFill>
              </a:rPr>
              <a:t>Projektarbejdet vil primært gå ud på at afprøve ugernes emner i praksis. Det kan ikke altid gøres i samme rækkefølge og I må styre projektet efter bedste evne.</a:t>
            </a:r>
          </a:p>
          <a:p>
            <a:r>
              <a:rPr lang="da-DK" sz="2200" dirty="0">
                <a:solidFill>
                  <a:srgbClr val="000000"/>
                </a:solidFill>
              </a:rPr>
              <a:t>Der arbejdes i 6-mandsgrupper – </a:t>
            </a:r>
            <a:r>
              <a:rPr lang="da-DK" sz="2200" b="1" i="1" dirty="0">
                <a:solidFill>
                  <a:srgbClr val="000000"/>
                </a:solidFill>
              </a:rPr>
              <a:t>bemærk: </a:t>
            </a:r>
            <a:r>
              <a:rPr lang="da-DK" sz="2200" dirty="0">
                <a:solidFill>
                  <a:srgbClr val="000000"/>
                </a:solidFill>
              </a:rPr>
              <a:t>projektgrupper er </a:t>
            </a:r>
            <a:r>
              <a:rPr lang="da-DK" sz="2200" i="1" dirty="0">
                <a:solidFill>
                  <a:srgbClr val="000000"/>
                </a:solidFill>
              </a:rPr>
              <a:t>ikke</a:t>
            </a:r>
            <a:r>
              <a:rPr lang="da-DK" sz="2200" dirty="0">
                <a:solidFill>
                  <a:srgbClr val="000000"/>
                </a:solidFill>
              </a:rPr>
              <a:t> det samme som arbejdsgrupper</a:t>
            </a:r>
          </a:p>
          <a:p>
            <a:r>
              <a:rPr lang="da-DK" sz="2200" dirty="0">
                <a:solidFill>
                  <a:srgbClr val="000000"/>
                </a:solidFill>
              </a:rPr>
              <a:t>Projektet understøtter primært Programmering II, sekundært Systemudvikling II og kun indirekte Teknologi II</a:t>
            </a:r>
          </a:p>
          <a:p>
            <a:r>
              <a:rPr lang="da-DK" sz="2200" dirty="0">
                <a:solidFill>
                  <a:srgbClr val="000000"/>
                </a:solidFill>
              </a:rPr>
              <a:t>Projektet danner </a:t>
            </a:r>
            <a:r>
              <a:rPr lang="da-DK" sz="2200" i="1" dirty="0">
                <a:solidFill>
                  <a:srgbClr val="000000"/>
                </a:solidFill>
              </a:rPr>
              <a:t>grundlag</a:t>
            </a:r>
            <a:r>
              <a:rPr lang="da-DK" sz="2200" dirty="0">
                <a:solidFill>
                  <a:srgbClr val="000000"/>
                </a:solidFill>
              </a:rPr>
              <a:t> for eksaminerne, men skal ikke afleveres (ingen rapport </a:t>
            </a:r>
            <a:r>
              <a:rPr lang="da-DK" sz="2200" dirty="0">
                <a:solidFill>
                  <a:srgbClr val="000000"/>
                </a:solidFill>
                <a:sym typeface="Wingdings" panose="05000000000000000000" pitchFamily="2" charset="2"/>
              </a:rPr>
              <a:t>) </a:t>
            </a:r>
            <a:r>
              <a:rPr lang="da-DK" sz="2200" dirty="0">
                <a:solidFill>
                  <a:srgbClr val="000000"/>
                </a:solidFill>
              </a:rPr>
              <a:t>og udprøves som sådan ikke – I eksamineres i </a:t>
            </a:r>
            <a:r>
              <a:rPr lang="da-DK" sz="2200" dirty="0">
                <a:solidFill>
                  <a:srgbClr val="FF0000"/>
                </a:solidFill>
              </a:rPr>
              <a:t>hele</a:t>
            </a:r>
            <a:r>
              <a:rPr lang="da-DK" sz="2200" dirty="0">
                <a:solidFill>
                  <a:srgbClr val="000000"/>
                </a:solidFill>
              </a:rPr>
              <a:t> pensum.</a:t>
            </a:r>
          </a:p>
        </p:txBody>
      </p:sp>
    </p:spTree>
    <p:extLst>
      <p:ext uri="{BB962C8B-B14F-4D97-AF65-F5344CB8AC3E}">
        <p14:creationId xmlns:p14="http://schemas.microsoft.com/office/powerpoint/2010/main" val="115513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FF12E-96C1-48DF-BC68-FD057A8A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Projekt</a:t>
            </a:r>
          </a:p>
        </p:txBody>
      </p:sp>
      <p:pic>
        <p:nvPicPr>
          <p:cNvPr id="6" name="Billede 6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8E418531-8527-07EC-5246-71C605A97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2551" y="567477"/>
            <a:ext cx="6969370" cy="5597786"/>
          </a:xfrm>
        </p:spPr>
      </p:pic>
    </p:spTree>
    <p:extLst>
      <p:ext uri="{BB962C8B-B14F-4D97-AF65-F5344CB8AC3E}">
        <p14:creationId xmlns:p14="http://schemas.microsoft.com/office/powerpoint/2010/main" val="4171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FF12E-96C1-48DF-BC68-FD057A8A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rgbClr val="FFFFFF"/>
                </a:solidFill>
                <a:cs typeface="Calibri Light"/>
              </a:rPr>
              <a:t>Mindset 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1A829F5-D111-C9EF-72AD-955D21CC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528" y="631326"/>
            <a:ext cx="6792686" cy="53204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cs typeface="Calibri"/>
              </a:rPr>
              <a:t>”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Always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bear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in mind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that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your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own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resolution to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succeed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is more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important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than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any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other</a:t>
            </a:r>
            <a:r>
              <a:rPr lang="da-DK" dirty="0">
                <a:cs typeface="Calibri"/>
              </a:rPr>
              <a:t>”</a:t>
            </a:r>
          </a:p>
          <a:p>
            <a:pPr marL="0" indent="0" algn="r">
              <a:buNone/>
            </a:pPr>
            <a:r>
              <a:rPr lang="da-DK" sz="1800" dirty="0">
                <a:cs typeface="Calibri"/>
              </a:rPr>
              <a:t>Abraham Lincoln</a:t>
            </a:r>
          </a:p>
          <a:p>
            <a:pPr marL="0" indent="0">
              <a:buNone/>
            </a:pPr>
            <a:endParaRPr lang="da-DK" i="1" dirty="0">
              <a:cs typeface="Calibri"/>
            </a:endParaRPr>
          </a:p>
          <a:p>
            <a:pPr marL="0" indent="0">
              <a:buNone/>
            </a:pPr>
            <a:r>
              <a:rPr lang="da-DK" sz="2600" dirty="0">
                <a:cs typeface="Calibri"/>
              </a:rPr>
              <a:t>To typer mindset:</a:t>
            </a:r>
          </a:p>
          <a:p>
            <a:pPr lvl="1"/>
            <a:r>
              <a:rPr lang="da-DK" sz="2600" i="1" dirty="0" err="1">
                <a:solidFill>
                  <a:srgbClr val="FF0000"/>
                </a:solidFill>
              </a:rPr>
              <a:t>Fixed</a:t>
            </a:r>
            <a:r>
              <a:rPr lang="da-DK" sz="2600" dirty="0">
                <a:solidFill>
                  <a:srgbClr val="FF0000"/>
                </a:solidFill>
              </a:rPr>
              <a:t> (fastlåst) mindset</a:t>
            </a:r>
            <a:r>
              <a:rPr lang="da-DK" sz="2600" dirty="0"/>
              <a:t>: Giver hurtigt op og er ikke interesseret i at lære nyt. </a:t>
            </a:r>
          </a:p>
          <a:p>
            <a:pPr lvl="1"/>
            <a:r>
              <a:rPr lang="da-DK" sz="2600" i="1" dirty="0">
                <a:solidFill>
                  <a:srgbClr val="FF0000"/>
                </a:solidFill>
                <a:cs typeface="Calibri"/>
              </a:rPr>
              <a:t>Growth</a:t>
            </a:r>
            <a:r>
              <a:rPr lang="da-DK" sz="2600" dirty="0">
                <a:solidFill>
                  <a:srgbClr val="FF0000"/>
                </a:solidFill>
                <a:cs typeface="Calibri"/>
              </a:rPr>
              <a:t> (udviklende) mindset</a:t>
            </a:r>
            <a:r>
              <a:rPr lang="da-DK" sz="2600" dirty="0">
                <a:cs typeface="Calibri"/>
              </a:rPr>
              <a:t>: E</a:t>
            </a:r>
            <a:r>
              <a:rPr lang="da-DK" sz="2600" dirty="0"/>
              <a:t>lsker at lære noget nyt. Kaster sig tit over nye områder og er uendeligt nysgerrig på, hvordan ting hænger sammen.</a:t>
            </a:r>
          </a:p>
          <a:p>
            <a:pPr marL="457200" lvl="1" indent="0">
              <a:buNone/>
            </a:pPr>
            <a:endParaRPr lang="da-DK" sz="2600" dirty="0">
              <a:cs typeface="Calibri"/>
            </a:endParaRPr>
          </a:p>
          <a:p>
            <a:pPr marL="0" indent="0">
              <a:buNone/>
            </a:pPr>
            <a:r>
              <a:rPr lang="da-DK" sz="2600" dirty="0">
                <a:cs typeface="Calibri"/>
              </a:rPr>
              <a:t>Måske lidt firkantet, m</a:t>
            </a:r>
            <a:r>
              <a:rPr lang="da-DK" sz="2600" dirty="0">
                <a:cs typeface="Calibri"/>
                <a:sym typeface="Wingdings" panose="05000000000000000000" pitchFamily="2" charset="2"/>
              </a:rPr>
              <a:t>en du forstår forhåbentligt  hvor vi vil hen…. </a:t>
            </a:r>
            <a:endParaRPr lang="da-DK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70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FF12E-96C1-48DF-BC68-FD057A8A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rgbClr val="FFFFFF"/>
                </a:solidFill>
                <a:cs typeface="Calibri Light"/>
              </a:rPr>
              <a:t>Mindset 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1A829F5-D111-C9EF-72AD-955D21CC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86" y="440873"/>
            <a:ext cx="6803550" cy="47679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a-DK" dirty="0">
              <a:cs typeface="Calibri"/>
            </a:endParaRPr>
          </a:p>
          <a:p>
            <a:pPr marL="0" indent="0">
              <a:buNone/>
            </a:pPr>
            <a:r>
              <a:rPr lang="da-DK" sz="2400" dirty="0"/>
              <a:t>Det har stor betydning, hvilket mindset, eller tankemønster, du har, fordi dit mindset forudsiger dit præstationsniveau.</a:t>
            </a:r>
          </a:p>
          <a:p>
            <a:pPr marL="0" indent="0">
              <a:buNone/>
            </a:pPr>
            <a:r>
              <a:rPr lang="da-DK" sz="2400" dirty="0"/>
              <a:t>Det handler nemlig om, hvordan du opfatter det ”at lære”:</a:t>
            </a:r>
          </a:p>
          <a:p>
            <a:pPr lvl="1"/>
            <a:r>
              <a:rPr lang="da-DK" dirty="0"/>
              <a:t>Om du mener, at talent er noget medfødt, og det derfor er noget, man enten har eller ikke har. </a:t>
            </a:r>
          </a:p>
          <a:p>
            <a:pPr lvl="1"/>
            <a:r>
              <a:rPr lang="da-DK" dirty="0"/>
              <a:t>Eller om du mener, at talent kan udvikles gennem hårdt arbejde, gode strategier og andres input. </a:t>
            </a:r>
          </a:p>
        </p:txBody>
      </p:sp>
    </p:spTree>
    <p:extLst>
      <p:ext uri="{BB962C8B-B14F-4D97-AF65-F5344CB8AC3E}">
        <p14:creationId xmlns:p14="http://schemas.microsoft.com/office/powerpoint/2010/main" val="22769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BA0689BBE2744A25A6EC7948D957B" ma:contentTypeVersion="15" ma:contentTypeDescription="Create a new document." ma:contentTypeScope="" ma:versionID="41337780929881372f199afb069af1d6">
  <xsd:schema xmlns:xsd="http://www.w3.org/2001/XMLSchema" xmlns:xs="http://www.w3.org/2001/XMLSchema" xmlns:p="http://schemas.microsoft.com/office/2006/metadata/properties" xmlns:ns3="4e76acc6-bfcb-4066-acd8-37bfddc341f1" targetNamespace="http://schemas.microsoft.com/office/2006/metadata/properties" ma:root="true" ma:fieldsID="d01ec51102b99795e8ab293f2863dbd3" ns3:_="">
    <xsd:import namespace="4e76acc6-bfcb-4066-acd8-37bfddc341f1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6acc6-bfcb-4066-acd8-37bfddc341f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SecurityGroups xmlns="4e76acc6-bfcb-4066-acd8-37bfddc341f1" xsi:nil="true"/>
    <MigrationWizIdDocumentLibraryPermissions xmlns="4e76acc6-bfcb-4066-acd8-37bfddc341f1" xsi:nil="true"/>
    <MigrationWizIdPermissions xmlns="4e76acc6-bfcb-4066-acd8-37bfddc341f1" xsi:nil="true"/>
    <MigrationWizIdPermissionLevels xmlns="4e76acc6-bfcb-4066-acd8-37bfddc341f1" xsi:nil="true"/>
    <MigrationWizId xmlns="4e76acc6-bfcb-4066-acd8-37bfddc341f1" xsi:nil="true"/>
  </documentManagement>
</p:properties>
</file>

<file path=customXml/itemProps1.xml><?xml version="1.0" encoding="utf-8"?>
<ds:datastoreItem xmlns:ds="http://schemas.openxmlformats.org/officeDocument/2006/customXml" ds:itemID="{52649C32-EA66-4CC6-BF63-D1941A10B9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F2272-191E-4BED-A511-FE70033772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6acc6-bfcb-4066-acd8-37bfddc341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D0B359-CE3D-4D10-B3A3-F2165C5A0C2B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e76acc6-bfcb-4066-acd8-37bfddc341f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1037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3. Semester 2023</vt:lpstr>
      <vt:lpstr>Dagsorden</vt:lpstr>
      <vt:lpstr>3 fag á 10 ECTS:</vt:lpstr>
      <vt:lpstr>Generelle forhold</vt:lpstr>
      <vt:lpstr>Generelle forhold</vt:lpstr>
      <vt:lpstr>Projekt</vt:lpstr>
      <vt:lpstr>Projekt</vt:lpstr>
      <vt:lpstr>Mindset </vt:lpstr>
      <vt:lpstr>Mindset </vt:lpstr>
      <vt:lpstr>Mindset </vt:lpstr>
      <vt:lpstr>Mindset </vt:lpstr>
      <vt:lpstr>Mindset </vt:lpstr>
      <vt:lpstr>Mindset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Semester 2019</dc:title>
  <dc:creator>Allan Helboe</dc:creator>
  <cp:lastModifiedBy>Stephanie Gaarsmand</cp:lastModifiedBy>
  <cp:revision>88</cp:revision>
  <cp:lastPrinted>2022-08-14T21:31:29Z</cp:lastPrinted>
  <dcterms:created xsi:type="dcterms:W3CDTF">2019-08-22T21:25:45Z</dcterms:created>
  <dcterms:modified xsi:type="dcterms:W3CDTF">2023-08-13T17:25:00Z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0x010100595BA0689BBE2744A25A6EC7948D957B</vt:lpwstr>
  </property>
</Properties>
</file>