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57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1A73-1D6E-45A3-8437-31F9FFCA695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9B26-220E-4AE9-B614-1525277DF4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43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Verificering:</a:t>
            </a:r>
            <a:r>
              <a:rPr lang="da-DK" baseline="0" dirty="0"/>
              <a:t> på den rigtige måde</a:t>
            </a:r>
          </a:p>
          <a:p>
            <a:r>
              <a:rPr lang="da-DK" baseline="0" dirty="0"/>
              <a:t>Validering laver vi det rigtige system?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9B26-220E-4AE9-B614-1525277DF42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277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Cutover</a:t>
            </a:r>
            <a:r>
              <a:rPr lang="da-DK" dirty="0"/>
              <a:t>: the </a:t>
            </a:r>
            <a:r>
              <a:rPr lang="da-DK" dirty="0" err="1"/>
              <a:t>process</a:t>
            </a:r>
            <a:r>
              <a:rPr lang="da-DK" dirty="0"/>
              <a:t> of </a:t>
            </a:r>
            <a:r>
              <a:rPr lang="da-DK" dirty="0" err="1"/>
              <a:t>moving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 to a new </a:t>
            </a:r>
            <a:r>
              <a:rPr lang="da-DK" dirty="0" err="1"/>
              <a:t>application</a:t>
            </a:r>
            <a:r>
              <a:rPr lang="da-DK" baseline="0" dirty="0"/>
              <a:t>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9B26-220E-4AE9-B614-1525277DF42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53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Kompleksitet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Kompleksitet i udviklingsprojektet handler om sammenhænge og afhængigheder, kort kan man sige at en høj kompleksitet består af uoverskuelighed i projektet pga. mange snitflader. Projekter med høj kompleksitet har typisk, flere formål, mange scenarier, forskellige typer af brugere og aftager, flere integrationer, samt mange projektdeltager fordelt for flere teams.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Usikkerhed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Usikkerhed i udviklingsprojekter handler om den viden, som vi ikke har. I projekter med høj usikkerhed er der typisk ukendte mål, ukendte betingelser, ny/ukendt domæne og ny/ukendt teknologi.  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9B26-220E-4AE9-B614-1525277DF42F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54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14AFFAC-ABB6-4349-9283-9A90DDDF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1377C9-4259-4127-A828-F6E7C3E9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000"/>
            <a:ext cx="9144000" cy="1483200"/>
          </a:xfrm>
        </p:spPr>
        <p:txBody>
          <a:bodyPr anchor="b">
            <a:normAutofit/>
          </a:bodyPr>
          <a:lstStyle>
            <a:lvl1pPr algn="l">
              <a:defRPr sz="4000" b="1" i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1864E03-CD9F-409D-8076-8A17E0DA6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5891"/>
            <a:ext cx="9144000" cy="11160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6" name="Billede 11">
            <a:extLst>
              <a:ext uri="{FF2B5EF4-FFF2-40B4-BE49-F238E27FC236}">
                <a16:creationId xmlns:a16="http://schemas.microsoft.com/office/drawing/2014/main" id="{403B9C23-AE73-4E36-9603-538BD24D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134" y="5898042"/>
            <a:ext cx="217036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07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45D48-80BF-4BD0-96C7-BF0CC82D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DD49F3-C422-4F3A-8CF1-FC2E21578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50336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BD6E4C-2164-4677-B1F6-C1D8A8D8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53E032BE-EDD5-461B-83C4-3F95E4E39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0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FC4B4C8-5DE4-499D-8B92-7FF2D97B1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403215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89280D-F542-483D-BB67-C78C89ED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403215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55E11A-E0E8-4216-9174-F6E47A1D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15F332AB-DC5C-4F4A-92E8-21D7DEDB5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844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87391-D89B-4774-AB35-CBE76F5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Pladsholder til dato 8">
            <a:extLst>
              <a:ext uri="{FF2B5EF4-FFF2-40B4-BE49-F238E27FC236}">
                <a16:creationId xmlns:a16="http://schemas.microsoft.com/office/drawing/2014/main" id="{FA291780-002E-4532-ADD3-0928304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5725BB1C-DB9A-4DAA-9E56-8E7133DF3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2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6333A-CB4B-4A2A-850C-1800ED16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84ED51-CBEF-4882-BC50-B496E189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7319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4" name="Pladsholder til dato 13">
            <a:extLst>
              <a:ext uri="{FF2B5EF4-FFF2-40B4-BE49-F238E27FC236}">
                <a16:creationId xmlns:a16="http://schemas.microsoft.com/office/drawing/2014/main" id="{B6F0B235-A6CA-47A3-A778-B35B6EE5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7B522528-73E6-4365-A2E9-4C875FFFD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6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3C190-3256-4381-88BF-B4331AB4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135575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98EAF0-539C-44C3-8426-3D25599F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260362"/>
            <a:ext cx="10515600" cy="25155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9E7613-DB47-4D40-AC40-A3816A82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8DA6D75A-D2B5-4CF4-9182-98A34A4B9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153463"/>
            <a:ext cx="961200" cy="454019"/>
          </a:xfrm>
        </p:spPr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746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3C9AF-035C-407C-82C7-AA1A157C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04AB7A-108D-4867-991F-9944D22BB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97827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FB33C66-BE80-4A53-BC88-EE155DEA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97827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2D04096E-49B4-48B8-BE6C-63B87C1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FBF03022-984D-4AF1-A442-BD3B57AD7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28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B0A5C-E702-497B-B4DC-4B513E38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B3895E-AB6A-42B0-924C-6A0DF980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113C03A-2B6C-4811-92FE-5283715F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2A26B22-F32A-429A-B340-69CF2A4A1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63318"/>
            <a:ext cx="5183188" cy="3227883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56D7414C-E23B-4E35-985A-2EFD7278377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63318"/>
            <a:ext cx="5157787" cy="321337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5A6AED-CCCA-4160-9693-19813BCAB4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4D9C9F0C-0B38-4ECD-9E7C-14FAD88AB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79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85D2B-80F4-4930-802C-9F5A3F8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5E41DC-E1BB-4F97-813E-2024391B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54F902FB-037F-48D4-A26A-73E85F2BE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8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5183E5-5106-4F9E-8D19-E6CACA92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DB3180A-10F8-4C91-9DB3-5E648C9173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4ACA4-6CA4-410A-8742-2B8B0AA4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902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5611E51-8ECD-484C-B652-24BBD2BA5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3475"/>
            <a:ext cx="3932237" cy="3485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786BEE43-22B0-469D-ABF9-A2DE820C0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43" y="457201"/>
            <a:ext cx="6237157" cy="53340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B784006-21D9-48DC-ADB7-6809447A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F0B011-0646-4E00-8A2E-4167381D6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86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3D95B-0976-4144-99B3-B155418B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8A29B0D-0900-4108-BF1E-257AE7290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113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ABF63FC-7D81-4D58-9886-296D2C0F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629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CDAD9F89-7184-47D5-8E84-272448ED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6109EC2-221E-4E4C-9DBE-65829CD94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72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3632C0-A17B-4D54-A598-05CCF17A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D15239-0742-44ED-BB86-FE9A12E6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07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898AAD19-E147-4E22-9961-0182CD4016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2134" y="5898042"/>
            <a:ext cx="2170364" cy="646232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A634A502-B8DD-4DF9-983D-252872FFC5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6264541"/>
            <a:ext cx="137045" cy="281303"/>
          </a:xfrm>
          <a:prstGeom prst="rect">
            <a:avLst/>
          </a:prstGeom>
        </p:spPr>
      </p:pic>
      <p:sp>
        <p:nvSpPr>
          <p:cNvPr id="10" name="Pladsholder til dato 3">
            <a:extLst>
              <a:ext uri="{FF2B5EF4-FFF2-40B4-BE49-F238E27FC236}">
                <a16:creationId xmlns:a16="http://schemas.microsoft.com/office/drawing/2014/main" id="{4C4F5991-458C-404A-968C-4C1DB4E78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1200" y="6153463"/>
            <a:ext cx="2842979" cy="454018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4F7DF159-4F4B-483F-B486-B808E5A5AE1D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5">
            <a:extLst>
              <a:ext uri="{FF2B5EF4-FFF2-40B4-BE49-F238E27FC236}">
                <a16:creationId xmlns:a16="http://schemas.microsoft.com/office/drawing/2014/main" id="{26438883-ED43-4D96-9286-8139BA87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153463"/>
            <a:ext cx="961200" cy="454019"/>
          </a:xfrm>
          <a:prstGeom prst="rect">
            <a:avLst/>
          </a:prstGeom>
        </p:spPr>
        <p:txBody>
          <a:bodyPr anchor="b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05E34737-581E-4E5A-9077-1D01DD94AD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129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972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24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476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an overblik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-og hvad vi skal vide noget om…</a:t>
            </a:r>
          </a:p>
        </p:txBody>
      </p:sp>
      <p:pic>
        <p:nvPicPr>
          <p:cNvPr id="2052" name="Picture 4" descr="60 Exam Memes That Will Make You Laugh Instead Of C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6" y="3061829"/>
            <a:ext cx="1961420" cy="27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Vedligehold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Sikre, at systemet vil fortsætte med at give værdi</a:t>
            </a:r>
          </a:p>
          <a:p>
            <a:r>
              <a:rPr lang="da-DK" dirty="0"/>
              <a:t>Typer af vedligehold</a:t>
            </a:r>
          </a:p>
          <a:p>
            <a:pPr lvl="0"/>
            <a:r>
              <a:rPr lang="da-DK" dirty="0" err="1"/>
              <a:t>Perfectiv</a:t>
            </a:r>
            <a:r>
              <a:rPr lang="da-DK" dirty="0"/>
              <a:t>/forbedrende – forbedring af eksisterende features og tilføjelse af nye</a:t>
            </a:r>
          </a:p>
          <a:p>
            <a:pPr lvl="0"/>
            <a:r>
              <a:rPr lang="da-DK" dirty="0"/>
              <a:t>Adaptive/tilpassende – tilretninger af systemet for at imødegå ændringer i systemets (drifts)miljø</a:t>
            </a:r>
          </a:p>
          <a:p>
            <a:pPr lvl="0"/>
            <a:r>
              <a:rPr lang="da-DK" dirty="0" err="1"/>
              <a:t>Corrective</a:t>
            </a:r>
            <a:r>
              <a:rPr lang="da-DK" dirty="0"/>
              <a:t>/rettende – fixe bugs</a:t>
            </a:r>
          </a:p>
          <a:p>
            <a:pPr lvl="0"/>
            <a:r>
              <a:rPr lang="da-DK" dirty="0" err="1"/>
              <a:t>Preventive</a:t>
            </a:r>
            <a:r>
              <a:rPr lang="da-DK" dirty="0"/>
              <a:t>/forbyggende – restrukturering af kode for at gøre den mere vedligeholdelsesvenlig (vores egen faglige stolthed)</a:t>
            </a:r>
          </a:p>
          <a:p>
            <a:pPr marL="0" indent="0">
              <a:buNone/>
            </a:pPr>
            <a:r>
              <a:rPr lang="da-DK" dirty="0"/>
              <a:t>Her bør der fremgå refleksioner i forhold til procesmodel</a:t>
            </a:r>
          </a:p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 rot="5400000">
            <a:off x="9144221" y="3118717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121803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Fokusområdernes betydning for valg af procesmodel og SUM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28" y="1645806"/>
            <a:ext cx="7959856" cy="43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Alt det der passer sammen med fokusområderne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skal kunne svare på:</a:t>
            </a:r>
          </a:p>
          <a:p>
            <a:pPr marL="0" indent="0">
              <a:buNone/>
            </a:pPr>
            <a:r>
              <a:rPr lang="da-DK" dirty="0"/>
              <a:t>”Hvordan bruges fokusområderne til at vælge procesmodel og videre systemudviklingsmetode (vurdering af usikkerhed og kompleksitet)”</a:t>
            </a:r>
          </a:p>
          <a:p>
            <a:pPr marL="0" indent="0">
              <a:buNone/>
            </a:pPr>
            <a:r>
              <a:rPr lang="da-DK" dirty="0"/>
              <a:t>”Hvordan har i håndteret hvert enkelt fokusområde i projektet?”</a:t>
            </a:r>
          </a:p>
          <a:p>
            <a:pPr marL="0" indent="0">
              <a:buNone/>
            </a:pPr>
            <a:r>
              <a:rPr lang="da-DK" dirty="0"/>
              <a:t>”Hvordan har i valideret og verificeret fokusområderne?”</a:t>
            </a:r>
          </a:p>
          <a:p>
            <a:pPr marL="0" indent="0">
              <a:buNone/>
            </a:pPr>
            <a:r>
              <a:rPr lang="da-DK" dirty="0"/>
              <a:t>”Hvordan er sporbarheden mellem fokusområderne?”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083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Procesmodeller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6"/>
            <a:ext cx="4943764" cy="3973195"/>
          </a:xfrm>
        </p:spPr>
        <p:txBody>
          <a:bodyPr>
            <a:normAutofit/>
          </a:bodyPr>
          <a:lstStyle/>
          <a:p>
            <a:r>
              <a:rPr lang="da-DK" dirty="0"/>
              <a:t>Beskrive de forskellige typer af modeller og deres kendetegn </a:t>
            </a:r>
          </a:p>
          <a:p>
            <a:r>
              <a:rPr lang="da-DK" dirty="0"/>
              <a:t>Hvordan er sammenhængen til systemudviklingsmetode?</a:t>
            </a:r>
          </a:p>
          <a:p>
            <a:r>
              <a:rPr lang="da-DK" dirty="0"/>
              <a:t>Hvordan påvirker usikkerhed og kompleksitet valget?</a:t>
            </a:r>
          </a:p>
          <a:p>
            <a:pPr lvl="1"/>
            <a:r>
              <a:rPr lang="da-DK" dirty="0"/>
              <a:t>Hvilken type skal man vælge i hvilken situation?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096000" y="1825626"/>
            <a:ext cx="4509655" cy="3973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72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76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100" dirty="0"/>
              <a:t>Procesmodeller </a:t>
            </a:r>
          </a:p>
          <a:p>
            <a:r>
              <a:rPr lang="da-DK" sz="3100" dirty="0" err="1"/>
              <a:t>Predictive</a:t>
            </a:r>
            <a:r>
              <a:rPr lang="da-DK" sz="3100" dirty="0"/>
              <a:t> vs adaptive fordele og ulemper</a:t>
            </a:r>
          </a:p>
          <a:p>
            <a:r>
              <a:rPr lang="da-DK" sz="3100" dirty="0"/>
              <a:t>Vandfald</a:t>
            </a:r>
          </a:p>
          <a:p>
            <a:r>
              <a:rPr lang="da-DK" sz="3100" dirty="0"/>
              <a:t>Vandfals med feedback </a:t>
            </a:r>
          </a:p>
          <a:p>
            <a:r>
              <a:rPr lang="da-DK" sz="3100" dirty="0" err="1"/>
              <a:t>Sashimi</a:t>
            </a:r>
            <a:endParaRPr lang="da-DK" sz="3100" dirty="0"/>
          </a:p>
          <a:p>
            <a:r>
              <a:rPr lang="da-DK" sz="3100" dirty="0" err="1"/>
              <a:t>Inkementielt</a:t>
            </a:r>
            <a:r>
              <a:rPr lang="da-DK" sz="3100" dirty="0"/>
              <a:t> vandfald</a:t>
            </a:r>
          </a:p>
          <a:p>
            <a:r>
              <a:rPr lang="da-DK" sz="3100" dirty="0"/>
              <a:t>V-model</a:t>
            </a:r>
          </a:p>
          <a:p>
            <a:r>
              <a:rPr lang="da-DK" sz="3100" dirty="0"/>
              <a:t>Iterativ vs </a:t>
            </a:r>
            <a:r>
              <a:rPr lang="da-DK" sz="3100" dirty="0" err="1"/>
              <a:t>predictive</a:t>
            </a:r>
            <a:r>
              <a:rPr lang="da-DK" sz="3100" dirty="0"/>
              <a:t> </a:t>
            </a:r>
          </a:p>
          <a:p>
            <a:r>
              <a:rPr lang="da-DK" sz="3100" dirty="0"/>
              <a:t>Iterativ vs </a:t>
            </a:r>
            <a:r>
              <a:rPr lang="da-DK" sz="3100" dirty="0" err="1"/>
              <a:t>inkementiel</a:t>
            </a:r>
            <a:endParaRPr lang="da-DK" sz="3100" dirty="0"/>
          </a:p>
          <a:p>
            <a:r>
              <a:rPr lang="da-DK" sz="3100" dirty="0"/>
              <a:t>Spiral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79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Systemudviklingsmetoder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/>
              <a:t>Definere en systemudviklingsmetode (hvad indeholder den?)</a:t>
            </a:r>
          </a:p>
          <a:p>
            <a:r>
              <a:rPr lang="da-DK" dirty="0"/>
              <a:t>Hvordan påvirker usikkerhed og kompleksitet valget af systemudviklingsmetode? </a:t>
            </a:r>
          </a:p>
          <a:p>
            <a:r>
              <a:rPr lang="da-DK" dirty="0"/>
              <a:t>Hvordan tilpasser man en systemudviklingsmetode?</a:t>
            </a:r>
          </a:p>
          <a:p>
            <a:pPr lvl="1"/>
            <a:r>
              <a:rPr lang="da-DK" dirty="0"/>
              <a:t>Hvordan har I tilpasset jeres?</a:t>
            </a:r>
          </a:p>
          <a:p>
            <a:r>
              <a:rPr lang="da-DK" dirty="0"/>
              <a:t>Hvordan bruger man teknikker og værktøjer i samspil med systemudviklingsmetoden?</a:t>
            </a:r>
          </a:p>
          <a:p>
            <a:pPr lvl="1"/>
            <a:r>
              <a:rPr lang="da-DK" dirty="0"/>
              <a:t>Tilpasning?</a:t>
            </a:r>
          </a:p>
          <a:p>
            <a:pPr lvl="1"/>
            <a:r>
              <a:rPr lang="da-DK" dirty="0"/>
              <a:t>Graden af beskrivelse</a:t>
            </a:r>
          </a:p>
          <a:p>
            <a:r>
              <a:rPr lang="da-DK" dirty="0"/>
              <a:t>Kunne forklare forskellige systemudviklingsmetoder</a:t>
            </a:r>
          </a:p>
          <a:p>
            <a:r>
              <a:rPr lang="da-DK" dirty="0"/>
              <a:t>Hvordan er sammenhængen til procesmodel?</a:t>
            </a:r>
          </a:p>
        </p:txBody>
      </p:sp>
    </p:spTree>
    <p:extLst>
      <p:ext uri="{BB962C8B-B14F-4D97-AF65-F5344CB8AC3E}">
        <p14:creationId xmlns:p14="http://schemas.microsoft.com/office/powerpoint/2010/main" val="99610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TURBO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 5 bogstaver</a:t>
            </a:r>
          </a:p>
          <a:p>
            <a:r>
              <a:rPr lang="da-DK" dirty="0"/>
              <a:t>Styrker og svagheder ved projektet</a:t>
            </a:r>
          </a:p>
          <a:p>
            <a:r>
              <a:rPr lang="da-DK" dirty="0"/>
              <a:t>Strategiske tiltage</a:t>
            </a:r>
          </a:p>
          <a:p>
            <a:r>
              <a:rPr lang="da-DK" dirty="0"/>
              <a:t>Den samlede strategi </a:t>
            </a:r>
          </a:p>
          <a:p>
            <a:pPr lvl="1"/>
            <a:r>
              <a:rPr lang="da-DK" dirty="0"/>
              <a:t>Kriterier for en god strategi </a:t>
            </a:r>
          </a:p>
          <a:p>
            <a:r>
              <a:rPr lang="da-DK" dirty="0"/>
              <a:t>Peger mod procesmodel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993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Usikkerhed og kompleksitet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Definere de to</a:t>
            </a:r>
          </a:p>
          <a:p>
            <a:r>
              <a:rPr lang="da-DK" dirty="0"/>
              <a:t>Hvordan bruges usikkerhed og eller kompleksitet til at vælge procesmodel?</a:t>
            </a:r>
          </a:p>
          <a:p>
            <a:r>
              <a:rPr lang="da-DK" dirty="0"/>
              <a:t>Hvordan håndtere/nedbringer man usikkerhed og kompleksitet</a:t>
            </a:r>
          </a:p>
          <a:p>
            <a:r>
              <a:rPr lang="da-DK" dirty="0"/>
              <a:t>Hvilke procesmodeller er gode ved høj, høj, høj lav, lav, lav og lav høj usikkerhed og kompleksitet?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900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Kvalitet: Validering og Verificering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Hvad bruges det til? </a:t>
            </a:r>
          </a:p>
          <a:p>
            <a:r>
              <a:rPr lang="da-DK" dirty="0"/>
              <a:t>Definere </a:t>
            </a:r>
          </a:p>
        </p:txBody>
      </p:sp>
    </p:spTree>
    <p:extLst>
      <p:ext uri="{BB962C8B-B14F-4D97-AF65-F5344CB8AC3E}">
        <p14:creationId xmlns:p14="http://schemas.microsoft.com/office/powerpoint/2010/main" val="8027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Fokusområderne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kig på fokusområderne </a:t>
            </a:r>
          </a:p>
          <a:p>
            <a:r>
              <a:rPr lang="da-DK" dirty="0"/>
              <a:t>Hvad I har viden om, eller burde have viden om. </a:t>
            </a:r>
          </a:p>
          <a:p>
            <a:r>
              <a:rPr lang="da-DK" dirty="0"/>
              <a:t>Dette PP er et udsnit af pensum, I skal stadig gennemgå kapitlerne og sætte jer ind i hvad der er vigtigt. </a:t>
            </a:r>
          </a:p>
        </p:txBody>
      </p:sp>
      <p:pic>
        <p:nvPicPr>
          <p:cNvPr id="5" name="Billede 4" descr="C:\Users\AMNI3943\AppData\Local\Microsoft\Windows\INetCache\Content.MSO\5ADA2270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31" y="3735648"/>
            <a:ext cx="3521278" cy="2554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2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Projektstyring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6"/>
            <a:ext cx="5867400" cy="39731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/>
              <a:t>Sikre et hensigtsmæssig procesforløb </a:t>
            </a:r>
          </a:p>
          <a:p>
            <a:r>
              <a:rPr lang="da-DK" dirty="0"/>
              <a:t>Projektlederens ansvar og rolle</a:t>
            </a:r>
          </a:p>
          <a:p>
            <a:pPr lvl="0"/>
            <a:r>
              <a:rPr lang="da-DK" dirty="0" err="1"/>
              <a:t>Foranalyser</a:t>
            </a:r>
            <a:r>
              <a:rPr lang="da-DK" dirty="0"/>
              <a:t> (interessent, risiko, værdi m.v.)</a:t>
            </a:r>
          </a:p>
          <a:p>
            <a:pPr lvl="0"/>
            <a:r>
              <a:rPr lang="da-DK" dirty="0"/>
              <a:t>Valg af procesmodel</a:t>
            </a:r>
          </a:p>
          <a:p>
            <a:pPr lvl="0"/>
            <a:r>
              <a:rPr lang="da-DK" dirty="0"/>
              <a:t>Valg af metode</a:t>
            </a:r>
          </a:p>
          <a:p>
            <a:pPr lvl="0"/>
            <a:r>
              <a:rPr lang="da-DK" dirty="0"/>
              <a:t>Styring af tid (PERT, </a:t>
            </a:r>
            <a:r>
              <a:rPr lang="da-DK" dirty="0" err="1"/>
              <a:t>Gantt</a:t>
            </a:r>
            <a:r>
              <a:rPr lang="da-DK" dirty="0"/>
              <a:t>) (Critical </a:t>
            </a:r>
            <a:r>
              <a:rPr lang="da-DK" dirty="0" err="1"/>
              <a:t>path</a:t>
            </a:r>
            <a:r>
              <a:rPr lang="da-DK" dirty="0"/>
              <a:t>) </a:t>
            </a:r>
          </a:p>
          <a:p>
            <a:pPr lvl="0"/>
            <a:r>
              <a:rPr lang="da-DK" dirty="0"/>
              <a:t>Styring af ressourcer</a:t>
            </a:r>
          </a:p>
          <a:p>
            <a:pPr lvl="0"/>
            <a:r>
              <a:rPr lang="da-DK" dirty="0"/>
              <a:t>Styring af kommunikation</a:t>
            </a:r>
          </a:p>
          <a:p>
            <a:pPr lvl="0"/>
            <a:r>
              <a:rPr lang="da-DK" dirty="0"/>
              <a:t>Løbende analyse af projektets situation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 rot="1918740">
            <a:off x="5737894" y="3332023"/>
            <a:ext cx="633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33061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6"/>
            <a:ext cx="7652045" cy="39731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Vi skal forholde os til..</a:t>
            </a:r>
          </a:p>
          <a:p>
            <a:r>
              <a:rPr lang="da-DK" dirty="0"/>
              <a:t>Hvordan afdækkes kravene til projektet?</a:t>
            </a:r>
          </a:p>
          <a:p>
            <a:r>
              <a:rPr lang="da-DK" dirty="0"/>
              <a:t>Hvilke teknikker og værktøjer skal benyttes?</a:t>
            </a:r>
          </a:p>
          <a:p>
            <a:pPr lvl="1"/>
            <a:r>
              <a:rPr lang="da-DK" dirty="0"/>
              <a:t>Argumenterne tager udgangspunkt i projektets usikkerheder og kompleksiteter </a:t>
            </a:r>
          </a:p>
          <a:p>
            <a:r>
              <a:rPr lang="da-DK" dirty="0"/>
              <a:t>Kvalitetskriterier for opsætning af krav</a:t>
            </a:r>
          </a:p>
          <a:p>
            <a:r>
              <a:rPr lang="da-DK" dirty="0"/>
              <a:t>Hvordan valideres kravene? </a:t>
            </a:r>
          </a:p>
          <a:p>
            <a:r>
              <a:rPr lang="da-DK" dirty="0"/>
              <a:t>Hvordan verificeres kravene? </a:t>
            </a:r>
          </a:p>
          <a:p>
            <a:r>
              <a:rPr lang="da-DK" dirty="0"/>
              <a:t>Hvilke typer af krav findes der? </a:t>
            </a:r>
          </a:p>
          <a:p>
            <a:r>
              <a:rPr lang="da-DK" dirty="0"/>
              <a:t>Hvordan følges der op på kravene?</a:t>
            </a:r>
          </a:p>
          <a:p>
            <a:r>
              <a:rPr lang="da-DK" dirty="0"/>
              <a:t>Hvem skal vi snakke med for at afdække krav</a:t>
            </a:r>
          </a:p>
        </p:txBody>
      </p:sp>
      <p:sp>
        <p:nvSpPr>
          <p:cNvPr id="6" name="Rektangel 5"/>
          <p:cNvSpPr/>
          <p:nvPr/>
        </p:nvSpPr>
        <p:spPr>
          <a:xfrm rot="5057158">
            <a:off x="7795979" y="2961091"/>
            <a:ext cx="5296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412566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High </a:t>
            </a:r>
            <a:r>
              <a:rPr lang="da-DK" dirty="0" err="1"/>
              <a:t>level</a:t>
            </a:r>
            <a:r>
              <a:rPr lang="da-DK" dirty="0"/>
              <a:t> design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Sikring af den konceptuelle forståelse af projektet.</a:t>
            </a:r>
          </a:p>
          <a:p>
            <a:pPr lvl="0"/>
            <a:r>
              <a:rPr lang="da-DK" dirty="0"/>
              <a:t>Designaktiviteter rettet mod brugerorganisation/Product </a:t>
            </a:r>
            <a:r>
              <a:rPr lang="da-DK" dirty="0" err="1"/>
              <a:t>owner</a:t>
            </a:r>
            <a:endParaRPr lang="da-DK" dirty="0"/>
          </a:p>
          <a:p>
            <a:pPr lvl="0"/>
            <a:r>
              <a:rPr lang="da-DK" dirty="0"/>
              <a:t>Her beskrives konceptuelle mønstre</a:t>
            </a:r>
          </a:p>
          <a:p>
            <a:pPr lvl="0"/>
            <a:r>
              <a:rPr lang="da-DK" dirty="0"/>
              <a:t>Overordnede systemvalg såsom valg af overordnet arkitektur og databasevalg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4" name="Rektangel 3"/>
          <p:cNvSpPr/>
          <p:nvPr/>
        </p:nvSpPr>
        <p:spPr>
          <a:xfrm rot="20838212">
            <a:off x="1212747" y="5156277"/>
            <a:ext cx="6330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11299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Low </a:t>
            </a:r>
            <a:r>
              <a:rPr lang="da-DK" dirty="0" err="1"/>
              <a:t>level</a:t>
            </a:r>
            <a:r>
              <a:rPr lang="da-DK" dirty="0"/>
              <a:t> design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Udfoldelse af </a:t>
            </a:r>
            <a:r>
              <a:rPr lang="da-DK" dirty="0" err="1"/>
              <a:t>high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design til at skabe en fælles forståelse og udgangspunkt.</a:t>
            </a:r>
          </a:p>
          <a:p>
            <a:pPr lvl="0"/>
            <a:r>
              <a:rPr lang="da-DK" dirty="0"/>
              <a:t>Designaktiviteter rettet mod programmører og andre teknologiske deltagerer (database, netværk m.v.)</a:t>
            </a:r>
          </a:p>
          <a:p>
            <a:pPr lvl="0"/>
            <a:r>
              <a:rPr lang="da-DK" dirty="0"/>
              <a:t>Her beskrives designmønstre</a:t>
            </a:r>
          </a:p>
          <a:p>
            <a:pPr lvl="0"/>
            <a:r>
              <a:rPr lang="da-DK" dirty="0"/>
              <a:t>her udfoldes arkitekturen og databasedesignet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4" name="Rektangel 3"/>
          <p:cNvSpPr/>
          <p:nvPr/>
        </p:nvSpPr>
        <p:spPr>
          <a:xfrm>
            <a:off x="4172809" y="5239388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290360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Fremstilling af det designede produkt</a:t>
            </a:r>
          </a:p>
          <a:p>
            <a:pPr lvl="0"/>
            <a:r>
              <a:rPr lang="da-DK" dirty="0"/>
              <a:t>Fremstilling af kode</a:t>
            </a:r>
          </a:p>
          <a:p>
            <a:pPr lvl="0"/>
            <a:r>
              <a:rPr lang="da-DK" dirty="0"/>
              <a:t>Her beskrives programmeringsmønstre (fx </a:t>
            </a:r>
            <a:r>
              <a:rPr lang="da-DK" dirty="0" err="1"/>
              <a:t>best</a:t>
            </a:r>
            <a:r>
              <a:rPr lang="da-DK" dirty="0"/>
              <a:t> </a:t>
            </a:r>
            <a:r>
              <a:rPr lang="da-DK" dirty="0" err="1"/>
              <a:t>pratice</a:t>
            </a:r>
            <a:r>
              <a:rPr lang="da-DK" dirty="0"/>
              <a:t>)</a:t>
            </a:r>
          </a:p>
          <a:p>
            <a:pPr lvl="0"/>
            <a:r>
              <a:rPr lang="da-DK" dirty="0"/>
              <a:t>Kommentering </a:t>
            </a:r>
          </a:p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 rot="20490699">
            <a:off x="2279355" y="4602079"/>
            <a:ext cx="835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200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125028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/>
              <a:t>Sikre, at det produkt der fremstilles lever op til de krav og det design som er beskrevet</a:t>
            </a:r>
          </a:p>
          <a:p>
            <a:pPr lvl="0"/>
            <a:r>
              <a:rPr lang="da-DK" dirty="0"/>
              <a:t>Test strategi </a:t>
            </a:r>
          </a:p>
          <a:p>
            <a:pPr lvl="0"/>
            <a:r>
              <a:rPr lang="da-DK" dirty="0"/>
              <a:t>Testplan</a:t>
            </a:r>
          </a:p>
          <a:p>
            <a:pPr lvl="0"/>
            <a:r>
              <a:rPr lang="da-DK" dirty="0"/>
              <a:t>Testniveauer (hvor man bør kunne nævne og beskrive)</a:t>
            </a:r>
          </a:p>
          <a:p>
            <a:pPr lvl="1"/>
            <a:r>
              <a:rPr lang="da-DK" dirty="0"/>
              <a:t>Unit test</a:t>
            </a:r>
          </a:p>
          <a:p>
            <a:pPr lvl="1"/>
            <a:r>
              <a:rPr lang="da-DK" dirty="0"/>
              <a:t>Integrations test</a:t>
            </a:r>
          </a:p>
          <a:p>
            <a:pPr lvl="1"/>
            <a:r>
              <a:rPr lang="da-DK" dirty="0"/>
              <a:t>Automated test</a:t>
            </a:r>
          </a:p>
          <a:p>
            <a:pPr lvl="1"/>
            <a:r>
              <a:rPr lang="da-DK" dirty="0"/>
              <a:t>Component interface test</a:t>
            </a:r>
          </a:p>
          <a:p>
            <a:pPr lvl="1"/>
            <a:r>
              <a:rPr lang="da-DK" dirty="0"/>
              <a:t>System test</a:t>
            </a:r>
          </a:p>
          <a:p>
            <a:pPr lvl="1"/>
            <a:r>
              <a:rPr lang="da-DK" dirty="0" err="1"/>
              <a:t>Acceptance</a:t>
            </a:r>
            <a:r>
              <a:rPr lang="da-DK" dirty="0"/>
              <a:t> test</a:t>
            </a:r>
          </a:p>
          <a:p>
            <a:pPr marL="0" indent="0">
              <a:buNone/>
            </a:pPr>
            <a:r>
              <a:rPr lang="da-DK" dirty="0"/>
              <a:t>Her bør der fremgå refleksioner i forhold til procesmodel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6777464" y="4223389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63512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Udrulning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Sikre, at vi får det producerede system ud til brugerne på en hensigtsmæssig måde</a:t>
            </a:r>
          </a:p>
          <a:p>
            <a:pPr lvl="0"/>
            <a:r>
              <a:rPr lang="da-DK" dirty="0" err="1"/>
              <a:t>Cutover</a:t>
            </a:r>
            <a:r>
              <a:rPr lang="da-DK" dirty="0"/>
              <a:t> strategi</a:t>
            </a:r>
          </a:p>
          <a:p>
            <a:pPr lvl="0"/>
            <a:r>
              <a:rPr lang="da-DK" dirty="0" err="1"/>
              <a:t>Staged</a:t>
            </a:r>
            <a:r>
              <a:rPr lang="da-DK" dirty="0"/>
              <a:t> </a:t>
            </a:r>
            <a:r>
              <a:rPr lang="da-DK" dirty="0" err="1"/>
              <a:t>deployment</a:t>
            </a:r>
            <a:r>
              <a:rPr lang="da-DK" dirty="0"/>
              <a:t> (iscenesat udrulning): Man laver et fuld </a:t>
            </a:r>
            <a:r>
              <a:rPr lang="da-DK" dirty="0" err="1"/>
              <a:t>staging</a:t>
            </a:r>
            <a:r>
              <a:rPr lang="da-DK" dirty="0"/>
              <a:t> miljø, hvor man prøver at udrulle systemet, indtil udrulningen går glat.</a:t>
            </a:r>
          </a:p>
          <a:p>
            <a:pPr lvl="0"/>
            <a:r>
              <a:rPr lang="da-DK" dirty="0" err="1"/>
              <a:t>Gradual</a:t>
            </a:r>
            <a:r>
              <a:rPr lang="da-DK" dirty="0"/>
              <a:t> </a:t>
            </a:r>
            <a:r>
              <a:rPr lang="da-DK" dirty="0" err="1"/>
              <a:t>cotover</a:t>
            </a:r>
            <a:r>
              <a:rPr lang="da-DK" dirty="0"/>
              <a:t> (gradvis): man overflytter brugerne gradvis til det nye system, så det kun er få, der oplever de første fejl – og man får uddannet superbrugere</a:t>
            </a:r>
          </a:p>
          <a:p>
            <a:pPr lvl="0"/>
            <a:r>
              <a:rPr lang="da-DK" dirty="0" err="1"/>
              <a:t>Inkremental</a:t>
            </a:r>
            <a:r>
              <a:rPr lang="da-DK" dirty="0"/>
              <a:t> (voksende): Man udruller systemet i bidder, så organisationen kun skal forholde sig til en lille del af det nye system ad gangen</a:t>
            </a:r>
          </a:p>
          <a:p>
            <a:pPr lvl="0"/>
            <a:r>
              <a:rPr lang="da-DK" dirty="0"/>
              <a:t>Parallel </a:t>
            </a:r>
            <a:r>
              <a:rPr lang="da-DK" dirty="0" err="1"/>
              <a:t>testing</a:t>
            </a:r>
            <a:r>
              <a:rPr lang="da-DK" dirty="0"/>
              <a:t>: man køre alt dobbelt – både i det nye og det gamle system og sammenligner output i de to systemer.</a:t>
            </a:r>
          </a:p>
          <a:p>
            <a:pPr lvl="0"/>
            <a:r>
              <a:rPr lang="da-DK" dirty="0"/>
              <a:t>Udrulningsplan</a:t>
            </a:r>
          </a:p>
          <a:p>
            <a:pPr marL="0" indent="0">
              <a:buNone/>
            </a:pPr>
            <a:r>
              <a:rPr lang="da-DK" dirty="0"/>
              <a:t>Her bør der fremgå refleksioner i forhold til procesmodel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 rot="20543445">
            <a:off x="5687573" y="5488771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Husk Sporbarhed til de andre fokusområder!!</a:t>
            </a:r>
          </a:p>
        </p:txBody>
      </p:sp>
    </p:spTree>
    <p:extLst>
      <p:ext uri="{BB962C8B-B14F-4D97-AF65-F5344CB8AC3E}">
        <p14:creationId xmlns:p14="http://schemas.microsoft.com/office/powerpoint/2010/main" val="1717495982"/>
      </p:ext>
    </p:extLst>
  </p:cSld>
  <p:clrMapOvr>
    <a:masterClrMapping/>
  </p:clrMapOvr>
</p:sld>
</file>

<file path=ppt/theme/theme1.xml><?xml version="1.0" encoding="utf-8"?>
<a:theme xmlns:a="http://schemas.openxmlformats.org/drawingml/2006/main" name="UCL_DK">
  <a:themeElements>
    <a:clrScheme name="UCL">
      <a:dk1>
        <a:srgbClr val="00292F"/>
      </a:dk1>
      <a:lt1>
        <a:srgbClr val="FFFFFF"/>
      </a:lt1>
      <a:dk2>
        <a:srgbClr val="00454E"/>
      </a:dk2>
      <a:lt2>
        <a:srgbClr val="CAE4E3"/>
      </a:lt2>
      <a:accent1>
        <a:srgbClr val="47B9B3"/>
      </a:accent1>
      <a:accent2>
        <a:srgbClr val="9B3C7D"/>
      </a:accent2>
      <a:accent3>
        <a:srgbClr val="EE866F"/>
      </a:accent3>
      <a:accent4>
        <a:srgbClr val="F2CAC1"/>
      </a:accent4>
      <a:accent5>
        <a:srgbClr val="FAE76A"/>
      </a:accent5>
      <a:accent6>
        <a:srgbClr val="7DCDC9"/>
      </a:accent6>
      <a:hlink>
        <a:srgbClr val="465AA4"/>
      </a:hlink>
      <a:folHlink>
        <a:srgbClr val="800080"/>
      </a:folHlink>
    </a:clrScheme>
    <a:fontScheme name="UCL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T Text Color">
      <a:srgbClr val="505050"/>
    </a:custClr>
    <a:custClr name="DT Table Border">
      <a:srgbClr val="787878"/>
    </a:custClr>
    <a:custClr name="DT Logo">
      <a:srgbClr val="ABADBA"/>
    </a:custClr>
    <a:custClr name="DT Table Shading">
      <a:srgbClr val="D1D2D9"/>
    </a:custClr>
    <a:custClr name="DT Table Shading Light">
      <a:srgbClr val="E6E7EE"/>
    </a:custClr>
    <a:custClr name="DT Special 1">
      <a:srgbClr val="D7EBF0"/>
    </a:custClr>
    <a:custClr name="DT Special 2">
      <a:srgbClr val="BEE6DC"/>
    </a:custClr>
    <a:custClr name="DT Special 3">
      <a:srgbClr val="F2FBD4"/>
    </a:custClr>
    <a:custClr name="DT Special 4">
      <a:srgbClr val="D8F381"/>
    </a:custClr>
    <a:custClr name="DT Special 5">
      <a:srgbClr val="98C300"/>
    </a:custClr>
    <a:custClr name="DT Special 6">
      <a:srgbClr val="D20A44"/>
    </a:custClr>
    <a:custClr name="DT Special 7">
      <a:srgbClr val="898A95"/>
    </a:custClr>
    <a:custClr name="DT Special 8">
      <a:srgbClr val="9A9CA7"/>
    </a:custClr>
  </a:custClrLst>
  <a:extLst>
    <a:ext uri="{05A4C25C-085E-4340-85A3-A5531E510DB2}">
      <thm15:themeFamily xmlns:thm15="http://schemas.microsoft.com/office/thememl/2012/main" name="UCL_DK" id="{2114D4F4-3804-48C7-87C4-F332C12DAB02}" vid="{7CE659EA-3A54-4412-8A69-F3A2F096FF32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UCL_DK</Template>
  <TotalTime>306</TotalTime>
  <Words>968</Words>
  <Application>Microsoft Office PowerPoint</Application>
  <PresentationFormat>Widescreen</PresentationFormat>
  <Paragraphs>139</Paragraphs>
  <Slides>17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0" baseType="lpstr">
      <vt:lpstr>Arial</vt:lpstr>
      <vt:lpstr>Calibri</vt:lpstr>
      <vt:lpstr>UCL_DK</vt:lpstr>
      <vt:lpstr>The what we have been through an overblik</vt:lpstr>
      <vt:lpstr>Fokusområderne</vt:lpstr>
      <vt:lpstr>Projektstyring </vt:lpstr>
      <vt:lpstr>Krav </vt:lpstr>
      <vt:lpstr>High level design</vt:lpstr>
      <vt:lpstr>Low level design </vt:lpstr>
      <vt:lpstr>Programmering </vt:lpstr>
      <vt:lpstr>Test</vt:lpstr>
      <vt:lpstr>Udrulning </vt:lpstr>
      <vt:lpstr>Vedligehold</vt:lpstr>
      <vt:lpstr>Fokusområdernes betydning for valg af procesmodel og SUM</vt:lpstr>
      <vt:lpstr>Alt det der passer sammen med fokusområderne </vt:lpstr>
      <vt:lpstr>Procesmodeller</vt:lpstr>
      <vt:lpstr>Systemudviklingsmetoder</vt:lpstr>
      <vt:lpstr>TURBO</vt:lpstr>
      <vt:lpstr>Usikkerhed og kompleksitet</vt:lpstr>
      <vt:lpstr>Kvalitet: Validering og Verificering </vt:lpstr>
    </vt:vector>
  </TitlesOfParts>
  <Company>University College Lillebælt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Asger Moesgaard Bruvik</dc:creator>
  <cp:lastModifiedBy>Stephanie Gaarsmand</cp:lastModifiedBy>
  <cp:revision>20</cp:revision>
  <dcterms:created xsi:type="dcterms:W3CDTF">2022-11-16T09:26:48Z</dcterms:created>
  <dcterms:modified xsi:type="dcterms:W3CDTF">2023-08-07T18:36:23Z</dcterms:modified>
</cp:coreProperties>
</file>