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358E7-63CB-4D8E-A482-7168640EA69B}" v="1" dt="2022-08-15T10:20:54.363"/>
    <p1510:client id="{AF155E21-BB29-41C3-90D0-1FB0794D82B9}" v="17" dt="2023-06-29T10:55:41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D14AFFAC-ABB6-4349-9283-9A90DDDF6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1377C9-4259-4127-A828-F6E7C3E94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8000"/>
            <a:ext cx="9144000" cy="1483200"/>
          </a:xfrm>
        </p:spPr>
        <p:txBody>
          <a:bodyPr anchor="b">
            <a:normAutofit/>
          </a:bodyPr>
          <a:lstStyle>
            <a:lvl1pPr algn="l">
              <a:defRPr sz="4000" b="1" i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1864E03-CD9F-409D-8076-8A17E0DA6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5891"/>
            <a:ext cx="9144000" cy="11160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da-DK" dirty="0"/>
          </a:p>
        </p:txBody>
      </p:sp>
      <p:pic>
        <p:nvPicPr>
          <p:cNvPr id="6" name="Billede 11">
            <a:extLst>
              <a:ext uri="{FF2B5EF4-FFF2-40B4-BE49-F238E27FC236}">
                <a16:creationId xmlns:a16="http://schemas.microsoft.com/office/drawing/2014/main" id="{403B9C23-AE73-4E36-9603-538BD24D9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134" y="5898042"/>
            <a:ext cx="2170364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4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45D48-80BF-4BD0-96C7-BF0CC82D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DD49F3-C422-4F3A-8CF1-FC2E21578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50336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1BD6E4C-2164-4677-B1F6-C1D8A8D8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B3FF-2576-42C3-BED2-367491260CE7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53E032BE-EDD5-461B-83C4-3F95E4E39D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A4F64-81BB-4CC9-BCDB-B0D7D75DCC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627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FC4B4C8-5DE4-499D-8B92-7FF2D97B1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403215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389280D-F542-483D-BB67-C78C89EDF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403215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955E11A-E0E8-4216-9174-F6E47A1D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B3FF-2576-42C3-BED2-367491260CE7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15F332AB-DC5C-4F4A-92E8-21D7DEDB5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A4F64-81BB-4CC9-BCDB-B0D7D75DCC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2420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87391-D89B-4774-AB35-CBE76F56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9" name="Pladsholder til dato 8">
            <a:extLst>
              <a:ext uri="{FF2B5EF4-FFF2-40B4-BE49-F238E27FC236}">
                <a16:creationId xmlns:a16="http://schemas.microsoft.com/office/drawing/2014/main" id="{FA291780-002E-4532-ADD3-09283045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B3FF-2576-42C3-BED2-367491260CE7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5725BB1C-DB9A-4DAA-9E56-8E7133DF3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A4F64-81BB-4CC9-BCDB-B0D7D75DCC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351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6333A-CB4B-4A2A-850C-1800ED16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E84ED51-CBEF-4882-BC50-B496E189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973195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4" name="Pladsholder til dato 13">
            <a:extLst>
              <a:ext uri="{FF2B5EF4-FFF2-40B4-BE49-F238E27FC236}">
                <a16:creationId xmlns:a16="http://schemas.microsoft.com/office/drawing/2014/main" id="{B6F0B235-A6CA-47A3-A778-B35B6EE5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B3FF-2576-42C3-BED2-367491260CE7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7B522528-73E6-4365-A2E9-4C875FFFD5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A4F64-81BB-4CC9-BCDB-B0D7D75DCC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345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3C190-3256-4381-88BF-B4331AB4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135575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298EAF0-539C-44C3-8426-3D25599F3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260362"/>
            <a:ext cx="10515600" cy="25155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89E7613-DB47-4D40-AC40-A3816A82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B3FF-2576-42C3-BED2-367491260CE7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8DA6D75A-D2B5-4CF4-9182-98A34A4B94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153463"/>
            <a:ext cx="961200" cy="454019"/>
          </a:xfrm>
        </p:spPr>
        <p:txBody>
          <a:bodyPr/>
          <a:lstStyle/>
          <a:p>
            <a:fld id="{3C5A4F64-81BB-4CC9-BCDB-B0D7D75DCC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60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3C9AF-035C-407C-82C7-AA1A157C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04AB7A-108D-4867-991F-9944D22BB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978275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FB33C66-BE80-4A53-BC88-EE155DEAE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3978275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2D04096E-49B4-48B8-BE6C-63B87C10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B3FF-2576-42C3-BED2-367491260CE7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FBF03022-984D-4AF1-A442-BD3B57AD7B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A4F64-81BB-4CC9-BCDB-B0D7D75DCC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358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B0A5C-E702-497B-B4DC-4B513E38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DB3895E-AB6A-42B0-924C-6A0DF9804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113C03A-2B6C-4811-92FE-5283715F4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2A26B22-F32A-429A-B340-69CF2A4A1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63318"/>
            <a:ext cx="5183188" cy="3227883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10" name="Pladsholder til indhold 2">
            <a:extLst>
              <a:ext uri="{FF2B5EF4-FFF2-40B4-BE49-F238E27FC236}">
                <a16:creationId xmlns:a16="http://schemas.microsoft.com/office/drawing/2014/main" id="{56D7414C-E23B-4E35-985A-2EFD7278377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563318"/>
            <a:ext cx="5157787" cy="3213374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65A6AED-CCCA-4160-9693-19813BCAB42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2EB3FF-2576-42C3-BED2-367491260CE7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4D9C9F0C-0B38-4ECD-9E7C-14FAD88ABD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5A4F64-81BB-4CC9-BCDB-B0D7D75DCC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062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85D2B-80F4-4930-802C-9F5A3F81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A5E41DC-E1BB-4F97-813E-2024391B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B3FF-2576-42C3-BED2-367491260CE7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54F902FB-037F-48D4-A26A-73E85F2BE1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A4F64-81BB-4CC9-BCDB-B0D7D75DCC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801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F5183E5-5106-4F9E-8D19-E6CACA92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B3FF-2576-42C3-BED2-367491260CE7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DB3180A-10F8-4C91-9DB3-5E648C9173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A4F64-81BB-4CC9-BCDB-B0D7D75DCC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054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4ACA4-6CA4-410A-8742-2B8B0AA4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7902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5611E51-8ECD-484C-B652-24BBD2BA5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23475"/>
            <a:ext cx="3932237" cy="34851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786BEE43-22B0-469D-ABF9-A2DE820C0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643" y="457201"/>
            <a:ext cx="6237157" cy="533400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B784006-21D9-48DC-ADB7-6809447A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B3FF-2576-42C3-BED2-367491260CE7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5F0B011-0646-4E00-8A2E-4167381D63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A4F64-81BB-4CC9-BCDB-B0D7D75DCC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540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3D95B-0976-4144-99B3-B155418B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8A29B0D-0900-4108-BF1E-257AE7290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113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ABF63FC-7D81-4D58-9886-296D2C0F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629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CDAD9F89-7184-47D5-8E84-272448ED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B3FF-2576-42C3-BED2-367491260CE7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B6109EC2-221E-4E4C-9DBE-65829CD94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A4F64-81BB-4CC9-BCDB-B0D7D75DCC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344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43632C0-A17B-4D54-A598-05CCF17A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3D15239-0742-44ED-BB86-FE9A12E67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079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Rediger teksttypografien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898AAD19-E147-4E22-9961-0182CD4016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62134" y="5898042"/>
            <a:ext cx="2170364" cy="646232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A634A502-B8DD-4DF9-983D-252872FFC5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6264541"/>
            <a:ext cx="137045" cy="281303"/>
          </a:xfrm>
          <a:prstGeom prst="rect">
            <a:avLst/>
          </a:prstGeom>
        </p:spPr>
      </p:pic>
      <p:sp>
        <p:nvSpPr>
          <p:cNvPr id="10" name="Pladsholder til dato 3">
            <a:extLst>
              <a:ext uri="{FF2B5EF4-FFF2-40B4-BE49-F238E27FC236}">
                <a16:creationId xmlns:a16="http://schemas.microsoft.com/office/drawing/2014/main" id="{4C4F5991-458C-404A-968C-4C1DB4E78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1200" y="6153463"/>
            <a:ext cx="2842979" cy="454018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B62EB3FF-2576-42C3-BED2-367491260CE7}" type="datetimeFigureOut">
              <a:rPr lang="da-DK" smtClean="0"/>
              <a:t>07-08-2023</a:t>
            </a:fld>
            <a:endParaRPr lang="da-DK"/>
          </a:p>
        </p:txBody>
      </p:sp>
      <p:sp>
        <p:nvSpPr>
          <p:cNvPr id="11" name="Pladsholder til slidenummer 5">
            <a:extLst>
              <a:ext uri="{FF2B5EF4-FFF2-40B4-BE49-F238E27FC236}">
                <a16:creationId xmlns:a16="http://schemas.microsoft.com/office/drawing/2014/main" id="{26438883-ED43-4D96-9286-8139BA87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153463"/>
            <a:ext cx="961200" cy="454019"/>
          </a:xfrm>
          <a:prstGeom prst="rect">
            <a:avLst/>
          </a:prstGeom>
        </p:spPr>
        <p:txBody>
          <a:bodyPr anchor="b"/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fld id="{3C5A4F64-81BB-4CC9-BCDB-B0D7D75DCC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101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spcAft>
          <a:spcPts val="80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tx2"/>
        </a:buClr>
        <a:buFont typeface="Arial" panose="020B0604020202020204" pitchFamily="34" charset="0"/>
        <a:buChar char="•"/>
        <a:defRPr sz="2100" kern="1200">
          <a:solidFill>
            <a:srgbClr val="000000"/>
          </a:solidFill>
          <a:latin typeface="+mn-lt"/>
          <a:ea typeface="+mn-ea"/>
          <a:cs typeface="+mn-cs"/>
        </a:defRPr>
      </a:lvl2pPr>
      <a:lvl3pPr marL="972000" indent="-252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224000" indent="-252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476000" indent="-252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Systemudvikling II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Introduktion </a:t>
            </a:r>
          </a:p>
        </p:txBody>
      </p:sp>
    </p:spTree>
    <p:extLst>
      <p:ext uri="{BB962C8B-B14F-4D97-AF65-F5344CB8AC3E}">
        <p14:creationId xmlns:p14="http://schemas.microsoft.com/office/powerpoint/2010/main" val="134895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Færdigheder. Den studerende kan: </a:t>
            </a:r>
            <a:br>
              <a:rPr lang="da-DK" b="1" dirty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Læringsmålet 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Endgame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dirty="0"/>
              <a:t>I skal snakke med interessenter </a:t>
            </a:r>
          </a:p>
          <a:p>
            <a:r>
              <a:rPr lang="da-DK" dirty="0"/>
              <a:t>I skal koordinere med hinanden</a:t>
            </a:r>
          </a:p>
          <a:p>
            <a:r>
              <a:rPr lang="da-DK" dirty="0"/>
              <a:t>I skal kunne fortælle hvordan og hvorfor, I har gjort, som I har gjort (til eksamen) 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a-DK" b="1" dirty="0">
                <a:solidFill>
                  <a:schemeClr val="accent1">
                    <a:lumMod val="75000"/>
                  </a:schemeClr>
                </a:solidFill>
              </a:rPr>
              <a:t>formidle </a:t>
            </a:r>
            <a:r>
              <a:rPr lang="da-DK" dirty="0">
                <a:solidFill>
                  <a:schemeClr val="tx1"/>
                </a:solidFill>
              </a:rPr>
              <a:t>systemudviklingens</a:t>
            </a:r>
            <a:r>
              <a:rPr lang="da-DK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dirty="0"/>
              <a:t>proces og produkt til samarbejdspartnere og brugere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2135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Kompetencer. Den studerende kan: </a:t>
            </a:r>
            <a:br>
              <a:rPr lang="da-DK" b="1" dirty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Læringsmålet 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Endgame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4"/>
          </p:nvPr>
        </p:nvSpPr>
        <p:spPr>
          <a:xfrm>
            <a:off x="6163491" y="2641696"/>
            <a:ext cx="5183188" cy="3227883"/>
          </a:xfrm>
        </p:spPr>
        <p:txBody>
          <a:bodyPr>
            <a:normAutofit fontScale="85000" lnSpcReduction="10000"/>
          </a:bodyPr>
          <a:lstStyle/>
          <a:p>
            <a:r>
              <a:rPr lang="da-DK" dirty="0"/>
              <a:t>I skal tilpasse systemudviklingsmetoden så den passer til jeres projekt.</a:t>
            </a:r>
          </a:p>
          <a:p>
            <a:r>
              <a:rPr lang="da-DK" dirty="0"/>
              <a:t>I skal kunne argumentere om tilpasning ud fra </a:t>
            </a:r>
            <a:r>
              <a:rPr lang="da-DK" b="1" dirty="0">
                <a:solidFill>
                  <a:schemeClr val="bg2">
                    <a:lumMod val="50000"/>
                  </a:schemeClr>
                </a:solidFill>
              </a:rPr>
              <a:t>fokusområderne</a:t>
            </a:r>
          </a:p>
          <a:p>
            <a:r>
              <a:rPr lang="da-DK" dirty="0">
                <a:solidFill>
                  <a:schemeClr val="tx1"/>
                </a:solidFill>
              </a:rPr>
              <a:t>I skal kunne argumentere for den valgt procesmodel ud fra projektets perspektiv, samt validere og verificere den valgte procesmodel</a:t>
            </a:r>
          </a:p>
          <a:p>
            <a:r>
              <a:rPr lang="da-DK" dirty="0">
                <a:solidFill>
                  <a:schemeClr val="tx1"/>
                </a:solidFill>
              </a:rPr>
              <a:t>Ovenstående skal ske ud fra analyse og indblik i projektet 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a-DK" dirty="0"/>
              <a:t>håndtere situationsbestemt </a:t>
            </a:r>
            <a:r>
              <a:rPr lang="da-DK" b="1" dirty="0">
                <a:solidFill>
                  <a:schemeClr val="accent1">
                    <a:lumMod val="75000"/>
                  </a:schemeClr>
                </a:solidFill>
              </a:rPr>
              <a:t>tilpasning af systemudviklingsmetoder og processer </a:t>
            </a:r>
            <a:r>
              <a:rPr lang="da-DK" dirty="0"/>
              <a:t>til et konkret praksisnært projekt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56753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Kompetencer. Den studerende kan: </a:t>
            </a:r>
            <a:br>
              <a:rPr lang="da-DK" b="1" dirty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Læringsmålet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Endgame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dirty="0"/>
              <a:t>”Vær’ der eller vær’ firkant”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a-DK" b="1" dirty="0">
                <a:solidFill>
                  <a:schemeClr val="accent1">
                    <a:lumMod val="75000"/>
                  </a:schemeClr>
                </a:solidFill>
              </a:rPr>
              <a:t>deltage kompetent </a:t>
            </a:r>
            <a:r>
              <a:rPr lang="da-DK" dirty="0"/>
              <a:t>i et fagligt og tværfagligt systemudviklingsprojekt med tilpassede metoder </a:t>
            </a:r>
          </a:p>
          <a:p>
            <a:endParaRPr lang="da-DK" dirty="0"/>
          </a:p>
        </p:txBody>
      </p:sp>
      <p:pic>
        <p:nvPicPr>
          <p:cNvPr id="2050" name="Picture 2" descr="BE THERE OR BE SQUARE | Cool Accidents Music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730" y="3331488"/>
            <a:ext cx="2517956" cy="251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978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Kompetencer. Den studerende kan: </a:t>
            </a:r>
            <a:br>
              <a:rPr lang="da-DK" b="1" dirty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Læringsmålet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Endgame</a:t>
            </a:r>
            <a:endParaRPr lang="da-DK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dirty="0"/>
              <a:t>I skal lære noget om forskellige:</a:t>
            </a:r>
          </a:p>
          <a:p>
            <a:pPr lvl="1"/>
            <a:r>
              <a:rPr lang="da-DK" dirty="0"/>
              <a:t>Systemudviklingsmetoder</a:t>
            </a:r>
          </a:p>
          <a:p>
            <a:pPr lvl="1"/>
            <a:r>
              <a:rPr lang="da-DK" dirty="0"/>
              <a:t>Procesmodeller</a:t>
            </a:r>
          </a:p>
          <a:p>
            <a:pPr lvl="1"/>
            <a:r>
              <a:rPr lang="da-DK" dirty="0"/>
              <a:t>Hvordan påvirker de hinanden?</a:t>
            </a:r>
          </a:p>
          <a:p>
            <a:pPr lvl="1"/>
            <a:r>
              <a:rPr lang="da-DK" dirty="0"/>
              <a:t>Hvordan vælger man? 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a-DK" dirty="0"/>
              <a:t>i en struktureret sammenhæng </a:t>
            </a:r>
            <a:r>
              <a:rPr lang="da-DK" b="1" dirty="0">
                <a:solidFill>
                  <a:schemeClr val="accent1">
                    <a:lumMod val="75000"/>
                  </a:schemeClr>
                </a:solidFill>
              </a:rPr>
              <a:t>tilegne sig ny viden om procesmodeller og systemudviklingsmetoder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5507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Pause </a:t>
            </a:r>
          </a:p>
        </p:txBody>
      </p:sp>
      <p:pic>
        <p:nvPicPr>
          <p:cNvPr id="3076" name="Picture 4" descr="967 Mind Blown Stock Photos, Pictures &amp; Royalty-Free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920558"/>
            <a:ext cx="582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912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Øvelse: hvad skal I lære? 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Brug ”tænk par del”</a:t>
            </a:r>
          </a:p>
          <a:p>
            <a:r>
              <a:rPr lang="da-DK" dirty="0"/>
              <a:t>Efter den spændende gennemgang af læringsmålene, skal i nu igen finde frem til hvad I skal lære i dette semester. </a:t>
            </a:r>
          </a:p>
          <a:p>
            <a:r>
              <a:rPr lang="da-DK" dirty="0"/>
              <a:t>Tidsramme(r): </a:t>
            </a:r>
          </a:p>
          <a:p>
            <a:pPr lvl="1"/>
            <a:r>
              <a:rPr lang="da-DK" dirty="0"/>
              <a:t>Tænk: 3 min</a:t>
            </a:r>
          </a:p>
          <a:p>
            <a:pPr lvl="1"/>
            <a:r>
              <a:rPr lang="da-DK" dirty="0"/>
              <a:t>Par: 5 min</a:t>
            </a:r>
          </a:p>
          <a:p>
            <a:pPr lvl="1"/>
            <a:r>
              <a:rPr lang="da-DK" dirty="0"/>
              <a:t>Del: 10 min</a:t>
            </a:r>
          </a:p>
        </p:txBody>
      </p:sp>
      <p:pic>
        <p:nvPicPr>
          <p:cNvPr id="5122" name="Picture 2" descr="Mr Bean Happy face Memes - Imgfli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186" y="3220242"/>
            <a:ext cx="2326368" cy="233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48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Semesterets faglige indhold?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a-DK" dirty="0"/>
              <a:t>Systemudviklingsmetode definition = </a:t>
            </a:r>
            <a:r>
              <a:rPr lang="da-DK" dirty="0" err="1"/>
              <a:t>Avison</a:t>
            </a:r>
            <a:r>
              <a:rPr lang="da-DK" dirty="0"/>
              <a:t> og Fitzgerald</a:t>
            </a:r>
          </a:p>
          <a:p>
            <a:r>
              <a:rPr lang="da-DK" dirty="0"/>
              <a:t>Systemudviklingsmetoder </a:t>
            </a:r>
            <a:r>
              <a:rPr lang="da-DK" sz="3300" b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/>
              <a:t>RAD (Rapid application development), Tactical domain driven design, XP (extreme programming), Process driven design, FDD (Feature driven development), Safe-by-Design Development Method, ASDM (Adaptive Software Development)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hvad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ellers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selv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finde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frem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til</a:t>
            </a:r>
            <a:r>
              <a:rPr lang="en-US" sz="3300" b="1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forskellige</a:t>
            </a:r>
            <a:r>
              <a:rPr lang="en-US" dirty="0">
                <a:solidFill>
                  <a:schemeClr val="tx1"/>
                </a:solidFill>
              </a:rPr>
              <a:t> online </a:t>
            </a:r>
            <a:r>
              <a:rPr lang="en-US" dirty="0" err="1">
                <a:solidFill>
                  <a:schemeClr val="tx1"/>
                </a:solidFill>
              </a:rPr>
              <a:t>kilder</a:t>
            </a:r>
            <a:endParaRPr lang="da-DK" dirty="0">
              <a:solidFill>
                <a:schemeClr val="tx1"/>
              </a:solidFill>
            </a:endParaRPr>
          </a:p>
          <a:p>
            <a:r>
              <a:rPr lang="da-DK" dirty="0"/>
              <a:t>Procesmodel = </a:t>
            </a:r>
            <a:r>
              <a:rPr lang="da-DK" dirty="0" err="1"/>
              <a:t>Beginning</a:t>
            </a:r>
            <a:r>
              <a:rPr lang="da-DK" dirty="0"/>
              <a:t> Software Engineering (Rod Stephens)</a:t>
            </a:r>
          </a:p>
          <a:p>
            <a:r>
              <a:rPr lang="da-DK" dirty="0"/>
              <a:t>Teknik og værktøj = </a:t>
            </a:r>
            <a:r>
              <a:rPr lang="da-DK" dirty="0" err="1"/>
              <a:t>Avison</a:t>
            </a:r>
            <a:r>
              <a:rPr lang="da-DK" dirty="0"/>
              <a:t> og Fitzgerald</a:t>
            </a:r>
          </a:p>
          <a:p>
            <a:r>
              <a:rPr lang="da-DK" dirty="0"/>
              <a:t>Fokusområder (Opstart/projektstyring, </a:t>
            </a:r>
            <a:r>
              <a:rPr lang="da-DK" dirty="0" err="1"/>
              <a:t>Kravsindsamling</a:t>
            </a:r>
            <a:r>
              <a:rPr lang="da-DK" dirty="0"/>
              <a:t>, High </a:t>
            </a:r>
            <a:r>
              <a:rPr lang="da-DK" dirty="0" err="1"/>
              <a:t>level</a:t>
            </a:r>
            <a:r>
              <a:rPr lang="da-DK" dirty="0"/>
              <a:t> design, Low </a:t>
            </a:r>
            <a:r>
              <a:rPr lang="da-DK" dirty="0" err="1"/>
              <a:t>level</a:t>
            </a:r>
            <a:r>
              <a:rPr lang="da-DK" dirty="0"/>
              <a:t> design, Programmering, Test, Udrulning, vedligehold = </a:t>
            </a:r>
            <a:r>
              <a:rPr lang="da-DK" dirty="0" err="1"/>
              <a:t>Beginning</a:t>
            </a:r>
            <a:r>
              <a:rPr lang="da-DK" dirty="0"/>
              <a:t> Software Engineering (Rod Stephens), forskellige online kilder. </a:t>
            </a:r>
          </a:p>
          <a:p>
            <a:r>
              <a:rPr lang="da-DK" dirty="0"/>
              <a:t>Usikkerhed og kompleksitet = Strategisk Projektledelse (Andreas Munk-Madsen), læringsobjekt  </a:t>
            </a:r>
          </a:p>
          <a:p>
            <a:r>
              <a:rPr lang="da-DK" dirty="0">
                <a:solidFill>
                  <a:schemeClr val="bg2">
                    <a:lumMod val="50000"/>
                  </a:schemeClr>
                </a:solidFill>
              </a:rPr>
              <a:t>Og en masse dryp af noget der passer ind plus det I selv finder. </a:t>
            </a:r>
          </a:p>
          <a:p>
            <a:pPr marL="0" indent="0">
              <a:buNone/>
            </a:pP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842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Velkommen tilbage og velkommen på 3. semester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6"/>
            <a:ext cx="5240383" cy="397319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da-DK" dirty="0"/>
              <a:t>3. Sem en hård omgang</a:t>
            </a:r>
          </a:p>
          <a:p>
            <a:pPr marL="0" indent="0">
              <a:buNone/>
            </a:pPr>
            <a:r>
              <a:rPr lang="da-DK" dirty="0"/>
              <a:t>Systemudvikling 1 gang om ugen betyder:</a:t>
            </a:r>
          </a:p>
          <a:p>
            <a:r>
              <a:rPr lang="da-DK" dirty="0"/>
              <a:t>Meget teori (læse, læse, læse)</a:t>
            </a:r>
          </a:p>
          <a:p>
            <a:r>
              <a:rPr lang="da-DK" dirty="0"/>
              <a:t>Meget nyt (samarbejd, samarbejd, samarbejd)</a:t>
            </a:r>
          </a:p>
          <a:p>
            <a:r>
              <a:rPr lang="da-DK" dirty="0"/>
              <a:t>Men hæng i så skal det nok gå. (mød op, mød op, mød op)  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Har du krise under vejs, så tag kontakt til en underviser. (</a:t>
            </a:r>
            <a:r>
              <a:rPr lang="da-DK" dirty="0" err="1"/>
              <a:t>Diaa</a:t>
            </a:r>
            <a:r>
              <a:rPr lang="da-DK" dirty="0"/>
              <a:t>, Asger(fra uge 47), Allan, Simon)   </a:t>
            </a:r>
          </a:p>
        </p:txBody>
      </p:sp>
      <p:pic>
        <p:nvPicPr>
          <p:cNvPr id="4098" name="Picture 2" descr="Netting needs in the construction industry | 2017-05-28 | Safety+Heal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123" y="2629671"/>
            <a:ext cx="47625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2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Formålet med faget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6"/>
            <a:ext cx="4979126" cy="397319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I skal være eksperter i at træffe valg, som er teoretisk og praktisk begrundet. </a:t>
            </a:r>
          </a:p>
          <a:p>
            <a:pPr marL="0" indent="0">
              <a:buNone/>
            </a:pPr>
            <a:r>
              <a:rPr lang="da-DK" dirty="0"/>
              <a:t>Valg træffes på bagrund af analyse af udviklingsprojektet. Med udgangspunkt i projektets </a:t>
            </a:r>
            <a:r>
              <a:rPr lang="da-DK" b="1" dirty="0">
                <a:solidFill>
                  <a:schemeClr val="accent1">
                    <a:lumMod val="75000"/>
                  </a:schemeClr>
                </a:solidFill>
              </a:rPr>
              <a:t>usikkerheder</a:t>
            </a:r>
            <a:r>
              <a:rPr lang="da-DK" dirty="0"/>
              <a:t> og </a:t>
            </a:r>
            <a:r>
              <a:rPr lang="da-DK" b="1" dirty="0">
                <a:solidFill>
                  <a:schemeClr val="accent1">
                    <a:lumMod val="75000"/>
                  </a:schemeClr>
                </a:solidFill>
              </a:rPr>
              <a:t>kompleksiteter</a:t>
            </a:r>
            <a:r>
              <a:rPr lang="da-DK" dirty="0"/>
              <a:t>  </a:t>
            </a:r>
          </a:p>
        </p:txBody>
      </p:sp>
      <p:pic>
        <p:nvPicPr>
          <p:cNvPr id="1028" name="Picture 4" descr="Ronja Røverdatter - SF Anyti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00" y="2628762"/>
            <a:ext cx="4033213" cy="226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/>
          <p:cNvSpPr txBox="1"/>
          <p:nvPr/>
        </p:nvSpPr>
        <p:spPr>
          <a:xfrm>
            <a:off x="7889965" y="215972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Hvorfor det??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6932023" y="1690690"/>
            <a:ext cx="40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Primært spørgsmål til eksamen: </a:t>
            </a:r>
          </a:p>
        </p:txBody>
      </p:sp>
    </p:spTree>
    <p:extLst>
      <p:ext uri="{BB962C8B-B14F-4D97-AF65-F5344CB8AC3E}">
        <p14:creationId xmlns:p14="http://schemas.microsoft.com/office/powerpoint/2010/main" val="331659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Læringsmål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566465"/>
          </a:xfrm>
        </p:spPr>
        <p:txBody>
          <a:bodyPr>
            <a:normAutofit fontScale="62500" lnSpcReduction="20000"/>
          </a:bodyPr>
          <a:lstStyle/>
          <a:p>
            <a:r>
              <a:rPr lang="da-DK" sz="2500" b="1" dirty="0"/>
              <a:t>Viden. Den studerende har: </a:t>
            </a:r>
          </a:p>
          <a:p>
            <a:r>
              <a:rPr lang="da-DK" dirty="0"/>
              <a:t>udviklingsbaseret viden om systemudviklingsmetoder og processers betydning for kvalitet i produkt og proces </a:t>
            </a:r>
          </a:p>
          <a:p>
            <a:r>
              <a:rPr lang="da-DK" sz="2500" b="1" dirty="0"/>
              <a:t>Færdigheder. Den studerende kan: </a:t>
            </a:r>
          </a:p>
          <a:p>
            <a:r>
              <a:rPr lang="da-DK" dirty="0"/>
              <a:t>anvende en valgt systemudviklingsmetode og arbejde systematisk med et praksisnært projekt ved brug af denne </a:t>
            </a:r>
          </a:p>
          <a:p>
            <a:r>
              <a:rPr lang="da-DK" dirty="0"/>
              <a:t>anvende centrale principper til at udarbejde projektplaner samt vurdere og regulere dem hensigtsmæssigt </a:t>
            </a:r>
          </a:p>
          <a:p>
            <a:r>
              <a:rPr lang="da-DK" dirty="0"/>
              <a:t>vurdere praksisnære problemstillinger og situationsbestemt vælge en procesmodel og systemudviklingsmetode </a:t>
            </a:r>
          </a:p>
          <a:p>
            <a:r>
              <a:rPr lang="da-DK" dirty="0"/>
              <a:t>formidle systemudviklingens proces og produkt til samarbejdspartnere og brugere </a:t>
            </a:r>
          </a:p>
          <a:p>
            <a:r>
              <a:rPr lang="da-DK" sz="2500" b="1" dirty="0"/>
              <a:t>Kompetencer. Den studerende kan: </a:t>
            </a:r>
          </a:p>
          <a:p>
            <a:r>
              <a:rPr lang="da-DK" dirty="0"/>
              <a:t>håndtere situationsbestemt tilpasning af systemudviklingsmetoder og processer til et konkret praksisnært projekt </a:t>
            </a:r>
          </a:p>
          <a:p>
            <a:r>
              <a:rPr lang="da-DK" dirty="0"/>
              <a:t>deltage kompetent i et fagligt og tværfagligt systemudviklingsprojekt med tilpassede metoder </a:t>
            </a:r>
          </a:p>
          <a:p>
            <a:r>
              <a:rPr lang="da-DK" dirty="0"/>
              <a:t>i en struktureret sammenhæng tilegne sig ny viden om procesmodeller og systemudviklingsmetoder</a:t>
            </a:r>
          </a:p>
        </p:txBody>
      </p:sp>
    </p:spTree>
    <p:extLst>
      <p:ext uri="{BB962C8B-B14F-4D97-AF65-F5344CB8AC3E}">
        <p14:creationId xmlns:p14="http://schemas.microsoft.com/office/powerpoint/2010/main" val="132023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Øvelse: Hvad skal I lære?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a-DK" dirty="0"/>
              <a:t>Brug 5 minutter </a:t>
            </a:r>
            <a:r>
              <a:rPr lang="da-DK" b="1" dirty="0">
                <a:solidFill>
                  <a:schemeClr val="accent1">
                    <a:lumMod val="75000"/>
                  </a:schemeClr>
                </a:solidFill>
              </a:rPr>
              <a:t>Individuelt</a:t>
            </a:r>
            <a:r>
              <a:rPr lang="da-DK" dirty="0"/>
              <a:t> på at overstrege de vigtigste ord i læringsmålene.  </a:t>
            </a:r>
          </a:p>
          <a:p>
            <a:pPr marL="457200" indent="-457200">
              <a:buFont typeface="+mj-lt"/>
              <a:buAutoNum type="arabicPeriod"/>
            </a:pPr>
            <a:endParaRPr lang="da-DK" dirty="0"/>
          </a:p>
          <a:p>
            <a:pPr marL="457200" indent="-457200">
              <a:buFont typeface="+mj-lt"/>
              <a:buAutoNum type="arabicPeriod"/>
            </a:pPr>
            <a:r>
              <a:rPr lang="da-DK" dirty="0"/>
              <a:t>Brug 15 min </a:t>
            </a:r>
            <a:r>
              <a:rPr lang="da-DK" b="1" dirty="0">
                <a:solidFill>
                  <a:schemeClr val="accent1">
                    <a:lumMod val="75000"/>
                  </a:schemeClr>
                </a:solidFill>
              </a:rPr>
              <a:t>”bordet rundt”</a:t>
            </a:r>
            <a:r>
              <a:rPr lang="da-DK" dirty="0"/>
              <a:t> til at blive enige om, hvad de vigtigst ord er i læringsmålene og hvad de mon betyder? </a:t>
            </a:r>
          </a:p>
          <a:p>
            <a:pPr marL="457200" indent="-457200">
              <a:buFont typeface="+mj-lt"/>
              <a:buAutoNum type="arabicPeriod"/>
            </a:pPr>
            <a:endParaRPr lang="da-DK" dirty="0"/>
          </a:p>
          <a:p>
            <a:pPr marL="457200" indent="-457200">
              <a:buFont typeface="+mj-lt"/>
              <a:buAutoNum type="arabicPeriod"/>
            </a:pPr>
            <a:r>
              <a:rPr lang="da-DK" b="1" dirty="0">
                <a:solidFill>
                  <a:schemeClr val="accent1">
                    <a:lumMod val="75000"/>
                  </a:schemeClr>
                </a:solidFill>
              </a:rPr>
              <a:t>Fælles dialog:</a:t>
            </a:r>
            <a:r>
              <a:rPr lang="da-DK" dirty="0"/>
              <a:t> hvad er det vigtigste og hvad skal I lære? </a:t>
            </a:r>
          </a:p>
        </p:txBody>
      </p:sp>
    </p:spTree>
    <p:extLst>
      <p:ext uri="{BB962C8B-B14F-4D97-AF65-F5344CB8AC3E}">
        <p14:creationId xmlns:p14="http://schemas.microsoft.com/office/powerpoint/2010/main" val="140696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Viden - Den studerende har: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b="1" dirty="0">
                <a:solidFill>
                  <a:schemeClr val="tx1"/>
                </a:solidFill>
              </a:rPr>
              <a:t>Læringsmålet 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Endgame</a:t>
            </a:r>
            <a:r>
              <a:rPr lang="da-DK" dirty="0"/>
              <a:t> 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/>
              <a:t>Systemudviklingsmetode (</a:t>
            </a:r>
            <a:r>
              <a:rPr lang="da-DK" dirty="0" err="1"/>
              <a:t>metodology</a:t>
            </a:r>
            <a:r>
              <a:rPr lang="da-DK" dirty="0"/>
              <a:t>) </a:t>
            </a:r>
          </a:p>
          <a:p>
            <a:pPr lvl="1"/>
            <a:r>
              <a:rPr lang="da-DK" dirty="0"/>
              <a:t>Erfaring med forskellige systemudviklingsmetoder </a:t>
            </a:r>
          </a:p>
          <a:p>
            <a:r>
              <a:rPr lang="da-DK" dirty="0"/>
              <a:t>Proces modeller</a:t>
            </a:r>
          </a:p>
          <a:p>
            <a:pPr lvl="1"/>
            <a:r>
              <a:rPr lang="da-DK" dirty="0"/>
              <a:t>Erfaring med og indblik i procesmodellers betydning	</a:t>
            </a:r>
          </a:p>
          <a:p>
            <a:r>
              <a:rPr lang="da-DK" dirty="0"/>
              <a:t>Kvalitet?</a:t>
            </a:r>
          </a:p>
          <a:p>
            <a:pPr lvl="1"/>
            <a:r>
              <a:rPr lang="da-DK" dirty="0"/>
              <a:t>Hvordan sikre vi os kvalitet?</a:t>
            </a:r>
          </a:p>
          <a:p>
            <a:pPr lvl="1"/>
            <a:r>
              <a:rPr lang="da-DK" dirty="0"/>
              <a:t>Test det, test det, test det. 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idx="13"/>
          </p:nvPr>
        </p:nvSpPr>
        <p:spPr>
          <a:xfrm>
            <a:off x="838200" y="2563318"/>
            <a:ext cx="5157787" cy="1625505"/>
          </a:xfrm>
        </p:spPr>
        <p:txBody>
          <a:bodyPr/>
          <a:lstStyle/>
          <a:p>
            <a:r>
              <a:rPr lang="da-DK" dirty="0"/>
              <a:t>udviklingsbaseret viden om </a:t>
            </a:r>
            <a:r>
              <a:rPr lang="da-DK" b="1" dirty="0">
                <a:solidFill>
                  <a:schemeClr val="accent1">
                    <a:lumMod val="75000"/>
                  </a:schemeClr>
                </a:solidFill>
              </a:rPr>
              <a:t>systemudviklingsmetoder</a:t>
            </a:r>
            <a:r>
              <a:rPr lang="da-DK" dirty="0"/>
              <a:t> og </a:t>
            </a:r>
            <a:r>
              <a:rPr lang="da-DK" b="1" dirty="0">
                <a:solidFill>
                  <a:schemeClr val="accent1">
                    <a:lumMod val="75000"/>
                  </a:schemeClr>
                </a:solidFill>
              </a:rPr>
              <a:t>processers betydning for kvalitet i produkt og proces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4633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Færdigheder. Den studerende kan: </a:t>
            </a:r>
            <a:br>
              <a:rPr lang="da-DK" b="1" dirty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Læringsmålet 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Endgame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dirty="0"/>
              <a:t>I skal bruge og følge </a:t>
            </a:r>
            <a:r>
              <a:rPr lang="da-DK" b="1" dirty="0"/>
              <a:t>forskellige</a:t>
            </a:r>
            <a:r>
              <a:rPr lang="da-DK" dirty="0"/>
              <a:t> systemudviklingsmetoder i jeres projekt. 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a-DK" dirty="0"/>
              <a:t>anvende </a:t>
            </a:r>
            <a:r>
              <a:rPr lang="da-DK" b="1" dirty="0">
                <a:solidFill>
                  <a:schemeClr val="accent1">
                    <a:lumMod val="75000"/>
                  </a:schemeClr>
                </a:solidFill>
              </a:rPr>
              <a:t>en valgt systemudviklingsmetode </a:t>
            </a:r>
            <a:r>
              <a:rPr lang="da-DK" dirty="0"/>
              <a:t>og </a:t>
            </a:r>
            <a:r>
              <a:rPr lang="da-DK" b="1" dirty="0">
                <a:solidFill>
                  <a:schemeClr val="accent1">
                    <a:lumMod val="75000"/>
                  </a:schemeClr>
                </a:solidFill>
              </a:rPr>
              <a:t>arbejde systematisk </a:t>
            </a:r>
            <a:r>
              <a:rPr lang="da-DK" dirty="0"/>
              <a:t>med et </a:t>
            </a:r>
            <a:r>
              <a:rPr lang="da-DK" b="1" dirty="0">
                <a:solidFill>
                  <a:schemeClr val="accent1">
                    <a:lumMod val="75000"/>
                  </a:schemeClr>
                </a:solidFill>
              </a:rPr>
              <a:t>praksisnært projekt </a:t>
            </a:r>
            <a:r>
              <a:rPr lang="da-DK" dirty="0"/>
              <a:t>ved brug af denne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2811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Færdigheder. Den studerende kan: </a:t>
            </a:r>
            <a:br>
              <a:rPr lang="da-DK" b="1" dirty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Læringsmålet 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Endgame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/>
              <a:t>Centrale principper:</a:t>
            </a:r>
          </a:p>
          <a:p>
            <a:pPr lvl="1"/>
            <a:r>
              <a:rPr lang="da-DK" dirty="0" err="1"/>
              <a:t>Foranalyse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Procesmodeller</a:t>
            </a:r>
          </a:p>
          <a:p>
            <a:pPr lvl="2"/>
            <a:r>
              <a:rPr lang="da-DK" dirty="0"/>
              <a:t>Validering og verificering </a:t>
            </a:r>
          </a:p>
          <a:p>
            <a:pPr lvl="1"/>
            <a:r>
              <a:rPr lang="da-DK" dirty="0"/>
              <a:t>Projektplanlægning</a:t>
            </a:r>
          </a:p>
          <a:p>
            <a:r>
              <a:rPr lang="da-DK" dirty="0"/>
              <a:t>Vurdere og regulere dem </a:t>
            </a:r>
            <a:r>
              <a:rPr lang="da-DK" dirty="0" err="1"/>
              <a:t>hensigtigtsmæssigt</a:t>
            </a:r>
            <a:endParaRPr lang="da-DK" dirty="0"/>
          </a:p>
          <a:p>
            <a:pPr lvl="1"/>
            <a:r>
              <a:rPr lang="da-DK" dirty="0"/>
              <a:t>Usikkerheder og </a:t>
            </a:r>
            <a:r>
              <a:rPr lang="da-DK" dirty="0" err="1"/>
              <a:t>kompleksistet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Analyse af og indblik i projektet skaber mulighed for at fortage ændringer, men de skal være begrundet.  </a:t>
            </a:r>
          </a:p>
          <a:p>
            <a:endParaRPr lang="da-DK" dirty="0"/>
          </a:p>
        </p:txBody>
      </p:sp>
      <p:sp>
        <p:nvSpPr>
          <p:cNvPr id="6" name="Pladsholder til indhold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a-DK" dirty="0"/>
              <a:t>anvende </a:t>
            </a:r>
            <a:r>
              <a:rPr lang="da-DK" b="1" dirty="0">
                <a:solidFill>
                  <a:schemeClr val="accent1">
                    <a:lumMod val="75000"/>
                  </a:schemeClr>
                </a:solidFill>
              </a:rPr>
              <a:t>centrale principper</a:t>
            </a:r>
            <a:r>
              <a:rPr lang="da-DK" dirty="0"/>
              <a:t> til at udarbejde </a:t>
            </a:r>
            <a:r>
              <a:rPr lang="da-DK" b="1" dirty="0">
                <a:solidFill>
                  <a:schemeClr val="accent1">
                    <a:lumMod val="75000"/>
                  </a:schemeClr>
                </a:solidFill>
              </a:rPr>
              <a:t>projektplaner </a:t>
            </a:r>
            <a:r>
              <a:rPr lang="da-DK" dirty="0"/>
              <a:t>samt </a:t>
            </a:r>
            <a:r>
              <a:rPr lang="da-DK" b="1" dirty="0">
                <a:solidFill>
                  <a:schemeClr val="accent1">
                    <a:lumMod val="75000"/>
                  </a:schemeClr>
                </a:solidFill>
              </a:rPr>
              <a:t>vurdere og regulere dem hensigtsmæssigt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5930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Færdigheder. Den studerende kan: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Læringsmålet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Endgame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På baggrund af alt jeres viden, skal i kunne vælge en passende fremgangsmåde. </a:t>
            </a:r>
            <a:r>
              <a:rPr lang="da-DK" dirty="0">
                <a:solidFill>
                  <a:schemeClr val="bg2">
                    <a:lumMod val="50000"/>
                  </a:schemeClr>
                </a:solidFill>
              </a:rPr>
              <a:t>Særligt vigtigt,</a:t>
            </a:r>
            <a:r>
              <a:rPr lang="da-DK" dirty="0"/>
              <a:t> argumentere for </a:t>
            </a:r>
            <a:r>
              <a:rPr lang="da-DK" dirty="0">
                <a:solidFill>
                  <a:schemeClr val="bg2">
                    <a:lumMod val="50000"/>
                  </a:schemeClr>
                </a:solidFill>
              </a:rPr>
              <a:t>hvorfor</a:t>
            </a:r>
            <a:r>
              <a:rPr lang="da-DK" dirty="0"/>
              <a:t> det er passende.  </a:t>
            </a:r>
          </a:p>
          <a:p>
            <a:r>
              <a:rPr lang="da-DK" dirty="0"/>
              <a:t>Procesmodel: </a:t>
            </a:r>
          </a:p>
          <a:p>
            <a:pPr lvl="1"/>
            <a:r>
              <a:rPr lang="da-DK" dirty="0"/>
              <a:t>Perspektiv, validering, </a:t>
            </a:r>
            <a:r>
              <a:rPr lang="da-DK" dirty="0" err="1"/>
              <a:t>verficering</a:t>
            </a:r>
            <a:endParaRPr lang="da-DK" dirty="0"/>
          </a:p>
          <a:p>
            <a:r>
              <a:rPr lang="da-DK" dirty="0"/>
              <a:t>Systemudviklingsmetode </a:t>
            </a:r>
          </a:p>
          <a:p>
            <a:pPr lvl="1"/>
            <a:r>
              <a:rPr lang="da-DK" dirty="0"/>
              <a:t>Fokusområder </a:t>
            </a:r>
          </a:p>
          <a:p>
            <a:pPr lvl="1"/>
            <a:r>
              <a:rPr lang="da-DK" dirty="0"/>
              <a:t>Tilpasninger  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a-DK" b="1" dirty="0">
                <a:solidFill>
                  <a:schemeClr val="accent1">
                    <a:lumMod val="75000"/>
                  </a:schemeClr>
                </a:solidFill>
              </a:rPr>
              <a:t>vurdere praksisnære problemstillinger </a:t>
            </a:r>
            <a:r>
              <a:rPr lang="da-DK" dirty="0"/>
              <a:t>og </a:t>
            </a:r>
            <a:r>
              <a:rPr lang="da-DK" b="1" dirty="0">
                <a:solidFill>
                  <a:schemeClr val="accent1">
                    <a:lumMod val="75000"/>
                  </a:schemeClr>
                </a:solidFill>
              </a:rPr>
              <a:t>situationsbestemt vælge en procesmodel og systemudviklingsmetode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86481243"/>
      </p:ext>
    </p:extLst>
  </p:cSld>
  <p:clrMapOvr>
    <a:masterClrMapping/>
  </p:clrMapOvr>
</p:sld>
</file>

<file path=ppt/theme/theme1.xml><?xml version="1.0" encoding="utf-8"?>
<a:theme xmlns:a="http://schemas.openxmlformats.org/drawingml/2006/main" name="UCL_DK">
  <a:themeElements>
    <a:clrScheme name="UCL">
      <a:dk1>
        <a:srgbClr val="00292F"/>
      </a:dk1>
      <a:lt1>
        <a:srgbClr val="FFFFFF"/>
      </a:lt1>
      <a:dk2>
        <a:srgbClr val="00454E"/>
      </a:dk2>
      <a:lt2>
        <a:srgbClr val="CAE4E3"/>
      </a:lt2>
      <a:accent1>
        <a:srgbClr val="47B9B3"/>
      </a:accent1>
      <a:accent2>
        <a:srgbClr val="9B3C7D"/>
      </a:accent2>
      <a:accent3>
        <a:srgbClr val="EE866F"/>
      </a:accent3>
      <a:accent4>
        <a:srgbClr val="F2CAC1"/>
      </a:accent4>
      <a:accent5>
        <a:srgbClr val="FAE76A"/>
      </a:accent5>
      <a:accent6>
        <a:srgbClr val="7DCDC9"/>
      </a:accent6>
      <a:hlink>
        <a:srgbClr val="465AA4"/>
      </a:hlink>
      <a:folHlink>
        <a:srgbClr val="800080"/>
      </a:folHlink>
    </a:clrScheme>
    <a:fontScheme name="UCL">
      <a:majorFont>
        <a:latin typeface="Arial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DT Text Color">
      <a:srgbClr val="505050"/>
    </a:custClr>
    <a:custClr name="DT Table Border">
      <a:srgbClr val="787878"/>
    </a:custClr>
    <a:custClr name="DT Logo">
      <a:srgbClr val="ABADBA"/>
    </a:custClr>
    <a:custClr name="DT Table Shading">
      <a:srgbClr val="D1D2D9"/>
    </a:custClr>
    <a:custClr name="DT Table Shading Light">
      <a:srgbClr val="E6E7EE"/>
    </a:custClr>
    <a:custClr name="DT Special 1">
      <a:srgbClr val="D7EBF0"/>
    </a:custClr>
    <a:custClr name="DT Special 2">
      <a:srgbClr val="BEE6DC"/>
    </a:custClr>
    <a:custClr name="DT Special 3">
      <a:srgbClr val="F2FBD4"/>
    </a:custClr>
    <a:custClr name="DT Special 4">
      <a:srgbClr val="D8F381"/>
    </a:custClr>
    <a:custClr name="DT Special 5">
      <a:srgbClr val="98C300"/>
    </a:custClr>
    <a:custClr name="DT Special 6">
      <a:srgbClr val="D20A44"/>
    </a:custClr>
    <a:custClr name="DT Special 7">
      <a:srgbClr val="898A95"/>
    </a:custClr>
    <a:custClr name="DT Special 8">
      <a:srgbClr val="9A9CA7"/>
    </a:custClr>
  </a:custClrLst>
  <a:extLst>
    <a:ext uri="{05A4C25C-085E-4340-85A3-A5531E510DB2}">
      <thm15:themeFamily xmlns:thm15="http://schemas.microsoft.com/office/thememl/2012/main" name="UCL_DK" id="{2114D4F4-3804-48C7-87C4-F332C12DAB02}" vid="{7CE659EA-3A54-4412-8A69-F3A2F096FF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UCL_DK</Template>
  <TotalTime>452</TotalTime>
  <Words>884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18" baseType="lpstr">
      <vt:lpstr>Arial</vt:lpstr>
      <vt:lpstr>UCL_DK</vt:lpstr>
      <vt:lpstr>Systemudvikling II</vt:lpstr>
      <vt:lpstr>Velkommen tilbage og velkommen på 3. semester</vt:lpstr>
      <vt:lpstr>Formålet med faget </vt:lpstr>
      <vt:lpstr>Læringsmål </vt:lpstr>
      <vt:lpstr>Øvelse: Hvad skal I lære? </vt:lpstr>
      <vt:lpstr>Viden - Den studerende har: </vt:lpstr>
      <vt:lpstr>Færdigheder. Den studerende kan:  </vt:lpstr>
      <vt:lpstr>Færdigheder. Den studerende kan:  </vt:lpstr>
      <vt:lpstr>Færdigheder. Den studerende kan: </vt:lpstr>
      <vt:lpstr>Færdigheder. Den studerende kan:  </vt:lpstr>
      <vt:lpstr>Kompetencer. Den studerende kan:  </vt:lpstr>
      <vt:lpstr>Kompetencer. Den studerende kan:  </vt:lpstr>
      <vt:lpstr>Kompetencer. Den studerende kan:  </vt:lpstr>
      <vt:lpstr>Pause </vt:lpstr>
      <vt:lpstr>Øvelse: hvad skal I lære? </vt:lpstr>
      <vt:lpstr>Semesterets faglige indhold?</vt:lpstr>
    </vt:vector>
  </TitlesOfParts>
  <Company>University College Lillebælt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Systemudvikling II</dc:title>
  <dc:creator>Asger Moesgaard Bruvik</dc:creator>
  <cp:lastModifiedBy>Stephanie Gaarsmand</cp:lastModifiedBy>
  <cp:revision>24</cp:revision>
  <dcterms:created xsi:type="dcterms:W3CDTF">2022-08-01T07:44:38Z</dcterms:created>
  <dcterms:modified xsi:type="dcterms:W3CDTF">2023-08-07T17:37:24Z</dcterms:modified>
</cp:coreProperties>
</file>