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6" r:id="rId3"/>
    <p:sldId id="267" r:id="rId4"/>
    <p:sldId id="268" r:id="rId5"/>
    <p:sldId id="271" r:id="rId6"/>
    <p:sldId id="262" r:id="rId7"/>
    <p:sldId id="258" r:id="rId8"/>
    <p:sldId id="272" r:id="rId9"/>
    <p:sldId id="259" r:id="rId10"/>
    <p:sldId id="282" r:id="rId11"/>
    <p:sldId id="273" r:id="rId12"/>
    <p:sldId id="277" r:id="rId13"/>
    <p:sldId id="274" r:id="rId14"/>
    <p:sldId id="275" r:id="rId15"/>
    <p:sldId id="276" r:id="rId16"/>
    <p:sldId id="279" r:id="rId17"/>
    <p:sldId id="278" r:id="rId18"/>
    <p:sldId id="280" r:id="rId19"/>
    <p:sldId id="281" r:id="rId20"/>
    <p:sldId id="261" r:id="rId21"/>
    <p:sldId id="270" r:id="rId22"/>
    <p:sldId id="269" r:id="rId2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585"/>
    <a:srgbClr val="018B00"/>
    <a:srgbClr val="CD0101"/>
    <a:srgbClr val="EB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/>
    <p:restoredTop sz="94746"/>
  </p:normalViewPr>
  <p:slideViewPr>
    <p:cSldViewPr snapToGrid="0" snapToObjects="1">
      <p:cViewPr>
        <p:scale>
          <a:sx n="80" d="100"/>
          <a:sy n="80" d="100"/>
        </p:scale>
        <p:origin x="145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2831-5C5D-324D-980B-5F10F6490A8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4A2407D-F66C-554A-8690-C67E059F89B4}">
      <dgm:prSet/>
      <dgm:spPr/>
      <dgm:t>
        <a:bodyPr/>
        <a:lstStyle/>
        <a:p>
          <a:r>
            <a:rPr lang="en-ES" dirty="0"/>
            <a:t>Motivation &amp; Ziele</a:t>
          </a:r>
        </a:p>
      </dgm:t>
    </dgm:pt>
    <dgm:pt modelId="{522B9BAF-4B61-4747-8ADA-A2F0457E9AF6}" type="parTrans" cxnId="{783BC12E-EF3B-5B49-A936-CD6C5C3F9D42}">
      <dgm:prSet/>
      <dgm:spPr/>
      <dgm:t>
        <a:bodyPr/>
        <a:lstStyle/>
        <a:p>
          <a:endParaRPr lang="en-GB"/>
        </a:p>
      </dgm:t>
    </dgm:pt>
    <dgm:pt modelId="{82BA3B12-65A8-4D4B-BECB-39CCD412FA77}" type="sibTrans" cxnId="{783BC12E-EF3B-5B49-A936-CD6C5C3F9D42}">
      <dgm:prSet/>
      <dgm:spPr/>
      <dgm:t>
        <a:bodyPr/>
        <a:lstStyle/>
        <a:p>
          <a:endParaRPr lang="en-GB"/>
        </a:p>
      </dgm:t>
    </dgm:pt>
    <dgm:pt modelId="{E8086CD1-80CC-9B40-92C8-B70E8E8236C4}">
      <dgm:prSet/>
      <dgm:spPr/>
      <dgm:t>
        <a:bodyPr/>
        <a:lstStyle/>
        <a:p>
          <a:r>
            <a:rPr lang="en-ES" dirty="0"/>
            <a:t>Hintergrund</a:t>
          </a:r>
        </a:p>
      </dgm:t>
    </dgm:pt>
    <dgm:pt modelId="{C8E5857E-4A65-3F43-8065-744BD50D2E50}" type="parTrans" cxnId="{27F6EED0-1EC3-2A41-8EC9-3C82525A2D7C}">
      <dgm:prSet/>
      <dgm:spPr/>
      <dgm:t>
        <a:bodyPr/>
        <a:lstStyle/>
        <a:p>
          <a:endParaRPr lang="en-GB"/>
        </a:p>
      </dgm:t>
    </dgm:pt>
    <dgm:pt modelId="{AE08194F-0E78-FF4F-80A1-7C247CBD7275}" type="sibTrans" cxnId="{27F6EED0-1EC3-2A41-8EC9-3C82525A2D7C}">
      <dgm:prSet/>
      <dgm:spPr/>
      <dgm:t>
        <a:bodyPr/>
        <a:lstStyle/>
        <a:p>
          <a:endParaRPr lang="en-GB"/>
        </a:p>
      </dgm:t>
    </dgm:pt>
    <dgm:pt modelId="{F4610112-5984-EF43-8771-ADB1F1C65DE6}">
      <dgm:prSet/>
      <dgm:spPr/>
      <dgm:t>
        <a:bodyPr/>
        <a:lstStyle/>
        <a:p>
          <a:r>
            <a:rPr lang="en-ES" dirty="0"/>
            <a:t>Recherchefragen</a:t>
          </a:r>
        </a:p>
      </dgm:t>
    </dgm:pt>
    <dgm:pt modelId="{48170FB2-8014-B840-B0E1-42E04E51CC75}" type="parTrans" cxnId="{34221B6A-77E8-A843-AE8B-6EFB90A09E14}">
      <dgm:prSet/>
      <dgm:spPr/>
      <dgm:t>
        <a:bodyPr/>
        <a:lstStyle/>
        <a:p>
          <a:endParaRPr lang="en-GB"/>
        </a:p>
      </dgm:t>
    </dgm:pt>
    <dgm:pt modelId="{680E9771-56BF-244F-BA2D-05665FCEA096}" type="sibTrans" cxnId="{34221B6A-77E8-A843-AE8B-6EFB90A09E14}">
      <dgm:prSet/>
      <dgm:spPr/>
      <dgm:t>
        <a:bodyPr/>
        <a:lstStyle/>
        <a:p>
          <a:endParaRPr lang="en-GB"/>
        </a:p>
      </dgm:t>
    </dgm:pt>
    <dgm:pt modelId="{773B52FF-F160-184E-BCD7-CC73F5F1D892}">
      <dgm:prSet/>
      <dgm:spPr/>
      <dgm:t>
        <a:bodyPr/>
        <a:lstStyle/>
        <a:p>
          <a:r>
            <a:rPr lang="en-ES" dirty="0"/>
            <a:t>Vorgehen</a:t>
          </a:r>
        </a:p>
      </dgm:t>
    </dgm:pt>
    <dgm:pt modelId="{7CAEB772-3110-174C-8700-CDCF4755703A}" type="parTrans" cxnId="{990BF764-68F7-6E49-9635-39FE86030A6E}">
      <dgm:prSet/>
      <dgm:spPr/>
      <dgm:t>
        <a:bodyPr/>
        <a:lstStyle/>
        <a:p>
          <a:endParaRPr lang="en-GB"/>
        </a:p>
      </dgm:t>
    </dgm:pt>
    <dgm:pt modelId="{D6BE3EF2-D8B6-184E-BB0A-51F47AC005B5}" type="sibTrans" cxnId="{990BF764-68F7-6E49-9635-39FE86030A6E}">
      <dgm:prSet/>
      <dgm:spPr/>
      <dgm:t>
        <a:bodyPr/>
        <a:lstStyle/>
        <a:p>
          <a:endParaRPr lang="en-GB"/>
        </a:p>
      </dgm:t>
    </dgm:pt>
    <dgm:pt modelId="{B5C20FDA-E325-6E42-B4A1-3C124579F8FD}">
      <dgm:prSet/>
      <dgm:spPr/>
      <dgm:t>
        <a:bodyPr/>
        <a:lstStyle/>
        <a:p>
          <a:r>
            <a:rPr lang="en-ES" dirty="0"/>
            <a:t>Zwischenstand</a:t>
          </a:r>
        </a:p>
      </dgm:t>
    </dgm:pt>
    <dgm:pt modelId="{FB3AE3C4-C855-FB4C-87FD-F128661B80D9}" type="parTrans" cxnId="{0C83293A-29B7-B34D-92BC-761003EC6568}">
      <dgm:prSet/>
      <dgm:spPr/>
      <dgm:t>
        <a:bodyPr/>
        <a:lstStyle/>
        <a:p>
          <a:endParaRPr lang="en-GB"/>
        </a:p>
      </dgm:t>
    </dgm:pt>
    <dgm:pt modelId="{2E832593-4322-6748-957E-CAE8139CB2DB}" type="sibTrans" cxnId="{0C83293A-29B7-B34D-92BC-761003EC6568}">
      <dgm:prSet/>
      <dgm:spPr/>
      <dgm:t>
        <a:bodyPr/>
        <a:lstStyle/>
        <a:p>
          <a:endParaRPr lang="en-GB"/>
        </a:p>
      </dgm:t>
    </dgm:pt>
    <dgm:pt modelId="{6C20ACF1-9B17-3749-9C35-0B3EF700C19A}" type="pres">
      <dgm:prSet presAssocID="{04F82831-5C5D-324D-980B-5F10F6490A8A}" presName="linear" presStyleCnt="0">
        <dgm:presLayoutVars>
          <dgm:animLvl val="lvl"/>
          <dgm:resizeHandles val="exact"/>
        </dgm:presLayoutVars>
      </dgm:prSet>
      <dgm:spPr/>
    </dgm:pt>
    <dgm:pt modelId="{41FB0AB4-D5FD-154E-96DC-BBCB6B3812A0}" type="pres">
      <dgm:prSet presAssocID="{94A2407D-F66C-554A-8690-C67E059F89B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E17A17-9373-EC44-BB66-01B074B29482}" type="pres">
      <dgm:prSet presAssocID="{82BA3B12-65A8-4D4B-BECB-39CCD412FA77}" presName="spacer" presStyleCnt="0"/>
      <dgm:spPr/>
    </dgm:pt>
    <dgm:pt modelId="{84C8F211-05AF-BA41-8F16-CD5D4E102C15}" type="pres">
      <dgm:prSet presAssocID="{E8086CD1-80CC-9B40-92C8-B70E8E8236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7CE84B-EB54-B748-BEAD-F2A87ACA6E65}" type="pres">
      <dgm:prSet presAssocID="{AE08194F-0E78-FF4F-80A1-7C247CBD7275}" presName="spacer" presStyleCnt="0"/>
      <dgm:spPr/>
    </dgm:pt>
    <dgm:pt modelId="{F5012E58-6CDB-7A4A-8CE2-C1FBA7574D78}" type="pres">
      <dgm:prSet presAssocID="{F4610112-5984-EF43-8771-ADB1F1C65D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BD5EEA-11A2-D047-A0E1-D13AB148AC96}" type="pres">
      <dgm:prSet presAssocID="{680E9771-56BF-244F-BA2D-05665FCEA096}" presName="spacer" presStyleCnt="0"/>
      <dgm:spPr/>
    </dgm:pt>
    <dgm:pt modelId="{439D2CAD-0CFC-C54D-BCCB-0AE9383982CA}" type="pres">
      <dgm:prSet presAssocID="{773B52FF-F160-184E-BCD7-CC73F5F1D8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A6C28F-5916-894F-8CEF-D4A9429641E7}" type="pres">
      <dgm:prSet presAssocID="{D6BE3EF2-D8B6-184E-BB0A-51F47AC005B5}" presName="spacer" presStyleCnt="0"/>
      <dgm:spPr/>
    </dgm:pt>
    <dgm:pt modelId="{00E2A02A-DB1C-4449-A01F-F20CC2A3D8E4}" type="pres">
      <dgm:prSet presAssocID="{B5C20FDA-E325-6E42-B4A1-3C124579F8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BFE129-0B8D-8844-8E5C-E01812CE7A66}" type="presOf" srcId="{94A2407D-F66C-554A-8690-C67E059F89B4}" destId="{41FB0AB4-D5FD-154E-96DC-BBCB6B3812A0}" srcOrd="0" destOrd="0" presId="urn:microsoft.com/office/officeart/2005/8/layout/vList2"/>
    <dgm:cxn modelId="{783BC12E-EF3B-5B49-A936-CD6C5C3F9D42}" srcId="{04F82831-5C5D-324D-980B-5F10F6490A8A}" destId="{94A2407D-F66C-554A-8690-C67E059F89B4}" srcOrd="0" destOrd="0" parTransId="{522B9BAF-4B61-4747-8ADA-A2F0457E9AF6}" sibTransId="{82BA3B12-65A8-4D4B-BECB-39CCD412FA77}"/>
    <dgm:cxn modelId="{B5A19533-48B9-F841-954A-96554DB89730}" type="presOf" srcId="{F4610112-5984-EF43-8771-ADB1F1C65DE6}" destId="{F5012E58-6CDB-7A4A-8CE2-C1FBA7574D78}" srcOrd="0" destOrd="0" presId="urn:microsoft.com/office/officeart/2005/8/layout/vList2"/>
    <dgm:cxn modelId="{0C83293A-29B7-B34D-92BC-761003EC6568}" srcId="{04F82831-5C5D-324D-980B-5F10F6490A8A}" destId="{B5C20FDA-E325-6E42-B4A1-3C124579F8FD}" srcOrd="4" destOrd="0" parTransId="{FB3AE3C4-C855-FB4C-87FD-F128661B80D9}" sibTransId="{2E832593-4322-6748-957E-CAE8139CB2DB}"/>
    <dgm:cxn modelId="{990BF764-68F7-6E49-9635-39FE86030A6E}" srcId="{04F82831-5C5D-324D-980B-5F10F6490A8A}" destId="{773B52FF-F160-184E-BCD7-CC73F5F1D892}" srcOrd="3" destOrd="0" parTransId="{7CAEB772-3110-174C-8700-CDCF4755703A}" sibTransId="{D6BE3EF2-D8B6-184E-BB0A-51F47AC005B5}"/>
    <dgm:cxn modelId="{34221B6A-77E8-A843-AE8B-6EFB90A09E14}" srcId="{04F82831-5C5D-324D-980B-5F10F6490A8A}" destId="{F4610112-5984-EF43-8771-ADB1F1C65DE6}" srcOrd="2" destOrd="0" parTransId="{48170FB2-8014-B840-B0E1-42E04E51CC75}" sibTransId="{680E9771-56BF-244F-BA2D-05665FCEA096}"/>
    <dgm:cxn modelId="{A0A5D894-0702-1D4C-B38C-25D97C3A9C80}" type="presOf" srcId="{B5C20FDA-E325-6E42-B4A1-3C124579F8FD}" destId="{00E2A02A-DB1C-4449-A01F-F20CC2A3D8E4}" srcOrd="0" destOrd="0" presId="urn:microsoft.com/office/officeart/2005/8/layout/vList2"/>
    <dgm:cxn modelId="{EF34A4AC-1874-2845-B40D-61E03702E84D}" type="presOf" srcId="{E8086CD1-80CC-9B40-92C8-B70E8E8236C4}" destId="{84C8F211-05AF-BA41-8F16-CD5D4E102C15}" srcOrd="0" destOrd="0" presId="urn:microsoft.com/office/officeart/2005/8/layout/vList2"/>
    <dgm:cxn modelId="{74F4B5CE-5F07-894E-9570-F58EE4536DE5}" type="presOf" srcId="{773B52FF-F160-184E-BCD7-CC73F5F1D892}" destId="{439D2CAD-0CFC-C54D-BCCB-0AE9383982CA}" srcOrd="0" destOrd="0" presId="urn:microsoft.com/office/officeart/2005/8/layout/vList2"/>
    <dgm:cxn modelId="{27F6EED0-1EC3-2A41-8EC9-3C82525A2D7C}" srcId="{04F82831-5C5D-324D-980B-5F10F6490A8A}" destId="{E8086CD1-80CC-9B40-92C8-B70E8E8236C4}" srcOrd="1" destOrd="0" parTransId="{C8E5857E-4A65-3F43-8065-744BD50D2E50}" sibTransId="{AE08194F-0E78-FF4F-80A1-7C247CBD7275}"/>
    <dgm:cxn modelId="{D9EDDBE3-3F50-6745-834C-D22AA1903E75}" type="presOf" srcId="{04F82831-5C5D-324D-980B-5F10F6490A8A}" destId="{6C20ACF1-9B17-3749-9C35-0B3EF700C19A}" srcOrd="0" destOrd="0" presId="urn:microsoft.com/office/officeart/2005/8/layout/vList2"/>
    <dgm:cxn modelId="{CBEADC86-DB33-F645-BD90-95B5AD9A46CF}" type="presParOf" srcId="{6C20ACF1-9B17-3749-9C35-0B3EF700C19A}" destId="{41FB0AB4-D5FD-154E-96DC-BBCB6B3812A0}" srcOrd="0" destOrd="0" presId="urn:microsoft.com/office/officeart/2005/8/layout/vList2"/>
    <dgm:cxn modelId="{4EE60A6D-DE1D-7A41-B352-317A7FCD2CF4}" type="presParOf" srcId="{6C20ACF1-9B17-3749-9C35-0B3EF700C19A}" destId="{7FE17A17-9373-EC44-BB66-01B074B29482}" srcOrd="1" destOrd="0" presId="urn:microsoft.com/office/officeart/2005/8/layout/vList2"/>
    <dgm:cxn modelId="{2719CA0D-1375-204A-A60B-EFFF2AFCD235}" type="presParOf" srcId="{6C20ACF1-9B17-3749-9C35-0B3EF700C19A}" destId="{84C8F211-05AF-BA41-8F16-CD5D4E102C15}" srcOrd="2" destOrd="0" presId="urn:microsoft.com/office/officeart/2005/8/layout/vList2"/>
    <dgm:cxn modelId="{19297306-2F1A-6F43-8B0C-CDBB6BD3D037}" type="presParOf" srcId="{6C20ACF1-9B17-3749-9C35-0B3EF700C19A}" destId="{3E7CE84B-EB54-B748-BEAD-F2A87ACA6E65}" srcOrd="3" destOrd="0" presId="urn:microsoft.com/office/officeart/2005/8/layout/vList2"/>
    <dgm:cxn modelId="{AF6667FC-2468-EA4C-B47A-856B1A02F428}" type="presParOf" srcId="{6C20ACF1-9B17-3749-9C35-0B3EF700C19A}" destId="{F5012E58-6CDB-7A4A-8CE2-C1FBA7574D78}" srcOrd="4" destOrd="0" presId="urn:microsoft.com/office/officeart/2005/8/layout/vList2"/>
    <dgm:cxn modelId="{D5794B8C-BBB2-054D-9CBC-3F3D39176D8E}" type="presParOf" srcId="{6C20ACF1-9B17-3749-9C35-0B3EF700C19A}" destId="{94BD5EEA-11A2-D047-A0E1-D13AB148AC96}" srcOrd="5" destOrd="0" presId="urn:microsoft.com/office/officeart/2005/8/layout/vList2"/>
    <dgm:cxn modelId="{DDAA8DDB-90DD-BE42-9427-C04271510F91}" type="presParOf" srcId="{6C20ACF1-9B17-3749-9C35-0B3EF700C19A}" destId="{439D2CAD-0CFC-C54D-BCCB-0AE9383982CA}" srcOrd="6" destOrd="0" presId="urn:microsoft.com/office/officeart/2005/8/layout/vList2"/>
    <dgm:cxn modelId="{18ECFAA6-C9D2-1C40-83C1-A7C4C61918B7}" type="presParOf" srcId="{6C20ACF1-9B17-3749-9C35-0B3EF700C19A}" destId="{E8A6C28F-5916-894F-8CEF-D4A9429641E7}" srcOrd="7" destOrd="0" presId="urn:microsoft.com/office/officeart/2005/8/layout/vList2"/>
    <dgm:cxn modelId="{B14985F2-FFDD-CD4A-A33B-577C136A5480}" type="presParOf" srcId="{6C20ACF1-9B17-3749-9C35-0B3EF700C19A}" destId="{00E2A02A-DB1C-4449-A01F-F20CC2A3D8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Kontextfaktoren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Kontextfaktoren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sz="1300" dirty="0"/>
            <a:t>RQ2</a:t>
          </a:r>
          <a:endParaRPr lang="en-ES" sz="1300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sz="1300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9B993AF2-D7D4-DC41-B241-87D90DD37CA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sz="1300" dirty="0"/>
            <a:t>RQ3</a:t>
          </a:r>
        </a:p>
      </dgm:t>
    </dgm:pt>
    <dgm:pt modelId="{662D3275-7F32-9F4B-B3EC-3B71656C9DAD}" type="parTrans" cxnId="{480C08EF-AD04-E047-81DD-9B806FC98D7C}">
      <dgm:prSet/>
      <dgm:spPr/>
      <dgm:t>
        <a:bodyPr/>
        <a:lstStyle/>
        <a:p>
          <a:endParaRPr lang="en-GB"/>
        </a:p>
      </dgm:t>
    </dgm:pt>
    <dgm:pt modelId="{A8395D1B-FD32-4D48-B79F-E61C60A56461}" type="sibTrans" cxnId="{480C08EF-AD04-E047-81DD-9B806FC98D7C}">
      <dgm:prSet/>
      <dgm:spPr/>
      <dgm:t>
        <a:bodyPr/>
        <a:lstStyle/>
        <a:p>
          <a:endParaRPr lang="en-GB"/>
        </a:p>
      </dgm:t>
    </dgm:pt>
    <dgm:pt modelId="{2B99DF3A-6553-1347-8F7F-58164775E34F}">
      <dgm:prSet/>
      <dgm:spPr/>
      <dgm:t>
        <a:bodyPr/>
        <a:lstStyle/>
        <a:p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endParaRPr lang="en-ES" dirty="0"/>
        </a:p>
      </dgm:t>
    </dgm:pt>
    <dgm:pt modelId="{4EF0D4DA-41B3-E64C-80BB-B0FAA4EB4A94}" type="parTrans" cxnId="{2862428D-3861-6943-AAF6-24E662EDDEC4}">
      <dgm:prSet/>
      <dgm:spPr/>
      <dgm:t>
        <a:bodyPr/>
        <a:lstStyle/>
        <a:p>
          <a:endParaRPr lang="en-GB"/>
        </a:p>
      </dgm:t>
    </dgm:pt>
    <dgm:pt modelId="{0D7BBB68-0F94-A14A-BF9F-214868A06083}" type="sibTrans" cxnId="{2862428D-3861-6943-AAF6-24E662EDDEC4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 custScaleY="65093" custLinFactNeighborY="-2189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 custScaleY="69267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E48AED7A-9E22-8246-9861-023665D8CED6}" type="pres">
      <dgm:prSet presAssocID="{4215D204-BDE9-8648-8644-2860B39B85DE}" presName="spaceBetweenRectangles" presStyleCnt="0"/>
      <dgm:spPr/>
    </dgm:pt>
    <dgm:pt modelId="{B65FECD6-D790-D84D-B0F6-A2B1E2205DF1}" type="pres">
      <dgm:prSet presAssocID="{9B993AF2-D7D4-DC41-B241-87D90DD37CAB}" presName="parentLin" presStyleCnt="0"/>
      <dgm:spPr/>
    </dgm:pt>
    <dgm:pt modelId="{D83193E9-E3B9-9F4B-B896-5CDC9CB6D350}" type="pres">
      <dgm:prSet presAssocID="{9B993AF2-D7D4-DC41-B241-87D90DD37CAB}" presName="parentLeftMargin" presStyleLbl="node1" presStyleIdx="1" presStyleCnt="3"/>
      <dgm:spPr/>
    </dgm:pt>
    <dgm:pt modelId="{84A20CE0-6F77-B94B-A1D6-005E74207A22}" type="pres">
      <dgm:prSet presAssocID="{9B993AF2-D7D4-DC41-B241-87D90DD37CAB}" presName="parentText" presStyleLbl="node1" presStyleIdx="2" presStyleCnt="3" custScaleY="62609">
        <dgm:presLayoutVars>
          <dgm:chMax val="0"/>
          <dgm:bulletEnabled val="1"/>
        </dgm:presLayoutVars>
      </dgm:prSet>
      <dgm:spPr/>
    </dgm:pt>
    <dgm:pt modelId="{BCD4991A-910B-6448-89EC-BFD748216345}" type="pres">
      <dgm:prSet presAssocID="{9B993AF2-D7D4-DC41-B241-87D90DD37CAB}" presName="negativeSpace" presStyleCnt="0"/>
      <dgm:spPr/>
    </dgm:pt>
    <dgm:pt modelId="{3FDA7190-8C67-1F4A-A8D3-83BA3610CB75}" type="pres">
      <dgm:prSet presAssocID="{9B993AF2-D7D4-DC41-B241-87D90DD37C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66BC26-951A-774A-8559-62AE9F19F352}" type="presOf" srcId="{2B99DF3A-6553-1347-8F7F-58164775E34F}" destId="{A6D0F967-5438-1B4C-A6F9-B4D8C4DADFA4}" srcOrd="0" destOrd="1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9B993AF2-D7D4-DC41-B241-87D90DD37CAB}" destId="{47C89247-9092-6A47-AFF5-0F287B9143BC}" srcOrd="0" destOrd="0" parTransId="{8025A475-1C9F-9C48-A0D8-704277539CA2}" sibTransId="{0B689C69-4B1D-8F49-B39D-9A0ADDAB2EF4}"/>
    <dgm:cxn modelId="{53AEBB54-BFD7-184B-AFE9-2B7ECE3EB171}" type="presOf" srcId="{9B993AF2-D7D4-DC41-B241-87D90DD37CAB}" destId="{84A20CE0-6F77-B94B-A1D6-005E74207A22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22DE116D-FB15-454D-B0C8-903DBE2BBAAB}" type="presOf" srcId="{DFBB5D9D-EC17-D34E-8C5F-ED7DC81E1079}" destId="{DD7E5B7D-F304-244E-B8BB-F0655CC5D101}" srcOrd="1" destOrd="0" presId="urn:microsoft.com/office/officeart/2005/8/layout/list1"/>
    <dgm:cxn modelId="{1D5B8E84-796C-A24C-B0C3-144A63045989}" type="presOf" srcId="{47C89247-9092-6A47-AFF5-0F287B9143BC}" destId="{3FDA7190-8C67-1F4A-A8D3-83BA3610CB75}" srcOrd="0" destOrd="0" presId="urn:microsoft.com/office/officeart/2005/8/layout/list1"/>
    <dgm:cxn modelId="{19FA4F87-8480-434B-9198-40ACC5990006}" type="presOf" srcId="{A79D5FB1-6E07-EE44-A50B-F38EBCC53A02}" destId="{A6D0F967-5438-1B4C-A6F9-B4D8C4DADFA4}" srcOrd="0" destOrd="0" presId="urn:microsoft.com/office/officeart/2005/8/layout/list1"/>
    <dgm:cxn modelId="{C50E7D8B-0DF1-D842-8F97-473694BABB76}" type="presOf" srcId="{DFBB5D9D-EC17-D34E-8C5F-ED7DC81E1079}" destId="{59087048-5C19-524A-A103-0CD56FCAC184}" srcOrd="0" destOrd="0" presId="urn:microsoft.com/office/officeart/2005/8/layout/list1"/>
    <dgm:cxn modelId="{2862428D-3861-6943-AAF6-24E662EDDEC4}" srcId="{DFBB5D9D-EC17-D34E-8C5F-ED7DC81E1079}" destId="{2B99DF3A-6553-1347-8F7F-58164775E34F}" srcOrd="1" destOrd="0" parTransId="{4EF0D4DA-41B3-E64C-80BB-B0FAA4EB4A94}" sibTransId="{0D7BBB68-0F94-A14A-BF9F-214868A06083}"/>
    <dgm:cxn modelId="{B094FF93-4BAE-D543-94CA-1C72A973E027}" type="presOf" srcId="{192B2D2D-7DD1-E04D-95AE-BF7003FC8B57}" destId="{6AFD4721-15DE-BF4F-8624-8694CD380787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1EC031C8-28C2-1245-BEB0-F4464856F2A8}" type="presOf" srcId="{F5E04305-9685-C241-B84B-630BF963DFD2}" destId="{8FCCF6FD-6FC1-A14D-9233-7F12F81DC690}" srcOrd="0" destOrd="0" presId="urn:microsoft.com/office/officeart/2005/8/layout/list1"/>
    <dgm:cxn modelId="{3D8A8CCC-8D93-A941-A457-2480B9E43C85}" type="presOf" srcId="{9B993AF2-D7D4-DC41-B241-87D90DD37CAB}" destId="{D83193E9-E3B9-9F4B-B896-5CDC9CB6D350}" srcOrd="0" destOrd="0" presId="urn:microsoft.com/office/officeart/2005/8/layout/list1"/>
    <dgm:cxn modelId="{480C08EF-AD04-E047-81DD-9B806FC98D7C}" srcId="{EEA81312-CBEB-6645-A32F-8B545C725C4D}" destId="{9B993AF2-D7D4-DC41-B241-87D90DD37CAB}" srcOrd="2" destOrd="0" parTransId="{662D3275-7F32-9F4B-B3EC-3B71656C9DAD}" sibTransId="{A8395D1B-FD32-4D48-B79F-E61C60A56461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433B39FB-CBEA-4C4A-BA62-C7C0EFC26605}" type="presOf" srcId="{F5E04305-9685-C241-B84B-630BF963DFD2}" destId="{228A3AAB-588C-694A-A857-6C1DC00A67FC}" srcOrd="1" destOrd="0" presId="urn:microsoft.com/office/officeart/2005/8/layout/list1"/>
    <dgm:cxn modelId="{A36046E7-7BB5-F846-9584-75B8DA9B921D}" type="presParOf" srcId="{EE59A9C2-C279-3D4B-A82E-BAC0009C8FEA}" destId="{3ABC7823-323D-4D4C-A369-F7899B612532}" srcOrd="0" destOrd="0" presId="urn:microsoft.com/office/officeart/2005/8/layout/list1"/>
    <dgm:cxn modelId="{862DC60B-C251-1E4E-8310-C5EDE9633901}" type="presParOf" srcId="{3ABC7823-323D-4D4C-A369-F7899B612532}" destId="{8FCCF6FD-6FC1-A14D-9233-7F12F81DC690}" srcOrd="0" destOrd="0" presId="urn:microsoft.com/office/officeart/2005/8/layout/list1"/>
    <dgm:cxn modelId="{BCD060D2-CE43-EF41-A788-7F09425A875F}" type="presParOf" srcId="{3ABC7823-323D-4D4C-A369-F7899B612532}" destId="{228A3AAB-588C-694A-A857-6C1DC00A67FC}" srcOrd="1" destOrd="0" presId="urn:microsoft.com/office/officeart/2005/8/layout/list1"/>
    <dgm:cxn modelId="{F0605BFE-FE47-6C4C-B46D-1BD8BCD7F94D}" type="presParOf" srcId="{EE59A9C2-C279-3D4B-A82E-BAC0009C8FEA}" destId="{A3A931A1-B94B-7A46-BFD6-66308E872A56}" srcOrd="1" destOrd="0" presId="urn:microsoft.com/office/officeart/2005/8/layout/list1"/>
    <dgm:cxn modelId="{AC8E1A9B-1D8F-5E48-B1D9-1C27B90B7846}" type="presParOf" srcId="{EE59A9C2-C279-3D4B-A82E-BAC0009C8FEA}" destId="{6AFD4721-15DE-BF4F-8624-8694CD380787}" srcOrd="2" destOrd="0" presId="urn:microsoft.com/office/officeart/2005/8/layout/list1"/>
    <dgm:cxn modelId="{C93CFF7E-608C-FA4A-B644-44C3537D3964}" type="presParOf" srcId="{EE59A9C2-C279-3D4B-A82E-BAC0009C8FEA}" destId="{C246143F-FB50-3143-A01F-8D9C491AFB1F}" srcOrd="3" destOrd="0" presId="urn:microsoft.com/office/officeart/2005/8/layout/list1"/>
    <dgm:cxn modelId="{991920E2-8D0C-314E-AC7F-EA20298F104C}" type="presParOf" srcId="{EE59A9C2-C279-3D4B-A82E-BAC0009C8FEA}" destId="{7F891769-CA9C-C946-BD01-6061730EF6DF}" srcOrd="4" destOrd="0" presId="urn:microsoft.com/office/officeart/2005/8/layout/list1"/>
    <dgm:cxn modelId="{71CBFAF7-CAD5-574D-8BBF-FF3B2B80A814}" type="presParOf" srcId="{7F891769-CA9C-C946-BD01-6061730EF6DF}" destId="{59087048-5C19-524A-A103-0CD56FCAC184}" srcOrd="0" destOrd="0" presId="urn:microsoft.com/office/officeart/2005/8/layout/list1"/>
    <dgm:cxn modelId="{6B159A44-C519-E645-8C38-FD63F67B9A64}" type="presParOf" srcId="{7F891769-CA9C-C946-BD01-6061730EF6DF}" destId="{DD7E5B7D-F304-244E-B8BB-F0655CC5D101}" srcOrd="1" destOrd="0" presId="urn:microsoft.com/office/officeart/2005/8/layout/list1"/>
    <dgm:cxn modelId="{ADDE05DB-A023-8845-8F48-799F4DE6A655}" type="presParOf" srcId="{EE59A9C2-C279-3D4B-A82E-BAC0009C8FEA}" destId="{500CA8BC-F746-8741-8B4D-6412F8108671}" srcOrd="5" destOrd="0" presId="urn:microsoft.com/office/officeart/2005/8/layout/list1"/>
    <dgm:cxn modelId="{17033C38-C47A-D14C-BCB5-D95561F8B476}" type="presParOf" srcId="{EE59A9C2-C279-3D4B-A82E-BAC0009C8FEA}" destId="{A6D0F967-5438-1B4C-A6F9-B4D8C4DADFA4}" srcOrd="6" destOrd="0" presId="urn:microsoft.com/office/officeart/2005/8/layout/list1"/>
    <dgm:cxn modelId="{0B72E0CC-6B9B-A84B-8C5C-EE0659BBF924}" type="presParOf" srcId="{EE59A9C2-C279-3D4B-A82E-BAC0009C8FEA}" destId="{E48AED7A-9E22-8246-9861-023665D8CED6}" srcOrd="7" destOrd="0" presId="urn:microsoft.com/office/officeart/2005/8/layout/list1"/>
    <dgm:cxn modelId="{EEB736FF-AD88-AE40-BA74-17AFD9C26E36}" type="presParOf" srcId="{EE59A9C2-C279-3D4B-A82E-BAC0009C8FEA}" destId="{B65FECD6-D790-D84D-B0F6-A2B1E2205DF1}" srcOrd="8" destOrd="0" presId="urn:microsoft.com/office/officeart/2005/8/layout/list1"/>
    <dgm:cxn modelId="{B93CDDF2-46EC-714B-9465-7129BBCFF56D}" type="presParOf" srcId="{B65FECD6-D790-D84D-B0F6-A2B1E2205DF1}" destId="{D83193E9-E3B9-9F4B-B896-5CDC9CB6D350}" srcOrd="0" destOrd="0" presId="urn:microsoft.com/office/officeart/2005/8/layout/list1"/>
    <dgm:cxn modelId="{3A7342EB-BA2C-AF4F-B9B3-85337DE7BDAB}" type="presParOf" srcId="{B65FECD6-D790-D84D-B0F6-A2B1E2205DF1}" destId="{84A20CE0-6F77-B94B-A1D6-005E74207A22}" srcOrd="1" destOrd="0" presId="urn:microsoft.com/office/officeart/2005/8/layout/list1"/>
    <dgm:cxn modelId="{CB043DC3-6A5D-6645-A6A8-6DEB4C1C826F}" type="presParOf" srcId="{EE59A9C2-C279-3D4B-A82E-BAC0009C8FEA}" destId="{BCD4991A-910B-6448-89EC-BFD748216345}" srcOrd="9" destOrd="0" presId="urn:microsoft.com/office/officeart/2005/8/layout/list1"/>
    <dgm:cxn modelId="{99567FEE-EC1D-F64B-BB89-FE774FF58BBD}" type="presParOf" srcId="{EE59A9C2-C279-3D4B-A82E-BAC0009C8FEA}" destId="{3FDA7190-8C67-1F4A-A8D3-83BA3610CB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und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267793F1-B254-5049-B5D7-D881009BBDA1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41FF3A0E-A51F-C846-BECB-243789B94AE8}" type="parTrans" cxnId="{BA7925D5-FD4C-9149-9EBD-DEDBF1936117}">
      <dgm:prSet/>
      <dgm:spPr/>
      <dgm:t>
        <a:bodyPr/>
        <a:lstStyle/>
        <a:p>
          <a:endParaRPr lang="en-GB"/>
        </a:p>
      </dgm:t>
    </dgm:pt>
    <dgm:pt modelId="{8FD7B554-865B-DE4E-9CF9-EC2A0252EB57}" type="sibTrans" cxnId="{BA7925D5-FD4C-9149-9EBD-DEDBF1936117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A7E123D3-6D3B-5F41-B1E4-3B650A758E8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E4675D08-480B-AF49-920C-7190C29ADAA3}" type="parTrans" cxnId="{26013B1C-C28E-B444-9EBB-EBB9AF49DB26}">
      <dgm:prSet/>
      <dgm:spPr/>
      <dgm:t>
        <a:bodyPr/>
        <a:lstStyle/>
        <a:p>
          <a:endParaRPr lang="en-GB"/>
        </a:p>
      </dgm:t>
    </dgm:pt>
    <dgm:pt modelId="{D1FBD076-626C-3346-B8D8-013687217B1E}" type="sibTrans" cxnId="{26013B1C-C28E-B444-9EBB-EBB9AF49DB26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br>
            <a:rPr lang="en-GB" dirty="0"/>
          </a:b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26013B1C-C28E-B444-9EBB-EBB9AF49DB26}" srcId="{F5E04305-9685-C241-B84B-630BF963DFD2}" destId="{A7E123D3-6D3B-5F41-B1E4-3B650A758E80}" srcOrd="3" destOrd="0" parTransId="{E4675D08-480B-AF49-920C-7190C29ADAA3}" sibTransId="{D1FBD076-626C-3346-B8D8-013687217B1E}"/>
    <dgm:cxn modelId="{CFB2D224-62C5-634C-8334-B881C9388C07}" type="presOf" srcId="{5850EFA7-B3CC-9949-ABA2-0D545C36B5DA}" destId="{6AFD4721-15DE-BF4F-8624-8694CD380787}" srcOrd="0" destOrd="2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4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4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4B9DB1CD-7AC1-3443-A8BB-7B3E0E414C21}" type="presOf" srcId="{A7E123D3-6D3B-5F41-B1E4-3B650A758E80}" destId="{6AFD4721-15DE-BF4F-8624-8694CD380787}" srcOrd="0" destOrd="3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BA7925D5-FD4C-9149-9EBD-DEDBF1936117}" srcId="{F5E04305-9685-C241-B84B-630BF963DFD2}" destId="{267793F1-B254-5049-B5D7-D881009BBDA1}" srcOrd="1" destOrd="0" parTransId="{41FF3A0E-A51F-C846-BECB-243789B94AE8}" sibTransId="{8FD7B554-865B-DE4E-9CF9-EC2A0252EB57}"/>
    <dgm:cxn modelId="{A86031DB-A7B2-AD4B-B535-C5B2FA6BB33D}" type="presOf" srcId="{267793F1-B254-5049-B5D7-D881009BBDA1}" destId="{6AFD4721-15DE-BF4F-8624-8694CD380787}" srcOrd="0" destOrd="1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2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/>
            <a:t>Anfertigung einer Taxonomie</a:t>
          </a:r>
          <a:endParaRPr lang="en-ES" dirty="0"/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Kontextfaktoren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kritische 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0AB4-D5FD-154E-96DC-BBCB6B3812A0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3300" kern="1200" dirty="0"/>
            <a:t>Motivation &amp; Ziele</a:t>
          </a:r>
        </a:p>
      </dsp:txBody>
      <dsp:txXfrm>
        <a:off x="38638" y="45464"/>
        <a:ext cx="10438324" cy="714229"/>
      </dsp:txXfrm>
    </dsp:sp>
    <dsp:sp modelId="{84C8F211-05AF-BA41-8F16-CD5D4E102C15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3300" kern="1200" dirty="0"/>
            <a:t>Hintergrund</a:t>
          </a:r>
        </a:p>
      </dsp:txBody>
      <dsp:txXfrm>
        <a:off x="38638" y="932009"/>
        <a:ext cx="10438324" cy="714229"/>
      </dsp:txXfrm>
    </dsp:sp>
    <dsp:sp modelId="{F5012E58-6CDB-7A4A-8CE2-C1FBA7574D78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3300" kern="1200" dirty="0"/>
            <a:t>Recherchefragen</a:t>
          </a:r>
        </a:p>
      </dsp:txBody>
      <dsp:txXfrm>
        <a:off x="38638" y="1818554"/>
        <a:ext cx="10438324" cy="714229"/>
      </dsp:txXfrm>
    </dsp:sp>
    <dsp:sp modelId="{439D2CAD-0CFC-C54D-BCCB-0AE9383982CA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3300" kern="1200" dirty="0"/>
            <a:t>Vorgehen</a:t>
          </a:r>
        </a:p>
      </dsp:txBody>
      <dsp:txXfrm>
        <a:off x="38638" y="2705099"/>
        <a:ext cx="10438324" cy="714229"/>
      </dsp:txXfrm>
    </dsp:sp>
    <dsp:sp modelId="{00E2A02A-DB1C-4449-A01F-F20CC2A3D8E4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3300" kern="1200" dirty="0"/>
            <a:t>Zwischenstand</a:t>
          </a:r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183244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Kontextfaktoren</a:t>
          </a:r>
          <a:endParaRPr lang="en-ES" sz="2300" kern="1200" dirty="0"/>
        </a:p>
      </dsp:txBody>
      <dsp:txXfrm>
        <a:off x="0" y="183244"/>
        <a:ext cx="10515600" cy="978075"/>
      </dsp:txXfrm>
    </dsp:sp>
    <dsp:sp modelId="{228A3AAB-588C-694A-A857-6C1DC00A67FC}">
      <dsp:nvSpPr>
        <dsp:cNvPr id="0" name=""/>
        <dsp:cNvSpPr/>
      </dsp:nvSpPr>
      <dsp:spPr>
        <a:xfrm>
          <a:off x="525780" y="65906"/>
          <a:ext cx="7360920" cy="44195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/>
            <a:t>RQ1</a:t>
          </a:r>
        </a:p>
      </dsp:txBody>
      <dsp:txXfrm>
        <a:off x="547354" y="87480"/>
        <a:ext cx="7317772" cy="398807"/>
      </dsp:txXfrm>
    </dsp:sp>
    <dsp:sp modelId="{A6D0F967-5438-1B4C-A6F9-B4D8C4DADFA4}">
      <dsp:nvSpPr>
        <dsp:cNvPr id="0" name=""/>
        <dsp:cNvSpPr/>
      </dsp:nvSpPr>
      <dsp:spPr>
        <a:xfrm>
          <a:off x="0" y="1416334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Diskussionen</a:t>
          </a:r>
          <a:r>
            <a:rPr lang="en-GB" sz="2300" kern="1200" dirty="0"/>
            <a:t> </a:t>
          </a:r>
          <a:r>
            <a:rPr lang="en-GB" sz="2300" kern="1200" dirty="0" err="1"/>
            <a:t>zur</a:t>
          </a:r>
          <a:r>
            <a:rPr lang="en-GB" sz="2300" kern="1200" dirty="0"/>
            <a:t> </a:t>
          </a:r>
          <a:r>
            <a:rPr lang="en-GB" sz="2300" kern="1200" dirty="0" err="1"/>
            <a:t>Verallgemeinbarkeit</a:t>
          </a:r>
          <a:endParaRPr lang="en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Kontextfaktoren</a:t>
          </a:r>
          <a:r>
            <a:rPr lang="en-GB" sz="2300" kern="1200" dirty="0"/>
            <a:t> </a:t>
          </a:r>
          <a:r>
            <a:rPr lang="en-GB" sz="2300" kern="1200" dirty="0" err="1"/>
            <a:t>zum</a:t>
          </a:r>
          <a:r>
            <a:rPr lang="en-GB" sz="2300" kern="1200" dirty="0"/>
            <a:t> </a:t>
          </a:r>
          <a:r>
            <a:rPr lang="en-GB" sz="2300" kern="1200" dirty="0" err="1"/>
            <a:t>Zweck</a:t>
          </a:r>
          <a:r>
            <a:rPr lang="en-GB" sz="2300" kern="1200" dirty="0"/>
            <a:t> der </a:t>
          </a:r>
          <a:r>
            <a:rPr lang="en-GB" sz="2300" kern="1200" dirty="0" err="1"/>
            <a:t>Verallgemeinbarkeit</a:t>
          </a:r>
          <a:endParaRPr lang="en-ES" sz="2300" kern="1200" dirty="0"/>
        </a:p>
      </dsp:txBody>
      <dsp:txXfrm>
        <a:off x="0" y="1416334"/>
        <a:ext cx="10515600" cy="1340325"/>
      </dsp:txXfrm>
    </dsp:sp>
    <dsp:sp modelId="{DD7E5B7D-F304-244E-B8BB-F0655CC5D101}">
      <dsp:nvSpPr>
        <dsp:cNvPr id="0" name=""/>
        <dsp:cNvSpPr/>
      </dsp:nvSpPr>
      <dsp:spPr>
        <a:xfrm>
          <a:off x="525780" y="1285519"/>
          <a:ext cx="7360920" cy="47029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RQ2</a:t>
          </a:r>
          <a:endParaRPr lang="en-ES" sz="1300" kern="1200" dirty="0"/>
        </a:p>
      </dsp:txBody>
      <dsp:txXfrm>
        <a:off x="548738" y="1308477"/>
        <a:ext cx="7315004" cy="424379"/>
      </dsp:txXfrm>
    </dsp:sp>
    <dsp:sp modelId="{3FDA7190-8C67-1F4A-A8D3-83BA3610CB75}">
      <dsp:nvSpPr>
        <dsp:cNvPr id="0" name=""/>
        <dsp:cNvSpPr/>
      </dsp:nvSpPr>
      <dsp:spPr>
        <a:xfrm>
          <a:off x="0" y="2966469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Korrelation</a:t>
          </a:r>
          <a:r>
            <a:rPr lang="en-GB" sz="2300" kern="1200" dirty="0"/>
            <a:t>: </a:t>
          </a:r>
          <a:r>
            <a:rPr lang="en-GB" sz="2300" kern="1200" dirty="0" err="1"/>
            <a:t>Kontextfaktoren</a:t>
          </a:r>
          <a:r>
            <a:rPr lang="en-GB" sz="2300" kern="1200" dirty="0"/>
            <a:t> &lt;--&gt;  </a:t>
          </a:r>
          <a:r>
            <a:rPr lang="en-GB" sz="2300" kern="1200" dirty="0" err="1"/>
            <a:t>Arten</a:t>
          </a:r>
          <a:r>
            <a:rPr lang="en-GB" sz="2300" kern="1200" dirty="0"/>
            <a:t> der </a:t>
          </a:r>
          <a:r>
            <a:rPr lang="en-GB" sz="2300" kern="1200" dirty="0" err="1"/>
            <a:t>Publikationen</a:t>
          </a:r>
          <a:r>
            <a:rPr lang="en-GB" sz="2300" kern="1200" dirty="0"/>
            <a:t> </a:t>
          </a:r>
          <a:r>
            <a:rPr lang="en-GB" sz="2300" kern="1200" dirty="0" err="1"/>
            <a:t>bzw</a:t>
          </a:r>
          <a:r>
            <a:rPr lang="en-GB" sz="2300" kern="1200" dirty="0"/>
            <a:t>. </a:t>
          </a:r>
          <a:r>
            <a:rPr lang="en-GB" sz="2300" kern="1200" dirty="0" err="1"/>
            <a:t>Vorgehensweise</a:t>
          </a:r>
          <a:r>
            <a:rPr lang="en-GB" sz="2300" kern="1200" dirty="0"/>
            <a:t> der </a:t>
          </a:r>
          <a:r>
            <a:rPr lang="en-GB" sz="2300" kern="1200" dirty="0" err="1"/>
            <a:t>empirischen</a:t>
          </a:r>
          <a:r>
            <a:rPr lang="en-GB" sz="2300" kern="1200" dirty="0"/>
            <a:t> </a:t>
          </a:r>
          <a:r>
            <a:rPr lang="en-GB" sz="2300" kern="1200" dirty="0" err="1"/>
            <a:t>Studien</a:t>
          </a:r>
          <a:endParaRPr lang="en-ES" sz="2300" kern="1200" dirty="0"/>
        </a:p>
      </dsp:txBody>
      <dsp:txXfrm>
        <a:off x="0" y="2966469"/>
        <a:ext cx="10515600" cy="1304100"/>
      </dsp:txXfrm>
    </dsp:sp>
    <dsp:sp modelId="{84A20CE0-6F77-B94B-A1D6-005E74207A22}">
      <dsp:nvSpPr>
        <dsp:cNvPr id="0" name=""/>
        <dsp:cNvSpPr/>
      </dsp:nvSpPr>
      <dsp:spPr>
        <a:xfrm>
          <a:off x="525780" y="2880859"/>
          <a:ext cx="7360920" cy="42509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/>
            <a:t>RQ3</a:t>
          </a:r>
        </a:p>
      </dsp:txBody>
      <dsp:txXfrm>
        <a:off x="546531" y="2901610"/>
        <a:ext cx="7319418" cy="383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244478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Welche</a:t>
          </a:r>
          <a:r>
            <a:rPr lang="en-GB" sz="1400" kern="1200" dirty="0"/>
            <a:t>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werden</a:t>
          </a:r>
          <a:r>
            <a:rPr lang="en-GB" sz="1400" kern="1200" dirty="0"/>
            <a:t> in den </a:t>
          </a:r>
          <a:r>
            <a:rPr lang="en-GB" sz="1400" kern="1200" dirty="0" err="1"/>
            <a:t>Publikationen</a:t>
          </a:r>
          <a:r>
            <a:rPr lang="en-GB" sz="1400" kern="1200" dirty="0"/>
            <a:t> </a:t>
          </a:r>
          <a:r>
            <a:rPr lang="en-GB" sz="1400" kern="1200" dirty="0" err="1"/>
            <a:t>erwähnt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wie</a:t>
          </a:r>
          <a:r>
            <a:rPr lang="en-GB" sz="1400" kern="1200" dirty="0"/>
            <a:t> </a:t>
          </a:r>
          <a:r>
            <a:rPr lang="en-GB" sz="1400" kern="1200" dirty="0" err="1"/>
            <a:t>weit</a:t>
          </a:r>
          <a:r>
            <a:rPr lang="en-GB" sz="1400" kern="1200" dirty="0"/>
            <a:t> </a:t>
          </a:r>
          <a:r>
            <a:rPr lang="en-GB" sz="1400" kern="1200" dirty="0" err="1"/>
            <a:t>beschreiben</a:t>
          </a:r>
          <a:r>
            <a:rPr lang="en-GB" sz="1400" kern="1200" dirty="0"/>
            <a:t> </a:t>
          </a:r>
          <a:r>
            <a:rPr lang="en-GB" sz="1400" kern="1200" dirty="0" err="1"/>
            <a:t>Autoren</a:t>
          </a:r>
          <a:r>
            <a:rPr lang="en-GB" sz="1400" kern="1200" dirty="0"/>
            <a:t> und </a:t>
          </a:r>
          <a:r>
            <a:rPr lang="en-GB" sz="1400" kern="1200" dirty="0" err="1"/>
            <a:t>Autorinnen</a:t>
          </a:r>
          <a:r>
            <a:rPr lang="en-GB" sz="1400" kern="1200" dirty="0"/>
            <a:t> den </a:t>
          </a:r>
          <a:r>
            <a:rPr lang="en-GB" sz="1400" kern="1200" dirty="0" err="1"/>
            <a:t>Kontext</a:t>
          </a:r>
          <a:r>
            <a:rPr lang="en-GB" sz="1400" kern="1200" dirty="0"/>
            <a:t> </a:t>
          </a:r>
          <a:r>
            <a:rPr lang="en-GB" sz="1400" kern="1200" dirty="0" err="1"/>
            <a:t>ihrer</a:t>
          </a:r>
          <a:r>
            <a:rPr lang="en-GB" sz="1400" kern="1200" dirty="0"/>
            <a:t> </a:t>
          </a:r>
          <a:r>
            <a:rPr lang="en-GB" sz="1400" kern="1200" dirty="0" err="1"/>
            <a:t>Publikationen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welcher</a:t>
          </a:r>
          <a:r>
            <a:rPr lang="en-GB" sz="1400" kern="1200" dirty="0"/>
            <a:t> Form </a:t>
          </a:r>
          <a:r>
            <a:rPr lang="en-GB" sz="1400" kern="1200" dirty="0" err="1"/>
            <a:t>kommen</a:t>
          </a:r>
          <a:r>
            <a:rPr lang="en-GB" sz="1400" kern="1200" dirty="0"/>
            <a:t>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vor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Sind </a:t>
          </a:r>
          <a:r>
            <a:rPr lang="en-GB" sz="1400" kern="1200" dirty="0" err="1"/>
            <a:t>diese</a:t>
          </a:r>
          <a:r>
            <a:rPr lang="en-GB" sz="1400" kern="1200" dirty="0"/>
            <a:t> </a:t>
          </a:r>
          <a:r>
            <a:rPr lang="en-GB" sz="1400" kern="1200" dirty="0" err="1"/>
            <a:t>explizit</a:t>
          </a:r>
          <a:r>
            <a:rPr lang="en-GB" sz="1400" kern="1200" dirty="0"/>
            <a:t> </a:t>
          </a:r>
          <a:r>
            <a:rPr lang="en-GB" sz="1400" kern="1200" dirty="0" err="1"/>
            <a:t>oder</a:t>
          </a:r>
          <a:r>
            <a:rPr lang="en-GB" sz="1400" kern="1200" dirty="0"/>
            <a:t> </a:t>
          </a:r>
          <a:r>
            <a:rPr lang="en-GB" sz="1400" kern="1200" dirty="0" err="1"/>
            <a:t>implizit</a:t>
          </a:r>
          <a:r>
            <a:rPr lang="en-GB" sz="1400" kern="1200" dirty="0"/>
            <a:t> </a:t>
          </a:r>
          <a:r>
            <a:rPr lang="en-GB" sz="1400" kern="1200" dirty="0" err="1"/>
            <a:t>erkennbar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Sind </a:t>
          </a:r>
          <a:r>
            <a:rPr lang="en-GB" sz="1400" kern="1200" dirty="0" err="1"/>
            <a:t>andere</a:t>
          </a:r>
          <a:r>
            <a:rPr lang="en-GB" sz="1400" kern="1200" dirty="0"/>
            <a:t> </a:t>
          </a:r>
          <a:r>
            <a:rPr lang="en-GB" sz="1400" kern="1200" dirty="0" err="1"/>
            <a:t>Zwecke</a:t>
          </a:r>
          <a:r>
            <a:rPr lang="en-GB" sz="1400" kern="1200" dirty="0"/>
            <a:t> </a:t>
          </a:r>
          <a:r>
            <a:rPr lang="en-GB" sz="1400" kern="1200" dirty="0" err="1"/>
            <a:t>als</a:t>
          </a:r>
          <a:r>
            <a:rPr lang="en-GB" sz="1400" kern="1200" dirty="0"/>
            <a:t>, die </a:t>
          </a:r>
          <a:r>
            <a:rPr lang="en-GB" sz="1400" kern="1200" dirty="0" err="1"/>
            <a:t>bereits</a:t>
          </a:r>
          <a:r>
            <a:rPr lang="en-GB" sz="1400" kern="1200" dirty="0"/>
            <a:t> </a:t>
          </a:r>
          <a:r>
            <a:rPr lang="en-GB" sz="1400" kern="1200" dirty="0" err="1"/>
            <a:t>genannten</a:t>
          </a:r>
          <a:r>
            <a:rPr lang="en-GB" sz="1400" kern="1200" dirty="0"/>
            <a:t>, </a:t>
          </a:r>
          <a:r>
            <a:rPr lang="en-GB" sz="1400" kern="1200" dirty="0" err="1"/>
            <a:t>erkennbar</a:t>
          </a:r>
          <a:r>
            <a:rPr lang="en-GB" sz="1400" kern="1200" dirty="0"/>
            <a:t>? </a:t>
          </a:r>
          <a:endParaRPr lang="en-ES" sz="1400" kern="1200" dirty="0"/>
        </a:p>
      </dsp:txBody>
      <dsp:txXfrm>
        <a:off x="0" y="244478"/>
        <a:ext cx="10515600" cy="1499400"/>
      </dsp:txXfrm>
    </dsp:sp>
    <dsp:sp modelId="{228A3AAB-588C-694A-A857-6C1DC00A67FC}">
      <dsp:nvSpPr>
        <dsp:cNvPr id="0" name=""/>
        <dsp:cNvSpPr/>
      </dsp:nvSpPr>
      <dsp:spPr>
        <a:xfrm>
          <a:off x="525780" y="37838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/>
            <a:t>RQ1</a:t>
          </a:r>
        </a:p>
      </dsp:txBody>
      <dsp:txXfrm>
        <a:off x="545955" y="58013"/>
        <a:ext cx="7320570" cy="372930"/>
      </dsp:txXfrm>
    </dsp:sp>
    <dsp:sp modelId="{A6D0F967-5438-1B4C-A6F9-B4D8C4DADFA4}">
      <dsp:nvSpPr>
        <dsp:cNvPr id="0" name=""/>
        <dsp:cNvSpPr/>
      </dsp:nvSpPr>
      <dsp:spPr>
        <a:xfrm>
          <a:off x="0" y="2026118"/>
          <a:ext cx="10515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wie</a:t>
          </a:r>
          <a:r>
            <a:rPr lang="en-GB" sz="1400" kern="1200" dirty="0"/>
            <a:t> </a:t>
          </a:r>
          <a:r>
            <a:rPr lang="en-GB" sz="1400" kern="1200" dirty="0" err="1"/>
            <a:t>weit</a:t>
          </a:r>
          <a:r>
            <a:rPr lang="en-GB" sz="1400" kern="1200" dirty="0"/>
            <a:t> </a:t>
          </a:r>
          <a:r>
            <a:rPr lang="en-GB" sz="1400" kern="1200" dirty="0" err="1"/>
            <a:t>diskutieren</a:t>
          </a:r>
          <a:r>
            <a:rPr lang="en-GB" sz="1400" kern="1200" dirty="0"/>
            <a:t> </a:t>
          </a:r>
          <a:r>
            <a:rPr lang="en-GB" sz="1400" kern="1200" dirty="0" err="1"/>
            <a:t>Autoren</a:t>
          </a:r>
          <a:r>
            <a:rPr lang="en-GB" sz="1400" kern="1200" dirty="0"/>
            <a:t> und </a:t>
          </a:r>
          <a:r>
            <a:rPr lang="en-GB" sz="1400" kern="1200" dirty="0" err="1"/>
            <a:t>Autorinnen</a:t>
          </a:r>
          <a:r>
            <a:rPr lang="en-GB" sz="1400" kern="1200" dirty="0"/>
            <a:t> </a:t>
          </a:r>
          <a:r>
            <a:rPr lang="en-GB" sz="1400" kern="1200" dirty="0" err="1"/>
            <a:t>über</a:t>
          </a:r>
          <a:r>
            <a:rPr lang="en-GB" sz="1400" kern="1200" dirty="0"/>
            <a:t> die </a:t>
          </a:r>
          <a:r>
            <a:rPr lang="en-GB" sz="1400" kern="1200" dirty="0" err="1"/>
            <a:t>Verallgemeinbarkeit</a:t>
          </a:r>
          <a:r>
            <a:rPr lang="en-GB" sz="1400" kern="1200" dirty="0"/>
            <a:t> </a:t>
          </a:r>
          <a:r>
            <a:rPr lang="en-GB" sz="1400" kern="1200" dirty="0" err="1"/>
            <a:t>ihr</a:t>
          </a:r>
          <a:r>
            <a:rPr lang="en-GB" sz="1400" kern="1200" dirty="0"/>
            <a:t> </a:t>
          </a:r>
          <a:r>
            <a:rPr lang="en-GB" sz="1400" kern="1200" dirty="0" err="1"/>
            <a:t>Publikationen</a:t>
          </a:r>
          <a:r>
            <a:rPr lang="en-GB" sz="1400" kern="1200" dirty="0"/>
            <a:t>, </a:t>
          </a:r>
          <a:r>
            <a:rPr lang="en-GB" sz="1400" kern="1200" dirty="0" err="1"/>
            <a:t>Ergebnisse</a:t>
          </a:r>
          <a:r>
            <a:rPr lang="en-GB" sz="1400" kern="1200" dirty="0"/>
            <a:t> und </a:t>
          </a:r>
          <a:r>
            <a:rPr lang="en-GB" sz="1400" kern="1200" dirty="0" err="1"/>
            <a:t>Techniken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Bestehen</a:t>
          </a:r>
          <a:r>
            <a:rPr lang="en-GB" sz="1400" kern="1200" dirty="0"/>
            <a:t> </a:t>
          </a:r>
          <a:r>
            <a:rPr lang="en-GB" sz="1400" kern="1200" dirty="0" err="1"/>
            <a:t>Lücken</a:t>
          </a:r>
          <a:r>
            <a:rPr lang="en-GB" sz="1400" kern="1200" dirty="0"/>
            <a:t> in den </a:t>
          </a:r>
          <a:r>
            <a:rPr lang="en-GB" sz="1400" kern="1200" dirty="0" err="1"/>
            <a:t>Diskussionen</a:t>
          </a:r>
          <a:r>
            <a:rPr lang="en-GB" sz="1400" kern="1200" dirty="0"/>
            <a:t> </a:t>
          </a:r>
          <a:r>
            <a:rPr lang="en-GB" sz="1400" kern="1200" dirty="0" err="1"/>
            <a:t>zur</a:t>
          </a:r>
          <a:r>
            <a:rPr lang="en-GB" sz="1400" kern="1200" dirty="0"/>
            <a:t> </a:t>
          </a:r>
          <a:r>
            <a:rPr lang="en-GB" sz="1400" kern="1200" dirty="0" err="1"/>
            <a:t>Verallgemeinbarkeit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Wie </a:t>
          </a:r>
          <a:r>
            <a:rPr lang="en-GB" sz="1400" kern="1200" dirty="0" err="1"/>
            <a:t>unterscheiden</a:t>
          </a:r>
          <a:r>
            <a:rPr lang="en-GB" sz="1400" kern="1200" dirty="0"/>
            <a:t> </a:t>
          </a:r>
          <a:r>
            <a:rPr lang="en-GB" sz="1400" kern="1200" dirty="0" err="1"/>
            <a:t>sich</a:t>
          </a:r>
          <a:r>
            <a:rPr lang="en-GB" sz="1400" kern="1200" dirty="0"/>
            <a:t> die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zum</a:t>
          </a:r>
          <a:r>
            <a:rPr lang="en-GB" sz="1400" kern="1200" dirty="0"/>
            <a:t> </a:t>
          </a:r>
          <a:r>
            <a:rPr lang="en-GB" sz="1400" kern="1200" dirty="0" err="1"/>
            <a:t>Zweck</a:t>
          </a:r>
          <a:r>
            <a:rPr lang="en-GB" sz="1400" kern="1200" dirty="0"/>
            <a:t> der </a:t>
          </a:r>
          <a:r>
            <a:rPr lang="en-GB" sz="1400" kern="1200" dirty="0" err="1"/>
            <a:t>Verallgemeinbarkeit</a:t>
          </a:r>
          <a:r>
            <a:rPr lang="en-GB" sz="1400" kern="1200" dirty="0"/>
            <a:t> </a:t>
          </a:r>
          <a:r>
            <a:rPr lang="en-GB" sz="1400" kern="1200" dirty="0" err="1"/>
            <a:t>zu</a:t>
          </a:r>
          <a:r>
            <a:rPr lang="en-GB" sz="1400" kern="1200" dirty="0"/>
            <a:t> den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anderer</a:t>
          </a:r>
          <a:r>
            <a:rPr lang="en-GB" sz="1400" kern="1200" dirty="0"/>
            <a:t> </a:t>
          </a:r>
          <a:r>
            <a:rPr lang="en-GB" sz="1400" kern="1200" dirty="0" err="1"/>
            <a:t>Zwecke</a:t>
          </a:r>
          <a:r>
            <a:rPr lang="en-GB" sz="1400" kern="1200" dirty="0"/>
            <a:t>?</a:t>
          </a:r>
          <a:br>
            <a:rPr lang="en-GB" sz="1400" kern="1200" dirty="0"/>
          </a:br>
          <a:endParaRPr lang="en-ES" sz="1400" kern="1200" dirty="0"/>
        </a:p>
      </dsp:txBody>
      <dsp:txXfrm>
        <a:off x="0" y="2026118"/>
        <a:ext cx="10515600" cy="1455299"/>
      </dsp:txXfrm>
    </dsp:sp>
    <dsp:sp modelId="{DD7E5B7D-F304-244E-B8BB-F0655CC5D101}">
      <dsp:nvSpPr>
        <dsp:cNvPr id="0" name=""/>
        <dsp:cNvSpPr/>
      </dsp:nvSpPr>
      <dsp:spPr>
        <a:xfrm>
          <a:off x="525780" y="1819479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RQ2</a:t>
          </a:r>
          <a:endParaRPr lang="en-ES" sz="1400" kern="1200" dirty="0"/>
        </a:p>
      </dsp:txBody>
      <dsp:txXfrm>
        <a:off x="545955" y="1839654"/>
        <a:ext cx="7320570" cy="372930"/>
      </dsp:txXfrm>
    </dsp:sp>
    <dsp:sp modelId="{17492EF2-72D0-EB4C-9D85-3A86338447FB}">
      <dsp:nvSpPr>
        <dsp:cNvPr id="0" name=""/>
        <dsp:cNvSpPr/>
      </dsp:nvSpPr>
      <dsp:spPr>
        <a:xfrm>
          <a:off x="0" y="3763659"/>
          <a:ext cx="105156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Unterscheiden</a:t>
          </a:r>
          <a:r>
            <a:rPr lang="en-GB" sz="1400" kern="1200" dirty="0"/>
            <a:t> </a:t>
          </a:r>
          <a:r>
            <a:rPr lang="en-GB" sz="1400" kern="1200" dirty="0" err="1"/>
            <a:t>sich</a:t>
          </a:r>
          <a:r>
            <a:rPr lang="en-GB" sz="1400" kern="1200" dirty="0"/>
            <a:t> die </a:t>
          </a:r>
          <a:r>
            <a:rPr lang="en-GB" sz="1400" kern="1200" dirty="0" err="1"/>
            <a:t>Kontexte</a:t>
          </a:r>
          <a:r>
            <a:rPr lang="en-GB" sz="1400" kern="1200" dirty="0"/>
            <a:t> und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abhängig</a:t>
          </a:r>
          <a:r>
            <a:rPr lang="en-GB" sz="1400" kern="1200" dirty="0"/>
            <a:t> von den </a:t>
          </a:r>
          <a:r>
            <a:rPr lang="en-GB" sz="1400" kern="1200" dirty="0" err="1"/>
            <a:t>Arten</a:t>
          </a:r>
          <a:r>
            <a:rPr lang="en-GB" sz="1400" kern="1200" dirty="0"/>
            <a:t> der </a:t>
          </a:r>
          <a:r>
            <a:rPr lang="en-GB" sz="1400" kern="1200" dirty="0" err="1"/>
            <a:t>Publikationen</a:t>
          </a:r>
          <a:r>
            <a:rPr lang="en-GB" sz="1400" kern="1200" dirty="0"/>
            <a:t> und von der </a:t>
          </a:r>
          <a:r>
            <a:rPr lang="en-GB" sz="1400" kern="1200" dirty="0" err="1"/>
            <a:t>Vorgehensweise</a:t>
          </a:r>
          <a:r>
            <a:rPr lang="en-GB" sz="1400" kern="1200" dirty="0"/>
            <a:t> der </a:t>
          </a:r>
          <a:r>
            <a:rPr lang="en-GB" sz="1400" kern="1200" dirty="0" err="1"/>
            <a:t>empirischen</a:t>
          </a:r>
          <a:r>
            <a:rPr lang="en-GB" sz="1400" kern="1200" dirty="0"/>
            <a:t> </a:t>
          </a:r>
          <a:r>
            <a:rPr lang="en-GB" sz="1400" kern="1200" dirty="0" err="1"/>
            <a:t>Studie</a:t>
          </a:r>
          <a:r>
            <a:rPr lang="en-GB" sz="1400" kern="1200" dirty="0"/>
            <a:t>?</a:t>
          </a:r>
          <a:endParaRPr lang="en-ES" sz="1400" kern="1200" dirty="0"/>
        </a:p>
      </dsp:txBody>
      <dsp:txXfrm>
        <a:off x="0" y="3763659"/>
        <a:ext cx="10515600" cy="793800"/>
      </dsp:txXfrm>
    </dsp:sp>
    <dsp:sp modelId="{18F04180-A1CA-844F-A673-66B81EEFB8FA}">
      <dsp:nvSpPr>
        <dsp:cNvPr id="0" name=""/>
        <dsp:cNvSpPr/>
      </dsp:nvSpPr>
      <dsp:spPr>
        <a:xfrm>
          <a:off x="525780" y="3557019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/>
            <a:t>RQ3</a:t>
          </a:r>
        </a:p>
      </dsp:txBody>
      <dsp:txXfrm>
        <a:off x="545955" y="3577194"/>
        <a:ext cx="73205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Kontextfaktoren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kritische 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Anfertigung einer Taxonomie</a:t>
          </a:r>
          <a:endParaRPr lang="en-ES" sz="1800" kern="1200" dirty="0"/>
        </a:p>
      </dsp:txBody>
      <dsp:txXfrm>
        <a:off x="8279335" y="2383865"/>
        <a:ext cx="1672289" cy="111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1629D-CB34-C844-BFF1-3492098D8BF6}" type="datetimeFigureOut">
              <a:rPr lang="en-ES" smtClean="0"/>
              <a:t>22/01/2021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A0F2-46D3-8541-8FD2-7F50BE5CC1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39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42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697-7AB6-FA46-B466-39D220E1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DA87-D78F-D546-9670-F557F30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18A-4C4C-5D46-9F44-9349DA8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50A7-F6C3-9E44-A51A-3957199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CE6-0F62-784B-A169-A9A4E4D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5983-6F2B-BD4D-B1CC-B3220A13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AC8-DCB7-0E4A-80B4-5DF97F65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AF-4098-4849-902C-AE970555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60A8-B99A-744B-96D3-7F1B276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685-7E14-1E42-8CE6-8F41B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50E7-AEC6-5541-A42B-8280574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0F13-29FE-744B-A7EC-DE5BFEEA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2CD-5B61-AB4B-9B59-95C21FEB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8B14-5C71-BC46-AC06-2B2DD90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19F4-B0A2-814C-951B-33A4705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32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900-44DC-4E44-8947-6904A51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61CA-2527-C34F-9EEA-BB45DF2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DC17-7476-394A-BC46-FB97CBA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9D9-345A-7D47-AE3C-36E5241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2365-CBC3-DA40-9B6D-3E80A6B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5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782-92D6-244E-ABD6-9F2E607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D4DE-9E5A-6143-BBF9-3C44A11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962-35DB-1D4E-9A09-7D851A9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BC65-29D5-F64C-85B2-937884F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D657-FDF1-7A40-9C56-8E88E34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3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1282-AB8E-324C-9C40-150368A7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2BF-5F0D-1E48-9AEF-F39FEC9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6A2-DE17-6B43-A6DB-08EDCE6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5F22-68A4-DC4B-A2B5-1E9648C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55E4-198B-0B4E-9E8F-21231694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C0AC-A066-F440-AA88-B38907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60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C9F-5239-EB40-8FBF-30C8D64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200F-8962-0240-9AC1-899E7C9C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309E-28A9-4141-80FA-6743221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42C0F-CD29-D348-8FD5-63DF0BC4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92BB-29CD-CF4F-BAB7-829069D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9B4-FAAF-DE4D-8022-B3A5B5D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FA59E-BC9B-F04E-9EE1-D77CF92F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B06C-E025-564E-92A3-FA79027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E11-C375-1A49-8A30-E00AEFB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C7E-EC9E-334D-85EF-B279604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4C9C-61B2-2844-B41C-0E9DEF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00BD-3C66-6F4F-8933-0432875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7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DDC6-F9ED-EA42-AFAE-BEA7994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4797-D76C-D443-A861-347EC66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DDAE-94E5-5A42-89DE-71920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EA6-46E6-B146-89AB-451079D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763-A8CF-3946-B743-F303141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9BD-C3E8-5148-83FF-B6C9C612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7295-7999-6C48-BDA3-B694F97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B13E-02D9-2540-8BF4-C57BE69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E5E-8564-B343-B4FA-A14C1E3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26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AD-B3C9-6741-9077-E21D67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F9A5-1392-3947-9408-50E8D623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F9C9-34F0-F649-84B2-220E5646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C35-AF36-7648-B84C-B7466EA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AF50-6752-3944-A5E7-51D157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4F65-B810-F248-A9E7-339557E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87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C954C-152C-D348-B7C2-9A56ECD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FAAA-228F-AB40-9C25-9C36CE29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E36-2E3F-364A-BA91-BB490631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25B-F056-3046-86D0-5EA1A0F8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63E-1364-C84A-8191-7F7EB0AA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62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1" y="0"/>
            <a:ext cx="9349417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8358-D0FD-A946-9FD6-02DAF06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30CE-E93F-6D4A-B082-FA17446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Pfeile in folgenden Vorgehen Slides einbauen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0EF3-A862-994C-BE0B-51B7849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DA1D-1662-4B40-AA46-C734A1F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BB81-153B-4640-9A19-AF56BB00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00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1. Iteration aller ausgezeichneten Publikationen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</a:t>
            </a:r>
            <a:r>
              <a:rPr lang="en-ES" dirty="0"/>
              <a:t> abhängig von Art der Auszeichnung und 				        Vortragszeitpunkt auf der ICSE</a:t>
            </a:r>
          </a:p>
          <a:p>
            <a:pPr marL="0" indent="0">
              <a:buNone/>
            </a:pPr>
            <a:r>
              <a:rPr lang="en-ES" b="1" dirty="0"/>
              <a:t>Zwecke</a:t>
            </a:r>
            <a:r>
              <a:rPr lang="en-ES" dirty="0"/>
              <a:t>: Thema, Ab/Eingrenzung, Verallgemeinbarkeit</a:t>
            </a:r>
          </a:p>
          <a:p>
            <a:pPr marL="0" indent="0">
              <a:buNone/>
            </a:pPr>
            <a:r>
              <a:rPr lang="en-ES" b="1" dirty="0"/>
              <a:t>Stellen</a:t>
            </a:r>
            <a:r>
              <a:rPr lang="en-ES" dirty="0"/>
              <a:t>: Titel, Abstract, Introduction, Related Work, Conclusion,			   Threats to Validity: externe Validity, Discussion, Limitations, 		   Future Work, </a:t>
            </a:r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Recherchefragen 1 und 2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11</a:t>
            </a:fld>
            <a:endParaRPr lang="en-ES"/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BB18E2C3-D8BA-454C-9234-4D2A305C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69F-386F-BE40-A0C2-5CFABBD2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12A-5FE6-3F4A-AF6E-5CDAE8C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B76A-D0BB-9446-A0FC-7450CA1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F1C-38F7-0441-9C40-45AACA5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D8D-271F-D848-88D5-E6269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684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2.Iteration aller ausgezeichneten Publikationen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 </a:t>
            </a:r>
            <a:r>
              <a:rPr lang="en-ES" dirty="0"/>
              <a:t>eigenes Clustering abhängig von Einsichten der 1. Iteration und Themengebiete</a:t>
            </a:r>
          </a:p>
          <a:p>
            <a:pPr marL="0" indent="0">
              <a:buNone/>
            </a:pPr>
            <a:r>
              <a:rPr lang="en-ES" b="1" dirty="0"/>
              <a:t>Zwecke</a:t>
            </a:r>
            <a:r>
              <a:rPr lang="en-ES" dirty="0"/>
              <a:t>: Details, Anwendung, Erweitbarkeit, mögl. Verallgemeinbarkeit</a:t>
            </a:r>
          </a:p>
          <a:p>
            <a:pPr marL="0" indent="0">
              <a:buNone/>
            </a:pPr>
            <a:r>
              <a:rPr lang="en-ES" b="1" dirty="0"/>
              <a:t>Stellen: </a:t>
            </a:r>
            <a:r>
              <a:rPr lang="en-GB" dirty="0" err="1"/>
              <a:t>Vorgehen</a:t>
            </a:r>
            <a:r>
              <a:rPr lang="en-GB" dirty="0"/>
              <a:t>, Interpretation, construct, interne Validity</a:t>
            </a:r>
            <a:endParaRPr lang="en-ES" dirty="0"/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Recherchefragen 1 und gemachte Annahmen</a:t>
            </a:r>
          </a:p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dirty="0" err="1"/>
              <a:t>Gemeinsamkeiten</a:t>
            </a:r>
            <a:r>
              <a:rPr lang="en-GB" dirty="0"/>
              <a:t> in </a:t>
            </a:r>
            <a:r>
              <a:rPr lang="en-GB" dirty="0" err="1"/>
              <a:t>Publikationen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,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Einsichten</a:t>
            </a:r>
            <a:r>
              <a:rPr lang="en-GB" dirty="0"/>
              <a:t> </a:t>
            </a:r>
            <a:r>
              <a:rPr lang="en-GB" dirty="0" err="1"/>
              <a:t>erlangen</a:t>
            </a:r>
            <a:r>
              <a:rPr lang="en-GB" dirty="0"/>
              <a:t> und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Annahmen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13</a:t>
            </a:fld>
            <a:endParaRPr lang="en-ES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765111B6-A5BD-D14B-B781-75109CF3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FEB8-716A-6E49-A547-AAFF6C8F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E2CC-CF9F-344C-8DBC-F0A74E36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Clustering der Publikationen:</a:t>
            </a:r>
          </a:p>
          <a:p>
            <a:pPr marL="457200" indent="-457200">
              <a:buAutoNum type="arabicPeriod"/>
            </a:pPr>
            <a:r>
              <a:rPr lang="en-ES" sz="2000" dirty="0"/>
              <a:t>Publikationen mit Aufteilung in interne, externe und construct Validität (19)</a:t>
            </a:r>
          </a:p>
          <a:p>
            <a:pPr marL="514350" indent="-514350">
              <a:buAutoNum type="arabicPeriod"/>
            </a:pPr>
            <a:r>
              <a:rPr lang="en-ES" sz="2000" dirty="0"/>
              <a:t>Publikationen ohne Fokus auf Verallgemeinbarkeit (2) oder mit vagen Stellungnahmen zur Verallgemeinbarkeit (6)</a:t>
            </a:r>
          </a:p>
          <a:p>
            <a:pPr marL="514350" indent="-514350">
              <a:buAutoNum type="arabicPeriod"/>
            </a:pPr>
            <a:r>
              <a:rPr lang="en-ES" sz="2000" dirty="0"/>
              <a:t>Publikationen im Themengebiet: Testing (9)</a:t>
            </a:r>
          </a:p>
          <a:p>
            <a:pPr marL="514350" indent="-514350">
              <a:buAutoNum type="arabicPeriod"/>
            </a:pPr>
            <a:r>
              <a:rPr lang="en-ES" sz="2000" dirty="0"/>
              <a:t>Publikationen im Themengebiet: Deep Learning, Neuronal Netzwerke (5)</a:t>
            </a:r>
          </a:p>
          <a:p>
            <a:pPr marL="514350" indent="-514350">
              <a:buAutoNum type="arabicPeriod"/>
            </a:pPr>
            <a:r>
              <a:rPr lang="en-ES" sz="2000" dirty="0"/>
              <a:t>Restliche Publikationen (18)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Lesereihenfolge innerhalb der Paper abhängig von Auszeichnung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086C-A7D6-C04A-AED2-682CFAE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839E-6099-8E4B-A0D9-D22A586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9E6D-8F48-8A4D-80F5-2E5EB66E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14</a:t>
            </a:fld>
            <a:endParaRPr lang="en-ES"/>
          </a:p>
        </p:txBody>
      </p:sp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9EF84AA0-F296-4D4F-87A2-E15AA8BB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69F-386F-BE40-A0C2-5CFABBD2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12A-5FE6-3F4A-AF6E-5CDAE8C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B76A-D0BB-9446-A0FC-7450CA1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F1C-38F7-0441-9C40-45AACA5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D8D-271F-D848-88D5-E6269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486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Iteration der Kontexte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 </a:t>
            </a:r>
            <a:r>
              <a:rPr lang="en-ES" dirty="0"/>
              <a:t>wie in Iteration 1 </a:t>
            </a:r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Taxonomie</a:t>
            </a:r>
          </a:p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dirty="0" err="1"/>
              <a:t>Gruppierung</a:t>
            </a:r>
            <a:r>
              <a:rPr lang="en-GB" dirty="0"/>
              <a:t> der </a:t>
            </a:r>
            <a:r>
              <a:rPr lang="en-GB" dirty="0" err="1"/>
              <a:t>Kontexte</a:t>
            </a:r>
            <a:r>
              <a:rPr lang="en-GB" dirty="0"/>
              <a:t>, </a:t>
            </a:r>
            <a:r>
              <a:rPr lang="en-GB" dirty="0" err="1"/>
              <a:t>worauf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Anwendung</a:t>
            </a:r>
            <a:r>
              <a:rPr lang="en-GB" dirty="0"/>
              <a:t>, </a:t>
            </a:r>
            <a:r>
              <a:rPr lang="en-GB" dirty="0" err="1"/>
              <a:t>Programmiersprache</a:t>
            </a:r>
            <a:r>
              <a:rPr lang="en-GB" dirty="0"/>
              <a:t>, </a:t>
            </a:r>
            <a:r>
              <a:rPr lang="en-GB" dirty="0" err="1"/>
              <a:t>Projekt</a:t>
            </a:r>
            <a:r>
              <a:rPr lang="en-GB" dirty="0"/>
              <a:t>, Human-related, SE </a:t>
            </a:r>
            <a:r>
              <a:rPr lang="en-GB" dirty="0" err="1"/>
              <a:t>Aktivität</a:t>
            </a:r>
            <a:r>
              <a:rPr lang="en-GB" dirty="0"/>
              <a:t>, Sourcing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Kontexte</a:t>
            </a:r>
            <a:r>
              <a:rPr lang="en-GB" dirty="0"/>
              <a:t>, die </a:t>
            </a:r>
            <a:r>
              <a:rPr lang="en-GB" dirty="0" err="1"/>
              <a:t>innerhalb</a:t>
            </a:r>
            <a:r>
              <a:rPr lang="en-GB" dirty="0"/>
              <a:t> der </a:t>
            </a:r>
            <a:r>
              <a:rPr lang="en-GB" dirty="0" err="1"/>
              <a:t>Publikation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Tree </a:t>
            </a:r>
            <a:r>
              <a:rPr lang="en-GB" dirty="0" err="1"/>
              <a:t>spannen</a:t>
            </a: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16</a:t>
            </a:fld>
            <a:endParaRPr lang="en-ES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65E01879-357C-6342-A0A0-7E04AA1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E53-FDEF-CC48-968D-0F25E837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9E19-9FC1-A143-A4F4-963A1C44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Datenanalyse</a:t>
            </a:r>
          </a:p>
          <a:p>
            <a:r>
              <a:rPr lang="en-ES" dirty="0"/>
              <a:t>Entwicklung eines Tools</a:t>
            </a:r>
          </a:p>
          <a:p>
            <a:pPr lvl="1"/>
            <a:r>
              <a:rPr lang="en-ES" dirty="0"/>
              <a:t>Use Cases: Datenvisualisierung und Analyse</a:t>
            </a:r>
          </a:p>
          <a:p>
            <a:pPr lvl="1"/>
            <a:r>
              <a:rPr lang="en-ES" dirty="0"/>
              <a:t>Fokus: RQ3</a:t>
            </a:r>
          </a:p>
          <a:p>
            <a:pPr lvl="1"/>
            <a:r>
              <a:rPr lang="en-ES" dirty="0"/>
              <a:t>Ziel: Evaluierung meiner Einsichten und Annahmen &amp; Sensemaking</a:t>
            </a:r>
          </a:p>
          <a:p>
            <a:pPr lvl="1"/>
            <a:r>
              <a:rPr lang="en-GB" dirty="0"/>
              <a:t>A</a:t>
            </a:r>
            <a:r>
              <a:rPr lang="en-ES" dirty="0"/>
              <a:t>ndere potentielle Use Cases: Dokumentierung, Versionierung der Daten</a:t>
            </a:r>
          </a:p>
          <a:p>
            <a:r>
              <a:rPr lang="en-ES" dirty="0"/>
              <a:t>Bildung einer ersten Taxonomie</a:t>
            </a:r>
          </a:p>
          <a:p>
            <a:pPr marL="457200" lvl="1" indent="0">
              <a:buNone/>
            </a:pPr>
            <a:endParaRPr lang="en-ES" dirty="0"/>
          </a:p>
          <a:p>
            <a:pPr marL="457200" lvl="1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27EC-D068-1348-BEBB-3689F214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A498-3D47-514B-AA78-DF169CB9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D1E3-7E51-B147-B4D3-E1CAF5E4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17</a:t>
            </a:fld>
            <a:endParaRPr lang="en-ES"/>
          </a:p>
        </p:txBody>
      </p:sp>
      <p:pic>
        <p:nvPicPr>
          <p:cNvPr id="8" name="Graphic 7" descr="Flip calendar with solid fill">
            <a:extLst>
              <a:ext uri="{FF2B5EF4-FFF2-40B4-BE49-F238E27FC236}">
                <a16:creationId xmlns:a16="http://schemas.microsoft.com/office/drawing/2014/main" id="{B328807B-6198-1346-8FD0-71375AA8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9DC-81AD-4647-9357-8EE877C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B78-8694-F14D-A10B-C645C8D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Übersicht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und </a:t>
            </a:r>
            <a:r>
              <a:rPr lang="en-GB" dirty="0" err="1"/>
              <a:t>Daten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Filterfunktion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ES" dirty="0"/>
              <a:t>estliche TODOs:</a:t>
            </a:r>
          </a:p>
          <a:p>
            <a:pPr>
              <a:buFontTx/>
              <a:buChar char="-"/>
            </a:pPr>
            <a:r>
              <a:rPr lang="en-ES" dirty="0"/>
              <a:t>Befüllung aller Daten</a:t>
            </a:r>
          </a:p>
          <a:p>
            <a:pPr>
              <a:buFontTx/>
              <a:buChar char="-"/>
            </a:pPr>
            <a:r>
              <a:rPr lang="en-ES" dirty="0"/>
              <a:t>Graphvisualisierung der Kontexte und der Taxonomie</a:t>
            </a:r>
          </a:p>
          <a:p>
            <a:pPr>
              <a:buFontTx/>
              <a:buChar char="-"/>
            </a:pPr>
            <a:r>
              <a:rPr lang="en-ES" dirty="0"/>
              <a:t>Diagramme zur Analyse der Daten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410-164D-EE42-988E-740EB26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E13D-160A-CB4E-8F4D-91F6513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A9D-F57F-2A4B-99CD-9469E52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18</a:t>
            </a:fld>
            <a:endParaRPr lang="en-ES"/>
          </a:p>
        </p:txBody>
      </p:sp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7B449DA-EB14-5444-AB1C-99928FC0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6574" y="3765383"/>
            <a:ext cx="914400" cy="91440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3B15225-21A7-BE47-8580-21073C375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07D-F1AE-814B-A1F7-7DFD7C5E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ES" dirty="0"/>
              <a:t>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95FC-2CB5-FE4D-BF5C-C8A05C5D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Sichtung</a:t>
            </a:r>
            <a:r>
              <a:rPr lang="en-GB" dirty="0"/>
              <a:t> und Analyse der </a:t>
            </a:r>
            <a:r>
              <a:rPr lang="en-GB" dirty="0" err="1"/>
              <a:t>restlichen</a:t>
            </a:r>
            <a:r>
              <a:rPr lang="en-GB" dirty="0"/>
              <a:t> </a:t>
            </a:r>
            <a:r>
              <a:rPr lang="en-GB" dirty="0" err="1"/>
              <a:t>Publikationen</a:t>
            </a:r>
            <a:endParaRPr lang="en-GB" dirty="0"/>
          </a:p>
          <a:p>
            <a:pPr lvl="1"/>
            <a:r>
              <a:rPr lang="en-GB" dirty="0" err="1"/>
              <a:t>Auswahl</a:t>
            </a:r>
            <a:r>
              <a:rPr lang="en-GB" dirty="0"/>
              <a:t> der </a:t>
            </a:r>
            <a:r>
              <a:rPr lang="en-GB" dirty="0" err="1"/>
              <a:t>Publikationen</a:t>
            </a:r>
            <a:r>
              <a:rPr lang="en-GB" dirty="0"/>
              <a:t> und Clustering</a:t>
            </a:r>
          </a:p>
          <a:p>
            <a:r>
              <a:rPr lang="en-GB" dirty="0" err="1"/>
              <a:t>Beantwortung</a:t>
            </a:r>
            <a:r>
              <a:rPr lang="en-GB" dirty="0"/>
              <a:t> der </a:t>
            </a:r>
            <a:r>
              <a:rPr lang="en-GB" dirty="0" err="1"/>
              <a:t>Recherchefragen</a:t>
            </a:r>
            <a:endParaRPr lang="en-GB" dirty="0"/>
          </a:p>
          <a:p>
            <a:r>
              <a:rPr lang="en-GB" dirty="0" err="1"/>
              <a:t>Bildung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finalen</a:t>
            </a:r>
            <a:r>
              <a:rPr lang="en-GB" dirty="0"/>
              <a:t> </a:t>
            </a:r>
            <a:r>
              <a:rPr lang="en-GB" dirty="0" err="1"/>
              <a:t>Taxonomie</a:t>
            </a:r>
            <a:endParaRPr lang="en-GB" dirty="0"/>
          </a:p>
          <a:p>
            <a:r>
              <a:rPr lang="en-GB" dirty="0"/>
              <a:t>Evaluation </a:t>
            </a:r>
            <a:r>
              <a:rPr lang="en-GB" dirty="0" err="1"/>
              <a:t>meines</a:t>
            </a:r>
            <a:r>
              <a:rPr lang="en-GB" dirty="0"/>
              <a:t> </a:t>
            </a:r>
            <a:r>
              <a:rPr lang="en-GB" dirty="0" err="1"/>
              <a:t>Vorgehens</a:t>
            </a:r>
            <a:endParaRPr lang="en-GB" dirty="0"/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Masterarbeit</a:t>
            </a:r>
            <a:endParaRPr lang="en-GB" dirty="0"/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C5DB-6357-8445-9DA8-3E2DBDA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A16C-2429-2E48-AE2B-306FB13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0648-26D0-CD46-9346-E4645DD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19</a:t>
            </a:fld>
            <a:endParaRPr lang="en-ES"/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03E73179-4331-E147-917E-0C905C35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pic>
        <p:nvPicPr>
          <p:cNvPr id="13" name="Graphic 12" descr="Champagne glasses with solid fill">
            <a:extLst>
              <a:ext uri="{FF2B5EF4-FFF2-40B4-BE49-F238E27FC236}">
                <a16:creationId xmlns:a16="http://schemas.microsoft.com/office/drawing/2014/main" id="{D136C68E-1467-5C40-BAAA-216D6293E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4543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993-D409-AA41-9226-B5203D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033A2-306D-3640-A64B-95E65646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435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75EB-4587-A44D-89B2-6267F24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92F-AB93-4A4F-8B86-474E7737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F22F-C303-5244-8BCD-2A11E96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031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 descr="Document outline">
            <a:extLst>
              <a:ext uri="{FF2B5EF4-FFF2-40B4-BE49-F238E27FC236}">
                <a16:creationId xmlns:a16="http://schemas.microsoft.com/office/drawing/2014/main" id="{CE496833-D0D8-2D49-9871-A455C54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802" y="471916"/>
            <a:ext cx="1474392" cy="14743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730909-2CD9-F648-AAD9-B7E46B3EED94}"/>
              </a:ext>
            </a:extLst>
          </p:cNvPr>
          <p:cNvSpPr txBox="1"/>
          <p:nvPr/>
        </p:nvSpPr>
        <p:spPr>
          <a:xfrm>
            <a:off x="2205868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1" name="Content Placeholder 4" descr="Document outline">
            <a:extLst>
              <a:ext uri="{FF2B5EF4-FFF2-40B4-BE49-F238E27FC236}">
                <a16:creationId xmlns:a16="http://schemas.microsoft.com/office/drawing/2014/main" id="{1E094790-F250-4D42-9849-662DE748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113" y="471916"/>
            <a:ext cx="1474392" cy="1474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C46012-6113-9845-95B3-859DDE2CE3A4}"/>
              </a:ext>
            </a:extLst>
          </p:cNvPr>
          <p:cNvSpPr txBox="1"/>
          <p:nvPr/>
        </p:nvSpPr>
        <p:spPr>
          <a:xfrm>
            <a:off x="3863199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942E7-2F0E-2745-9BA9-5CF808660A43}"/>
              </a:ext>
            </a:extLst>
          </p:cNvPr>
          <p:cNvSpPr txBox="1"/>
          <p:nvPr/>
        </p:nvSpPr>
        <p:spPr>
          <a:xfrm>
            <a:off x="2289976" y="2306822"/>
            <a:ext cx="4009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000" dirty="0"/>
              <a:t>1.Iteration</a:t>
            </a:r>
          </a:p>
          <a:p>
            <a:r>
              <a:rPr lang="en-ES" sz="2000" dirty="0"/>
              <a:t>   Zwecke: Thema, </a:t>
            </a:r>
          </a:p>
          <a:p>
            <a:r>
              <a:rPr lang="en-ES" sz="2000" dirty="0"/>
              <a:t>	   Ab/Eingrenzung, </a:t>
            </a:r>
          </a:p>
          <a:p>
            <a:r>
              <a:rPr lang="en-ES" sz="2000" dirty="0"/>
              <a:t>	  Verallgemeinbarkeit</a:t>
            </a:r>
          </a:p>
          <a:p>
            <a:r>
              <a:rPr lang="en-ES" sz="2000" dirty="0"/>
              <a:t>   Fokus: Recherchefragen 1 und 2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2.Iteration</a:t>
            </a:r>
          </a:p>
          <a:p>
            <a:r>
              <a:rPr lang="en-ES" sz="2000" dirty="0"/>
              <a:t>    Zwecke: Details</a:t>
            </a:r>
          </a:p>
          <a:p>
            <a:r>
              <a:rPr lang="en-ES" sz="2000" dirty="0"/>
              <a:t>    Fokus: Recherchefrage 1</a:t>
            </a:r>
          </a:p>
          <a:p>
            <a:r>
              <a:rPr lang="en-ES" sz="2000" dirty="0"/>
              <a:t>                 gemachte Annahmen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Beantwortung aller Recherchefragen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53B5C64-818A-734C-95B4-B4EF32F462CE}"/>
              </a:ext>
            </a:extLst>
          </p:cNvPr>
          <p:cNvSpPr/>
          <p:nvPr/>
        </p:nvSpPr>
        <p:spPr>
          <a:xfrm rot="5400000">
            <a:off x="-313085" y="3593633"/>
            <a:ext cx="3201620" cy="429374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bg1"/>
                </a:solidFill>
              </a:rPr>
              <a:t>Sichtung der Publikationen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8B05081-D3A5-A744-8ED6-60E446A47E73}"/>
              </a:ext>
            </a:extLst>
          </p:cNvPr>
          <p:cNvSpPr/>
          <p:nvPr/>
        </p:nvSpPr>
        <p:spPr>
          <a:xfrm>
            <a:off x="6148178" y="2207510"/>
            <a:ext cx="2102443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Charakterisierung 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48F5A194-1C62-9641-AFBD-87302549D2BD}"/>
              </a:ext>
            </a:extLst>
          </p:cNvPr>
          <p:cNvSpPr/>
          <p:nvPr/>
        </p:nvSpPr>
        <p:spPr>
          <a:xfrm>
            <a:off x="6141216" y="2878142"/>
            <a:ext cx="2109405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Identifizierung von Kontextfaktoren</a:t>
            </a: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0564E11B-6D88-0641-B62D-89082824BF08}"/>
              </a:ext>
            </a:extLst>
          </p:cNvPr>
          <p:cNvSpPr/>
          <p:nvPr/>
        </p:nvSpPr>
        <p:spPr>
          <a:xfrm>
            <a:off x="8348013" y="2380924"/>
            <a:ext cx="2366869" cy="693249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Dokumentation &amp; Erstellung von Artefakten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B2E0C867-8C3D-B04A-B0E9-95791A9EF3E6}"/>
              </a:ext>
            </a:extLst>
          </p:cNvPr>
          <p:cNvSpPr/>
          <p:nvPr/>
        </p:nvSpPr>
        <p:spPr>
          <a:xfrm>
            <a:off x="6114982" y="3541091"/>
            <a:ext cx="4599900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Analyse der Artefakte</a:t>
            </a: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5F1DD498-0627-3548-AB2C-8F69609903A2}"/>
              </a:ext>
            </a:extLst>
          </p:cNvPr>
          <p:cNvSpPr/>
          <p:nvPr/>
        </p:nvSpPr>
        <p:spPr>
          <a:xfrm rot="5400000">
            <a:off x="341531" y="4059712"/>
            <a:ext cx="3093703" cy="42937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Anfertigung einer Taxonomie</a:t>
            </a:r>
            <a:endParaRPr lang="en-ES" sz="1400" dirty="0">
              <a:solidFill>
                <a:schemeClr val="tx1"/>
              </a:solidFill>
            </a:endParaRPr>
          </a:p>
        </p:txBody>
      </p:sp>
      <p:pic>
        <p:nvPicPr>
          <p:cNvPr id="7" name="Graphic 6" descr="Line arrow: Rotate right with solid fill">
            <a:extLst>
              <a:ext uri="{FF2B5EF4-FFF2-40B4-BE49-F238E27FC236}">
                <a16:creationId xmlns:a16="http://schemas.microsoft.com/office/drawing/2014/main" id="{5EE96B23-C01C-7B43-8A65-CEFC8E8A4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2122" y="2306822"/>
            <a:ext cx="369332" cy="369332"/>
          </a:xfrm>
          <a:prstGeom prst="rect">
            <a:avLst/>
          </a:prstGeom>
        </p:spPr>
      </p:pic>
      <p:pic>
        <p:nvPicPr>
          <p:cNvPr id="40" name="Graphic 39" descr="Line arrow: Rotate right with solid fill">
            <a:extLst>
              <a:ext uri="{FF2B5EF4-FFF2-40B4-BE49-F238E27FC236}">
                <a16:creationId xmlns:a16="http://schemas.microsoft.com/office/drawing/2014/main" id="{2251BC9F-70AF-3B4E-B85A-9E1937491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74" y="4474653"/>
            <a:ext cx="369332" cy="3693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80CA1A5-4E4C-A647-831E-B134CB230C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6" t="19888"/>
          <a:stretch/>
        </p:blipFill>
        <p:spPr>
          <a:xfrm>
            <a:off x="2565137" y="1850756"/>
            <a:ext cx="838831" cy="336288"/>
          </a:xfrm>
          <a:prstGeom prst="rect">
            <a:avLst/>
          </a:prstGeom>
        </p:spPr>
      </p:pic>
      <p:sp>
        <p:nvSpPr>
          <p:cNvPr id="44" name="Chevron 43">
            <a:extLst>
              <a:ext uri="{FF2B5EF4-FFF2-40B4-BE49-F238E27FC236}">
                <a16:creationId xmlns:a16="http://schemas.microsoft.com/office/drawing/2014/main" id="{FB57E2FB-E18C-B44D-B3C6-973456E2B506}"/>
              </a:ext>
            </a:extLst>
          </p:cNvPr>
          <p:cNvSpPr/>
          <p:nvPr/>
        </p:nvSpPr>
        <p:spPr>
          <a:xfrm>
            <a:off x="6114982" y="4599423"/>
            <a:ext cx="2109405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Identifizierung von Kontextfaktoren</a:t>
            </a: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F911051-1A0A-904A-A156-6B7FED26EFE3}"/>
              </a:ext>
            </a:extLst>
          </p:cNvPr>
          <p:cNvSpPr/>
          <p:nvPr/>
        </p:nvSpPr>
        <p:spPr>
          <a:xfrm>
            <a:off x="6096000" y="5127323"/>
            <a:ext cx="4599900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Analyse der Artefakte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DA7491CA-B7F4-4349-9E2A-19E5A72C4FA0}"/>
              </a:ext>
            </a:extLst>
          </p:cNvPr>
          <p:cNvSpPr/>
          <p:nvPr/>
        </p:nvSpPr>
        <p:spPr>
          <a:xfrm>
            <a:off x="8113690" y="4599423"/>
            <a:ext cx="2570758" cy="429374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Dokumentation &amp; Erstellung von Artefakten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B3DAD-09BE-644B-9DB8-418B1FE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E4A3E-0793-6540-AE2A-BFEC44D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DCE3F-72D1-614F-9630-C0C630E0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330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F239-1974-974E-99E9-760B9117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4E92-7EB3-2C48-93F9-3633DB77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1942-103F-984B-BBD9-345B557E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A038-1554-E645-8B93-6CD425F0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47DC-F0F6-6244-9AFD-50B136B2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719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A8AB-D8EB-B144-B28D-4D47CAC5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Referenzen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A3A0-CCB5-BC4C-9102-9898B93D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7B0B-AF21-474E-AF13-72FB5947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3F2-CC9E-FC44-921E-996F55D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71B2-FF4E-1846-826F-07A6A280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464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927-FB3D-5141-A1E1-59A250A4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936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2C2F-3EAE-DC4F-82FF-DFFE7D3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F365-C59C-A14C-AB70-6E0EC396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CAD-A7C2-0444-B77F-D3F2C008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D2DD-8B81-6A4E-B080-2F1C8A62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4789-9ED0-4749-B741-DE9D36D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4485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Kontexte</a:t>
            </a:r>
          </a:p>
          <a:p>
            <a:r>
              <a:rPr lang="en-ES" dirty="0"/>
              <a:t>Zweck und Vorkommen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0243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801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DD226-D43E-684F-959A-4BB5ECD1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A558-B031-324E-B530-32C9318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2E09-5648-994D-925F-993AB5A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713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83534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31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6B7-EDC0-5B4A-9D91-40F2CA0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9DC0-E46E-A64C-A804-C3DA06FE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04535"/>
            <a:ext cx="7227402" cy="292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Aufteilung der Publikationen in zwei Gruppen</a:t>
            </a:r>
            <a:endParaRPr lang="en-ES" b="1" dirty="0"/>
          </a:p>
          <a:p>
            <a:pPr marL="0" indent="0">
              <a:buNone/>
            </a:pPr>
            <a:r>
              <a:rPr lang="en-ES" b="1" dirty="0"/>
              <a:t>Annahme: </a:t>
            </a:r>
            <a:r>
              <a:rPr lang="en-ES" dirty="0"/>
              <a:t>Publikationen mit Auszeichnungen weisen eine hörere Qualität auf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BBE-D294-AA4A-9064-6AC16C8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D81B-5B08-7F40-909E-C4979FF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B52-9838-7641-A0AA-EE4D251C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8</a:t>
            </a:fld>
            <a:endParaRPr lang="en-ES"/>
          </a:p>
        </p:txBody>
      </p:sp>
      <p:pic>
        <p:nvPicPr>
          <p:cNvPr id="7" name="Content Placeholder 4" descr="Document outline">
            <a:extLst>
              <a:ext uri="{FF2B5EF4-FFF2-40B4-BE49-F238E27FC236}">
                <a16:creationId xmlns:a16="http://schemas.microsoft.com/office/drawing/2014/main" id="{694FA018-B084-3248-9101-6072A960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2FCE7-0A60-9B42-A601-9AFB320D419E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1BC36011-3045-8F4B-8BC3-E631C77A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439" y="1508236"/>
            <a:ext cx="1474392" cy="1474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E38C0-70B4-0949-B3D0-710190B6C041}"/>
              </a:ext>
            </a:extLst>
          </p:cNvPr>
          <p:cNvSpPr txBox="1"/>
          <p:nvPr/>
        </p:nvSpPr>
        <p:spPr>
          <a:xfrm>
            <a:off x="2446525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92CBF-4FCE-E24F-A40B-7D05ED801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E359D-FB3E-0848-BF5C-1F2C739C53EE}"/>
              </a:ext>
            </a:extLst>
          </p:cNvPr>
          <p:cNvSpPr txBox="1"/>
          <p:nvPr/>
        </p:nvSpPr>
        <p:spPr>
          <a:xfrm>
            <a:off x="9667354" y="41632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2C047-EE90-9E4B-9453-0CCDFAA8ECA8}"/>
              </a:ext>
            </a:extLst>
          </p:cNvPr>
          <p:cNvSpPr txBox="1"/>
          <p:nvPr/>
        </p:nvSpPr>
        <p:spPr>
          <a:xfrm>
            <a:off x="9654475" y="45777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43227-612B-E848-8656-CA5A329B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511" y="3100147"/>
            <a:ext cx="499918" cy="582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CBB38-B6C2-4F4A-A52E-560BA9D98D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135"/>
          <a:stretch/>
        </p:blipFill>
        <p:spPr>
          <a:xfrm>
            <a:off x="7791810" y="4821092"/>
            <a:ext cx="1078341" cy="1227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25E151-52D3-3946-884D-2506AA4313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55" r="45280"/>
          <a:stretch/>
        </p:blipFill>
        <p:spPr>
          <a:xfrm>
            <a:off x="10606838" y="4478678"/>
            <a:ext cx="1078341" cy="122730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7AA0E83-471F-0B48-9683-3294D297B6C3}"/>
              </a:ext>
            </a:extLst>
          </p:cNvPr>
          <p:cNvSpPr/>
          <p:nvPr/>
        </p:nvSpPr>
        <p:spPr>
          <a:xfrm>
            <a:off x="8207807" y="3863406"/>
            <a:ext cx="1852142" cy="1845040"/>
          </a:xfrm>
          <a:prstGeom prst="ellipse">
            <a:avLst/>
          </a:prstGeom>
          <a:noFill/>
          <a:ln>
            <a:solidFill>
              <a:srgbClr val="01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47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2E25EA-13DD-514F-A630-5DB9E21BF8E5}"/>
              </a:ext>
            </a:extLst>
          </p:cNvPr>
          <p:cNvSpPr/>
          <p:nvPr/>
        </p:nvSpPr>
        <p:spPr>
          <a:xfrm>
            <a:off x="9618184" y="3899131"/>
            <a:ext cx="1474391" cy="1474392"/>
          </a:xfrm>
          <a:prstGeom prst="ellipse">
            <a:avLst/>
          </a:prstGeom>
          <a:noFill/>
          <a:ln>
            <a:solidFill>
              <a:srgbClr val="C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34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Reusable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7DFB7A-BF61-104D-8EA0-76D95FF08051}"/>
              </a:ext>
            </a:extLst>
          </p:cNvPr>
          <p:cNvSpPr/>
          <p:nvPr/>
        </p:nvSpPr>
        <p:spPr>
          <a:xfrm>
            <a:off x="9069208" y="2982628"/>
            <a:ext cx="1379412" cy="1374725"/>
          </a:xfrm>
          <a:prstGeom prst="ellipse">
            <a:avLst/>
          </a:prstGeom>
          <a:noFill/>
          <a:ln>
            <a:solidFill>
              <a:srgbClr val="ECD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13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ACM SIGSOFT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Awards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357EC5-23D8-D044-B82E-26920D871EF5}"/>
              </a:ext>
            </a:extLst>
          </p:cNvPr>
          <p:cNvSpPr txBox="1">
            <a:spLocks/>
          </p:cNvSpPr>
          <p:nvPr/>
        </p:nvSpPr>
        <p:spPr>
          <a:xfrm>
            <a:off x="7652505" y="2378109"/>
            <a:ext cx="4029697" cy="275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ES" sz="1800" dirty="0">
                <a:sym typeface="Wingdings" pitchFamily="2" charset="2"/>
              </a:rPr>
              <a:t>Clustering der Publikation in Iteration 1:</a:t>
            </a:r>
            <a:endParaRPr lang="en-E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ES" dirty="0"/>
          </a:p>
          <a:p>
            <a:pPr marL="0" indent="0">
              <a:buFont typeface="Arial" panose="020B0604020202020204" pitchFamily="34" charset="0"/>
              <a:buNone/>
            </a:pPr>
            <a:endParaRPr lang="en-ES" dirty="0"/>
          </a:p>
          <a:p>
            <a:pPr marL="0" indent="0">
              <a:buFont typeface="Arial" panose="020B0604020202020204" pitchFamily="34" charset="0"/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6221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46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22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929</Words>
  <Application>Microsoft Macintosh PowerPoint</Application>
  <PresentationFormat>Widescreen</PresentationFormat>
  <Paragraphs>219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Agenda</vt:lpstr>
      <vt:lpstr>Motivation</vt:lpstr>
      <vt:lpstr>Ziele</vt:lpstr>
      <vt:lpstr>Hintergrund</vt:lpstr>
      <vt:lpstr>Recherchefragen</vt:lpstr>
      <vt:lpstr>Recherchefragen</vt:lpstr>
      <vt:lpstr>Vorgehen</vt:lpstr>
      <vt:lpstr>Vorgehen</vt:lpstr>
      <vt:lpstr>TODO</vt:lpstr>
      <vt:lpstr>Vorgehen</vt:lpstr>
      <vt:lpstr>Zwischenstand: Iteration 1</vt:lpstr>
      <vt:lpstr>Vorgehen</vt:lpstr>
      <vt:lpstr>Vorgehen</vt:lpstr>
      <vt:lpstr>Zwischenstand: Iteration 2</vt:lpstr>
      <vt:lpstr>Vorgehen</vt:lpstr>
      <vt:lpstr>Weiteres Vorgehen</vt:lpstr>
      <vt:lpstr>Zwischenstand: Tool</vt:lpstr>
      <vt:lpstr>Weiteres Vorgehen</vt:lpstr>
      <vt:lpstr>PowerPoint Presentation</vt:lpstr>
      <vt:lpstr>PowerPoint Presentation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Schritte zu einer Taxonomie von Software-Engineering-Kontexten</dc:title>
  <dc:creator>Hohenberg, Stephanie</dc:creator>
  <cp:lastModifiedBy>Hohenberg, Stephanie</cp:lastModifiedBy>
  <cp:revision>23</cp:revision>
  <dcterms:created xsi:type="dcterms:W3CDTF">2020-12-23T09:07:35Z</dcterms:created>
  <dcterms:modified xsi:type="dcterms:W3CDTF">2021-01-22T02:40:45Z</dcterms:modified>
</cp:coreProperties>
</file>