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63" r:id="rId2"/>
    <p:sldId id="266" r:id="rId3"/>
    <p:sldId id="267" r:id="rId4"/>
    <p:sldId id="325" r:id="rId5"/>
    <p:sldId id="324" r:id="rId6"/>
    <p:sldId id="268" r:id="rId7"/>
    <p:sldId id="271" r:id="rId8"/>
    <p:sldId id="258" r:id="rId9"/>
    <p:sldId id="322" r:id="rId10"/>
    <p:sldId id="300" r:id="rId11"/>
    <p:sldId id="259" r:id="rId12"/>
    <p:sldId id="291" r:id="rId13"/>
    <p:sldId id="272" r:id="rId14"/>
    <p:sldId id="306" r:id="rId15"/>
    <p:sldId id="273" r:id="rId16"/>
    <p:sldId id="319" r:id="rId17"/>
    <p:sldId id="285" r:id="rId18"/>
    <p:sldId id="277" r:id="rId19"/>
    <p:sldId id="287" r:id="rId20"/>
    <p:sldId id="309" r:id="rId21"/>
    <p:sldId id="304" r:id="rId22"/>
    <p:sldId id="296" r:id="rId23"/>
    <p:sldId id="302" r:id="rId24"/>
    <p:sldId id="274" r:id="rId25"/>
    <p:sldId id="320" r:id="rId26"/>
    <p:sldId id="286" r:id="rId27"/>
    <p:sldId id="290" r:id="rId28"/>
    <p:sldId id="310" r:id="rId29"/>
    <p:sldId id="305" r:id="rId30"/>
    <p:sldId id="307" r:id="rId31"/>
    <p:sldId id="301" r:id="rId32"/>
    <p:sldId id="279" r:id="rId33"/>
    <p:sldId id="326" r:id="rId34"/>
    <p:sldId id="293" r:id="rId35"/>
    <p:sldId id="308" r:id="rId36"/>
    <p:sldId id="311" r:id="rId37"/>
    <p:sldId id="303" r:id="rId38"/>
    <p:sldId id="315" r:id="rId39"/>
    <p:sldId id="294" r:id="rId40"/>
    <p:sldId id="278" r:id="rId41"/>
    <p:sldId id="297" r:id="rId42"/>
    <p:sldId id="321" r:id="rId43"/>
    <p:sldId id="280" r:id="rId44"/>
    <p:sldId id="281" r:id="rId45"/>
    <p:sldId id="313" r:id="rId46"/>
    <p:sldId id="316" r:id="rId47"/>
    <p:sldId id="317" r:id="rId48"/>
    <p:sldId id="312" r:id="rId49"/>
    <p:sldId id="323" r:id="rId50"/>
    <p:sldId id="295" r:id="rId5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101"/>
    <a:srgbClr val="ECD585"/>
    <a:srgbClr val="018B00"/>
    <a:srgbClr val="EB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8"/>
    <p:restoredTop sz="91411"/>
  </p:normalViewPr>
  <p:slideViewPr>
    <p:cSldViewPr snapToGrid="0" snapToObjects="1">
      <p:cViewPr>
        <p:scale>
          <a:sx n="99" d="100"/>
          <a:sy n="99" d="100"/>
        </p:scale>
        <p:origin x="6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82831-5C5D-324D-980B-5F10F6490A8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94A2407D-F66C-554A-8690-C67E059F89B4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Motivation &amp; Ziele</a:t>
          </a:r>
        </a:p>
      </dgm:t>
    </dgm:pt>
    <dgm:pt modelId="{522B9BAF-4B61-4747-8ADA-A2F0457E9AF6}" type="parTrans" cxnId="{783BC12E-EF3B-5B49-A936-CD6C5C3F9D42}">
      <dgm:prSet/>
      <dgm:spPr/>
      <dgm:t>
        <a:bodyPr/>
        <a:lstStyle/>
        <a:p>
          <a:endParaRPr lang="en-GB"/>
        </a:p>
      </dgm:t>
    </dgm:pt>
    <dgm:pt modelId="{82BA3B12-65A8-4D4B-BECB-39CCD412FA77}" type="sibTrans" cxnId="{783BC12E-EF3B-5B49-A936-CD6C5C3F9D42}">
      <dgm:prSet/>
      <dgm:spPr/>
      <dgm:t>
        <a:bodyPr/>
        <a:lstStyle/>
        <a:p>
          <a:endParaRPr lang="en-GB"/>
        </a:p>
      </dgm:t>
    </dgm:pt>
    <dgm:pt modelId="{E8086CD1-80CC-9B40-92C8-B70E8E8236C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ES" dirty="0"/>
            <a:t>Hintergrund</a:t>
          </a:r>
        </a:p>
      </dgm:t>
    </dgm:pt>
    <dgm:pt modelId="{C8E5857E-4A65-3F43-8065-744BD50D2E50}" type="parTrans" cxnId="{27F6EED0-1EC3-2A41-8EC9-3C82525A2D7C}">
      <dgm:prSet/>
      <dgm:spPr/>
      <dgm:t>
        <a:bodyPr/>
        <a:lstStyle/>
        <a:p>
          <a:endParaRPr lang="en-GB"/>
        </a:p>
      </dgm:t>
    </dgm:pt>
    <dgm:pt modelId="{AE08194F-0E78-FF4F-80A1-7C247CBD7275}" type="sibTrans" cxnId="{27F6EED0-1EC3-2A41-8EC9-3C82525A2D7C}">
      <dgm:prSet/>
      <dgm:spPr/>
      <dgm:t>
        <a:bodyPr/>
        <a:lstStyle/>
        <a:p>
          <a:endParaRPr lang="en-GB"/>
        </a:p>
      </dgm:t>
    </dgm:pt>
    <dgm:pt modelId="{F4610112-5984-EF43-8771-ADB1F1C65DE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Recherchefragen</a:t>
          </a:r>
        </a:p>
      </dgm:t>
    </dgm:pt>
    <dgm:pt modelId="{48170FB2-8014-B840-B0E1-42E04E51CC75}" type="parTrans" cxnId="{34221B6A-77E8-A843-AE8B-6EFB90A09E14}">
      <dgm:prSet/>
      <dgm:spPr/>
      <dgm:t>
        <a:bodyPr/>
        <a:lstStyle/>
        <a:p>
          <a:endParaRPr lang="en-GB"/>
        </a:p>
      </dgm:t>
    </dgm:pt>
    <dgm:pt modelId="{680E9771-56BF-244F-BA2D-05665FCEA096}" type="sibTrans" cxnId="{34221B6A-77E8-A843-AE8B-6EFB90A09E14}">
      <dgm:prSet/>
      <dgm:spPr/>
      <dgm:t>
        <a:bodyPr/>
        <a:lstStyle/>
        <a:p>
          <a:endParaRPr lang="en-GB"/>
        </a:p>
      </dgm:t>
    </dgm:pt>
    <dgm:pt modelId="{773B52FF-F160-184E-BCD7-CC73F5F1D892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ES" dirty="0"/>
            <a:t>Vorgehen &amp; Zwischenstände</a:t>
          </a:r>
        </a:p>
      </dgm:t>
    </dgm:pt>
    <dgm:pt modelId="{7CAEB772-3110-174C-8700-CDCF4755703A}" type="parTrans" cxnId="{990BF764-68F7-6E49-9635-39FE86030A6E}">
      <dgm:prSet/>
      <dgm:spPr/>
      <dgm:t>
        <a:bodyPr/>
        <a:lstStyle/>
        <a:p>
          <a:endParaRPr lang="en-GB"/>
        </a:p>
      </dgm:t>
    </dgm:pt>
    <dgm:pt modelId="{D6BE3EF2-D8B6-184E-BB0A-51F47AC005B5}" type="sibTrans" cxnId="{990BF764-68F7-6E49-9635-39FE86030A6E}">
      <dgm:prSet/>
      <dgm:spPr/>
      <dgm:t>
        <a:bodyPr/>
        <a:lstStyle/>
        <a:p>
          <a:endParaRPr lang="en-GB"/>
        </a:p>
      </dgm:t>
    </dgm:pt>
    <dgm:pt modelId="{6C20ACF1-9B17-3749-9C35-0B3EF700C19A}" type="pres">
      <dgm:prSet presAssocID="{04F82831-5C5D-324D-980B-5F10F6490A8A}" presName="linear" presStyleCnt="0">
        <dgm:presLayoutVars>
          <dgm:animLvl val="lvl"/>
          <dgm:resizeHandles val="exact"/>
        </dgm:presLayoutVars>
      </dgm:prSet>
      <dgm:spPr/>
    </dgm:pt>
    <dgm:pt modelId="{41FB0AB4-D5FD-154E-96DC-BBCB6B3812A0}" type="pres">
      <dgm:prSet presAssocID="{94A2407D-F66C-554A-8690-C67E059F89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E17A17-9373-EC44-BB66-01B074B29482}" type="pres">
      <dgm:prSet presAssocID="{82BA3B12-65A8-4D4B-BECB-39CCD412FA77}" presName="spacer" presStyleCnt="0"/>
      <dgm:spPr/>
    </dgm:pt>
    <dgm:pt modelId="{84C8F211-05AF-BA41-8F16-CD5D4E102C15}" type="pres">
      <dgm:prSet presAssocID="{E8086CD1-80CC-9B40-92C8-B70E8E8236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7CE84B-EB54-B748-BEAD-F2A87ACA6E65}" type="pres">
      <dgm:prSet presAssocID="{AE08194F-0E78-FF4F-80A1-7C247CBD7275}" presName="spacer" presStyleCnt="0"/>
      <dgm:spPr/>
    </dgm:pt>
    <dgm:pt modelId="{F5012E58-6CDB-7A4A-8CE2-C1FBA7574D78}" type="pres">
      <dgm:prSet presAssocID="{F4610112-5984-EF43-8771-ADB1F1C65D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BD5EEA-11A2-D047-A0E1-D13AB148AC96}" type="pres">
      <dgm:prSet presAssocID="{680E9771-56BF-244F-BA2D-05665FCEA096}" presName="spacer" presStyleCnt="0"/>
      <dgm:spPr/>
    </dgm:pt>
    <dgm:pt modelId="{439D2CAD-0CFC-C54D-BCCB-0AE9383982CA}" type="pres">
      <dgm:prSet presAssocID="{773B52FF-F160-184E-BCD7-CC73F5F1D8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BFE129-0B8D-8844-8E5C-E01812CE7A66}" type="presOf" srcId="{94A2407D-F66C-554A-8690-C67E059F89B4}" destId="{41FB0AB4-D5FD-154E-96DC-BBCB6B3812A0}" srcOrd="0" destOrd="0" presId="urn:microsoft.com/office/officeart/2005/8/layout/vList2"/>
    <dgm:cxn modelId="{783BC12E-EF3B-5B49-A936-CD6C5C3F9D42}" srcId="{04F82831-5C5D-324D-980B-5F10F6490A8A}" destId="{94A2407D-F66C-554A-8690-C67E059F89B4}" srcOrd="0" destOrd="0" parTransId="{522B9BAF-4B61-4747-8ADA-A2F0457E9AF6}" sibTransId="{82BA3B12-65A8-4D4B-BECB-39CCD412FA77}"/>
    <dgm:cxn modelId="{B5A19533-48B9-F841-954A-96554DB89730}" type="presOf" srcId="{F4610112-5984-EF43-8771-ADB1F1C65DE6}" destId="{F5012E58-6CDB-7A4A-8CE2-C1FBA7574D78}" srcOrd="0" destOrd="0" presId="urn:microsoft.com/office/officeart/2005/8/layout/vList2"/>
    <dgm:cxn modelId="{990BF764-68F7-6E49-9635-39FE86030A6E}" srcId="{04F82831-5C5D-324D-980B-5F10F6490A8A}" destId="{773B52FF-F160-184E-BCD7-CC73F5F1D892}" srcOrd="3" destOrd="0" parTransId="{7CAEB772-3110-174C-8700-CDCF4755703A}" sibTransId="{D6BE3EF2-D8B6-184E-BB0A-51F47AC005B5}"/>
    <dgm:cxn modelId="{34221B6A-77E8-A843-AE8B-6EFB90A09E14}" srcId="{04F82831-5C5D-324D-980B-5F10F6490A8A}" destId="{F4610112-5984-EF43-8771-ADB1F1C65DE6}" srcOrd="2" destOrd="0" parTransId="{48170FB2-8014-B840-B0E1-42E04E51CC75}" sibTransId="{680E9771-56BF-244F-BA2D-05665FCEA096}"/>
    <dgm:cxn modelId="{EF34A4AC-1874-2845-B40D-61E03702E84D}" type="presOf" srcId="{E8086CD1-80CC-9B40-92C8-B70E8E8236C4}" destId="{84C8F211-05AF-BA41-8F16-CD5D4E102C15}" srcOrd="0" destOrd="0" presId="urn:microsoft.com/office/officeart/2005/8/layout/vList2"/>
    <dgm:cxn modelId="{74F4B5CE-5F07-894E-9570-F58EE4536DE5}" type="presOf" srcId="{773B52FF-F160-184E-BCD7-CC73F5F1D892}" destId="{439D2CAD-0CFC-C54D-BCCB-0AE9383982CA}" srcOrd="0" destOrd="0" presId="urn:microsoft.com/office/officeart/2005/8/layout/vList2"/>
    <dgm:cxn modelId="{27F6EED0-1EC3-2A41-8EC9-3C82525A2D7C}" srcId="{04F82831-5C5D-324D-980B-5F10F6490A8A}" destId="{E8086CD1-80CC-9B40-92C8-B70E8E8236C4}" srcOrd="1" destOrd="0" parTransId="{C8E5857E-4A65-3F43-8065-744BD50D2E50}" sibTransId="{AE08194F-0E78-FF4F-80A1-7C247CBD7275}"/>
    <dgm:cxn modelId="{D9EDDBE3-3F50-6745-834C-D22AA1903E75}" type="presOf" srcId="{04F82831-5C5D-324D-980B-5F10F6490A8A}" destId="{6C20ACF1-9B17-3749-9C35-0B3EF700C19A}" srcOrd="0" destOrd="0" presId="urn:microsoft.com/office/officeart/2005/8/layout/vList2"/>
    <dgm:cxn modelId="{CBEADC86-DB33-F645-BD90-95B5AD9A46CF}" type="presParOf" srcId="{6C20ACF1-9B17-3749-9C35-0B3EF700C19A}" destId="{41FB0AB4-D5FD-154E-96DC-BBCB6B3812A0}" srcOrd="0" destOrd="0" presId="urn:microsoft.com/office/officeart/2005/8/layout/vList2"/>
    <dgm:cxn modelId="{4EE60A6D-DE1D-7A41-B352-317A7FCD2CF4}" type="presParOf" srcId="{6C20ACF1-9B17-3749-9C35-0B3EF700C19A}" destId="{7FE17A17-9373-EC44-BB66-01B074B29482}" srcOrd="1" destOrd="0" presId="urn:microsoft.com/office/officeart/2005/8/layout/vList2"/>
    <dgm:cxn modelId="{2719CA0D-1375-204A-A60B-EFFF2AFCD235}" type="presParOf" srcId="{6C20ACF1-9B17-3749-9C35-0B3EF700C19A}" destId="{84C8F211-05AF-BA41-8F16-CD5D4E102C15}" srcOrd="2" destOrd="0" presId="urn:microsoft.com/office/officeart/2005/8/layout/vList2"/>
    <dgm:cxn modelId="{19297306-2F1A-6F43-8B0C-CDBB6BD3D037}" type="presParOf" srcId="{6C20ACF1-9B17-3749-9C35-0B3EF700C19A}" destId="{3E7CE84B-EB54-B748-BEAD-F2A87ACA6E65}" srcOrd="3" destOrd="0" presId="urn:microsoft.com/office/officeart/2005/8/layout/vList2"/>
    <dgm:cxn modelId="{AF6667FC-2468-EA4C-B47A-856B1A02F428}" type="presParOf" srcId="{6C20ACF1-9B17-3749-9C35-0B3EF700C19A}" destId="{F5012E58-6CDB-7A4A-8CE2-C1FBA7574D78}" srcOrd="4" destOrd="0" presId="urn:microsoft.com/office/officeart/2005/8/layout/vList2"/>
    <dgm:cxn modelId="{D5794B8C-BBB2-054D-9CBC-3F3D39176D8E}" type="presParOf" srcId="{6C20ACF1-9B17-3749-9C35-0B3EF700C19A}" destId="{94BD5EEA-11A2-D047-A0E1-D13AB148AC96}" srcOrd="5" destOrd="0" presId="urn:microsoft.com/office/officeart/2005/8/layout/vList2"/>
    <dgm:cxn modelId="{DDAA8DDB-90DD-BE42-9427-C04271510F91}" type="presParOf" srcId="{6C20ACF1-9B17-3749-9C35-0B3EF700C19A}" destId="{439D2CAD-0CFC-C54D-BCCB-0AE9383982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bg1"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ES" dirty="0"/>
            <a:t>Gruppierung</a:t>
          </a:r>
        </a:p>
        <a:p>
          <a:r>
            <a:rPr lang="en-ES" dirty="0"/>
            <a:t>der Kontexte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bg1"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GB" dirty="0"/>
            <a:t>K</a:t>
          </a:r>
          <a:r>
            <a:rPr lang="en-ES" dirty="0"/>
            <a:t>ritische</a:t>
          </a:r>
        </a:p>
        <a:p>
          <a:r>
            <a:rPr lang="en-ES" dirty="0"/>
            <a:t>Analyse</a:t>
          </a:r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1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3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3">
        <dgm:presLayoutVars>
          <dgm:bulletEnabled val="1"/>
        </dgm:presLayoutVars>
      </dgm:prSet>
      <dgm:spPr/>
    </dgm:pt>
    <dgm:pt modelId="{C182C28B-C6B4-C341-A5CB-2493BF9B1363}" type="pres">
      <dgm:prSet presAssocID="{FE57F9B0-C58C-5243-AEC1-AB0746967F02}" presName="sibTrans" presStyleCnt="0"/>
      <dgm:spPr/>
    </dgm:pt>
    <dgm:pt modelId="{956004AB-43D9-604F-8CF8-4C92F89F797E}" type="pres">
      <dgm:prSet presAssocID="{B46D731F-1220-1A48-8D0B-2EB5D492EF4E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51CFD657-F106-A74B-8C97-EC701647C241}" type="presOf" srcId="{B46D731F-1220-1A48-8D0B-2EB5D492EF4E}" destId="{956004AB-43D9-604F-8CF8-4C92F89F797E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C4089B05-047D-714D-BA62-10AD3757B545}" type="presParOf" srcId="{B053F436-F9FF-D149-9616-A57D9B4CA81B}" destId="{C182C28B-C6B4-C341-A5CB-2493BF9B1363}" srcOrd="5" destOrd="0" presId="urn:microsoft.com/office/officeart/2005/8/layout/lProcess3"/>
    <dgm:cxn modelId="{10090C87-FC6B-DF4A-BAE6-E6410AB14895}" type="presParOf" srcId="{B053F436-F9FF-D149-9616-A57D9B4CA81B}" destId="{956004AB-43D9-604F-8CF8-4C92F89F797E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D7CBA5C-BDD7-874C-85CE-0569CC922FF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Charakterisierung</a:t>
          </a:r>
        </a:p>
      </dgm:t>
    </dgm:pt>
    <dgm:pt modelId="{8BA7FF60-7DCA-964B-9122-7EB2CADD5E2F}" type="parTrans" cxnId="{8810351C-1649-7941-B404-1369A2300BA0}">
      <dgm:prSet/>
      <dgm:spPr/>
      <dgm:t>
        <a:bodyPr/>
        <a:lstStyle/>
        <a:p>
          <a:endParaRPr lang="en-GB"/>
        </a:p>
      </dgm:t>
    </dgm:pt>
    <dgm:pt modelId="{8DCA7D09-B66A-8341-B473-4857D34D6B84}" type="sibTrans" cxnId="{8810351C-1649-7941-B404-1369A2300BA0}">
      <dgm:prSet/>
      <dgm:spPr/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von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zur Verallgemeinbarkeit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4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297F3C7A-92FE-E348-918F-81816884801F}" type="pres">
      <dgm:prSet presAssocID="{BD7CBA5C-BDD7-874C-85CE-0569CC922FFC}" presName="nodeFollowingNodes" presStyleLbl="node1" presStyleIdx="1" presStyleCnt="4" custRadScaleRad="115953" custRadScaleInc="35758">
        <dgm:presLayoutVars>
          <dgm:bulletEnabled val="1"/>
        </dgm:presLayoutVars>
      </dgm:prSet>
      <dgm:spPr/>
    </dgm:pt>
    <dgm:pt modelId="{1790A5B1-3AFA-9B4B-8310-A7F51F9A5E0D}" type="pres">
      <dgm:prSet presAssocID="{B6A45FB8-C05A-5449-9F76-00DDB561CDED}" presName="nodeFollowingNodes" presStyleLbl="node1" presStyleIdx="2" presStyleCnt="4" custRadScaleRad="139759" custRadScaleInc="4290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3" presStyleCnt="4" custRadScaleRad="113803" custRadScaleInc="-19008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2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3" destOrd="0" parTransId="{D56FE01A-CBBA-0F47-B4E6-0E2E968D6A9A}" sibTransId="{BC09E049-079E-1A4D-A69B-FD0928B7B414}"/>
    <dgm:cxn modelId="{8810351C-1649-7941-B404-1369A2300BA0}" srcId="{99528603-B38A-F346-B082-44786BDC757A}" destId="{BD7CBA5C-BDD7-874C-85CE-0569CC922FFC}" srcOrd="1" destOrd="0" parTransId="{8BA7FF60-7DCA-964B-9122-7EB2CADD5E2F}" sibTransId="{8DCA7D09-B66A-8341-B473-4857D34D6B8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D1F305D1-160C-6C4F-8B8A-2AACAF436333}" type="presOf" srcId="{BD7CBA5C-BDD7-874C-85CE-0569CC922FFC}" destId="{297F3C7A-92FE-E348-918F-81816884801F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79EA5B76-D538-5D4F-BFE3-53EDB280952C}" type="presParOf" srcId="{264D6283-2633-B044-9149-9693D61252D6}" destId="{297F3C7A-92FE-E348-918F-81816884801F}" srcOrd="2" destOrd="0" presId="urn:microsoft.com/office/officeart/2005/8/layout/cycle3"/>
    <dgm:cxn modelId="{5732B0EC-B813-6E4F-8363-0950837B5FC8}" type="presParOf" srcId="{264D6283-2633-B044-9149-9693D61252D6}" destId="{1790A5B1-3AFA-9B4B-8310-A7F51F9A5E0D}" srcOrd="3" destOrd="0" presId="urn:microsoft.com/office/officeart/2005/8/layout/cycle3"/>
    <dgm:cxn modelId="{40E4D201-2E0A-D742-9E29-631BDFB73840}" type="presParOf" srcId="{264D6283-2633-B044-9149-9693D61252D6}" destId="{F0B60C72-7857-FA49-A4BF-A2BC393F1C3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Identifizierung von weiteren Kontexten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zu den Annahmen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528603-B38A-F346-B082-44786BDC757A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BFBBE1-7AEA-CC4B-9E46-BDFB0A3CAADC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 Sichtung der Publikationen</a:t>
          </a:r>
        </a:p>
      </dgm:t>
    </dgm:pt>
    <dgm:pt modelId="{FEA79EF8-3F75-EE4A-86B7-86AB97DE2D1F}" type="parTrans" cxnId="{8938A4F6-AB52-4F47-B626-A9941AF8F25F}">
      <dgm:prSet/>
      <dgm:spPr/>
      <dgm:t>
        <a:bodyPr/>
        <a:lstStyle/>
        <a:p>
          <a:endParaRPr lang="en-GB"/>
        </a:p>
      </dgm:t>
    </dgm:pt>
    <dgm:pt modelId="{FEB0D736-9B63-4740-9F5A-F5A3F9D0A7E2}" type="sibTrans" cxnId="{8938A4F6-AB52-4F47-B626-A9941AF8F25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B6A45FB8-C05A-5449-9F76-00DDB561CDE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Gruppierung der Kontexte</a:t>
          </a:r>
        </a:p>
      </dgm:t>
    </dgm:pt>
    <dgm:pt modelId="{999B513A-FB43-2246-B38D-A8341D45C2C2}" type="parTrans" cxnId="{B4EEF715-FDA3-C048-976F-D18EC8DC71B7}">
      <dgm:prSet/>
      <dgm:spPr/>
      <dgm:t>
        <a:bodyPr/>
        <a:lstStyle/>
        <a:p>
          <a:endParaRPr lang="en-GB"/>
        </a:p>
      </dgm:t>
    </dgm:pt>
    <dgm:pt modelId="{36672963-6289-464D-A904-9D97061B6C30}" type="sibTrans" cxnId="{B4EEF715-FDA3-C048-976F-D18EC8DC71B7}">
      <dgm:prSet/>
      <dgm:spPr/>
      <dgm:t>
        <a:bodyPr/>
        <a:lstStyle/>
        <a:p>
          <a:endParaRPr lang="en-GB"/>
        </a:p>
      </dgm:t>
    </dgm:pt>
    <dgm:pt modelId="{1FA84583-39A7-A142-A46C-42A39D051191}">
      <dgm:prSet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Kritische Analyse von Kontexten</a:t>
          </a:r>
        </a:p>
      </dgm:t>
    </dgm:pt>
    <dgm:pt modelId="{D56FE01A-CBBA-0F47-B4E6-0E2E968D6A9A}" type="parTrans" cxnId="{B8451D1C-B8C8-C04E-93BC-646E278959BD}">
      <dgm:prSet/>
      <dgm:spPr/>
      <dgm:t>
        <a:bodyPr/>
        <a:lstStyle/>
        <a:p>
          <a:endParaRPr lang="en-GB"/>
        </a:p>
      </dgm:t>
    </dgm:pt>
    <dgm:pt modelId="{BC09E049-079E-1A4D-A69B-FD0928B7B414}" type="sibTrans" cxnId="{B8451D1C-B8C8-C04E-93BC-646E278959BD}">
      <dgm:prSet/>
      <dgm:spPr/>
      <dgm:t>
        <a:bodyPr/>
        <a:lstStyle/>
        <a:p>
          <a:endParaRPr lang="en-GB"/>
        </a:p>
      </dgm:t>
    </dgm:pt>
    <dgm:pt modelId="{50F99501-00E4-5842-A102-19F823EAE5DC}" type="pres">
      <dgm:prSet presAssocID="{99528603-B38A-F346-B082-44786BDC757A}" presName="Name0" presStyleCnt="0">
        <dgm:presLayoutVars>
          <dgm:dir/>
          <dgm:resizeHandles val="exact"/>
        </dgm:presLayoutVars>
      </dgm:prSet>
      <dgm:spPr/>
    </dgm:pt>
    <dgm:pt modelId="{264D6283-2633-B044-9149-9693D61252D6}" type="pres">
      <dgm:prSet presAssocID="{99528603-B38A-F346-B082-44786BDC757A}" presName="cycle" presStyleCnt="0"/>
      <dgm:spPr/>
    </dgm:pt>
    <dgm:pt modelId="{B1E211E1-03A2-1F45-82ED-F59D1BC1B5C8}" type="pres">
      <dgm:prSet presAssocID="{15BFBBE1-7AEA-CC4B-9E46-BDFB0A3CAADC}" presName="nodeFirstNode" presStyleLbl="node1" presStyleIdx="0" presStyleCnt="3" custRadScaleRad="117019" custRadScaleInc="87767">
        <dgm:presLayoutVars>
          <dgm:bulletEnabled val="1"/>
        </dgm:presLayoutVars>
      </dgm:prSet>
      <dgm:spPr/>
    </dgm:pt>
    <dgm:pt modelId="{929EBF3C-6C03-484E-9DF6-7B7FFAD60422}" type="pres">
      <dgm:prSet presAssocID="{FEB0D736-9B63-4740-9F5A-F5A3F9D0A7E2}" presName="sibTransFirstNode" presStyleLbl="bgShp" presStyleIdx="0" presStyleCnt="1" custLinFactNeighborX="-38809" custLinFactNeighborY="-30896"/>
      <dgm:spPr/>
    </dgm:pt>
    <dgm:pt modelId="{1790A5B1-3AFA-9B4B-8310-A7F51F9A5E0D}" type="pres">
      <dgm:prSet presAssocID="{B6A45FB8-C05A-5449-9F76-00DDB561CDED}" presName="nodeFollowingNodes" presStyleLbl="node1" presStyleIdx="1" presStyleCnt="3" custRadScaleRad="111781" custRadScaleInc="19890">
        <dgm:presLayoutVars>
          <dgm:bulletEnabled val="1"/>
        </dgm:presLayoutVars>
      </dgm:prSet>
      <dgm:spPr/>
    </dgm:pt>
    <dgm:pt modelId="{F0B60C72-7857-FA49-A4BF-A2BC393F1C3A}" type="pres">
      <dgm:prSet presAssocID="{1FA84583-39A7-A142-A46C-42A39D051191}" presName="nodeFollowingNodes" presStyleLbl="node1" presStyleIdx="2" presStyleCnt="3" custRadScaleRad="88937" custRadScaleInc="29649">
        <dgm:presLayoutVars>
          <dgm:bulletEnabled val="1"/>
        </dgm:presLayoutVars>
      </dgm:prSet>
      <dgm:spPr/>
    </dgm:pt>
  </dgm:ptLst>
  <dgm:cxnLst>
    <dgm:cxn modelId="{B4EEF715-FDA3-C048-976F-D18EC8DC71B7}" srcId="{99528603-B38A-F346-B082-44786BDC757A}" destId="{B6A45FB8-C05A-5449-9F76-00DDB561CDED}" srcOrd="1" destOrd="0" parTransId="{999B513A-FB43-2246-B38D-A8341D45C2C2}" sibTransId="{36672963-6289-464D-A904-9D97061B6C30}"/>
    <dgm:cxn modelId="{B8451D1C-B8C8-C04E-93BC-646E278959BD}" srcId="{99528603-B38A-F346-B082-44786BDC757A}" destId="{1FA84583-39A7-A142-A46C-42A39D051191}" srcOrd="2" destOrd="0" parTransId="{D56FE01A-CBBA-0F47-B4E6-0E2E968D6A9A}" sibTransId="{BC09E049-079E-1A4D-A69B-FD0928B7B414}"/>
    <dgm:cxn modelId="{3DB5C93F-FDB8-1146-B6DE-BD40603F194F}" type="presOf" srcId="{99528603-B38A-F346-B082-44786BDC757A}" destId="{50F99501-00E4-5842-A102-19F823EAE5DC}" srcOrd="0" destOrd="0" presId="urn:microsoft.com/office/officeart/2005/8/layout/cycle3"/>
    <dgm:cxn modelId="{6300E283-82B5-4E44-82A3-A57047C2EE4F}" type="presOf" srcId="{15BFBBE1-7AEA-CC4B-9E46-BDFB0A3CAADC}" destId="{B1E211E1-03A2-1F45-82ED-F59D1BC1B5C8}" srcOrd="0" destOrd="0" presId="urn:microsoft.com/office/officeart/2005/8/layout/cycle3"/>
    <dgm:cxn modelId="{272B0F9A-D5A1-AE4D-BE2A-888752E74B58}" type="presOf" srcId="{1FA84583-39A7-A142-A46C-42A39D051191}" destId="{F0B60C72-7857-FA49-A4BF-A2BC393F1C3A}" srcOrd="0" destOrd="0" presId="urn:microsoft.com/office/officeart/2005/8/layout/cycle3"/>
    <dgm:cxn modelId="{E55DBEBA-6CBA-A240-95B9-21F559E93CE2}" type="presOf" srcId="{FEB0D736-9B63-4740-9F5A-F5A3F9D0A7E2}" destId="{929EBF3C-6C03-484E-9DF6-7B7FFAD60422}" srcOrd="0" destOrd="0" presId="urn:microsoft.com/office/officeart/2005/8/layout/cycle3"/>
    <dgm:cxn modelId="{E05CBFC8-CDCB-EB49-9C3B-1A368505C567}" type="presOf" srcId="{B6A45FB8-C05A-5449-9F76-00DDB561CDED}" destId="{1790A5B1-3AFA-9B4B-8310-A7F51F9A5E0D}" srcOrd="0" destOrd="0" presId="urn:microsoft.com/office/officeart/2005/8/layout/cycle3"/>
    <dgm:cxn modelId="{8938A4F6-AB52-4F47-B626-A9941AF8F25F}" srcId="{99528603-B38A-F346-B082-44786BDC757A}" destId="{15BFBBE1-7AEA-CC4B-9E46-BDFB0A3CAADC}" srcOrd="0" destOrd="0" parTransId="{FEA79EF8-3F75-EE4A-86B7-86AB97DE2D1F}" sibTransId="{FEB0D736-9B63-4740-9F5A-F5A3F9D0A7E2}"/>
    <dgm:cxn modelId="{8F1573B4-ECCC-184D-BC97-A7A8282736D7}" type="presParOf" srcId="{50F99501-00E4-5842-A102-19F823EAE5DC}" destId="{264D6283-2633-B044-9149-9693D61252D6}" srcOrd="0" destOrd="0" presId="urn:microsoft.com/office/officeart/2005/8/layout/cycle3"/>
    <dgm:cxn modelId="{20158E8C-EE66-DC47-8E6A-B0B2E4BEC89E}" type="presParOf" srcId="{264D6283-2633-B044-9149-9693D61252D6}" destId="{B1E211E1-03A2-1F45-82ED-F59D1BC1B5C8}" srcOrd="0" destOrd="0" presId="urn:microsoft.com/office/officeart/2005/8/layout/cycle3"/>
    <dgm:cxn modelId="{B918CDD0-3286-A644-9FA5-B4A0919B00CB}" type="presParOf" srcId="{264D6283-2633-B044-9149-9693D61252D6}" destId="{929EBF3C-6C03-484E-9DF6-7B7FFAD60422}" srcOrd="1" destOrd="0" presId="urn:microsoft.com/office/officeart/2005/8/layout/cycle3"/>
    <dgm:cxn modelId="{5732B0EC-B813-6E4F-8363-0950837B5FC8}" type="presParOf" srcId="{264D6283-2633-B044-9149-9693D61252D6}" destId="{1790A5B1-3AFA-9B4B-8310-A7F51F9A5E0D}" srcOrd="2" destOrd="0" presId="urn:microsoft.com/office/officeart/2005/8/layout/cycle3"/>
    <dgm:cxn modelId="{40E4D201-2E0A-D742-9E29-631BDFB73840}" type="presParOf" srcId="{264D6283-2633-B044-9149-9693D61252D6}" destId="{F0B60C72-7857-FA49-A4BF-A2BC393F1C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Analyse der</a:t>
          </a:r>
        </a:p>
        <a:p>
          <a:r>
            <a:rPr lang="en-GB" dirty="0" err="1">
              <a:solidFill>
                <a:schemeClr val="bg1"/>
              </a:solidFill>
            </a:rPr>
            <a:t>Daten</a:t>
          </a:r>
          <a:endParaRPr lang="en-GB" dirty="0">
            <a:solidFill>
              <a:schemeClr val="bg1"/>
            </a:solidFill>
          </a:endParaRPr>
        </a:p>
        <a:p>
          <a:r>
            <a:rPr lang="en-GB" dirty="0">
              <a:solidFill>
                <a:schemeClr val="bg1"/>
              </a:solidFill>
            </a:rPr>
            <a:t>&amp; Sensemaking</a:t>
          </a:r>
          <a:endParaRPr lang="en-ES" dirty="0">
            <a:solidFill>
              <a:schemeClr val="bg1"/>
            </a:solidFill>
          </a:endParaRPr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rgbClr val="C00000">
            <a:alpha val="90000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        </a:t>
          </a:r>
          <a:r>
            <a:rPr lang="en-GB" dirty="0" err="1">
              <a:solidFill>
                <a:schemeClr val="bg1"/>
              </a:solidFill>
            </a:rPr>
            <a:t>Anfertigung</a:t>
          </a:r>
          <a:r>
            <a:rPr lang="en-GB" dirty="0">
              <a:solidFill>
                <a:schemeClr val="bg1"/>
              </a:solidFill>
            </a:rPr>
            <a:t> </a:t>
          </a:r>
        </a:p>
        <a:p>
          <a:r>
            <a:rPr lang="en-GB" dirty="0" err="1">
              <a:solidFill>
                <a:schemeClr val="bg1"/>
              </a:solidFill>
            </a:rPr>
            <a:t>einer</a:t>
          </a:r>
          <a:r>
            <a:rPr lang="en-GB" dirty="0">
              <a:solidFill>
                <a:schemeClr val="bg1"/>
              </a:solidFill>
            </a:rPr>
            <a:t>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ES" dirty="0">
              <a:solidFill>
                <a:schemeClr val="bg1"/>
              </a:solidFill>
            </a:rPr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ES" dirty="0">
              <a:solidFill>
                <a:schemeClr val="bg1"/>
              </a:solidFill>
            </a:rPr>
            <a:t>Kritische </a:t>
          </a:r>
        </a:p>
        <a:p>
          <a:r>
            <a:rPr lang="en-ES" dirty="0">
              <a:solidFill>
                <a:schemeClr val="bg1"/>
              </a:solidFill>
            </a:rPr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Kontexte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abhängig</a:t>
          </a:r>
          <a:r>
            <a:rPr lang="en-GB" dirty="0"/>
            <a:t> von den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und von der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</a:t>
          </a:r>
          <a:r>
            <a:rPr lang="en-GB" dirty="0"/>
            <a:t>?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RQ2</a:t>
          </a:r>
          <a:endParaRPr lang="en-ES" dirty="0">
            <a:solidFill>
              <a:schemeClr val="tx1"/>
            </a:solidFill>
          </a:endParaRPr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/>
            <a:t>Diskussionen zur Verallgemeinbarkeit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A442352F-2EA6-1E4E-8B22-37A7976D305D}">
      <dgm:prSet/>
      <dgm:spPr/>
      <dgm:t>
        <a:bodyPr/>
        <a:lstStyle/>
        <a:p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endParaRPr lang="en-ES" dirty="0"/>
        </a:p>
      </dgm:t>
    </dgm:pt>
    <dgm:pt modelId="{09916398-6B19-814E-A258-A9693DD1159C}" type="parTrans" cxnId="{4F238B66-E901-0D4E-A289-A0D776552E9F}">
      <dgm:prSet/>
      <dgm:spPr/>
      <dgm:t>
        <a:bodyPr/>
        <a:lstStyle/>
        <a:p>
          <a:endParaRPr lang="en-GB"/>
        </a:p>
      </dgm:t>
    </dgm:pt>
    <dgm:pt modelId="{4443D17F-7BE1-814C-AB6E-E5945535CAEE}" type="sibTrans" cxnId="{4F238B66-E901-0D4E-A289-A0D776552E9F}">
      <dgm:prSet/>
      <dgm:spPr/>
      <dgm:t>
        <a:bodyPr/>
        <a:lstStyle/>
        <a:p>
          <a:endParaRPr lang="en-GB"/>
        </a:p>
      </dgm:t>
    </dgm:pt>
    <dgm:pt modelId="{C128A1E2-7949-B74B-B030-3D30C0A93CA0}">
      <dgm:prSet/>
      <dgm:spPr/>
      <dgm:t>
        <a:bodyPr/>
        <a:lstStyle/>
        <a:p>
          <a:endParaRPr lang="en-ES" dirty="0"/>
        </a:p>
      </dgm:t>
    </dgm:pt>
    <dgm:pt modelId="{3DA8439A-4B58-C046-9D40-09E5562E5866}" type="parTrans" cxnId="{96111C38-414C-2845-A646-C17653DFFBA6}">
      <dgm:prSet/>
      <dgm:spPr/>
      <dgm:t>
        <a:bodyPr/>
        <a:lstStyle/>
        <a:p>
          <a:endParaRPr lang="en-GB"/>
        </a:p>
      </dgm:t>
    </dgm:pt>
    <dgm:pt modelId="{032785E0-F944-014E-9B20-04FB6EE9D333}" type="sibTrans" cxnId="{96111C38-414C-2845-A646-C17653DFFBA6}">
      <dgm:prSet/>
      <dgm:spPr/>
      <dgm:t>
        <a:bodyPr/>
        <a:lstStyle/>
        <a:p>
          <a:endParaRPr lang="en-GB"/>
        </a:p>
      </dgm:t>
    </dgm:pt>
    <dgm:pt modelId="{446E6504-433E-FE47-BBD6-08371A06439A}">
      <dgm:prSet/>
      <dgm:spPr/>
      <dgm:t>
        <a:bodyPr/>
        <a:lstStyle/>
        <a:p>
          <a:endParaRPr lang="en-ES" dirty="0"/>
        </a:p>
      </dgm:t>
    </dgm:pt>
    <dgm:pt modelId="{34A4799C-4C03-A64A-84B2-835FE42C1A52}" type="parTrans" cxnId="{55BB977D-954C-514D-90E0-7CEC8FDB4035}">
      <dgm:prSet/>
      <dgm:spPr/>
      <dgm:t>
        <a:bodyPr/>
        <a:lstStyle/>
        <a:p>
          <a:endParaRPr lang="en-GB"/>
        </a:p>
      </dgm:t>
    </dgm:pt>
    <dgm:pt modelId="{E7AC65CB-F930-8443-9AC7-EC9F6D6A993E}" type="sibTrans" cxnId="{55BB977D-954C-514D-90E0-7CEC8FDB4035}">
      <dgm:prSet/>
      <dgm:spPr/>
      <dgm:t>
        <a:bodyPr/>
        <a:lstStyle/>
        <a:p>
          <a:endParaRPr lang="en-GB"/>
        </a:p>
      </dgm:t>
    </dgm:pt>
    <dgm:pt modelId="{CE1B94A7-0CB1-B448-8DAB-490F4C348EEB}">
      <dgm:prSet/>
      <dgm:spPr/>
      <dgm:t>
        <a:bodyPr/>
        <a:lstStyle/>
        <a:p>
          <a:endParaRPr lang="en-ES" dirty="0"/>
        </a:p>
      </dgm:t>
    </dgm:pt>
    <dgm:pt modelId="{D24955AD-82E6-5B44-9F93-88EAF0085A9E}" type="parTrans" cxnId="{B68D7208-6362-F94B-8006-D40002D351E9}">
      <dgm:prSet/>
      <dgm:spPr/>
      <dgm:t>
        <a:bodyPr/>
        <a:lstStyle/>
        <a:p>
          <a:endParaRPr lang="en-GB"/>
        </a:p>
      </dgm:t>
    </dgm:pt>
    <dgm:pt modelId="{D05A7F85-F54E-EC49-AAD1-6CF2568F4BBE}" type="sibTrans" cxnId="{B68D7208-6362-F94B-8006-D40002D351E9}">
      <dgm:prSet/>
      <dgm:spPr/>
      <dgm:t>
        <a:bodyPr/>
        <a:lstStyle/>
        <a:p>
          <a:endParaRPr lang="en-GB"/>
        </a:p>
      </dgm:t>
    </dgm:pt>
    <dgm:pt modelId="{CC836271-BEE4-FC4C-B439-714F95DCFC2C}">
      <dgm:prSet/>
      <dgm:spPr/>
      <dgm:t>
        <a:bodyPr/>
        <a:lstStyle/>
        <a:p>
          <a:endParaRPr lang="en-ES" dirty="0"/>
        </a:p>
      </dgm:t>
    </dgm:pt>
    <dgm:pt modelId="{C9290F93-9D53-D443-831F-557CE3BC6E6B}" type="parTrans" cxnId="{F83FE7AC-1D88-894D-B427-D918142A33DD}">
      <dgm:prSet/>
      <dgm:spPr/>
      <dgm:t>
        <a:bodyPr/>
        <a:lstStyle/>
        <a:p>
          <a:endParaRPr lang="en-GB"/>
        </a:p>
      </dgm:t>
    </dgm:pt>
    <dgm:pt modelId="{FEA9FE20-5A0A-2D42-A0A8-A8D69A7CF02E}" type="sibTrans" cxnId="{F83FE7AC-1D88-894D-B427-D918142A33DD}">
      <dgm:prSet/>
      <dgm:spPr/>
      <dgm:t>
        <a:bodyPr/>
        <a:lstStyle/>
        <a:p>
          <a:endParaRPr lang="en-GB"/>
        </a:p>
      </dgm:t>
    </dgm:pt>
    <dgm:pt modelId="{2D75A809-06F4-0D4C-A7EF-229B755C5278}">
      <dgm:prSet/>
      <dgm:spPr/>
      <dgm:t>
        <a:bodyPr/>
        <a:lstStyle/>
        <a:p>
          <a:endParaRPr lang="en-ES" dirty="0"/>
        </a:p>
      </dgm:t>
    </dgm:pt>
    <dgm:pt modelId="{2010A839-1D2A-C94C-A770-CAF0D384B67A}" type="parTrans" cxnId="{EBC3C8FB-E6AF-4845-9519-523F018682AA}">
      <dgm:prSet/>
      <dgm:spPr/>
      <dgm:t>
        <a:bodyPr/>
        <a:lstStyle/>
        <a:p>
          <a:endParaRPr lang="en-GB"/>
        </a:p>
      </dgm:t>
    </dgm:pt>
    <dgm:pt modelId="{CDCDFC49-FA02-914E-8433-21CB7CBA16AC}" type="sibTrans" cxnId="{EBC3C8FB-E6AF-4845-9519-523F018682AA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B68D7208-6362-F94B-8006-D40002D351E9}" srcId="{F5E04305-9685-C241-B84B-630BF963DFD2}" destId="{CE1B94A7-0CB1-B448-8DAB-490F4C348EEB}" srcOrd="2" destOrd="0" parTransId="{D24955AD-82E6-5B44-9F93-88EAF0085A9E}" sibTransId="{D05A7F85-F54E-EC49-AAD1-6CF2568F4BBE}"/>
    <dgm:cxn modelId="{9FA20E26-3B58-DF4F-B05B-61EDFC689CB0}" type="presOf" srcId="{CC836271-BEE4-FC4C-B439-714F95DCFC2C}" destId="{A6D0F967-5438-1B4C-A6F9-B4D8C4DADFA4}" srcOrd="0" destOrd="3" presId="urn:microsoft.com/office/officeart/2005/8/layout/list1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5858B937-60C7-C14C-8EC1-2B0887FE5213}" type="presOf" srcId="{2D75A809-06F4-0D4C-A7EF-229B755C5278}" destId="{A6D0F967-5438-1B4C-A6F9-B4D8C4DADFA4}" srcOrd="0" destOrd="2" presId="urn:microsoft.com/office/officeart/2005/8/layout/list1"/>
    <dgm:cxn modelId="{96111C38-414C-2845-A646-C17653DFFBA6}" srcId="{F5E04305-9685-C241-B84B-630BF963DFD2}" destId="{C128A1E2-7949-B74B-B030-3D30C0A93CA0}" srcOrd="3" destOrd="0" parTransId="{3DA8439A-4B58-C046-9D40-09E5562E5866}" sibTransId="{032785E0-F944-014E-9B20-04FB6EE9D333}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4F238B66-E901-0D4E-A289-A0D776552E9F}" srcId="{DFBB5D9D-EC17-D34E-8C5F-ED7DC81E1079}" destId="{A442352F-2EA6-1E4E-8B22-37A7976D305D}" srcOrd="1" destOrd="0" parTransId="{09916398-6B19-814E-A258-A9693DD1159C}" sibTransId="{4443D17F-7BE1-814C-AB6E-E5945535CAEE}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09061875-2897-5F45-9694-893987F98EC6}" type="presOf" srcId="{446E6504-433E-FE47-BBD6-08371A06439A}" destId="{6AFD4721-15DE-BF4F-8624-8694CD380787}" srcOrd="0" destOrd="1" presId="urn:microsoft.com/office/officeart/2005/8/layout/list1"/>
    <dgm:cxn modelId="{55BB977D-954C-514D-90E0-7CEC8FDB4035}" srcId="{F5E04305-9685-C241-B84B-630BF963DFD2}" destId="{446E6504-433E-FE47-BBD6-08371A06439A}" srcOrd="1" destOrd="0" parTransId="{34A4799C-4C03-A64A-84B2-835FE42C1A52}" sibTransId="{E7AC65CB-F930-8443-9AC7-EC9F6D6A993E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53CF1CAB-3E0E-2543-855E-2CCA4491500E}" type="presOf" srcId="{A442352F-2EA6-1E4E-8B22-37A7976D305D}" destId="{A6D0F967-5438-1B4C-A6F9-B4D8C4DADFA4}" srcOrd="0" destOrd="1" presId="urn:microsoft.com/office/officeart/2005/8/layout/list1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F83FE7AC-1D88-894D-B427-D918142A33DD}" srcId="{DFBB5D9D-EC17-D34E-8C5F-ED7DC81E1079}" destId="{CC836271-BEE4-FC4C-B439-714F95DCFC2C}" srcOrd="3" destOrd="0" parTransId="{C9290F93-9D53-D443-831F-557CE3BC6E6B}" sibTransId="{FEA9FE20-5A0A-2D42-A0A8-A8D69A7CF02E}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09F0DBD4-45DE-C840-9D3C-1AFCE4F014F4}" type="presOf" srcId="{C128A1E2-7949-B74B-B030-3D30C0A93CA0}" destId="{6AFD4721-15DE-BF4F-8624-8694CD380787}" srcOrd="0" destOrd="3" presId="urn:microsoft.com/office/officeart/2005/8/layout/list1"/>
    <dgm:cxn modelId="{9BE41CDE-079B-9B49-BDC9-239387FD3B57}" type="presOf" srcId="{CE1B94A7-0CB1-B448-8DAB-490F4C348EEB}" destId="{6AFD4721-15DE-BF4F-8624-8694CD380787}" srcOrd="0" destOrd="2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EBC3C8FB-E6AF-4845-9519-523F018682AA}" srcId="{DFBB5D9D-EC17-D34E-8C5F-ED7DC81E1079}" destId="{2D75A809-06F4-0D4C-A7EF-229B755C5278}" srcOrd="2" destOrd="0" parTransId="{2010A839-1D2A-C94C-A770-CAF0D384B67A}" sibTransId="{CDCDFC49-FA02-914E-8433-21CB7CBA16AC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Welche</a:t>
          </a:r>
          <a:r>
            <a:rPr lang="en-GB" dirty="0"/>
            <a:t>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werden</a:t>
          </a:r>
          <a:r>
            <a:rPr lang="en-GB" dirty="0"/>
            <a:t> in den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erwähnt</a:t>
          </a:r>
          <a:r>
            <a:rPr lang="en-GB" dirty="0"/>
            <a:t>? 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beschreiben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den </a:t>
          </a:r>
          <a:r>
            <a:rPr lang="en-GB" dirty="0" err="1"/>
            <a:t>Kontext</a:t>
          </a:r>
          <a:r>
            <a:rPr lang="en-GB" dirty="0"/>
            <a:t> </a:t>
          </a:r>
          <a:r>
            <a:rPr lang="en-GB" dirty="0" err="1"/>
            <a:t>ihrer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? 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abhängig</a:t>
          </a:r>
          <a:r>
            <a:rPr lang="en-GB" dirty="0"/>
            <a:t> von den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und von der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</a:t>
          </a:r>
          <a:r>
            <a:rPr lang="en-GB" dirty="0"/>
            <a:t>?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diskutieren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</a:t>
          </a:r>
          <a:r>
            <a:rPr lang="en-GB" dirty="0" err="1"/>
            <a:t>über</a:t>
          </a:r>
          <a:r>
            <a:rPr lang="en-GB" dirty="0"/>
            <a:t> die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ihr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, </a:t>
          </a:r>
          <a:r>
            <a:rPr lang="en-GB" dirty="0" err="1"/>
            <a:t>Ergebnisse</a:t>
          </a:r>
          <a:r>
            <a:rPr lang="en-GB" dirty="0"/>
            <a:t> und </a:t>
          </a:r>
          <a:r>
            <a:rPr lang="en-GB" dirty="0" err="1"/>
            <a:t>Techniken</a:t>
          </a:r>
          <a:r>
            <a:rPr lang="en-GB" dirty="0"/>
            <a:t>? 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5850EFA7-B3CC-9949-ABA2-0D545C36B5DA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welcher</a:t>
          </a:r>
          <a:r>
            <a:rPr lang="en-GB" dirty="0"/>
            <a:t> Form </a:t>
          </a:r>
          <a:r>
            <a:rPr lang="en-GB" dirty="0" err="1"/>
            <a:t>kommen</a:t>
          </a:r>
          <a:r>
            <a:rPr lang="en-GB" dirty="0"/>
            <a:t>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vor</a:t>
          </a:r>
          <a:r>
            <a:rPr lang="en-GB" dirty="0"/>
            <a:t>? Sind </a:t>
          </a:r>
          <a:r>
            <a:rPr lang="en-GB" dirty="0" err="1"/>
            <a:t>diese</a:t>
          </a:r>
          <a:r>
            <a:rPr lang="en-GB" dirty="0"/>
            <a:t> </a:t>
          </a:r>
          <a:r>
            <a:rPr lang="en-GB" dirty="0" err="1"/>
            <a:t>explizit</a:t>
          </a:r>
          <a:r>
            <a:rPr lang="en-GB" dirty="0"/>
            <a:t> </a:t>
          </a:r>
          <a:r>
            <a:rPr lang="en-GB" dirty="0" err="1"/>
            <a:t>oder</a:t>
          </a:r>
          <a:r>
            <a:rPr lang="en-GB" dirty="0"/>
            <a:t> </a:t>
          </a:r>
          <a:r>
            <a:rPr lang="en-GB" dirty="0" err="1"/>
            <a:t>implizit</a:t>
          </a:r>
          <a:r>
            <a:rPr lang="en-GB" dirty="0"/>
            <a:t>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1B15E408-857D-7243-AC31-0DE618A424BD}" type="parTrans" cxnId="{2A9F8BE5-3763-1545-A261-6C7DEC21FB82}">
      <dgm:prSet/>
      <dgm:spPr/>
      <dgm:t>
        <a:bodyPr/>
        <a:lstStyle/>
        <a:p>
          <a:endParaRPr lang="en-GB"/>
        </a:p>
      </dgm:t>
    </dgm:pt>
    <dgm:pt modelId="{5EA3588E-FC20-3841-95FE-B465562CAF3D}" type="sibTrans" cxnId="{2A9F8BE5-3763-1545-A261-6C7DEC21FB82}">
      <dgm:prSet/>
      <dgm:spPr/>
      <dgm:t>
        <a:bodyPr/>
        <a:lstStyle/>
        <a:p>
          <a:endParaRPr lang="en-GB"/>
        </a:p>
      </dgm:t>
    </dgm:pt>
    <dgm:pt modelId="{D09058A0-FCC5-9146-9AD8-8DA239D1B440}">
      <dgm:prSet/>
      <dgm:spPr/>
      <dgm:t>
        <a:bodyPr/>
        <a:lstStyle/>
        <a:p>
          <a:r>
            <a:rPr lang="en-GB" dirty="0"/>
            <a:t>Sind </a:t>
          </a:r>
          <a:r>
            <a:rPr lang="en-GB" dirty="0" err="1"/>
            <a:t>andere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 </a:t>
          </a:r>
          <a:r>
            <a:rPr lang="en-GB" dirty="0" err="1"/>
            <a:t>als</a:t>
          </a:r>
          <a:r>
            <a:rPr lang="en-GB" dirty="0"/>
            <a:t>, die </a:t>
          </a:r>
          <a:r>
            <a:rPr lang="en-GB" dirty="0" err="1"/>
            <a:t>bereits</a:t>
          </a:r>
          <a:r>
            <a:rPr lang="en-GB" dirty="0"/>
            <a:t> </a:t>
          </a:r>
          <a:r>
            <a:rPr lang="en-GB" dirty="0" err="1"/>
            <a:t>genannten</a:t>
          </a:r>
          <a:r>
            <a:rPr lang="en-GB" dirty="0"/>
            <a:t>,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4DDB2099-445D-8348-AD19-56A639DA83B3}" type="parTrans" cxnId="{96781181-DCC5-0541-BFA4-031629410829}">
      <dgm:prSet/>
      <dgm:spPr/>
      <dgm:t>
        <a:bodyPr/>
        <a:lstStyle/>
        <a:p>
          <a:endParaRPr lang="en-GB"/>
        </a:p>
      </dgm:t>
    </dgm:pt>
    <dgm:pt modelId="{6F4FD0D6-8C76-914F-BFED-7E2CE0CD240E}" type="sibTrans" cxnId="{96781181-DCC5-0541-BFA4-031629410829}">
      <dgm:prSet/>
      <dgm:spPr/>
      <dgm:t>
        <a:bodyPr/>
        <a:lstStyle/>
        <a:p>
          <a:endParaRPr lang="en-GB"/>
        </a:p>
      </dgm:t>
    </dgm:pt>
    <dgm:pt modelId="{12F2AA1E-7733-8F4A-97B8-41C494D848C6}">
      <dgm:prSet/>
      <dgm:spPr/>
      <dgm:t>
        <a:bodyPr/>
        <a:lstStyle/>
        <a:p>
          <a:r>
            <a:rPr lang="en-GB" dirty="0" err="1"/>
            <a:t>Bestehen</a:t>
          </a:r>
          <a:r>
            <a:rPr lang="en-GB" dirty="0"/>
            <a:t> </a:t>
          </a:r>
          <a:r>
            <a:rPr lang="en-GB" dirty="0" err="1"/>
            <a:t>Lücken</a:t>
          </a:r>
          <a:r>
            <a:rPr lang="en-GB" dirty="0"/>
            <a:t> in den </a:t>
          </a:r>
          <a:r>
            <a:rPr lang="en-GB" dirty="0" err="1"/>
            <a:t>Diskussionen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? </a:t>
          </a:r>
          <a:endParaRPr lang="en-ES" dirty="0"/>
        </a:p>
      </dgm:t>
    </dgm:pt>
    <dgm:pt modelId="{F36EC141-6524-F14A-A39F-846AC52E8B1C}" type="parTrans" cxnId="{D46F430A-5BDF-5348-9789-B128DAF93FF3}">
      <dgm:prSet/>
      <dgm:spPr/>
      <dgm:t>
        <a:bodyPr/>
        <a:lstStyle/>
        <a:p>
          <a:endParaRPr lang="en-GB"/>
        </a:p>
      </dgm:t>
    </dgm:pt>
    <dgm:pt modelId="{E7708709-3376-4E43-8C54-B691C557C0A3}" type="sibTrans" cxnId="{D46F430A-5BDF-5348-9789-B128DAF93FF3}">
      <dgm:prSet/>
      <dgm:spPr/>
      <dgm:t>
        <a:bodyPr/>
        <a:lstStyle/>
        <a:p>
          <a:endParaRPr lang="en-GB"/>
        </a:p>
      </dgm:t>
    </dgm:pt>
    <dgm:pt modelId="{725921DE-69C5-1D4E-815D-633F0EB8D538}">
      <dgm:prSet/>
      <dgm:spPr/>
      <dgm:t>
        <a:bodyPr/>
        <a:lstStyle/>
        <a:p>
          <a:r>
            <a:rPr lang="en-GB" dirty="0"/>
            <a:t>Wie </a:t>
          </a:r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den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anderer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?</a:t>
          </a:r>
          <a:endParaRPr lang="en-ES" dirty="0"/>
        </a:p>
      </dgm:t>
    </dgm:pt>
    <dgm:pt modelId="{B31B7B02-6A86-124D-B3E8-20AA10CF8025}" type="parTrans" cxnId="{C801FCAA-09EC-7340-928A-2099C061304B}">
      <dgm:prSet/>
      <dgm:spPr/>
      <dgm:t>
        <a:bodyPr/>
        <a:lstStyle/>
        <a:p>
          <a:endParaRPr lang="en-GB"/>
        </a:p>
      </dgm:t>
    </dgm:pt>
    <dgm:pt modelId="{C01A5FCA-968E-0644-8962-2885BFB9AA2F}" type="sibTrans" cxnId="{C801FCAA-09EC-7340-928A-2099C061304B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D46F430A-5BDF-5348-9789-B128DAF93FF3}" srcId="{DFBB5D9D-EC17-D34E-8C5F-ED7DC81E1079}" destId="{12F2AA1E-7733-8F4A-97B8-41C494D848C6}" srcOrd="1" destOrd="0" parTransId="{F36EC141-6524-F14A-A39F-846AC52E8B1C}" sibTransId="{E7708709-3376-4E43-8C54-B691C557C0A3}"/>
    <dgm:cxn modelId="{CFB2D224-62C5-634C-8334-B881C9388C07}" type="presOf" srcId="{5850EFA7-B3CC-9949-ABA2-0D545C36B5DA}" destId="{6AFD4721-15DE-BF4F-8624-8694CD380787}" srcOrd="0" destOrd="1" presId="urn:microsoft.com/office/officeart/2005/8/layout/list1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0A4D2B30-ABDC-4D46-AF17-DEA4BDCF35C7}" type="presOf" srcId="{D09058A0-FCC5-9146-9AD8-8DA239D1B440}" destId="{6AFD4721-15DE-BF4F-8624-8694CD380787}" srcOrd="0" destOrd="2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3827416B-FB38-0645-BB7E-6E9A11A3C84C}" type="presOf" srcId="{725921DE-69C5-1D4E-815D-633F0EB8D538}" destId="{A6D0F967-5438-1B4C-A6F9-B4D8C4DADFA4}" srcOrd="0" destOrd="2" presId="urn:microsoft.com/office/officeart/2005/8/layout/list1"/>
    <dgm:cxn modelId="{96781181-DCC5-0541-BFA4-031629410829}" srcId="{F5E04305-9685-C241-B84B-630BF963DFD2}" destId="{D09058A0-FCC5-9146-9AD8-8DA239D1B440}" srcOrd="2" destOrd="0" parTransId="{4DDB2099-445D-8348-AD19-56A639DA83B3}" sibTransId="{6F4FD0D6-8C76-914F-BFED-7E2CE0CD240E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99CB7F86-75E5-0D4F-BC78-025564AC328C}" type="presOf" srcId="{12F2AA1E-7733-8F4A-97B8-41C494D848C6}" destId="{A6D0F967-5438-1B4C-A6F9-B4D8C4DADFA4}" srcOrd="0" destOrd="1" presId="urn:microsoft.com/office/officeart/2005/8/layout/list1"/>
    <dgm:cxn modelId="{C801FCAA-09EC-7340-928A-2099C061304B}" srcId="{DFBB5D9D-EC17-D34E-8C5F-ED7DC81E1079}" destId="{725921DE-69C5-1D4E-815D-633F0EB8D538}" srcOrd="2" destOrd="0" parTransId="{B31B7B02-6A86-124D-B3E8-20AA10CF8025}" sibTransId="{C01A5FCA-968E-0644-8962-2885BFB9AA2F}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2A9F8BE5-3763-1545-A261-6C7DEC21FB82}" srcId="{F5E04305-9685-C241-B84B-630BF963DFD2}" destId="{5850EFA7-B3CC-9949-ABA2-0D545C36B5DA}" srcOrd="1" destOrd="0" parTransId="{1B15E408-857D-7243-AC31-0DE618A424BD}" sibTransId="{5EA3588E-FC20-3841-95FE-B465562CAF3D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</a:t>
          </a:r>
          <a:r>
            <a:rPr lang="en-GB" dirty="0" err="1"/>
            <a:t>Daten</a:t>
          </a:r>
          <a:endParaRPr lang="en-GB" dirty="0"/>
        </a:p>
        <a:p>
          <a:r>
            <a:rPr lang="en-GB" dirty="0"/>
            <a:t>&amp; Sensemaking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K</a:t>
          </a:r>
          <a:r>
            <a:rPr lang="en-ES" dirty="0"/>
            <a:t>ritische</a:t>
          </a:r>
        </a:p>
        <a:p>
          <a:r>
            <a:rPr lang="en-ES" dirty="0"/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/>
            <a:t>Kontexte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Korrelation</a:t>
          </a:r>
          <a:r>
            <a:rPr lang="en-GB" dirty="0"/>
            <a:t>: </a:t>
          </a:r>
          <a:r>
            <a:rPr lang="en-GB" dirty="0" err="1"/>
            <a:t>Kontexte</a:t>
          </a:r>
          <a:r>
            <a:rPr lang="en-GB" dirty="0"/>
            <a:t> &lt;--&gt; 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bzw</a:t>
          </a:r>
          <a:r>
            <a:rPr lang="en-GB" dirty="0"/>
            <a:t>.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/>
            <a:t>Diskussionen zur Verallgemeinbarkeit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5D613DE5-8373-A642-BC2A-26A1A8CA5A5D}">
      <dgm:prSet/>
      <dgm:spPr/>
      <dgm:t>
        <a:bodyPr/>
        <a:lstStyle/>
        <a:p>
          <a:endParaRPr lang="en-ES" dirty="0"/>
        </a:p>
      </dgm:t>
    </dgm:pt>
    <dgm:pt modelId="{66CA8B2B-25B6-1744-9E30-0BE2ABAC549F}" type="parTrans" cxnId="{559B7EF2-FAE3-E241-8559-45BB3551D124}">
      <dgm:prSet/>
      <dgm:spPr/>
      <dgm:t>
        <a:bodyPr/>
        <a:lstStyle/>
        <a:p>
          <a:endParaRPr lang="en-GB"/>
        </a:p>
      </dgm:t>
    </dgm:pt>
    <dgm:pt modelId="{D8B27F37-36A3-554F-AF2E-117000007412}" type="sibTrans" cxnId="{559B7EF2-FAE3-E241-8559-45BB3551D124}">
      <dgm:prSet/>
      <dgm:spPr/>
      <dgm:t>
        <a:bodyPr/>
        <a:lstStyle/>
        <a:p>
          <a:endParaRPr lang="en-GB"/>
        </a:p>
      </dgm:t>
    </dgm:pt>
    <dgm:pt modelId="{BB290AE0-E9FF-3D47-BBF9-3215B094DD33}">
      <dgm:prSet/>
      <dgm:spPr/>
      <dgm:t>
        <a:bodyPr/>
        <a:lstStyle/>
        <a:p>
          <a:endParaRPr lang="en-ES" dirty="0"/>
        </a:p>
      </dgm:t>
    </dgm:pt>
    <dgm:pt modelId="{965B7D81-380C-C14A-A811-DB105448DBA6}" type="parTrans" cxnId="{6012F380-7543-EA47-ACE2-55A84AE46722}">
      <dgm:prSet/>
      <dgm:spPr/>
      <dgm:t>
        <a:bodyPr/>
        <a:lstStyle/>
        <a:p>
          <a:endParaRPr lang="en-GB"/>
        </a:p>
      </dgm:t>
    </dgm:pt>
    <dgm:pt modelId="{8F88319F-99D9-D04B-AB63-C2059BFCC540}" type="sibTrans" cxnId="{6012F380-7543-EA47-ACE2-55A84AE46722}">
      <dgm:prSet/>
      <dgm:spPr/>
      <dgm:t>
        <a:bodyPr/>
        <a:lstStyle/>
        <a:p>
          <a:endParaRPr lang="en-GB"/>
        </a:p>
      </dgm:t>
    </dgm:pt>
    <dgm:pt modelId="{3D7A1AC6-B9D9-F449-8ABD-FCE3468746FA}">
      <dgm:prSet/>
      <dgm:spPr/>
      <dgm:t>
        <a:bodyPr/>
        <a:lstStyle/>
        <a:p>
          <a:endParaRPr lang="en-ES" dirty="0"/>
        </a:p>
      </dgm:t>
    </dgm:pt>
    <dgm:pt modelId="{17A908B0-FC17-9947-AAD8-C94E93EA3BAF}" type="parTrans" cxnId="{8061F4C6-A348-9747-A288-8C4DBEDFA908}">
      <dgm:prSet/>
      <dgm:spPr/>
      <dgm:t>
        <a:bodyPr/>
        <a:lstStyle/>
        <a:p>
          <a:endParaRPr lang="en-GB"/>
        </a:p>
      </dgm:t>
    </dgm:pt>
    <dgm:pt modelId="{BB7F1F3A-8A10-8040-BBDB-783A243D6B1D}" type="sibTrans" cxnId="{8061F4C6-A348-9747-A288-8C4DBEDFA908}">
      <dgm:prSet/>
      <dgm:spPr/>
      <dgm:t>
        <a:bodyPr/>
        <a:lstStyle/>
        <a:p>
          <a:endParaRPr lang="en-GB"/>
        </a:p>
      </dgm:t>
    </dgm:pt>
    <dgm:pt modelId="{BC531E5A-0C55-BA42-A377-EA947CD25637}">
      <dgm:prSet/>
      <dgm:spPr/>
      <dgm:t>
        <a:bodyPr/>
        <a:lstStyle/>
        <a:p>
          <a:r>
            <a:rPr lang="en-GB"/>
            <a:t>Kontexte zum Zweck der Verallgemeinbarkeit</a:t>
          </a:r>
          <a:endParaRPr lang="en-ES" dirty="0"/>
        </a:p>
      </dgm:t>
    </dgm:pt>
    <dgm:pt modelId="{8B7FC677-FD20-C34E-8F1C-ACBE22934D8E}" type="parTrans" cxnId="{D2398EB4-351D-BA45-9441-B40B519B40D4}">
      <dgm:prSet/>
      <dgm:spPr/>
      <dgm:t>
        <a:bodyPr/>
        <a:lstStyle/>
        <a:p>
          <a:endParaRPr lang="en-GB"/>
        </a:p>
      </dgm:t>
    </dgm:pt>
    <dgm:pt modelId="{4B61C4BA-E8A6-A340-9A7B-066263CDC54F}" type="sibTrans" cxnId="{D2398EB4-351D-BA45-9441-B40B519B40D4}">
      <dgm:prSet/>
      <dgm:spPr/>
      <dgm:t>
        <a:bodyPr/>
        <a:lstStyle/>
        <a:p>
          <a:endParaRPr lang="en-GB"/>
        </a:p>
      </dgm:t>
    </dgm:pt>
    <dgm:pt modelId="{31E23477-58F6-804C-AA71-5441171C0891}">
      <dgm:prSet/>
      <dgm:spPr/>
      <dgm:t>
        <a:bodyPr/>
        <a:lstStyle/>
        <a:p>
          <a:endParaRPr lang="en-ES" dirty="0"/>
        </a:p>
      </dgm:t>
    </dgm:pt>
    <dgm:pt modelId="{4DC72124-126F-424E-9AF1-685B6E862230}" type="parTrans" cxnId="{7645FBBA-C8E5-654B-BA3E-A9550D68DCE6}">
      <dgm:prSet/>
      <dgm:spPr/>
      <dgm:t>
        <a:bodyPr/>
        <a:lstStyle/>
        <a:p>
          <a:endParaRPr lang="en-GB"/>
        </a:p>
      </dgm:t>
    </dgm:pt>
    <dgm:pt modelId="{3C8CECF9-4A09-4C49-9B06-2670D4DE44AB}" type="sibTrans" cxnId="{7645FBBA-C8E5-654B-BA3E-A9550D68DCE6}">
      <dgm:prSet/>
      <dgm:spPr/>
      <dgm:t>
        <a:bodyPr/>
        <a:lstStyle/>
        <a:p>
          <a:endParaRPr lang="en-GB"/>
        </a:p>
      </dgm:t>
    </dgm:pt>
    <dgm:pt modelId="{64277D9F-23AA-0B45-940A-0731170CD2B0}">
      <dgm:prSet/>
      <dgm:spPr/>
      <dgm:t>
        <a:bodyPr/>
        <a:lstStyle/>
        <a:p>
          <a:endParaRPr lang="en-ES" dirty="0"/>
        </a:p>
      </dgm:t>
    </dgm:pt>
    <dgm:pt modelId="{6FA268BF-40FD-4846-8106-3CA1DC60702C}" type="parTrans" cxnId="{5C69A42D-152F-C547-B3A4-261DEEB9312B}">
      <dgm:prSet/>
      <dgm:spPr/>
      <dgm:t>
        <a:bodyPr/>
        <a:lstStyle/>
        <a:p>
          <a:endParaRPr lang="en-GB"/>
        </a:p>
      </dgm:t>
    </dgm:pt>
    <dgm:pt modelId="{A693586E-BC64-7149-95EB-C6E3D7F8203B}" type="sibTrans" cxnId="{5C69A42D-152F-C547-B3A4-261DEEB9312B}">
      <dgm:prSet/>
      <dgm:spPr/>
      <dgm:t>
        <a:bodyPr/>
        <a:lstStyle/>
        <a:p>
          <a:endParaRPr lang="en-GB"/>
        </a:p>
      </dgm:t>
    </dgm:pt>
    <dgm:pt modelId="{8F9BBDE2-7B6A-BF40-AB65-9051917C9644}">
      <dgm:prSet/>
      <dgm:spPr/>
      <dgm:t>
        <a:bodyPr/>
        <a:lstStyle/>
        <a:p>
          <a:endParaRPr lang="en-ES" dirty="0"/>
        </a:p>
      </dgm:t>
    </dgm:pt>
    <dgm:pt modelId="{8E8742CE-E47E-134B-97EA-B461E643C6D3}" type="parTrans" cxnId="{F087EF1E-6EFD-B640-B195-B1282264AAD3}">
      <dgm:prSet/>
      <dgm:spPr/>
      <dgm:t>
        <a:bodyPr/>
        <a:lstStyle/>
        <a:p>
          <a:endParaRPr lang="en-GB"/>
        </a:p>
      </dgm:t>
    </dgm:pt>
    <dgm:pt modelId="{FE8DA2C7-E7F2-CE49-BB9A-490F352309F5}" type="sibTrans" cxnId="{F087EF1E-6EFD-B640-B195-B1282264AAD3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F087EF1E-6EFD-B640-B195-B1282264AAD3}" srcId="{C0086A5C-1B89-DF4D-A425-1FD70D52EBB0}" destId="{8F9BBDE2-7B6A-BF40-AB65-9051917C9644}" srcOrd="1" destOrd="0" parTransId="{8E8742CE-E47E-134B-97EA-B461E643C6D3}" sibTransId="{FE8DA2C7-E7F2-CE49-BB9A-490F352309F5}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5C69A42D-152F-C547-B3A4-261DEEB9312B}" srcId="{DFBB5D9D-EC17-D34E-8C5F-ED7DC81E1079}" destId="{64277D9F-23AA-0B45-940A-0731170CD2B0}" srcOrd="3" destOrd="0" parTransId="{6FA268BF-40FD-4846-8106-3CA1DC60702C}" sibTransId="{A693586E-BC64-7149-95EB-C6E3D7F8203B}"/>
    <dgm:cxn modelId="{FD7A9641-D674-CD4C-8215-625F4577F980}" type="presOf" srcId="{8F9BBDE2-7B6A-BF40-AB65-9051917C9644}" destId="{17492EF2-72D0-EB4C-9D85-3A86338447FB}" srcOrd="0" destOrd="1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645D5442-E8DC-8343-9BF7-4AD40EAE3369}" type="presOf" srcId="{5D613DE5-8373-A642-BC2A-26A1A8CA5A5D}" destId="{6AFD4721-15DE-BF4F-8624-8694CD380787}" srcOrd="0" destOrd="1" presId="urn:microsoft.com/office/officeart/2005/8/layout/list1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E7F41B4B-981B-C749-9394-F3671E608646}" type="presOf" srcId="{BC531E5A-0C55-BA42-A377-EA947CD25637}" destId="{A6D0F967-5438-1B4C-A6F9-B4D8C4DADFA4}" srcOrd="0" destOrd="1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5A40725C-AF1F-7F45-ABB7-3E171987E13C}" type="presOf" srcId="{3D7A1AC6-B9D9-F449-8ABD-FCE3468746FA}" destId="{6AFD4721-15DE-BF4F-8624-8694CD380787}" srcOrd="0" destOrd="3" presId="urn:microsoft.com/office/officeart/2005/8/layout/list1"/>
    <dgm:cxn modelId="{801B7868-5AD4-3A48-AE3F-A3523873CF1A}" type="presOf" srcId="{64277D9F-23AA-0B45-940A-0731170CD2B0}" destId="{A6D0F967-5438-1B4C-A6F9-B4D8C4DADFA4}" srcOrd="0" destOrd="3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12BF6A7E-0359-5C42-8637-BA7B166DAE90}" type="presOf" srcId="{BB290AE0-E9FF-3D47-BBF9-3215B094DD33}" destId="{6AFD4721-15DE-BF4F-8624-8694CD380787}" srcOrd="0" destOrd="2" presId="urn:microsoft.com/office/officeart/2005/8/layout/list1"/>
    <dgm:cxn modelId="{6012F380-7543-EA47-ACE2-55A84AE46722}" srcId="{F5E04305-9685-C241-B84B-630BF963DFD2}" destId="{BB290AE0-E9FF-3D47-BBF9-3215B094DD33}" srcOrd="2" destOrd="0" parTransId="{965B7D81-380C-C14A-A811-DB105448DBA6}" sibTransId="{8F88319F-99D9-D04B-AB63-C2059BFCC540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DA5B85A7-DACD-EB45-AFF0-D102A7C73EAA}" type="presOf" srcId="{31E23477-58F6-804C-AA71-5441171C0891}" destId="{A6D0F967-5438-1B4C-A6F9-B4D8C4DADFA4}" srcOrd="0" destOrd="2" presId="urn:microsoft.com/office/officeart/2005/8/layout/list1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D2398EB4-351D-BA45-9441-B40B519B40D4}" srcId="{DFBB5D9D-EC17-D34E-8C5F-ED7DC81E1079}" destId="{BC531E5A-0C55-BA42-A377-EA947CD25637}" srcOrd="1" destOrd="0" parTransId="{8B7FC677-FD20-C34E-8F1C-ACBE22934D8E}" sibTransId="{4B61C4BA-E8A6-A340-9A7B-066263CDC54F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7645FBBA-C8E5-654B-BA3E-A9550D68DCE6}" srcId="{DFBB5D9D-EC17-D34E-8C5F-ED7DC81E1079}" destId="{31E23477-58F6-804C-AA71-5441171C0891}" srcOrd="2" destOrd="0" parTransId="{4DC72124-126F-424E-9AF1-685B6E862230}" sibTransId="{3C8CECF9-4A09-4C49-9B06-2670D4DE44AB}"/>
    <dgm:cxn modelId="{8061F4C6-A348-9747-A288-8C4DBEDFA908}" srcId="{F5E04305-9685-C241-B84B-630BF963DFD2}" destId="{3D7A1AC6-B9D9-F449-8ABD-FCE3468746FA}" srcOrd="3" destOrd="0" parTransId="{17A908B0-FC17-9947-AAD8-C94E93EA3BAF}" sibTransId="{BB7F1F3A-8A10-8040-BBDB-783A243D6B1D}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559B7EF2-FAE3-E241-8559-45BB3551D124}" srcId="{F5E04305-9685-C241-B84B-630BF963DFD2}" destId="{5D613DE5-8373-A642-BC2A-26A1A8CA5A5D}" srcOrd="1" destOrd="0" parTransId="{66CA8B2B-25B6-1744-9E30-0BE2ABAC549F}" sibTransId="{D8B27F37-36A3-554F-AF2E-117000007412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Welche</a:t>
          </a:r>
          <a:r>
            <a:rPr lang="en-GB" dirty="0"/>
            <a:t>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werden</a:t>
          </a:r>
          <a:r>
            <a:rPr lang="en-GB" dirty="0"/>
            <a:t> in den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erwähnt</a:t>
          </a:r>
          <a:r>
            <a:rPr lang="en-GB" dirty="0"/>
            <a:t>? 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beschreiben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den </a:t>
          </a:r>
          <a:r>
            <a:rPr lang="en-GB" dirty="0" err="1"/>
            <a:t>Kontext</a:t>
          </a:r>
          <a:r>
            <a:rPr lang="en-GB" dirty="0"/>
            <a:t> </a:t>
          </a:r>
          <a:r>
            <a:rPr lang="en-GB" dirty="0" err="1"/>
            <a:t>ihrer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? 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abhängig</a:t>
          </a:r>
          <a:r>
            <a:rPr lang="en-GB" dirty="0"/>
            <a:t> von den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und von der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r>
            <a:rPr lang="en-GB" dirty="0"/>
            <a:t>?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diskutieren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</a:t>
          </a:r>
          <a:r>
            <a:rPr lang="en-GB" dirty="0" err="1"/>
            <a:t>über</a:t>
          </a:r>
          <a:r>
            <a:rPr lang="en-GB" dirty="0"/>
            <a:t> die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ihr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, </a:t>
          </a:r>
          <a:r>
            <a:rPr lang="en-GB" dirty="0" err="1"/>
            <a:t>Ergebnisse</a:t>
          </a:r>
          <a:r>
            <a:rPr lang="en-GB" dirty="0"/>
            <a:t> und </a:t>
          </a:r>
          <a:r>
            <a:rPr lang="en-GB" dirty="0" err="1"/>
            <a:t>Techniken</a:t>
          </a:r>
          <a:r>
            <a:rPr lang="en-GB" dirty="0"/>
            <a:t>? 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5850EFA7-B3CC-9949-ABA2-0D545C36B5DA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welcher</a:t>
          </a:r>
          <a:r>
            <a:rPr lang="en-GB" dirty="0"/>
            <a:t> Form </a:t>
          </a:r>
          <a:r>
            <a:rPr lang="en-GB" dirty="0" err="1"/>
            <a:t>kommen</a:t>
          </a:r>
          <a:r>
            <a:rPr lang="en-GB" dirty="0"/>
            <a:t>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vor</a:t>
          </a:r>
          <a:r>
            <a:rPr lang="en-GB" dirty="0"/>
            <a:t>? Sind </a:t>
          </a:r>
          <a:r>
            <a:rPr lang="en-GB" dirty="0" err="1"/>
            <a:t>diese</a:t>
          </a:r>
          <a:r>
            <a:rPr lang="en-GB" dirty="0"/>
            <a:t> </a:t>
          </a:r>
          <a:r>
            <a:rPr lang="en-GB" dirty="0" err="1"/>
            <a:t>explizit</a:t>
          </a:r>
          <a:r>
            <a:rPr lang="en-GB" dirty="0"/>
            <a:t> </a:t>
          </a:r>
          <a:r>
            <a:rPr lang="en-GB" dirty="0" err="1"/>
            <a:t>oder</a:t>
          </a:r>
          <a:r>
            <a:rPr lang="en-GB" dirty="0"/>
            <a:t> </a:t>
          </a:r>
          <a:r>
            <a:rPr lang="en-GB" dirty="0" err="1"/>
            <a:t>implizit</a:t>
          </a:r>
          <a:r>
            <a:rPr lang="en-GB" dirty="0"/>
            <a:t>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1B15E408-857D-7243-AC31-0DE618A424BD}" type="parTrans" cxnId="{2A9F8BE5-3763-1545-A261-6C7DEC21FB82}">
      <dgm:prSet/>
      <dgm:spPr/>
      <dgm:t>
        <a:bodyPr/>
        <a:lstStyle/>
        <a:p>
          <a:endParaRPr lang="en-GB"/>
        </a:p>
      </dgm:t>
    </dgm:pt>
    <dgm:pt modelId="{5EA3588E-FC20-3841-95FE-B465562CAF3D}" type="sibTrans" cxnId="{2A9F8BE5-3763-1545-A261-6C7DEC21FB82}">
      <dgm:prSet/>
      <dgm:spPr/>
      <dgm:t>
        <a:bodyPr/>
        <a:lstStyle/>
        <a:p>
          <a:endParaRPr lang="en-GB"/>
        </a:p>
      </dgm:t>
    </dgm:pt>
    <dgm:pt modelId="{D09058A0-FCC5-9146-9AD8-8DA239D1B440}">
      <dgm:prSet/>
      <dgm:spPr/>
      <dgm:t>
        <a:bodyPr/>
        <a:lstStyle/>
        <a:p>
          <a:r>
            <a:rPr lang="en-GB" dirty="0"/>
            <a:t>Sind </a:t>
          </a:r>
          <a:r>
            <a:rPr lang="en-GB" dirty="0" err="1"/>
            <a:t>andere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 </a:t>
          </a:r>
          <a:r>
            <a:rPr lang="en-GB" dirty="0" err="1"/>
            <a:t>als</a:t>
          </a:r>
          <a:r>
            <a:rPr lang="en-GB" dirty="0"/>
            <a:t>, die </a:t>
          </a:r>
          <a:r>
            <a:rPr lang="en-GB" dirty="0" err="1"/>
            <a:t>bereits</a:t>
          </a:r>
          <a:r>
            <a:rPr lang="en-GB" dirty="0"/>
            <a:t> </a:t>
          </a:r>
          <a:r>
            <a:rPr lang="en-GB" dirty="0" err="1"/>
            <a:t>genannten</a:t>
          </a:r>
          <a:r>
            <a:rPr lang="en-GB" dirty="0"/>
            <a:t>,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4DDB2099-445D-8348-AD19-56A639DA83B3}" type="parTrans" cxnId="{96781181-DCC5-0541-BFA4-031629410829}">
      <dgm:prSet/>
      <dgm:spPr/>
      <dgm:t>
        <a:bodyPr/>
        <a:lstStyle/>
        <a:p>
          <a:endParaRPr lang="en-GB"/>
        </a:p>
      </dgm:t>
    </dgm:pt>
    <dgm:pt modelId="{6F4FD0D6-8C76-914F-BFED-7E2CE0CD240E}" type="sibTrans" cxnId="{96781181-DCC5-0541-BFA4-031629410829}">
      <dgm:prSet/>
      <dgm:spPr/>
      <dgm:t>
        <a:bodyPr/>
        <a:lstStyle/>
        <a:p>
          <a:endParaRPr lang="en-GB"/>
        </a:p>
      </dgm:t>
    </dgm:pt>
    <dgm:pt modelId="{12F2AA1E-7733-8F4A-97B8-41C494D848C6}">
      <dgm:prSet/>
      <dgm:spPr/>
      <dgm:t>
        <a:bodyPr/>
        <a:lstStyle/>
        <a:p>
          <a:r>
            <a:rPr lang="en-GB" dirty="0" err="1"/>
            <a:t>Bestehen</a:t>
          </a:r>
          <a:r>
            <a:rPr lang="en-GB" dirty="0"/>
            <a:t> </a:t>
          </a:r>
          <a:r>
            <a:rPr lang="en-GB" dirty="0" err="1"/>
            <a:t>Lücken</a:t>
          </a:r>
          <a:r>
            <a:rPr lang="en-GB" dirty="0"/>
            <a:t> in den </a:t>
          </a:r>
          <a:r>
            <a:rPr lang="en-GB" dirty="0" err="1"/>
            <a:t>Diskussionen</a:t>
          </a:r>
          <a:r>
            <a:rPr lang="en-GB" dirty="0"/>
            <a:t> </a:t>
          </a:r>
          <a:r>
            <a:rPr lang="en-GB" dirty="0" err="1"/>
            <a:t>zur</a:t>
          </a:r>
          <a:r>
            <a:rPr lang="en-GB" dirty="0"/>
            <a:t> </a:t>
          </a:r>
          <a:r>
            <a:rPr lang="en-GB" dirty="0" err="1"/>
            <a:t>Verallgemeinbarkeit</a:t>
          </a:r>
          <a:r>
            <a:rPr lang="en-GB" dirty="0"/>
            <a:t>? </a:t>
          </a:r>
          <a:endParaRPr lang="en-ES" dirty="0"/>
        </a:p>
      </dgm:t>
    </dgm:pt>
    <dgm:pt modelId="{F36EC141-6524-F14A-A39F-846AC52E8B1C}" type="parTrans" cxnId="{D46F430A-5BDF-5348-9789-B128DAF93FF3}">
      <dgm:prSet/>
      <dgm:spPr/>
      <dgm:t>
        <a:bodyPr/>
        <a:lstStyle/>
        <a:p>
          <a:endParaRPr lang="en-GB"/>
        </a:p>
      </dgm:t>
    </dgm:pt>
    <dgm:pt modelId="{E7708709-3376-4E43-8C54-B691C557C0A3}" type="sibTrans" cxnId="{D46F430A-5BDF-5348-9789-B128DAF93FF3}">
      <dgm:prSet/>
      <dgm:spPr/>
      <dgm:t>
        <a:bodyPr/>
        <a:lstStyle/>
        <a:p>
          <a:endParaRPr lang="en-GB"/>
        </a:p>
      </dgm:t>
    </dgm:pt>
    <dgm:pt modelId="{725921DE-69C5-1D4E-815D-633F0EB8D538}">
      <dgm:prSet/>
      <dgm:spPr/>
      <dgm:t>
        <a:bodyPr/>
        <a:lstStyle/>
        <a:p>
          <a:r>
            <a:rPr lang="en-GB" dirty="0"/>
            <a:t>Wie </a:t>
          </a:r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den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anderer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?</a:t>
          </a:r>
          <a:endParaRPr lang="en-ES" dirty="0"/>
        </a:p>
      </dgm:t>
    </dgm:pt>
    <dgm:pt modelId="{B31B7B02-6A86-124D-B3E8-20AA10CF8025}" type="parTrans" cxnId="{C801FCAA-09EC-7340-928A-2099C061304B}">
      <dgm:prSet/>
      <dgm:spPr/>
      <dgm:t>
        <a:bodyPr/>
        <a:lstStyle/>
        <a:p>
          <a:endParaRPr lang="en-GB"/>
        </a:p>
      </dgm:t>
    </dgm:pt>
    <dgm:pt modelId="{C01A5FCA-968E-0644-8962-2885BFB9AA2F}" type="sibTrans" cxnId="{C801FCAA-09EC-7340-928A-2099C061304B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D46F430A-5BDF-5348-9789-B128DAF93FF3}" srcId="{DFBB5D9D-EC17-D34E-8C5F-ED7DC81E1079}" destId="{12F2AA1E-7733-8F4A-97B8-41C494D848C6}" srcOrd="1" destOrd="0" parTransId="{F36EC141-6524-F14A-A39F-846AC52E8B1C}" sibTransId="{E7708709-3376-4E43-8C54-B691C557C0A3}"/>
    <dgm:cxn modelId="{CFB2D224-62C5-634C-8334-B881C9388C07}" type="presOf" srcId="{5850EFA7-B3CC-9949-ABA2-0D545C36B5DA}" destId="{6AFD4721-15DE-BF4F-8624-8694CD380787}" srcOrd="0" destOrd="1" presId="urn:microsoft.com/office/officeart/2005/8/layout/list1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0A4D2B30-ABDC-4D46-AF17-DEA4BDCF35C7}" type="presOf" srcId="{D09058A0-FCC5-9146-9AD8-8DA239D1B440}" destId="{6AFD4721-15DE-BF4F-8624-8694CD380787}" srcOrd="0" destOrd="2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3827416B-FB38-0645-BB7E-6E9A11A3C84C}" type="presOf" srcId="{725921DE-69C5-1D4E-815D-633F0EB8D538}" destId="{A6D0F967-5438-1B4C-A6F9-B4D8C4DADFA4}" srcOrd="0" destOrd="2" presId="urn:microsoft.com/office/officeart/2005/8/layout/list1"/>
    <dgm:cxn modelId="{96781181-DCC5-0541-BFA4-031629410829}" srcId="{F5E04305-9685-C241-B84B-630BF963DFD2}" destId="{D09058A0-FCC5-9146-9AD8-8DA239D1B440}" srcOrd="2" destOrd="0" parTransId="{4DDB2099-445D-8348-AD19-56A639DA83B3}" sibTransId="{6F4FD0D6-8C76-914F-BFED-7E2CE0CD240E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99CB7F86-75E5-0D4F-BC78-025564AC328C}" type="presOf" srcId="{12F2AA1E-7733-8F4A-97B8-41C494D848C6}" destId="{A6D0F967-5438-1B4C-A6F9-B4D8C4DADFA4}" srcOrd="0" destOrd="1" presId="urn:microsoft.com/office/officeart/2005/8/layout/list1"/>
    <dgm:cxn modelId="{C801FCAA-09EC-7340-928A-2099C061304B}" srcId="{DFBB5D9D-EC17-D34E-8C5F-ED7DC81E1079}" destId="{725921DE-69C5-1D4E-815D-633F0EB8D538}" srcOrd="2" destOrd="0" parTransId="{B31B7B02-6A86-124D-B3E8-20AA10CF8025}" sibTransId="{C01A5FCA-968E-0644-8962-2885BFB9AA2F}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2A9F8BE5-3763-1545-A261-6C7DEC21FB82}" srcId="{F5E04305-9685-C241-B84B-630BF963DFD2}" destId="{5850EFA7-B3CC-9949-ABA2-0D545C36B5DA}" srcOrd="1" destOrd="0" parTransId="{1B15E408-857D-7243-AC31-0DE618A424BD}" sibTransId="{5EA3588E-FC20-3841-95FE-B465562CAF3D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Analyse der </a:t>
          </a:r>
          <a:r>
            <a:rPr lang="en-GB" dirty="0" err="1"/>
            <a:t>Daten</a:t>
          </a:r>
          <a:endParaRPr lang="en-GB" dirty="0"/>
        </a:p>
        <a:p>
          <a:r>
            <a:rPr lang="en-GB" dirty="0"/>
            <a:t>&amp; Sensemaking</a:t>
          </a:r>
          <a:endParaRPr lang="en-ES" dirty="0"/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K</a:t>
          </a:r>
          <a:r>
            <a:rPr lang="en-ES" dirty="0"/>
            <a:t>ritische</a:t>
          </a:r>
        </a:p>
        <a:p>
          <a:r>
            <a:rPr lang="en-ES" dirty="0"/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70AA1701-42BC-FD4B-90FF-DF1C75D040FE}" type="presOf" srcId="{E1D83E77-1CDD-324D-B3AC-B4997FA5BBD7}" destId="{A210BD25-BACF-0F41-9DC9-E56C04E9841C}" srcOrd="0" destOrd="0" presId="urn:microsoft.com/office/officeart/2005/8/layout/lProcess3"/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4BFCA8A1-5DBC-E346-8B27-943E117CFF21}" type="presOf" srcId="{5E37BC14-D897-8740-8DF3-021B31E48D7C}" destId="{C1C20C85-AE05-1F48-82AC-8E14CB9B359E}" srcOrd="0" destOrd="0" presId="urn:microsoft.com/office/officeart/2005/8/layout/lProcess3"/>
    <dgm:cxn modelId="{D9E5CFAE-8F5F-A244-81D3-E3E91ECDAC7D}" type="presOf" srcId="{ED1E80F4-77B1-7F4B-88A8-2626056ABE4C}" destId="{9657A7C0-51C3-824D-B15C-46797136C7CD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53B2C2D1-BA18-8F46-8B03-1B5286C02090}" type="presOf" srcId="{5B0B3A63-D253-B245-891C-2DFA994EE911}" destId="{11CD7240-1B88-0547-9E3B-1F1264BAC7E7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  <dgm:cxn modelId="{CC1B6302-5435-3F4B-9750-382C225F8071}" type="presParOf" srcId="{882C815D-55CC-7444-8FB1-8BF9932C8E23}" destId="{58373208-7AF8-D542-8320-9256922C4A30}" srcOrd="1" destOrd="0" presId="urn:microsoft.com/office/officeart/2005/8/layout/lProcess3"/>
    <dgm:cxn modelId="{52EF9142-7988-DE4E-8806-80B07330DA4E}" type="presParOf" srcId="{882C815D-55CC-7444-8FB1-8BF9932C8E23}" destId="{20CE7459-7D1B-2F47-8278-201BACB6C036}" srcOrd="2" destOrd="0" presId="urn:microsoft.com/office/officeart/2005/8/layout/lProcess3"/>
    <dgm:cxn modelId="{74C46F58-2364-1B40-94C4-36AB27EBEC9D}" type="presParOf" srcId="{20CE7459-7D1B-2F47-8278-201BACB6C036}" destId="{A210BD25-BACF-0F41-9DC9-E56C04E9841C}" srcOrd="0" destOrd="0" presId="urn:microsoft.com/office/officeart/2005/8/layout/lProcess3"/>
    <dgm:cxn modelId="{358E3053-7E17-E948-ACF9-87D70792C65F}" type="presParOf" srcId="{20CE7459-7D1B-2F47-8278-201BACB6C036}" destId="{57281404-3DC3-3A45-A78D-44D8E3CA9CF6}" srcOrd="1" destOrd="0" presId="urn:microsoft.com/office/officeart/2005/8/layout/lProcess3"/>
    <dgm:cxn modelId="{3906CB6B-2CE2-0045-BDFE-6AB09727322F}" type="presParOf" srcId="{20CE7459-7D1B-2F47-8278-201BACB6C036}" destId="{9657A7C0-51C3-824D-B15C-46797136C7CD}" srcOrd="2" destOrd="0" presId="urn:microsoft.com/office/officeart/2005/8/layout/lProcess3"/>
    <dgm:cxn modelId="{D7305A76-65AC-B541-B697-D6F8C038FCCB}" type="presParOf" srcId="{20CE7459-7D1B-2F47-8278-201BACB6C036}" destId="{E9FDA8E7-35B3-F84D-A2F5-B4AF7E195093}" srcOrd="3" destOrd="0" presId="urn:microsoft.com/office/officeart/2005/8/layout/lProcess3"/>
    <dgm:cxn modelId="{921E9E82-AB8B-4B4C-848F-D3A2FBADE7CD}" type="presParOf" srcId="{20CE7459-7D1B-2F47-8278-201BACB6C036}" destId="{C1C20C85-AE05-1F48-82AC-8E14CB9B359E}" srcOrd="4" destOrd="0" presId="urn:microsoft.com/office/officeart/2005/8/layout/lProcess3"/>
    <dgm:cxn modelId="{8C0FDB27-3E14-224B-939B-A72853B77671}" type="presParOf" srcId="{20CE7459-7D1B-2F47-8278-201BACB6C036}" destId="{1DBF2842-BFC6-BB4F-8DAA-7D46EBBB4E69}" srcOrd="5" destOrd="0" presId="urn:microsoft.com/office/officeart/2005/8/layout/lProcess3"/>
    <dgm:cxn modelId="{5418678F-E540-E641-8A9F-48B1FE5B6210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E1D83E77-1CDD-324D-B3AC-B4997FA5BB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Dokumentation</a:t>
          </a:r>
        </a:p>
      </dgm:t>
    </dgm:pt>
    <dgm:pt modelId="{DC958574-9185-E44D-98A4-546432DDC7DC}" type="parTrans" cxnId="{43D7FD24-5F9F-1046-9CB6-E8F694C3DAD3}">
      <dgm:prSet/>
      <dgm:spPr/>
      <dgm:t>
        <a:bodyPr/>
        <a:lstStyle/>
        <a:p>
          <a:endParaRPr lang="en-GB"/>
        </a:p>
      </dgm:t>
    </dgm:pt>
    <dgm:pt modelId="{1F7B91B2-E1C8-624F-B4F1-75BA7C5D9774}" type="sibTrans" cxnId="{43D7FD24-5F9F-1046-9CB6-E8F694C3DAD3}">
      <dgm:prSet/>
      <dgm:spPr/>
      <dgm:t>
        <a:bodyPr/>
        <a:lstStyle/>
        <a:p>
          <a:endParaRPr lang="en-GB"/>
        </a:p>
      </dgm:t>
    </dgm:pt>
    <dgm:pt modelId="{ED1E80F4-77B1-7F4B-88A8-2626056ABE4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Analyse der </a:t>
          </a:r>
          <a:r>
            <a:rPr lang="en-GB" dirty="0" err="1">
              <a:solidFill>
                <a:schemeClr val="tx1"/>
              </a:solidFill>
            </a:rPr>
            <a:t>Daten</a:t>
          </a:r>
          <a:endParaRPr lang="en-GB" dirty="0">
            <a:solidFill>
              <a:schemeClr val="tx1"/>
            </a:solidFill>
          </a:endParaRPr>
        </a:p>
        <a:p>
          <a:r>
            <a:rPr lang="en-GB" dirty="0">
              <a:solidFill>
                <a:schemeClr val="tx1"/>
              </a:solidFill>
            </a:rPr>
            <a:t>&amp; Sensemaking</a:t>
          </a:r>
          <a:endParaRPr lang="en-ES" dirty="0">
            <a:solidFill>
              <a:schemeClr val="tx1"/>
            </a:solidFill>
          </a:endParaRPr>
        </a:p>
      </dgm:t>
    </dgm:pt>
    <dgm:pt modelId="{757DBDC6-AE51-F644-8FE5-3761845CC2FD}" type="parTrans" cxnId="{44048AE8-66FD-314F-A0C4-758328A1BE6C}">
      <dgm:prSet/>
      <dgm:spPr/>
      <dgm:t>
        <a:bodyPr/>
        <a:lstStyle/>
        <a:p>
          <a:endParaRPr lang="en-GB"/>
        </a:p>
      </dgm:t>
    </dgm:pt>
    <dgm:pt modelId="{6A490D7D-0EDC-A841-9D81-C884E60D7F7F}" type="sibTrans" cxnId="{44048AE8-66FD-314F-A0C4-758328A1BE6C}">
      <dgm:prSet/>
      <dgm:spPr/>
      <dgm:t>
        <a:bodyPr/>
        <a:lstStyle/>
        <a:p>
          <a:endParaRPr lang="en-GB"/>
        </a:p>
      </dgm:t>
    </dgm:pt>
    <dgm:pt modelId="{5B0B3A63-D253-B245-891C-2DFA994EE911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Anfertigung einer Taxonomie</a:t>
          </a:r>
          <a:endParaRPr lang="en-ES" dirty="0">
            <a:solidFill>
              <a:schemeClr val="bg1"/>
            </a:solidFill>
          </a:endParaRPr>
        </a:p>
      </dgm:t>
    </dgm:pt>
    <dgm:pt modelId="{7BCD4CA3-95B6-874F-AA8C-E5AC7A6BB0E5}" type="parTrans" cxnId="{B7603621-B1E8-CD47-B853-955512CA6115}">
      <dgm:prSet/>
      <dgm:spPr/>
      <dgm:t>
        <a:bodyPr/>
        <a:lstStyle/>
        <a:p>
          <a:endParaRPr lang="en-GB"/>
        </a:p>
      </dgm:t>
    </dgm:pt>
    <dgm:pt modelId="{7F890FE5-441A-7848-8B0D-A43FD245A3E9}" type="sibTrans" cxnId="{B7603621-B1E8-CD47-B853-955512CA6115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5E37BC14-D897-8740-8DF3-021B31E48D7C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Evaluierung</a:t>
          </a:r>
        </a:p>
      </dgm:t>
    </dgm:pt>
    <dgm:pt modelId="{18478170-39CB-2042-A120-366C18968E68}" type="parTrans" cxnId="{F544F68F-6B04-414D-91A4-F15F3928C9F3}">
      <dgm:prSet/>
      <dgm:spPr/>
      <dgm:t>
        <a:bodyPr/>
        <a:lstStyle/>
        <a:p>
          <a:endParaRPr lang="en-GB"/>
        </a:p>
      </dgm:t>
    </dgm:pt>
    <dgm:pt modelId="{7EDB7461-39A5-CE4D-B560-1712B6C1F968}" type="sibTrans" cxnId="{F544F68F-6B04-414D-91A4-F15F3928C9F3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accent2">
            <a:alpha val="90000"/>
          </a:schemeClr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K</a:t>
          </a:r>
          <a:r>
            <a:rPr lang="en-ES" dirty="0">
              <a:solidFill>
                <a:schemeClr val="bg1"/>
              </a:solidFill>
            </a:rPr>
            <a:t>ritische</a:t>
          </a:r>
        </a:p>
        <a:p>
          <a:r>
            <a:rPr lang="en-ES" dirty="0">
              <a:solidFill>
                <a:schemeClr val="bg1"/>
              </a:solidFill>
            </a:rPr>
            <a:t>Analyse</a:t>
          </a:r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2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6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6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6">
        <dgm:presLayoutVars>
          <dgm:bulletEnabled val="1"/>
        </dgm:presLayoutVars>
      </dgm:prSet>
      <dgm:spPr/>
    </dgm:pt>
    <dgm:pt modelId="{58373208-7AF8-D542-8320-9256922C4A30}" type="pres">
      <dgm:prSet presAssocID="{1BEB43AF-48C9-0E49-A262-F91FC7311606}" presName="vSp" presStyleCnt="0"/>
      <dgm:spPr/>
    </dgm:pt>
    <dgm:pt modelId="{20CE7459-7D1B-2F47-8278-201BACB6C036}" type="pres">
      <dgm:prSet presAssocID="{E1D83E77-1CDD-324D-B3AC-B4997FA5BBD7}" presName="horFlow" presStyleCnt="0"/>
      <dgm:spPr/>
    </dgm:pt>
    <dgm:pt modelId="{A210BD25-BACF-0F41-9DC9-E56C04E9841C}" type="pres">
      <dgm:prSet presAssocID="{E1D83E77-1CDD-324D-B3AC-B4997FA5BBD7}" presName="bigChev" presStyleLbl="node1" presStyleIdx="1" presStyleCnt="2"/>
      <dgm:spPr/>
    </dgm:pt>
    <dgm:pt modelId="{57281404-3DC3-3A45-A78D-44D8E3CA9CF6}" type="pres">
      <dgm:prSet presAssocID="{757DBDC6-AE51-F644-8FE5-3761845CC2FD}" presName="parTrans" presStyleCnt="0"/>
      <dgm:spPr/>
    </dgm:pt>
    <dgm:pt modelId="{9657A7C0-51C3-824D-B15C-46797136C7CD}" type="pres">
      <dgm:prSet presAssocID="{ED1E80F4-77B1-7F4B-88A8-2626056ABE4C}" presName="node" presStyleLbl="alignAccFollowNode1" presStyleIdx="3" presStyleCnt="6">
        <dgm:presLayoutVars>
          <dgm:bulletEnabled val="1"/>
        </dgm:presLayoutVars>
      </dgm:prSet>
      <dgm:spPr/>
    </dgm:pt>
    <dgm:pt modelId="{E9FDA8E7-35B3-F84D-A2F5-B4AF7E195093}" type="pres">
      <dgm:prSet presAssocID="{6A490D7D-0EDC-A841-9D81-C884E60D7F7F}" presName="sibTrans" presStyleCnt="0"/>
      <dgm:spPr/>
    </dgm:pt>
    <dgm:pt modelId="{C1C20C85-AE05-1F48-82AC-8E14CB9B359E}" type="pres">
      <dgm:prSet presAssocID="{5E37BC14-D897-8740-8DF3-021B31E48D7C}" presName="node" presStyleLbl="alignAccFollowNode1" presStyleIdx="4" presStyleCnt="6">
        <dgm:presLayoutVars>
          <dgm:bulletEnabled val="1"/>
        </dgm:presLayoutVars>
      </dgm:prSet>
      <dgm:spPr/>
    </dgm:pt>
    <dgm:pt modelId="{1DBF2842-BFC6-BB4F-8DAA-7D46EBBB4E69}" type="pres">
      <dgm:prSet presAssocID="{7EDB7461-39A5-CE4D-B560-1712B6C1F968}" presName="sibTrans" presStyleCnt="0"/>
      <dgm:spPr/>
    </dgm:pt>
    <dgm:pt modelId="{11CD7240-1B88-0547-9E3B-1F1264BAC7E7}" type="pres">
      <dgm:prSet presAssocID="{5B0B3A63-D253-B245-891C-2DFA994EE91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7963F51F-2CCD-3C4F-9A1E-BE5430A65B65}" type="presOf" srcId="{E1D83E77-1CDD-324D-B3AC-B4997FA5BBD7}" destId="{A210BD25-BACF-0F41-9DC9-E56C04E9841C}" srcOrd="0" destOrd="0" presId="urn:microsoft.com/office/officeart/2005/8/layout/lProcess3"/>
    <dgm:cxn modelId="{8B24CD20-5F3C-444D-850A-0AD74CA7C6E6}" type="presOf" srcId="{5B0B3A63-D253-B245-891C-2DFA994EE911}" destId="{11CD7240-1B88-0547-9E3B-1F1264BAC7E7}" srcOrd="0" destOrd="0" presId="urn:microsoft.com/office/officeart/2005/8/layout/lProcess3"/>
    <dgm:cxn modelId="{B7603621-B1E8-CD47-B853-955512CA6115}" srcId="{E1D83E77-1CDD-324D-B3AC-B4997FA5BBD7}" destId="{5B0B3A63-D253-B245-891C-2DFA994EE911}" srcOrd="2" destOrd="0" parTransId="{7BCD4CA3-95B6-874F-AA8C-E5AC7A6BB0E5}" sibTransId="{7F890FE5-441A-7848-8B0D-A43FD245A3E9}"/>
    <dgm:cxn modelId="{43D7FD24-5F9F-1046-9CB6-E8F694C3DAD3}" srcId="{00B48016-3834-294F-94FA-2DE936B1A915}" destId="{E1D83E77-1CDD-324D-B3AC-B4997FA5BBD7}" srcOrd="1" destOrd="0" parTransId="{DC958574-9185-E44D-98A4-546432DDC7DC}" sibTransId="{1F7B91B2-E1C8-624F-B4F1-75BA7C5D9774}"/>
    <dgm:cxn modelId="{14C63037-5C59-DB45-9B83-EBD3AB9D300F}" type="presOf" srcId="{036222F9-FB65-5D43-9D3D-0CDD2FB497E2}" destId="{89DBD66B-239F-E942-837D-9FB39C788D83}" srcOrd="0" destOrd="0" presId="urn:microsoft.com/office/officeart/2005/8/layout/lProcess3"/>
    <dgm:cxn modelId="{E579CC40-D4B3-924F-A92C-C7038BFAB8EA}" type="presOf" srcId="{B46D731F-1220-1A48-8D0B-2EB5D492EF4E}" destId="{C2DF564F-6F91-054E-B0E2-28F81D1ADD56}" srcOrd="0" destOrd="0" presId="urn:microsoft.com/office/officeart/2005/8/layout/lProcess3"/>
    <dgm:cxn modelId="{7292C843-EF28-3D46-8AC0-7C78D1EA3E05}" type="presOf" srcId="{ED1E80F4-77B1-7F4B-88A8-2626056ABE4C}" destId="{9657A7C0-51C3-824D-B15C-46797136C7CD}" srcOrd="0" destOrd="0" presId="urn:microsoft.com/office/officeart/2005/8/layout/lProcess3"/>
    <dgm:cxn modelId="{DE9F6E5E-D157-7644-9E86-DD06D64AFA2D}" type="presOf" srcId="{5B2AFC52-BBE8-184B-9C08-0B0739B24939}" destId="{0A9B0178-FCB7-B344-A414-C349D7EB4762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F544F68F-6B04-414D-91A4-F15F3928C9F3}" srcId="{E1D83E77-1CDD-324D-B3AC-B4997FA5BBD7}" destId="{5E37BC14-D897-8740-8DF3-021B31E48D7C}" srcOrd="1" destOrd="0" parTransId="{18478170-39CB-2042-A120-366C18968E68}" sibTransId="{7EDB7461-39A5-CE4D-B560-1712B6C1F968}"/>
    <dgm:cxn modelId="{8438359C-615F-2949-BD83-F80FA8363A61}" type="presOf" srcId="{5E37BC14-D897-8740-8DF3-021B31E48D7C}" destId="{C1C20C85-AE05-1F48-82AC-8E14CB9B359E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44048AE8-66FD-314F-A0C4-758328A1BE6C}" srcId="{E1D83E77-1CDD-324D-B3AC-B4997FA5BBD7}" destId="{ED1E80F4-77B1-7F4B-88A8-2626056ABE4C}" srcOrd="0" destOrd="0" parTransId="{757DBDC6-AE51-F644-8FE5-3761845CC2FD}" sibTransId="{6A490D7D-0EDC-A841-9D81-C884E60D7F7F}"/>
    <dgm:cxn modelId="{2CE876E9-96F8-0C46-B487-DD7ECBF79D97}" type="presOf" srcId="{1BEB43AF-48C9-0E49-A262-F91FC7311606}" destId="{D5AE452E-11EC-3148-8B6A-3EE97160199C}" srcOrd="0" destOrd="0" presId="urn:microsoft.com/office/officeart/2005/8/layout/lProcess3"/>
    <dgm:cxn modelId="{59C2CEF1-F80A-A748-8A8F-5E697CD21846}" type="presOf" srcId="{00B48016-3834-294F-94FA-2DE936B1A915}" destId="{882C815D-55CC-7444-8FB1-8BF9932C8E23}" srcOrd="0" destOrd="0" presId="urn:microsoft.com/office/officeart/2005/8/layout/lProcess3"/>
    <dgm:cxn modelId="{69CBE97A-8803-3A40-B8F6-D2360FAAA3D2}" type="presParOf" srcId="{882C815D-55CC-7444-8FB1-8BF9932C8E23}" destId="{B053F436-F9FF-D149-9616-A57D9B4CA81B}" srcOrd="0" destOrd="0" presId="urn:microsoft.com/office/officeart/2005/8/layout/lProcess3"/>
    <dgm:cxn modelId="{67DBA991-FABA-BA43-9300-98955281462F}" type="presParOf" srcId="{B053F436-F9FF-D149-9616-A57D9B4CA81B}" destId="{D5AE452E-11EC-3148-8B6A-3EE97160199C}" srcOrd="0" destOrd="0" presId="urn:microsoft.com/office/officeart/2005/8/layout/lProcess3"/>
    <dgm:cxn modelId="{687A99E0-9316-624B-9DC3-9EC8A0F3825B}" type="presParOf" srcId="{B053F436-F9FF-D149-9616-A57D9B4CA81B}" destId="{4126B6FD-9B17-9241-A565-C83FBE99E426}" srcOrd="1" destOrd="0" presId="urn:microsoft.com/office/officeart/2005/8/layout/lProcess3"/>
    <dgm:cxn modelId="{D15169C1-948C-FC41-87B4-3B8F2B9BD283}" type="presParOf" srcId="{B053F436-F9FF-D149-9616-A57D9B4CA81B}" destId="{0A9B0178-FCB7-B344-A414-C349D7EB4762}" srcOrd="2" destOrd="0" presId="urn:microsoft.com/office/officeart/2005/8/layout/lProcess3"/>
    <dgm:cxn modelId="{909DA1EC-6711-7545-930A-20C9569AC2AB}" type="presParOf" srcId="{B053F436-F9FF-D149-9616-A57D9B4CA81B}" destId="{BEDEA66E-6284-724C-80E1-04764D7F9B38}" srcOrd="3" destOrd="0" presId="urn:microsoft.com/office/officeart/2005/8/layout/lProcess3"/>
    <dgm:cxn modelId="{3F4F64A7-FF6B-1B4F-9653-1A29C334FD44}" type="presParOf" srcId="{B053F436-F9FF-D149-9616-A57D9B4CA81B}" destId="{89DBD66B-239F-E942-837D-9FB39C788D83}" srcOrd="4" destOrd="0" presId="urn:microsoft.com/office/officeart/2005/8/layout/lProcess3"/>
    <dgm:cxn modelId="{3A6A471F-E6A4-2F41-925D-F3BEF2907B12}" type="presParOf" srcId="{B053F436-F9FF-D149-9616-A57D9B4CA81B}" destId="{1E54C9D5-EA56-0C49-B4D3-93D91F4790E6}" srcOrd="5" destOrd="0" presId="urn:microsoft.com/office/officeart/2005/8/layout/lProcess3"/>
    <dgm:cxn modelId="{6F8BDA55-C4CC-4445-A723-115BB50F87A2}" type="presParOf" srcId="{B053F436-F9FF-D149-9616-A57D9B4CA81B}" destId="{C2DF564F-6F91-054E-B0E2-28F81D1ADD56}" srcOrd="6" destOrd="0" presId="urn:microsoft.com/office/officeart/2005/8/layout/lProcess3"/>
    <dgm:cxn modelId="{63877978-5B35-E047-8514-B605389D2E7C}" type="presParOf" srcId="{882C815D-55CC-7444-8FB1-8BF9932C8E23}" destId="{58373208-7AF8-D542-8320-9256922C4A30}" srcOrd="1" destOrd="0" presId="urn:microsoft.com/office/officeart/2005/8/layout/lProcess3"/>
    <dgm:cxn modelId="{DCD42995-0284-274B-9DC7-24A1673B5576}" type="presParOf" srcId="{882C815D-55CC-7444-8FB1-8BF9932C8E23}" destId="{20CE7459-7D1B-2F47-8278-201BACB6C036}" srcOrd="2" destOrd="0" presId="urn:microsoft.com/office/officeart/2005/8/layout/lProcess3"/>
    <dgm:cxn modelId="{ACE1FFBE-F65E-7746-A66E-46FE9361DA71}" type="presParOf" srcId="{20CE7459-7D1B-2F47-8278-201BACB6C036}" destId="{A210BD25-BACF-0F41-9DC9-E56C04E9841C}" srcOrd="0" destOrd="0" presId="urn:microsoft.com/office/officeart/2005/8/layout/lProcess3"/>
    <dgm:cxn modelId="{8D122C27-D9AA-554F-A94A-4E48A0292087}" type="presParOf" srcId="{20CE7459-7D1B-2F47-8278-201BACB6C036}" destId="{57281404-3DC3-3A45-A78D-44D8E3CA9CF6}" srcOrd="1" destOrd="0" presId="urn:microsoft.com/office/officeart/2005/8/layout/lProcess3"/>
    <dgm:cxn modelId="{0AF622F0-2B31-AF46-B8BD-DE9DA94388FC}" type="presParOf" srcId="{20CE7459-7D1B-2F47-8278-201BACB6C036}" destId="{9657A7C0-51C3-824D-B15C-46797136C7CD}" srcOrd="2" destOrd="0" presId="urn:microsoft.com/office/officeart/2005/8/layout/lProcess3"/>
    <dgm:cxn modelId="{03D664B1-DD14-164D-8BC1-43B0AD82932A}" type="presParOf" srcId="{20CE7459-7D1B-2F47-8278-201BACB6C036}" destId="{E9FDA8E7-35B3-F84D-A2F5-B4AF7E195093}" srcOrd="3" destOrd="0" presId="urn:microsoft.com/office/officeart/2005/8/layout/lProcess3"/>
    <dgm:cxn modelId="{AF5B0306-1858-7E44-AE72-DBBA89AF4143}" type="presParOf" srcId="{20CE7459-7D1B-2F47-8278-201BACB6C036}" destId="{C1C20C85-AE05-1F48-82AC-8E14CB9B359E}" srcOrd="4" destOrd="0" presId="urn:microsoft.com/office/officeart/2005/8/layout/lProcess3"/>
    <dgm:cxn modelId="{4DD8F5CA-4FC0-3B44-96AB-EEB6E238A87D}" type="presParOf" srcId="{20CE7459-7D1B-2F47-8278-201BACB6C036}" destId="{1DBF2842-BFC6-BB4F-8DAA-7D46EBBB4E69}" srcOrd="5" destOrd="0" presId="urn:microsoft.com/office/officeart/2005/8/layout/lProcess3"/>
    <dgm:cxn modelId="{7E25E4A6-44FB-1D45-A3A0-739D822D49DF}" type="presParOf" srcId="{20CE7459-7D1B-2F47-8278-201BACB6C036}" destId="{11CD7240-1B88-0547-9E3B-1F1264BAC7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b="1" dirty="0" err="1"/>
            <a:t>Welche</a:t>
          </a:r>
          <a:r>
            <a:rPr lang="en-GB" b="1" dirty="0"/>
            <a:t> </a:t>
          </a:r>
          <a:r>
            <a:rPr lang="en-GB" b="1" dirty="0" err="1"/>
            <a:t>Kontexte</a:t>
          </a:r>
          <a:r>
            <a:rPr lang="en-GB" b="1" dirty="0"/>
            <a:t> </a:t>
          </a:r>
          <a:r>
            <a:rPr lang="en-GB" b="1" dirty="0" err="1"/>
            <a:t>werden</a:t>
          </a:r>
          <a:r>
            <a:rPr lang="en-GB" b="1" dirty="0"/>
            <a:t> in den </a:t>
          </a:r>
          <a:r>
            <a:rPr lang="en-GB" b="1" dirty="0" err="1"/>
            <a:t>Publikationen</a:t>
          </a:r>
          <a:r>
            <a:rPr lang="en-GB" b="1" dirty="0"/>
            <a:t> </a:t>
          </a:r>
          <a:r>
            <a:rPr lang="en-GB" b="1" dirty="0" err="1"/>
            <a:t>erwähnt</a:t>
          </a:r>
          <a:r>
            <a:rPr lang="en-GB" b="1" dirty="0"/>
            <a:t>? In </a:t>
          </a:r>
          <a:r>
            <a:rPr lang="en-GB" b="1" dirty="0" err="1"/>
            <a:t>wie</a:t>
          </a:r>
          <a:r>
            <a:rPr lang="en-GB" b="1" dirty="0"/>
            <a:t> </a:t>
          </a:r>
          <a:r>
            <a:rPr lang="en-GB" b="1" dirty="0" err="1"/>
            <a:t>weit</a:t>
          </a:r>
          <a:r>
            <a:rPr lang="en-GB" b="1" dirty="0"/>
            <a:t> </a:t>
          </a:r>
          <a:r>
            <a:rPr lang="en-GB" b="1" dirty="0" err="1"/>
            <a:t>beschreiben</a:t>
          </a:r>
          <a:r>
            <a:rPr lang="en-GB" b="1" dirty="0"/>
            <a:t> </a:t>
          </a:r>
          <a:r>
            <a:rPr lang="en-GB" b="1" dirty="0" err="1"/>
            <a:t>Autoren</a:t>
          </a:r>
          <a:r>
            <a:rPr lang="en-GB" b="1" dirty="0"/>
            <a:t> und </a:t>
          </a:r>
          <a:r>
            <a:rPr lang="en-GB" b="1" dirty="0" err="1"/>
            <a:t>Autorinnen</a:t>
          </a:r>
          <a:r>
            <a:rPr lang="en-GB" b="1" dirty="0"/>
            <a:t> den </a:t>
          </a:r>
          <a:r>
            <a:rPr lang="en-GB" b="1" dirty="0" err="1"/>
            <a:t>Kontext</a:t>
          </a:r>
          <a:r>
            <a:rPr lang="en-GB" b="1" dirty="0"/>
            <a:t> </a:t>
          </a:r>
          <a:r>
            <a:rPr lang="en-GB" b="1" dirty="0" err="1"/>
            <a:t>ihrer</a:t>
          </a:r>
          <a:r>
            <a:rPr lang="en-GB" b="1" dirty="0"/>
            <a:t> </a:t>
          </a:r>
          <a:r>
            <a:rPr lang="en-GB" b="1" dirty="0" err="1"/>
            <a:t>Publikationen</a:t>
          </a:r>
          <a:r>
            <a:rPr lang="en-GB" b="1" dirty="0"/>
            <a:t>? </a:t>
          </a:r>
          <a:endParaRPr lang="en-ES" b="1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Korrelation</a:t>
          </a:r>
          <a:r>
            <a:rPr lang="en-GB" dirty="0"/>
            <a:t>: </a:t>
          </a:r>
          <a:r>
            <a:rPr lang="en-GB" dirty="0" err="1"/>
            <a:t>Kontexte</a:t>
          </a:r>
          <a:r>
            <a:rPr lang="en-GB" dirty="0"/>
            <a:t> &lt;--&gt; 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bzw</a:t>
          </a:r>
          <a:r>
            <a:rPr lang="en-GB" dirty="0"/>
            <a:t>.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b="1" dirty="0"/>
            <a:t>In </a:t>
          </a:r>
          <a:r>
            <a:rPr lang="en-GB" b="1" dirty="0" err="1"/>
            <a:t>wie</a:t>
          </a:r>
          <a:r>
            <a:rPr lang="en-GB" b="1" dirty="0"/>
            <a:t> </a:t>
          </a:r>
          <a:r>
            <a:rPr lang="en-GB" b="1" dirty="0" err="1"/>
            <a:t>weit</a:t>
          </a:r>
          <a:r>
            <a:rPr lang="en-GB" b="1" dirty="0"/>
            <a:t> </a:t>
          </a:r>
          <a:r>
            <a:rPr lang="en-GB" b="1" dirty="0" err="1"/>
            <a:t>diskutieren</a:t>
          </a:r>
          <a:r>
            <a:rPr lang="en-GB" b="1" dirty="0"/>
            <a:t> </a:t>
          </a:r>
          <a:r>
            <a:rPr lang="en-GB" b="1" dirty="0" err="1"/>
            <a:t>Autoren</a:t>
          </a:r>
          <a:r>
            <a:rPr lang="en-GB" b="1" dirty="0"/>
            <a:t> und </a:t>
          </a:r>
          <a:r>
            <a:rPr lang="en-GB" b="1" dirty="0" err="1"/>
            <a:t>Autorinnen</a:t>
          </a:r>
          <a:r>
            <a:rPr lang="en-GB" b="1" dirty="0"/>
            <a:t> </a:t>
          </a:r>
          <a:r>
            <a:rPr lang="en-GB" b="1" dirty="0" err="1"/>
            <a:t>über</a:t>
          </a:r>
          <a:r>
            <a:rPr lang="en-GB" b="1" dirty="0"/>
            <a:t> die </a:t>
          </a:r>
          <a:r>
            <a:rPr lang="en-GB" b="1" dirty="0" err="1"/>
            <a:t>Verallgemeinbarkeit</a:t>
          </a:r>
          <a:r>
            <a:rPr lang="en-GB" b="1" dirty="0"/>
            <a:t> </a:t>
          </a:r>
          <a:r>
            <a:rPr lang="en-GB" b="1" dirty="0" err="1"/>
            <a:t>ihr</a:t>
          </a:r>
          <a:r>
            <a:rPr lang="en-GB" b="1" dirty="0"/>
            <a:t> </a:t>
          </a:r>
          <a:r>
            <a:rPr lang="en-GB" b="1" dirty="0" err="1"/>
            <a:t>Publikationen</a:t>
          </a:r>
          <a:r>
            <a:rPr lang="en-GB" b="1" dirty="0"/>
            <a:t>, </a:t>
          </a:r>
          <a:r>
            <a:rPr lang="en-GB" b="1" dirty="0" err="1"/>
            <a:t>Ergebnisse</a:t>
          </a:r>
          <a:r>
            <a:rPr lang="en-GB" b="1" dirty="0"/>
            <a:t> und </a:t>
          </a:r>
          <a:r>
            <a:rPr lang="en-GB" b="1" dirty="0" err="1"/>
            <a:t>Techniken</a:t>
          </a:r>
          <a:r>
            <a:rPr lang="en-GB" b="1" dirty="0"/>
            <a:t>? </a:t>
          </a:r>
          <a:endParaRPr lang="en-ES" b="1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5850EFA7-B3CC-9949-ABA2-0D545C36B5DA}">
      <dgm:prSet/>
      <dgm:spPr/>
      <dgm:t>
        <a:bodyPr/>
        <a:lstStyle/>
        <a:p>
          <a:r>
            <a:rPr lang="en-GB" b="1" dirty="0"/>
            <a:t>In </a:t>
          </a:r>
          <a:r>
            <a:rPr lang="en-GB" b="1" dirty="0" err="1"/>
            <a:t>welcher</a:t>
          </a:r>
          <a:r>
            <a:rPr lang="en-GB" b="1" dirty="0"/>
            <a:t> Form </a:t>
          </a:r>
          <a:r>
            <a:rPr lang="en-GB" b="1" dirty="0" err="1"/>
            <a:t>kommen</a:t>
          </a:r>
          <a:r>
            <a:rPr lang="en-GB" b="1" dirty="0"/>
            <a:t> </a:t>
          </a:r>
          <a:r>
            <a:rPr lang="en-GB" b="1" dirty="0" err="1"/>
            <a:t>Kontexte</a:t>
          </a:r>
          <a:r>
            <a:rPr lang="en-GB" b="1" dirty="0"/>
            <a:t> </a:t>
          </a:r>
          <a:r>
            <a:rPr lang="en-GB" b="1" dirty="0" err="1"/>
            <a:t>vor</a:t>
          </a:r>
          <a:r>
            <a:rPr lang="en-GB" b="1" dirty="0"/>
            <a:t>? </a:t>
          </a:r>
          <a:r>
            <a:rPr lang="en-GB" dirty="0"/>
            <a:t>Sind </a:t>
          </a:r>
          <a:r>
            <a:rPr lang="en-GB" dirty="0" err="1"/>
            <a:t>diese</a:t>
          </a:r>
          <a:r>
            <a:rPr lang="en-GB" dirty="0"/>
            <a:t> </a:t>
          </a:r>
          <a:r>
            <a:rPr lang="en-GB" dirty="0" err="1"/>
            <a:t>explizit</a:t>
          </a:r>
          <a:r>
            <a:rPr lang="en-GB" dirty="0"/>
            <a:t> </a:t>
          </a:r>
          <a:r>
            <a:rPr lang="en-GB" dirty="0" err="1"/>
            <a:t>oder</a:t>
          </a:r>
          <a:r>
            <a:rPr lang="en-GB" dirty="0"/>
            <a:t> </a:t>
          </a:r>
          <a:r>
            <a:rPr lang="en-GB" dirty="0" err="1"/>
            <a:t>implizit</a:t>
          </a:r>
          <a:r>
            <a:rPr lang="en-GB" dirty="0"/>
            <a:t>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b="1" dirty="0"/>
        </a:p>
      </dgm:t>
    </dgm:pt>
    <dgm:pt modelId="{1B15E408-857D-7243-AC31-0DE618A424BD}" type="parTrans" cxnId="{2A9F8BE5-3763-1545-A261-6C7DEC21FB82}">
      <dgm:prSet/>
      <dgm:spPr/>
      <dgm:t>
        <a:bodyPr/>
        <a:lstStyle/>
        <a:p>
          <a:endParaRPr lang="en-GB"/>
        </a:p>
      </dgm:t>
    </dgm:pt>
    <dgm:pt modelId="{5EA3588E-FC20-3841-95FE-B465562CAF3D}" type="sibTrans" cxnId="{2A9F8BE5-3763-1545-A261-6C7DEC21FB82}">
      <dgm:prSet/>
      <dgm:spPr/>
      <dgm:t>
        <a:bodyPr/>
        <a:lstStyle/>
        <a:p>
          <a:endParaRPr lang="en-GB"/>
        </a:p>
      </dgm:t>
    </dgm:pt>
    <dgm:pt modelId="{D09058A0-FCC5-9146-9AD8-8DA239D1B440}">
      <dgm:prSet/>
      <dgm:spPr/>
      <dgm:t>
        <a:bodyPr/>
        <a:lstStyle/>
        <a:p>
          <a:r>
            <a:rPr lang="en-GB" dirty="0"/>
            <a:t>Sind </a:t>
          </a:r>
          <a:r>
            <a:rPr lang="en-GB" dirty="0" err="1"/>
            <a:t>andere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 </a:t>
          </a:r>
          <a:r>
            <a:rPr lang="en-GB" dirty="0" err="1"/>
            <a:t>als</a:t>
          </a:r>
          <a:r>
            <a:rPr lang="en-GB" dirty="0"/>
            <a:t>, die </a:t>
          </a:r>
          <a:r>
            <a:rPr lang="en-GB" dirty="0" err="1"/>
            <a:t>bereits</a:t>
          </a:r>
          <a:r>
            <a:rPr lang="en-GB" dirty="0"/>
            <a:t> </a:t>
          </a:r>
          <a:r>
            <a:rPr lang="en-GB" dirty="0" err="1"/>
            <a:t>genannten</a:t>
          </a:r>
          <a:r>
            <a:rPr lang="en-GB" dirty="0"/>
            <a:t>, </a:t>
          </a:r>
          <a:r>
            <a:rPr lang="en-GB" dirty="0" err="1"/>
            <a:t>erkennbar</a:t>
          </a:r>
          <a:r>
            <a:rPr lang="en-GB" dirty="0"/>
            <a:t>? </a:t>
          </a:r>
          <a:endParaRPr lang="en-ES" dirty="0"/>
        </a:p>
      </dgm:t>
    </dgm:pt>
    <dgm:pt modelId="{4DDB2099-445D-8348-AD19-56A639DA83B3}" type="parTrans" cxnId="{96781181-DCC5-0541-BFA4-031629410829}">
      <dgm:prSet/>
      <dgm:spPr/>
      <dgm:t>
        <a:bodyPr/>
        <a:lstStyle/>
        <a:p>
          <a:endParaRPr lang="en-GB"/>
        </a:p>
      </dgm:t>
    </dgm:pt>
    <dgm:pt modelId="{6F4FD0D6-8C76-914F-BFED-7E2CE0CD240E}" type="sibTrans" cxnId="{96781181-DCC5-0541-BFA4-031629410829}">
      <dgm:prSet/>
      <dgm:spPr/>
      <dgm:t>
        <a:bodyPr/>
        <a:lstStyle/>
        <a:p>
          <a:endParaRPr lang="en-GB"/>
        </a:p>
      </dgm:t>
    </dgm:pt>
    <dgm:pt modelId="{12F2AA1E-7733-8F4A-97B8-41C494D848C6}">
      <dgm:prSet/>
      <dgm:spPr/>
      <dgm:t>
        <a:bodyPr/>
        <a:lstStyle/>
        <a:p>
          <a:r>
            <a:rPr lang="en-GB" b="1" dirty="0" err="1"/>
            <a:t>Bestehen</a:t>
          </a:r>
          <a:r>
            <a:rPr lang="en-GB" b="1" dirty="0"/>
            <a:t> </a:t>
          </a:r>
          <a:r>
            <a:rPr lang="en-GB" b="1" dirty="0" err="1"/>
            <a:t>Lücken</a:t>
          </a:r>
          <a:r>
            <a:rPr lang="en-GB" b="1" dirty="0"/>
            <a:t> in den </a:t>
          </a:r>
          <a:r>
            <a:rPr lang="en-GB" b="1" dirty="0" err="1"/>
            <a:t>Diskussionen</a:t>
          </a:r>
          <a:r>
            <a:rPr lang="en-GB" b="1" dirty="0"/>
            <a:t> </a:t>
          </a:r>
          <a:r>
            <a:rPr lang="en-GB" b="1" dirty="0" err="1"/>
            <a:t>zur</a:t>
          </a:r>
          <a:r>
            <a:rPr lang="en-GB" b="1" dirty="0"/>
            <a:t> </a:t>
          </a:r>
          <a:r>
            <a:rPr lang="en-GB" b="1" dirty="0" err="1"/>
            <a:t>Verallgemeinbarkeit</a:t>
          </a:r>
          <a:r>
            <a:rPr lang="en-GB" b="1" dirty="0"/>
            <a:t>? </a:t>
          </a:r>
          <a:endParaRPr lang="en-ES" b="1" dirty="0"/>
        </a:p>
      </dgm:t>
    </dgm:pt>
    <dgm:pt modelId="{F36EC141-6524-F14A-A39F-846AC52E8B1C}" type="parTrans" cxnId="{D46F430A-5BDF-5348-9789-B128DAF93FF3}">
      <dgm:prSet/>
      <dgm:spPr/>
      <dgm:t>
        <a:bodyPr/>
        <a:lstStyle/>
        <a:p>
          <a:endParaRPr lang="en-GB"/>
        </a:p>
      </dgm:t>
    </dgm:pt>
    <dgm:pt modelId="{E7708709-3376-4E43-8C54-B691C557C0A3}" type="sibTrans" cxnId="{D46F430A-5BDF-5348-9789-B128DAF93FF3}">
      <dgm:prSet/>
      <dgm:spPr/>
      <dgm:t>
        <a:bodyPr/>
        <a:lstStyle/>
        <a:p>
          <a:endParaRPr lang="en-GB"/>
        </a:p>
      </dgm:t>
    </dgm:pt>
    <dgm:pt modelId="{725921DE-69C5-1D4E-815D-633F0EB8D538}">
      <dgm:prSet/>
      <dgm:spPr/>
      <dgm:t>
        <a:bodyPr/>
        <a:lstStyle/>
        <a:p>
          <a:r>
            <a:rPr lang="en-GB" dirty="0"/>
            <a:t>Wie </a:t>
          </a:r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den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anderer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?</a:t>
          </a:r>
          <a:endParaRPr lang="en-ES" dirty="0"/>
        </a:p>
      </dgm:t>
    </dgm:pt>
    <dgm:pt modelId="{B31B7B02-6A86-124D-B3E8-20AA10CF8025}" type="parTrans" cxnId="{C801FCAA-09EC-7340-928A-2099C061304B}">
      <dgm:prSet/>
      <dgm:spPr/>
      <dgm:t>
        <a:bodyPr/>
        <a:lstStyle/>
        <a:p>
          <a:endParaRPr lang="en-GB"/>
        </a:p>
      </dgm:t>
    </dgm:pt>
    <dgm:pt modelId="{C01A5FCA-968E-0644-8962-2885BFB9AA2F}" type="sibTrans" cxnId="{C801FCAA-09EC-7340-928A-2099C061304B}">
      <dgm:prSet/>
      <dgm:spPr/>
      <dgm:t>
        <a:bodyPr/>
        <a:lstStyle/>
        <a:p>
          <a:endParaRPr lang="en-GB"/>
        </a:p>
      </dgm:t>
    </dgm:pt>
    <dgm:pt modelId="{A07B34C6-73CF-D14F-B889-D5E54E3517A7}">
      <dgm:prSet/>
      <dgm:spPr/>
      <dgm:t>
        <a:bodyPr/>
        <a:lstStyle/>
        <a:p>
          <a:endParaRPr lang="en-ES" dirty="0"/>
        </a:p>
      </dgm:t>
    </dgm:pt>
    <dgm:pt modelId="{E473CD82-E2D7-CE48-884C-201FC0D5D490}" type="parTrans" cxnId="{1B5CDAAE-3796-7346-8815-5809ABA2AC37}">
      <dgm:prSet/>
      <dgm:spPr/>
      <dgm:t>
        <a:bodyPr/>
        <a:lstStyle/>
        <a:p>
          <a:endParaRPr lang="en-GB"/>
        </a:p>
      </dgm:t>
    </dgm:pt>
    <dgm:pt modelId="{76634E4E-48DF-0646-8733-B495DF0C5FB3}" type="sibTrans" cxnId="{1B5CDAAE-3796-7346-8815-5809ABA2AC37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D46F430A-5BDF-5348-9789-B128DAF93FF3}" srcId="{DFBB5D9D-EC17-D34E-8C5F-ED7DC81E1079}" destId="{12F2AA1E-7733-8F4A-97B8-41C494D848C6}" srcOrd="1" destOrd="0" parTransId="{F36EC141-6524-F14A-A39F-846AC52E8B1C}" sibTransId="{E7708709-3376-4E43-8C54-B691C557C0A3}"/>
    <dgm:cxn modelId="{CFB2D224-62C5-634C-8334-B881C9388C07}" type="presOf" srcId="{5850EFA7-B3CC-9949-ABA2-0D545C36B5DA}" destId="{6AFD4721-15DE-BF4F-8624-8694CD380787}" srcOrd="0" destOrd="1" presId="urn:microsoft.com/office/officeart/2005/8/layout/list1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0A4D2B30-ABDC-4D46-AF17-DEA4BDCF35C7}" type="presOf" srcId="{D09058A0-FCC5-9146-9AD8-8DA239D1B440}" destId="{6AFD4721-15DE-BF4F-8624-8694CD380787}" srcOrd="0" destOrd="2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4DDF3667-0436-864E-80FC-0EE98D2CE2C4}" type="presOf" srcId="{A07B34C6-73CF-D14F-B889-D5E54E3517A7}" destId="{17492EF2-72D0-EB4C-9D85-3A86338447FB}" srcOrd="0" destOrd="1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3827416B-FB38-0645-BB7E-6E9A11A3C84C}" type="presOf" srcId="{725921DE-69C5-1D4E-815D-633F0EB8D538}" destId="{A6D0F967-5438-1B4C-A6F9-B4D8C4DADFA4}" srcOrd="0" destOrd="2" presId="urn:microsoft.com/office/officeart/2005/8/layout/list1"/>
    <dgm:cxn modelId="{96781181-DCC5-0541-BFA4-031629410829}" srcId="{F5E04305-9685-C241-B84B-630BF963DFD2}" destId="{D09058A0-FCC5-9146-9AD8-8DA239D1B440}" srcOrd="2" destOrd="0" parTransId="{4DDB2099-445D-8348-AD19-56A639DA83B3}" sibTransId="{6F4FD0D6-8C76-914F-BFED-7E2CE0CD240E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99CB7F86-75E5-0D4F-BC78-025564AC328C}" type="presOf" srcId="{12F2AA1E-7733-8F4A-97B8-41C494D848C6}" destId="{A6D0F967-5438-1B4C-A6F9-B4D8C4DADFA4}" srcOrd="0" destOrd="1" presId="urn:microsoft.com/office/officeart/2005/8/layout/list1"/>
    <dgm:cxn modelId="{C801FCAA-09EC-7340-928A-2099C061304B}" srcId="{DFBB5D9D-EC17-D34E-8C5F-ED7DC81E1079}" destId="{725921DE-69C5-1D4E-815D-633F0EB8D538}" srcOrd="2" destOrd="0" parTransId="{B31B7B02-6A86-124D-B3E8-20AA10CF8025}" sibTransId="{C01A5FCA-968E-0644-8962-2885BFB9AA2F}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1B5CDAAE-3796-7346-8815-5809ABA2AC37}" srcId="{C0086A5C-1B89-DF4D-A425-1FD70D52EBB0}" destId="{A07B34C6-73CF-D14F-B889-D5E54E3517A7}" srcOrd="1" destOrd="0" parTransId="{E473CD82-E2D7-CE48-884C-201FC0D5D490}" sibTransId="{76634E4E-48DF-0646-8733-B495DF0C5FB3}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2A9F8BE5-3763-1545-A261-6C7DEC21FB82}" srcId="{F5E04305-9685-C241-B84B-630BF963DFD2}" destId="{5850EFA7-B3CC-9949-ABA2-0D545C36B5DA}" srcOrd="1" destOrd="0" parTransId="{1B15E408-857D-7243-AC31-0DE618A424BD}" sibTransId="{5EA3588E-FC20-3841-95FE-B465562CAF3D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bg1"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bg1"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bg1"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ES" dirty="0"/>
            <a:t>Kritische</a:t>
          </a:r>
        </a:p>
        <a:p>
          <a:r>
            <a:rPr lang="en-ES" dirty="0"/>
            <a:t>Analyse</a:t>
          </a:r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1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3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3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A81312-CBEB-6645-A32F-8B545C725C4D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D2D-7DD1-E04D-95AE-BF7003FC8B57}">
      <dgm:prSet/>
      <dgm:spPr/>
      <dgm:t>
        <a:bodyPr/>
        <a:lstStyle/>
        <a:p>
          <a:r>
            <a:rPr lang="en-GB" dirty="0" err="1"/>
            <a:t>Welche</a:t>
          </a:r>
          <a:r>
            <a:rPr lang="en-GB" dirty="0"/>
            <a:t>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werden</a:t>
          </a:r>
          <a:r>
            <a:rPr lang="en-GB" dirty="0"/>
            <a:t> in den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erwähnt</a:t>
          </a:r>
          <a:r>
            <a:rPr lang="en-GB" dirty="0"/>
            <a:t>? 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beschreiben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den </a:t>
          </a:r>
          <a:r>
            <a:rPr lang="en-GB" dirty="0" err="1"/>
            <a:t>Kontext</a:t>
          </a:r>
          <a:r>
            <a:rPr lang="en-GB" dirty="0"/>
            <a:t> </a:t>
          </a:r>
          <a:r>
            <a:rPr lang="en-GB" dirty="0" err="1"/>
            <a:t>ihrer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? </a:t>
          </a:r>
          <a:endParaRPr lang="en-ES" dirty="0"/>
        </a:p>
      </dgm:t>
    </dgm:pt>
    <dgm:pt modelId="{7EB9BFEA-8323-B34E-B5D4-26B09E88A394}" type="parTrans" cxnId="{EC7AA3F3-CDE9-6445-80AF-A77781D5485A}">
      <dgm:prSet/>
      <dgm:spPr/>
      <dgm:t>
        <a:bodyPr/>
        <a:lstStyle/>
        <a:p>
          <a:endParaRPr lang="en-GB"/>
        </a:p>
      </dgm:t>
    </dgm:pt>
    <dgm:pt modelId="{0A1EAA0F-5EF0-A445-83E6-A9305411F479}" type="sibTrans" cxnId="{EC7AA3F3-CDE9-6445-80AF-A77781D5485A}">
      <dgm:prSet/>
      <dgm:spPr/>
      <dgm:t>
        <a:bodyPr/>
        <a:lstStyle/>
        <a:p>
          <a:endParaRPr lang="en-GB"/>
        </a:p>
      </dgm:t>
    </dgm:pt>
    <dgm:pt modelId="{47C89247-9092-6A47-AFF5-0F287B9143BC}">
      <dgm:prSet/>
      <dgm:spPr/>
      <dgm:t>
        <a:bodyPr/>
        <a:lstStyle/>
        <a:p>
          <a:r>
            <a:rPr lang="en-GB" dirty="0" err="1"/>
            <a:t>Korrelation</a:t>
          </a:r>
          <a:r>
            <a:rPr lang="en-GB" dirty="0"/>
            <a:t>: </a:t>
          </a:r>
          <a:r>
            <a:rPr lang="en-GB" dirty="0" err="1"/>
            <a:t>Kontexte</a:t>
          </a:r>
          <a:r>
            <a:rPr lang="en-GB" dirty="0"/>
            <a:t> &lt;--&gt;  </a:t>
          </a:r>
          <a:r>
            <a:rPr lang="en-GB" dirty="0" err="1"/>
            <a:t>Arten</a:t>
          </a:r>
          <a:r>
            <a:rPr lang="en-GB" dirty="0"/>
            <a:t> der </a:t>
          </a:r>
          <a:r>
            <a:rPr lang="en-GB" dirty="0" err="1"/>
            <a:t>Publikationen</a:t>
          </a:r>
          <a:r>
            <a:rPr lang="en-GB" dirty="0"/>
            <a:t> </a:t>
          </a:r>
          <a:r>
            <a:rPr lang="en-GB" dirty="0" err="1"/>
            <a:t>bzw</a:t>
          </a:r>
          <a:r>
            <a:rPr lang="en-GB" dirty="0"/>
            <a:t>. </a:t>
          </a:r>
          <a:r>
            <a:rPr lang="en-GB" dirty="0" err="1"/>
            <a:t>Vorgehensweise</a:t>
          </a:r>
          <a:r>
            <a:rPr lang="en-GB" dirty="0"/>
            <a:t> der </a:t>
          </a:r>
          <a:r>
            <a:rPr lang="en-GB" dirty="0" err="1"/>
            <a:t>empirischen</a:t>
          </a:r>
          <a:r>
            <a:rPr lang="en-GB" dirty="0"/>
            <a:t> </a:t>
          </a:r>
          <a:r>
            <a:rPr lang="en-GB" dirty="0" err="1"/>
            <a:t>Studien</a:t>
          </a:r>
          <a:endParaRPr lang="en-ES" dirty="0"/>
        </a:p>
      </dgm:t>
    </dgm:pt>
    <dgm:pt modelId="{8025A475-1C9F-9C48-A0D8-704277539CA2}" type="parTrans" cxnId="{C6842248-46AF-F847-BFA4-2D7B7A65E782}">
      <dgm:prSet/>
      <dgm:spPr/>
      <dgm:t>
        <a:bodyPr/>
        <a:lstStyle/>
        <a:p>
          <a:endParaRPr lang="en-GB"/>
        </a:p>
      </dgm:t>
    </dgm:pt>
    <dgm:pt modelId="{0B689C69-4B1D-8F49-B39D-9A0ADDAB2EF4}" type="sibTrans" cxnId="{C6842248-46AF-F847-BFA4-2D7B7A65E782}">
      <dgm:prSet/>
      <dgm:spPr/>
      <dgm:t>
        <a:bodyPr/>
        <a:lstStyle/>
        <a:p>
          <a:endParaRPr lang="en-GB"/>
        </a:p>
      </dgm:t>
    </dgm:pt>
    <dgm:pt modelId="{DFBB5D9D-EC17-D34E-8C5F-ED7DC81E1079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RQ2</a:t>
          </a:r>
          <a:endParaRPr lang="en-ES" dirty="0"/>
        </a:p>
      </dgm:t>
    </dgm:pt>
    <dgm:pt modelId="{AEF2CFBB-550C-8B44-ADBA-96BD8169BF68}" type="parTrans" cxnId="{017CBFB3-13D8-6E4E-9348-56C3AC642046}">
      <dgm:prSet/>
      <dgm:spPr/>
      <dgm:t>
        <a:bodyPr/>
        <a:lstStyle/>
        <a:p>
          <a:endParaRPr lang="en-GB"/>
        </a:p>
      </dgm:t>
    </dgm:pt>
    <dgm:pt modelId="{4215D204-BDE9-8648-8644-2860B39B85DE}" type="sibTrans" cxnId="{017CBFB3-13D8-6E4E-9348-56C3AC642046}">
      <dgm:prSet/>
      <dgm:spPr/>
      <dgm:t>
        <a:bodyPr/>
        <a:lstStyle/>
        <a:p>
          <a:endParaRPr lang="en-GB"/>
        </a:p>
      </dgm:t>
    </dgm:pt>
    <dgm:pt modelId="{F5E04305-9685-C241-B84B-630BF963DFD2}">
      <dgm:prSet/>
      <dgm:spPr>
        <a:solidFill>
          <a:schemeClr val="accent1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ES" dirty="0"/>
            <a:t>RQ1</a:t>
          </a:r>
        </a:p>
      </dgm:t>
    </dgm:pt>
    <dgm:pt modelId="{B1E645D8-EFAA-614A-99DB-F3DD7E4EA2FC}" type="parTrans" cxnId="{C98EDA41-7416-1544-AFF4-365829DE559D}">
      <dgm:prSet/>
      <dgm:spPr/>
      <dgm:t>
        <a:bodyPr/>
        <a:lstStyle/>
        <a:p>
          <a:endParaRPr lang="en-GB"/>
        </a:p>
      </dgm:t>
    </dgm:pt>
    <dgm:pt modelId="{C65A3730-BC92-254E-868E-D15D39F4A101}" type="sibTrans" cxnId="{C98EDA41-7416-1544-AFF4-365829DE559D}">
      <dgm:prSet/>
      <dgm:spPr/>
      <dgm:t>
        <a:bodyPr/>
        <a:lstStyle/>
        <a:p>
          <a:endParaRPr lang="en-GB"/>
        </a:p>
      </dgm:t>
    </dgm:pt>
    <dgm:pt modelId="{C0086A5C-1B89-DF4D-A425-1FD70D52EBB0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ES" dirty="0">
              <a:solidFill>
                <a:schemeClr val="tx1"/>
              </a:solidFill>
            </a:rPr>
            <a:t>RQ3</a:t>
          </a:r>
        </a:p>
      </dgm:t>
    </dgm:pt>
    <dgm:pt modelId="{CDFBDA17-7E47-2A4E-A7D7-3FC72AF887E2}" type="parTrans" cxnId="{20A6BA07-8455-234B-AF71-1B6A39CCC983}">
      <dgm:prSet/>
      <dgm:spPr/>
      <dgm:t>
        <a:bodyPr/>
        <a:lstStyle/>
        <a:p>
          <a:endParaRPr lang="en-GB"/>
        </a:p>
      </dgm:t>
    </dgm:pt>
    <dgm:pt modelId="{A7E9E9A5-41A8-7744-B1CE-7DBB9D10D0A9}" type="sibTrans" cxnId="{20A6BA07-8455-234B-AF71-1B6A39CCC983}">
      <dgm:prSet/>
      <dgm:spPr/>
      <dgm:t>
        <a:bodyPr/>
        <a:lstStyle/>
        <a:p>
          <a:endParaRPr lang="en-GB"/>
        </a:p>
      </dgm:t>
    </dgm:pt>
    <dgm:pt modelId="{A79D5FB1-6E07-EE44-A50B-F38EBCC53A02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weit</a:t>
          </a:r>
          <a:r>
            <a:rPr lang="en-GB" dirty="0"/>
            <a:t> </a:t>
          </a:r>
          <a:r>
            <a:rPr lang="en-GB" dirty="0" err="1"/>
            <a:t>diskutieren</a:t>
          </a:r>
          <a:r>
            <a:rPr lang="en-GB" dirty="0"/>
            <a:t> </a:t>
          </a:r>
          <a:r>
            <a:rPr lang="en-GB" dirty="0" err="1"/>
            <a:t>Autoren</a:t>
          </a:r>
          <a:r>
            <a:rPr lang="en-GB" dirty="0"/>
            <a:t> und </a:t>
          </a:r>
          <a:r>
            <a:rPr lang="en-GB" dirty="0" err="1"/>
            <a:t>Autorinnen</a:t>
          </a:r>
          <a:r>
            <a:rPr lang="en-GB" dirty="0"/>
            <a:t> </a:t>
          </a:r>
          <a:r>
            <a:rPr lang="en-GB" dirty="0" err="1"/>
            <a:t>über</a:t>
          </a:r>
          <a:r>
            <a:rPr lang="en-GB" dirty="0"/>
            <a:t> die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ihr</a:t>
          </a:r>
          <a:r>
            <a:rPr lang="en-GB" dirty="0"/>
            <a:t> </a:t>
          </a:r>
          <a:r>
            <a:rPr lang="en-GB" dirty="0" err="1"/>
            <a:t>Publikationen</a:t>
          </a:r>
          <a:r>
            <a:rPr lang="en-GB" dirty="0"/>
            <a:t>, </a:t>
          </a:r>
          <a:r>
            <a:rPr lang="en-GB" dirty="0" err="1"/>
            <a:t>Ergebnisse</a:t>
          </a:r>
          <a:r>
            <a:rPr lang="en-GB" dirty="0"/>
            <a:t> und </a:t>
          </a:r>
          <a:r>
            <a:rPr lang="en-GB" dirty="0" err="1"/>
            <a:t>Techniken</a:t>
          </a:r>
          <a:r>
            <a:rPr lang="en-GB" dirty="0"/>
            <a:t>? </a:t>
          </a:r>
          <a:endParaRPr lang="en-ES" dirty="0"/>
        </a:p>
      </dgm:t>
    </dgm:pt>
    <dgm:pt modelId="{C66D42D0-0B4D-1549-9FB2-384B41FD91F0}" type="parTrans" cxnId="{02DDE068-A319-A440-B9AD-ED67479FBCE3}">
      <dgm:prSet/>
      <dgm:spPr/>
      <dgm:t>
        <a:bodyPr/>
        <a:lstStyle/>
        <a:p>
          <a:endParaRPr lang="en-GB"/>
        </a:p>
      </dgm:t>
    </dgm:pt>
    <dgm:pt modelId="{4482A057-8E12-5645-A8ED-628EC69921B0}" type="sibTrans" cxnId="{02DDE068-A319-A440-B9AD-ED67479FBCE3}">
      <dgm:prSet/>
      <dgm:spPr/>
      <dgm:t>
        <a:bodyPr/>
        <a:lstStyle/>
        <a:p>
          <a:endParaRPr lang="en-GB"/>
        </a:p>
      </dgm:t>
    </dgm:pt>
    <dgm:pt modelId="{5850EFA7-B3CC-9949-ABA2-0D545C36B5DA}">
      <dgm:prSet/>
      <dgm:spPr/>
      <dgm:t>
        <a:bodyPr/>
        <a:lstStyle/>
        <a:p>
          <a:r>
            <a:rPr lang="en-GB" b="1" dirty="0"/>
            <a:t>In </a:t>
          </a:r>
          <a:r>
            <a:rPr lang="en-GB" b="1" dirty="0" err="1"/>
            <a:t>welcher</a:t>
          </a:r>
          <a:r>
            <a:rPr lang="en-GB" b="1" dirty="0"/>
            <a:t> Form </a:t>
          </a:r>
          <a:r>
            <a:rPr lang="en-GB" b="1" dirty="0" err="1"/>
            <a:t>kommen</a:t>
          </a:r>
          <a:r>
            <a:rPr lang="en-GB" b="1" dirty="0"/>
            <a:t> </a:t>
          </a:r>
          <a:r>
            <a:rPr lang="en-GB" b="1" dirty="0" err="1"/>
            <a:t>Kontexte</a:t>
          </a:r>
          <a:r>
            <a:rPr lang="en-GB" b="1" dirty="0"/>
            <a:t> </a:t>
          </a:r>
          <a:r>
            <a:rPr lang="en-GB" b="1" dirty="0" err="1"/>
            <a:t>vor</a:t>
          </a:r>
          <a:r>
            <a:rPr lang="en-GB" b="1" dirty="0"/>
            <a:t>? Sind </a:t>
          </a:r>
          <a:r>
            <a:rPr lang="en-GB" b="1" dirty="0" err="1"/>
            <a:t>diese</a:t>
          </a:r>
          <a:r>
            <a:rPr lang="en-GB" b="1" dirty="0"/>
            <a:t> </a:t>
          </a:r>
          <a:r>
            <a:rPr lang="en-GB" b="1" dirty="0" err="1"/>
            <a:t>explizit</a:t>
          </a:r>
          <a:r>
            <a:rPr lang="en-GB" b="1" dirty="0"/>
            <a:t> </a:t>
          </a:r>
          <a:r>
            <a:rPr lang="en-GB" b="1" dirty="0" err="1"/>
            <a:t>oder</a:t>
          </a:r>
          <a:r>
            <a:rPr lang="en-GB" b="1" dirty="0"/>
            <a:t> </a:t>
          </a:r>
          <a:r>
            <a:rPr lang="en-GB" b="1" dirty="0" err="1"/>
            <a:t>implizit</a:t>
          </a:r>
          <a:r>
            <a:rPr lang="en-GB" b="1" dirty="0"/>
            <a:t> </a:t>
          </a:r>
          <a:r>
            <a:rPr lang="en-GB" b="1" dirty="0" err="1"/>
            <a:t>erkennbar</a:t>
          </a:r>
          <a:r>
            <a:rPr lang="en-GB" b="1" dirty="0"/>
            <a:t>? </a:t>
          </a:r>
          <a:endParaRPr lang="en-ES" b="1" dirty="0"/>
        </a:p>
      </dgm:t>
    </dgm:pt>
    <dgm:pt modelId="{1B15E408-857D-7243-AC31-0DE618A424BD}" type="parTrans" cxnId="{2A9F8BE5-3763-1545-A261-6C7DEC21FB82}">
      <dgm:prSet/>
      <dgm:spPr/>
      <dgm:t>
        <a:bodyPr/>
        <a:lstStyle/>
        <a:p>
          <a:endParaRPr lang="en-GB"/>
        </a:p>
      </dgm:t>
    </dgm:pt>
    <dgm:pt modelId="{5EA3588E-FC20-3841-95FE-B465562CAF3D}" type="sibTrans" cxnId="{2A9F8BE5-3763-1545-A261-6C7DEC21FB82}">
      <dgm:prSet/>
      <dgm:spPr/>
      <dgm:t>
        <a:bodyPr/>
        <a:lstStyle/>
        <a:p>
          <a:endParaRPr lang="en-GB"/>
        </a:p>
      </dgm:t>
    </dgm:pt>
    <dgm:pt modelId="{D09058A0-FCC5-9146-9AD8-8DA239D1B440}">
      <dgm:prSet/>
      <dgm:spPr/>
      <dgm:t>
        <a:bodyPr/>
        <a:lstStyle/>
        <a:p>
          <a:r>
            <a:rPr lang="en-GB" b="1" dirty="0"/>
            <a:t>Sind </a:t>
          </a:r>
          <a:r>
            <a:rPr lang="en-GB" b="1" dirty="0" err="1"/>
            <a:t>andere</a:t>
          </a:r>
          <a:r>
            <a:rPr lang="en-GB" b="1" dirty="0"/>
            <a:t> </a:t>
          </a:r>
          <a:r>
            <a:rPr lang="en-GB" b="1" dirty="0" err="1"/>
            <a:t>Zwecke</a:t>
          </a:r>
          <a:r>
            <a:rPr lang="en-GB" b="1" dirty="0"/>
            <a:t> </a:t>
          </a:r>
          <a:r>
            <a:rPr lang="en-GB" b="1" dirty="0" err="1"/>
            <a:t>als</a:t>
          </a:r>
          <a:r>
            <a:rPr lang="en-GB" b="1" dirty="0"/>
            <a:t>, die </a:t>
          </a:r>
          <a:r>
            <a:rPr lang="en-GB" b="1" dirty="0" err="1"/>
            <a:t>bereits</a:t>
          </a:r>
          <a:r>
            <a:rPr lang="en-GB" b="1" dirty="0"/>
            <a:t> </a:t>
          </a:r>
          <a:r>
            <a:rPr lang="en-GB" b="1" dirty="0" err="1"/>
            <a:t>genannten</a:t>
          </a:r>
          <a:r>
            <a:rPr lang="en-GB" b="1" dirty="0"/>
            <a:t>, </a:t>
          </a:r>
          <a:r>
            <a:rPr lang="en-GB" b="1" dirty="0" err="1"/>
            <a:t>erkennbar</a:t>
          </a:r>
          <a:r>
            <a:rPr lang="en-GB" b="1" dirty="0"/>
            <a:t>? </a:t>
          </a:r>
          <a:endParaRPr lang="en-ES" b="1" dirty="0"/>
        </a:p>
      </dgm:t>
    </dgm:pt>
    <dgm:pt modelId="{4DDB2099-445D-8348-AD19-56A639DA83B3}" type="parTrans" cxnId="{96781181-DCC5-0541-BFA4-031629410829}">
      <dgm:prSet/>
      <dgm:spPr/>
      <dgm:t>
        <a:bodyPr/>
        <a:lstStyle/>
        <a:p>
          <a:endParaRPr lang="en-GB"/>
        </a:p>
      </dgm:t>
    </dgm:pt>
    <dgm:pt modelId="{6F4FD0D6-8C76-914F-BFED-7E2CE0CD240E}" type="sibTrans" cxnId="{96781181-DCC5-0541-BFA4-031629410829}">
      <dgm:prSet/>
      <dgm:spPr/>
      <dgm:t>
        <a:bodyPr/>
        <a:lstStyle/>
        <a:p>
          <a:endParaRPr lang="en-GB"/>
        </a:p>
      </dgm:t>
    </dgm:pt>
    <dgm:pt modelId="{12F2AA1E-7733-8F4A-97B8-41C494D848C6}">
      <dgm:prSet/>
      <dgm:spPr/>
      <dgm:t>
        <a:bodyPr/>
        <a:lstStyle/>
        <a:p>
          <a:r>
            <a:rPr lang="en-GB" b="1" dirty="0" err="1"/>
            <a:t>Bestehen</a:t>
          </a:r>
          <a:r>
            <a:rPr lang="en-GB" b="1" dirty="0"/>
            <a:t> </a:t>
          </a:r>
          <a:r>
            <a:rPr lang="en-GB" b="1" dirty="0" err="1"/>
            <a:t>Lücken</a:t>
          </a:r>
          <a:r>
            <a:rPr lang="en-GB" b="1" dirty="0"/>
            <a:t> in den </a:t>
          </a:r>
          <a:r>
            <a:rPr lang="en-GB" b="1" dirty="0" err="1"/>
            <a:t>Diskussionen</a:t>
          </a:r>
          <a:r>
            <a:rPr lang="en-GB" b="1" dirty="0"/>
            <a:t> </a:t>
          </a:r>
          <a:r>
            <a:rPr lang="en-GB" b="1" dirty="0" err="1"/>
            <a:t>zur</a:t>
          </a:r>
          <a:r>
            <a:rPr lang="en-GB" b="1" dirty="0"/>
            <a:t> </a:t>
          </a:r>
          <a:r>
            <a:rPr lang="en-GB" b="1" dirty="0" err="1"/>
            <a:t>Verallgemeinbarkeit</a:t>
          </a:r>
          <a:r>
            <a:rPr lang="en-GB" b="1" dirty="0"/>
            <a:t>? </a:t>
          </a:r>
          <a:endParaRPr lang="en-ES" b="1" dirty="0"/>
        </a:p>
      </dgm:t>
    </dgm:pt>
    <dgm:pt modelId="{F36EC141-6524-F14A-A39F-846AC52E8B1C}" type="parTrans" cxnId="{D46F430A-5BDF-5348-9789-B128DAF93FF3}">
      <dgm:prSet/>
      <dgm:spPr/>
      <dgm:t>
        <a:bodyPr/>
        <a:lstStyle/>
        <a:p>
          <a:endParaRPr lang="en-GB"/>
        </a:p>
      </dgm:t>
    </dgm:pt>
    <dgm:pt modelId="{E7708709-3376-4E43-8C54-B691C557C0A3}" type="sibTrans" cxnId="{D46F430A-5BDF-5348-9789-B128DAF93FF3}">
      <dgm:prSet/>
      <dgm:spPr/>
      <dgm:t>
        <a:bodyPr/>
        <a:lstStyle/>
        <a:p>
          <a:endParaRPr lang="en-GB"/>
        </a:p>
      </dgm:t>
    </dgm:pt>
    <dgm:pt modelId="{725921DE-69C5-1D4E-815D-633F0EB8D538}">
      <dgm:prSet/>
      <dgm:spPr/>
      <dgm:t>
        <a:bodyPr/>
        <a:lstStyle/>
        <a:p>
          <a:r>
            <a:rPr lang="en-GB" dirty="0"/>
            <a:t>Wie </a:t>
          </a:r>
          <a:r>
            <a:rPr lang="en-GB" dirty="0" err="1"/>
            <a:t>unterscheiden</a:t>
          </a:r>
          <a:r>
            <a:rPr lang="en-GB" dirty="0"/>
            <a:t> </a:t>
          </a:r>
          <a:r>
            <a:rPr lang="en-GB" dirty="0" err="1"/>
            <a:t>sich</a:t>
          </a:r>
          <a:r>
            <a:rPr lang="en-GB" dirty="0"/>
            <a:t> die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zum</a:t>
          </a:r>
          <a:r>
            <a:rPr lang="en-GB" dirty="0"/>
            <a:t> </a:t>
          </a:r>
          <a:r>
            <a:rPr lang="en-GB" dirty="0" err="1"/>
            <a:t>Zweck</a:t>
          </a:r>
          <a:r>
            <a:rPr lang="en-GB" dirty="0"/>
            <a:t> der </a:t>
          </a:r>
          <a:r>
            <a:rPr lang="en-GB" dirty="0" err="1"/>
            <a:t>Verallgemeinbarkeit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den </a:t>
          </a:r>
          <a:r>
            <a:rPr lang="en-GB" dirty="0" err="1"/>
            <a:t>Kontexte</a:t>
          </a:r>
          <a:r>
            <a:rPr lang="en-GB" dirty="0"/>
            <a:t> </a:t>
          </a:r>
          <a:r>
            <a:rPr lang="en-GB" dirty="0" err="1"/>
            <a:t>anderer</a:t>
          </a:r>
          <a:r>
            <a:rPr lang="en-GB" dirty="0"/>
            <a:t> </a:t>
          </a:r>
          <a:r>
            <a:rPr lang="en-GB" dirty="0" err="1"/>
            <a:t>Zwecke</a:t>
          </a:r>
          <a:r>
            <a:rPr lang="en-GB" dirty="0"/>
            <a:t>?</a:t>
          </a:r>
          <a:endParaRPr lang="en-ES" dirty="0"/>
        </a:p>
      </dgm:t>
    </dgm:pt>
    <dgm:pt modelId="{B31B7B02-6A86-124D-B3E8-20AA10CF8025}" type="parTrans" cxnId="{C801FCAA-09EC-7340-928A-2099C061304B}">
      <dgm:prSet/>
      <dgm:spPr/>
      <dgm:t>
        <a:bodyPr/>
        <a:lstStyle/>
        <a:p>
          <a:endParaRPr lang="en-GB"/>
        </a:p>
      </dgm:t>
    </dgm:pt>
    <dgm:pt modelId="{C01A5FCA-968E-0644-8962-2885BFB9AA2F}" type="sibTrans" cxnId="{C801FCAA-09EC-7340-928A-2099C061304B}">
      <dgm:prSet/>
      <dgm:spPr/>
      <dgm:t>
        <a:bodyPr/>
        <a:lstStyle/>
        <a:p>
          <a:endParaRPr lang="en-GB"/>
        </a:p>
      </dgm:t>
    </dgm:pt>
    <dgm:pt modelId="{E06B82BE-588D-B44F-B2EF-6F121677D7FF}">
      <dgm:prSet/>
      <dgm:spPr/>
      <dgm:t>
        <a:bodyPr/>
        <a:lstStyle/>
        <a:p>
          <a:endParaRPr lang="en-ES" dirty="0"/>
        </a:p>
      </dgm:t>
    </dgm:pt>
    <dgm:pt modelId="{B9F1438C-A0BA-3A4E-80BE-3089D7706F40}" type="parTrans" cxnId="{2D1C5D19-2E76-5045-A9B7-77699383C2ED}">
      <dgm:prSet/>
      <dgm:spPr/>
      <dgm:t>
        <a:bodyPr/>
        <a:lstStyle/>
        <a:p>
          <a:endParaRPr lang="en-GB"/>
        </a:p>
      </dgm:t>
    </dgm:pt>
    <dgm:pt modelId="{9EB32480-B884-A847-8690-4A0AE2AB3C88}" type="sibTrans" cxnId="{2D1C5D19-2E76-5045-A9B7-77699383C2ED}">
      <dgm:prSet/>
      <dgm:spPr/>
      <dgm:t>
        <a:bodyPr/>
        <a:lstStyle/>
        <a:p>
          <a:endParaRPr lang="en-GB"/>
        </a:p>
      </dgm:t>
    </dgm:pt>
    <dgm:pt modelId="{EE59A9C2-C279-3D4B-A82E-BAC0009C8FEA}" type="pres">
      <dgm:prSet presAssocID="{EEA81312-CBEB-6645-A32F-8B545C725C4D}" presName="linear" presStyleCnt="0">
        <dgm:presLayoutVars>
          <dgm:dir/>
          <dgm:animLvl val="lvl"/>
          <dgm:resizeHandles val="exact"/>
        </dgm:presLayoutVars>
      </dgm:prSet>
      <dgm:spPr/>
    </dgm:pt>
    <dgm:pt modelId="{3ABC7823-323D-4D4C-A369-F7899B612532}" type="pres">
      <dgm:prSet presAssocID="{F5E04305-9685-C241-B84B-630BF963DFD2}" presName="parentLin" presStyleCnt="0"/>
      <dgm:spPr/>
    </dgm:pt>
    <dgm:pt modelId="{8FCCF6FD-6FC1-A14D-9233-7F12F81DC690}" type="pres">
      <dgm:prSet presAssocID="{F5E04305-9685-C241-B84B-630BF963DFD2}" presName="parentLeftMargin" presStyleLbl="node1" presStyleIdx="0" presStyleCnt="3"/>
      <dgm:spPr/>
    </dgm:pt>
    <dgm:pt modelId="{228A3AAB-588C-694A-A857-6C1DC00A67FC}" type="pres">
      <dgm:prSet presAssocID="{F5E04305-9685-C241-B84B-630BF963DF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931A1-B94B-7A46-BFD6-66308E872A56}" type="pres">
      <dgm:prSet presAssocID="{F5E04305-9685-C241-B84B-630BF963DFD2}" presName="negativeSpace" presStyleCnt="0"/>
      <dgm:spPr/>
    </dgm:pt>
    <dgm:pt modelId="{6AFD4721-15DE-BF4F-8624-8694CD380787}" type="pres">
      <dgm:prSet presAssocID="{F5E04305-9685-C241-B84B-630BF963DFD2}" presName="childText" presStyleLbl="conFgAcc1" presStyleIdx="0" presStyleCnt="3">
        <dgm:presLayoutVars>
          <dgm:bulletEnabled val="1"/>
        </dgm:presLayoutVars>
      </dgm:prSet>
      <dgm:spPr/>
    </dgm:pt>
    <dgm:pt modelId="{C246143F-FB50-3143-A01F-8D9C491AFB1F}" type="pres">
      <dgm:prSet presAssocID="{C65A3730-BC92-254E-868E-D15D39F4A101}" presName="spaceBetweenRectangles" presStyleCnt="0"/>
      <dgm:spPr/>
    </dgm:pt>
    <dgm:pt modelId="{7F891769-CA9C-C946-BD01-6061730EF6DF}" type="pres">
      <dgm:prSet presAssocID="{DFBB5D9D-EC17-D34E-8C5F-ED7DC81E1079}" presName="parentLin" presStyleCnt="0"/>
      <dgm:spPr/>
    </dgm:pt>
    <dgm:pt modelId="{59087048-5C19-524A-A103-0CD56FCAC184}" type="pres">
      <dgm:prSet presAssocID="{DFBB5D9D-EC17-D34E-8C5F-ED7DC81E1079}" presName="parentLeftMargin" presStyleLbl="node1" presStyleIdx="0" presStyleCnt="3"/>
      <dgm:spPr/>
    </dgm:pt>
    <dgm:pt modelId="{DD7E5B7D-F304-244E-B8BB-F0655CC5D101}" type="pres">
      <dgm:prSet presAssocID="{DFBB5D9D-EC17-D34E-8C5F-ED7DC81E10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0CA8BC-F746-8741-8B4D-6412F8108671}" type="pres">
      <dgm:prSet presAssocID="{DFBB5D9D-EC17-D34E-8C5F-ED7DC81E1079}" presName="negativeSpace" presStyleCnt="0"/>
      <dgm:spPr/>
    </dgm:pt>
    <dgm:pt modelId="{A6D0F967-5438-1B4C-A6F9-B4D8C4DADFA4}" type="pres">
      <dgm:prSet presAssocID="{DFBB5D9D-EC17-D34E-8C5F-ED7DC81E1079}" presName="childText" presStyleLbl="conFgAcc1" presStyleIdx="1" presStyleCnt="3">
        <dgm:presLayoutVars>
          <dgm:bulletEnabled val="1"/>
        </dgm:presLayoutVars>
      </dgm:prSet>
      <dgm:spPr/>
    </dgm:pt>
    <dgm:pt modelId="{57A7ED90-A624-8848-99F1-73DA6688CF6E}" type="pres">
      <dgm:prSet presAssocID="{4215D204-BDE9-8648-8644-2860B39B85DE}" presName="spaceBetweenRectangles" presStyleCnt="0"/>
      <dgm:spPr/>
    </dgm:pt>
    <dgm:pt modelId="{C7A33C87-33D2-D844-BAF7-05FC09FFA86C}" type="pres">
      <dgm:prSet presAssocID="{C0086A5C-1B89-DF4D-A425-1FD70D52EBB0}" presName="parentLin" presStyleCnt="0"/>
      <dgm:spPr/>
    </dgm:pt>
    <dgm:pt modelId="{45608843-25B0-3040-A5CB-F9F3466F8214}" type="pres">
      <dgm:prSet presAssocID="{C0086A5C-1B89-DF4D-A425-1FD70D52EBB0}" presName="parentLeftMargin" presStyleLbl="node1" presStyleIdx="1" presStyleCnt="3"/>
      <dgm:spPr/>
    </dgm:pt>
    <dgm:pt modelId="{18F04180-A1CA-844F-A673-66B81EEFB8FA}" type="pres">
      <dgm:prSet presAssocID="{C0086A5C-1B89-DF4D-A425-1FD70D52EB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84BC23-E69E-914E-9B44-F65394F94C30}" type="pres">
      <dgm:prSet presAssocID="{C0086A5C-1B89-DF4D-A425-1FD70D52EBB0}" presName="negativeSpace" presStyleCnt="0"/>
      <dgm:spPr/>
    </dgm:pt>
    <dgm:pt modelId="{17492EF2-72D0-EB4C-9D85-3A86338447FB}" type="pres">
      <dgm:prSet presAssocID="{C0086A5C-1B89-DF4D-A425-1FD70D52EB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6BA07-8455-234B-AF71-1B6A39CCC983}" srcId="{EEA81312-CBEB-6645-A32F-8B545C725C4D}" destId="{C0086A5C-1B89-DF4D-A425-1FD70D52EBB0}" srcOrd="2" destOrd="0" parTransId="{CDFBDA17-7E47-2A4E-A7D7-3FC72AF887E2}" sibTransId="{A7E9E9A5-41A8-7744-B1CE-7DBB9D10D0A9}"/>
    <dgm:cxn modelId="{D46F430A-5BDF-5348-9789-B128DAF93FF3}" srcId="{DFBB5D9D-EC17-D34E-8C5F-ED7DC81E1079}" destId="{12F2AA1E-7733-8F4A-97B8-41C494D848C6}" srcOrd="1" destOrd="0" parTransId="{F36EC141-6524-F14A-A39F-846AC52E8B1C}" sibTransId="{E7708709-3376-4E43-8C54-B691C557C0A3}"/>
    <dgm:cxn modelId="{2D1C5D19-2E76-5045-A9B7-77699383C2ED}" srcId="{C0086A5C-1B89-DF4D-A425-1FD70D52EBB0}" destId="{E06B82BE-588D-B44F-B2EF-6F121677D7FF}" srcOrd="1" destOrd="0" parTransId="{B9F1438C-A0BA-3A4E-80BE-3089D7706F40}" sibTransId="{9EB32480-B884-A847-8690-4A0AE2AB3C88}"/>
    <dgm:cxn modelId="{CFB2D224-62C5-634C-8334-B881C9388C07}" type="presOf" srcId="{5850EFA7-B3CC-9949-ABA2-0D545C36B5DA}" destId="{6AFD4721-15DE-BF4F-8624-8694CD380787}" srcOrd="0" destOrd="1" presId="urn:microsoft.com/office/officeart/2005/8/layout/list1"/>
    <dgm:cxn modelId="{CD1F382C-8ADF-964F-B793-DDD167DE668C}" type="presOf" srcId="{DFBB5D9D-EC17-D34E-8C5F-ED7DC81E1079}" destId="{59087048-5C19-524A-A103-0CD56FCAC184}" srcOrd="0" destOrd="0" presId="urn:microsoft.com/office/officeart/2005/8/layout/list1"/>
    <dgm:cxn modelId="{0A4D2B30-ABDC-4D46-AF17-DEA4BDCF35C7}" type="presOf" srcId="{D09058A0-FCC5-9146-9AD8-8DA239D1B440}" destId="{6AFD4721-15DE-BF4F-8624-8694CD380787}" srcOrd="0" destOrd="2" presId="urn:microsoft.com/office/officeart/2005/8/layout/list1"/>
    <dgm:cxn modelId="{C98EDA41-7416-1544-AFF4-365829DE559D}" srcId="{EEA81312-CBEB-6645-A32F-8B545C725C4D}" destId="{F5E04305-9685-C241-B84B-630BF963DFD2}" srcOrd="0" destOrd="0" parTransId="{B1E645D8-EFAA-614A-99DB-F3DD7E4EA2FC}" sibTransId="{C65A3730-BC92-254E-868E-D15D39F4A101}"/>
    <dgm:cxn modelId="{C6842248-46AF-F847-BFA4-2D7B7A65E782}" srcId="{C0086A5C-1B89-DF4D-A425-1FD70D52EBB0}" destId="{47C89247-9092-6A47-AFF5-0F287B9143BC}" srcOrd="0" destOrd="0" parTransId="{8025A475-1C9F-9C48-A0D8-704277539CA2}" sibTransId="{0B689C69-4B1D-8F49-B39D-9A0ADDAB2EF4}"/>
    <dgm:cxn modelId="{C339F748-51F3-2642-B07C-71A45034FE54}" type="presOf" srcId="{192B2D2D-7DD1-E04D-95AE-BF7003FC8B57}" destId="{6AFD4721-15DE-BF4F-8624-8694CD380787}" srcOrd="0" destOrd="0" presId="urn:microsoft.com/office/officeart/2005/8/layout/list1"/>
    <dgm:cxn modelId="{0EA2D649-F63A-6943-8D59-5CCBB2C657A7}" type="presOf" srcId="{E06B82BE-588D-B44F-B2EF-6F121677D7FF}" destId="{17492EF2-72D0-EB4C-9D85-3A86338447FB}" srcOrd="0" destOrd="1" presId="urn:microsoft.com/office/officeart/2005/8/layout/list1"/>
    <dgm:cxn modelId="{9F38AC4B-EBAA-C34A-9937-D0D7153E9C6C}" type="presOf" srcId="{C0086A5C-1B89-DF4D-A425-1FD70D52EBB0}" destId="{18F04180-A1CA-844F-A673-66B81EEFB8FA}" srcOrd="1" destOrd="0" presId="urn:microsoft.com/office/officeart/2005/8/layout/list1"/>
    <dgm:cxn modelId="{02DDE068-A319-A440-B9AD-ED67479FBCE3}" srcId="{DFBB5D9D-EC17-D34E-8C5F-ED7DC81E1079}" destId="{A79D5FB1-6E07-EE44-A50B-F38EBCC53A02}" srcOrd="0" destOrd="0" parTransId="{C66D42D0-0B4D-1549-9FB2-384B41FD91F0}" sibTransId="{4482A057-8E12-5645-A8ED-628EC69921B0}"/>
    <dgm:cxn modelId="{3827416B-FB38-0645-BB7E-6E9A11A3C84C}" type="presOf" srcId="{725921DE-69C5-1D4E-815D-633F0EB8D538}" destId="{A6D0F967-5438-1B4C-A6F9-B4D8C4DADFA4}" srcOrd="0" destOrd="2" presId="urn:microsoft.com/office/officeart/2005/8/layout/list1"/>
    <dgm:cxn modelId="{96781181-DCC5-0541-BFA4-031629410829}" srcId="{F5E04305-9685-C241-B84B-630BF963DFD2}" destId="{D09058A0-FCC5-9146-9AD8-8DA239D1B440}" srcOrd="2" destOrd="0" parTransId="{4DDB2099-445D-8348-AD19-56A639DA83B3}" sibTransId="{6F4FD0D6-8C76-914F-BFED-7E2CE0CD240E}"/>
    <dgm:cxn modelId="{A6CEF585-E95D-FE46-8EA4-6143193B526F}" type="presOf" srcId="{47C89247-9092-6A47-AFF5-0F287B9143BC}" destId="{17492EF2-72D0-EB4C-9D85-3A86338447FB}" srcOrd="0" destOrd="0" presId="urn:microsoft.com/office/officeart/2005/8/layout/list1"/>
    <dgm:cxn modelId="{99CB7F86-75E5-0D4F-BC78-025564AC328C}" type="presOf" srcId="{12F2AA1E-7733-8F4A-97B8-41C494D848C6}" destId="{A6D0F967-5438-1B4C-A6F9-B4D8C4DADFA4}" srcOrd="0" destOrd="1" presId="urn:microsoft.com/office/officeart/2005/8/layout/list1"/>
    <dgm:cxn modelId="{C801FCAA-09EC-7340-928A-2099C061304B}" srcId="{DFBB5D9D-EC17-D34E-8C5F-ED7DC81E1079}" destId="{725921DE-69C5-1D4E-815D-633F0EB8D538}" srcOrd="2" destOrd="0" parTransId="{B31B7B02-6A86-124D-B3E8-20AA10CF8025}" sibTransId="{C01A5FCA-968E-0644-8962-2885BFB9AA2F}"/>
    <dgm:cxn modelId="{82417EAB-15CE-5C49-BF24-7B2EF2962871}" type="presOf" srcId="{A79D5FB1-6E07-EE44-A50B-F38EBCC53A02}" destId="{A6D0F967-5438-1B4C-A6F9-B4D8C4DADFA4}" srcOrd="0" destOrd="0" presId="urn:microsoft.com/office/officeart/2005/8/layout/list1"/>
    <dgm:cxn modelId="{017CBFB3-13D8-6E4E-9348-56C3AC642046}" srcId="{EEA81312-CBEB-6645-A32F-8B545C725C4D}" destId="{DFBB5D9D-EC17-D34E-8C5F-ED7DC81E1079}" srcOrd="1" destOrd="0" parTransId="{AEF2CFBB-550C-8B44-ADBA-96BD8169BF68}" sibTransId="{4215D204-BDE9-8648-8644-2860B39B85DE}"/>
    <dgm:cxn modelId="{F4F3DEB9-F664-9B4A-A175-342F2784287A}" type="presOf" srcId="{EEA81312-CBEB-6645-A32F-8B545C725C4D}" destId="{EE59A9C2-C279-3D4B-A82E-BAC0009C8FEA}" srcOrd="0" destOrd="0" presId="urn:microsoft.com/office/officeart/2005/8/layout/list1"/>
    <dgm:cxn modelId="{DE5CE0C7-D9A9-2E4A-822C-9A9CA1756281}" type="presOf" srcId="{F5E04305-9685-C241-B84B-630BF963DFD2}" destId="{8FCCF6FD-6FC1-A14D-9233-7F12F81DC690}" srcOrd="0" destOrd="0" presId="urn:microsoft.com/office/officeart/2005/8/layout/list1"/>
    <dgm:cxn modelId="{B6677FD0-9C0E-104D-9693-B0FD4C82E151}" type="presOf" srcId="{F5E04305-9685-C241-B84B-630BF963DFD2}" destId="{228A3AAB-588C-694A-A857-6C1DC00A67FC}" srcOrd="1" destOrd="0" presId="urn:microsoft.com/office/officeart/2005/8/layout/list1"/>
    <dgm:cxn modelId="{D3EA45DF-A345-944A-A07E-8CA0A5D53CB3}" type="presOf" srcId="{C0086A5C-1B89-DF4D-A425-1FD70D52EBB0}" destId="{45608843-25B0-3040-A5CB-F9F3466F8214}" srcOrd="0" destOrd="0" presId="urn:microsoft.com/office/officeart/2005/8/layout/list1"/>
    <dgm:cxn modelId="{599007E2-7461-D649-9A68-5D27874D6810}" type="presOf" srcId="{DFBB5D9D-EC17-D34E-8C5F-ED7DC81E1079}" destId="{DD7E5B7D-F304-244E-B8BB-F0655CC5D101}" srcOrd="1" destOrd="0" presId="urn:microsoft.com/office/officeart/2005/8/layout/list1"/>
    <dgm:cxn modelId="{2A9F8BE5-3763-1545-A261-6C7DEC21FB82}" srcId="{F5E04305-9685-C241-B84B-630BF963DFD2}" destId="{5850EFA7-B3CC-9949-ABA2-0D545C36B5DA}" srcOrd="1" destOrd="0" parTransId="{1B15E408-857D-7243-AC31-0DE618A424BD}" sibTransId="{5EA3588E-FC20-3841-95FE-B465562CAF3D}"/>
    <dgm:cxn modelId="{EC7AA3F3-CDE9-6445-80AF-A77781D5485A}" srcId="{F5E04305-9685-C241-B84B-630BF963DFD2}" destId="{192B2D2D-7DD1-E04D-95AE-BF7003FC8B57}" srcOrd="0" destOrd="0" parTransId="{7EB9BFEA-8323-B34E-B5D4-26B09E88A394}" sibTransId="{0A1EAA0F-5EF0-A445-83E6-A9305411F479}"/>
    <dgm:cxn modelId="{F0E2A1E4-31B6-9948-9F70-10DD661D7198}" type="presParOf" srcId="{EE59A9C2-C279-3D4B-A82E-BAC0009C8FEA}" destId="{3ABC7823-323D-4D4C-A369-F7899B612532}" srcOrd="0" destOrd="0" presId="urn:microsoft.com/office/officeart/2005/8/layout/list1"/>
    <dgm:cxn modelId="{4D4F36E0-13C7-9B4A-B148-56B58AE56181}" type="presParOf" srcId="{3ABC7823-323D-4D4C-A369-F7899B612532}" destId="{8FCCF6FD-6FC1-A14D-9233-7F12F81DC690}" srcOrd="0" destOrd="0" presId="urn:microsoft.com/office/officeart/2005/8/layout/list1"/>
    <dgm:cxn modelId="{9785891A-9CE3-7F4C-BBCA-4968E33CA2E7}" type="presParOf" srcId="{3ABC7823-323D-4D4C-A369-F7899B612532}" destId="{228A3AAB-588C-694A-A857-6C1DC00A67FC}" srcOrd="1" destOrd="0" presId="urn:microsoft.com/office/officeart/2005/8/layout/list1"/>
    <dgm:cxn modelId="{7E05C8E3-4988-A947-A47A-4621BCB2086A}" type="presParOf" srcId="{EE59A9C2-C279-3D4B-A82E-BAC0009C8FEA}" destId="{A3A931A1-B94B-7A46-BFD6-66308E872A56}" srcOrd="1" destOrd="0" presId="urn:microsoft.com/office/officeart/2005/8/layout/list1"/>
    <dgm:cxn modelId="{53936BAD-34D1-DA4B-96E6-13BA7B9148C4}" type="presParOf" srcId="{EE59A9C2-C279-3D4B-A82E-BAC0009C8FEA}" destId="{6AFD4721-15DE-BF4F-8624-8694CD380787}" srcOrd="2" destOrd="0" presId="urn:microsoft.com/office/officeart/2005/8/layout/list1"/>
    <dgm:cxn modelId="{5D02A279-48E2-FA45-9551-E29299296E4B}" type="presParOf" srcId="{EE59A9C2-C279-3D4B-A82E-BAC0009C8FEA}" destId="{C246143F-FB50-3143-A01F-8D9C491AFB1F}" srcOrd="3" destOrd="0" presId="urn:microsoft.com/office/officeart/2005/8/layout/list1"/>
    <dgm:cxn modelId="{51B11436-48D9-7340-9BA3-88015A62F744}" type="presParOf" srcId="{EE59A9C2-C279-3D4B-A82E-BAC0009C8FEA}" destId="{7F891769-CA9C-C946-BD01-6061730EF6DF}" srcOrd="4" destOrd="0" presId="urn:microsoft.com/office/officeart/2005/8/layout/list1"/>
    <dgm:cxn modelId="{E0EF2CA8-413C-7142-B9B9-275F199B425A}" type="presParOf" srcId="{7F891769-CA9C-C946-BD01-6061730EF6DF}" destId="{59087048-5C19-524A-A103-0CD56FCAC184}" srcOrd="0" destOrd="0" presId="urn:microsoft.com/office/officeart/2005/8/layout/list1"/>
    <dgm:cxn modelId="{EDFAD1A6-5AA0-6640-9356-C53613A55482}" type="presParOf" srcId="{7F891769-CA9C-C946-BD01-6061730EF6DF}" destId="{DD7E5B7D-F304-244E-B8BB-F0655CC5D101}" srcOrd="1" destOrd="0" presId="urn:microsoft.com/office/officeart/2005/8/layout/list1"/>
    <dgm:cxn modelId="{F2A38C8E-F68D-BF4F-828F-8DB401A219A6}" type="presParOf" srcId="{EE59A9C2-C279-3D4B-A82E-BAC0009C8FEA}" destId="{500CA8BC-F746-8741-8B4D-6412F8108671}" srcOrd="5" destOrd="0" presId="urn:microsoft.com/office/officeart/2005/8/layout/list1"/>
    <dgm:cxn modelId="{91CEC353-54CB-3543-AFFA-C7C9DA4A2313}" type="presParOf" srcId="{EE59A9C2-C279-3D4B-A82E-BAC0009C8FEA}" destId="{A6D0F967-5438-1B4C-A6F9-B4D8C4DADFA4}" srcOrd="6" destOrd="0" presId="urn:microsoft.com/office/officeart/2005/8/layout/list1"/>
    <dgm:cxn modelId="{A64BBF8D-1A9C-D241-9540-0F8187E6E04A}" type="presParOf" srcId="{EE59A9C2-C279-3D4B-A82E-BAC0009C8FEA}" destId="{57A7ED90-A624-8848-99F1-73DA6688CF6E}" srcOrd="7" destOrd="0" presId="urn:microsoft.com/office/officeart/2005/8/layout/list1"/>
    <dgm:cxn modelId="{C867AC3E-469D-2B4F-8FA1-D7FE6416C554}" type="presParOf" srcId="{EE59A9C2-C279-3D4B-A82E-BAC0009C8FEA}" destId="{C7A33C87-33D2-D844-BAF7-05FC09FFA86C}" srcOrd="8" destOrd="0" presId="urn:microsoft.com/office/officeart/2005/8/layout/list1"/>
    <dgm:cxn modelId="{AF7DAB23-A08F-CA40-B4DD-798F849C095D}" type="presParOf" srcId="{C7A33C87-33D2-D844-BAF7-05FC09FFA86C}" destId="{45608843-25B0-3040-A5CB-F9F3466F8214}" srcOrd="0" destOrd="0" presId="urn:microsoft.com/office/officeart/2005/8/layout/list1"/>
    <dgm:cxn modelId="{5CAF8C35-DFED-034D-A602-986A75444B8D}" type="presParOf" srcId="{C7A33C87-33D2-D844-BAF7-05FC09FFA86C}" destId="{18F04180-A1CA-844F-A673-66B81EEFB8FA}" srcOrd="1" destOrd="0" presId="urn:microsoft.com/office/officeart/2005/8/layout/list1"/>
    <dgm:cxn modelId="{FA3A6A2A-DF27-B949-838E-71B70D7EBCA6}" type="presParOf" srcId="{EE59A9C2-C279-3D4B-A82E-BAC0009C8FEA}" destId="{AA84BC23-E69E-914E-9B44-F65394F94C30}" srcOrd="9" destOrd="0" presId="urn:microsoft.com/office/officeart/2005/8/layout/list1"/>
    <dgm:cxn modelId="{FC673044-6CC3-E744-A902-9FC50263450E}" type="presParOf" srcId="{EE59A9C2-C279-3D4B-A82E-BAC0009C8FEA}" destId="{17492EF2-72D0-EB4C-9D85-3A86338447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B48016-3834-294F-94FA-2DE936B1A9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EB43AF-48C9-0E49-A262-F91FC73116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ES" dirty="0"/>
            <a:t>Sichtung der Publikationen</a:t>
          </a:r>
        </a:p>
      </dgm:t>
    </dgm:pt>
    <dgm:pt modelId="{15D15C39-B8D0-4D45-8E78-2550DDD18675}" type="parTrans" cxnId="{F7DD5183-DD29-1043-B35C-AA6A98E050D4}">
      <dgm:prSet/>
      <dgm:spPr/>
      <dgm:t>
        <a:bodyPr/>
        <a:lstStyle/>
        <a:p>
          <a:endParaRPr lang="en-GB"/>
        </a:p>
      </dgm:t>
    </dgm:pt>
    <dgm:pt modelId="{975D152B-AE60-E449-8492-5ABF7627C600}" type="sibTrans" cxnId="{F7DD5183-DD29-1043-B35C-AA6A98E050D4}">
      <dgm:prSet/>
      <dgm:spPr/>
      <dgm:t>
        <a:bodyPr/>
        <a:lstStyle/>
        <a:p>
          <a:endParaRPr lang="en-GB"/>
        </a:p>
      </dgm:t>
    </dgm:pt>
    <dgm:pt modelId="{5B2AFC52-BBE8-184B-9C08-0B0739B2493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ES" dirty="0"/>
            <a:t>Charakterisierung der Publikationen</a:t>
          </a:r>
        </a:p>
      </dgm:t>
    </dgm:pt>
    <dgm:pt modelId="{08E246D8-F27D-E048-AF7C-1DBC75C2C950}" type="parTrans" cxnId="{3BB0FE19-5985-B04E-BB66-3D3F6EC33B14}">
      <dgm:prSet/>
      <dgm:spPr/>
      <dgm:t>
        <a:bodyPr/>
        <a:lstStyle/>
        <a:p>
          <a:endParaRPr lang="en-GB"/>
        </a:p>
      </dgm:t>
    </dgm:pt>
    <dgm:pt modelId="{77D3A8A2-D378-F541-8E40-BC45520FBC36}" type="sibTrans" cxnId="{3BB0FE19-5985-B04E-BB66-3D3F6EC33B14}">
      <dgm:prSet/>
      <dgm:spPr/>
      <dgm:t>
        <a:bodyPr/>
        <a:lstStyle/>
        <a:p>
          <a:endParaRPr lang="en-GB"/>
        </a:p>
      </dgm:t>
    </dgm:pt>
    <dgm:pt modelId="{036222F9-FB65-5D43-9D3D-0CDD2FB497E2}">
      <dgm:prSet/>
      <dgm:spPr>
        <a:solidFill>
          <a:schemeClr val="bg1"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ES" dirty="0"/>
            <a:t>Identifizierung von Kontexten</a:t>
          </a:r>
        </a:p>
      </dgm:t>
    </dgm:pt>
    <dgm:pt modelId="{A1D68079-AC55-6C4C-B559-9D5711DBE1D1}" type="parTrans" cxnId="{0EF0EE0B-D3C1-AE4A-8F00-160F89C75A98}">
      <dgm:prSet/>
      <dgm:spPr/>
      <dgm:t>
        <a:bodyPr/>
        <a:lstStyle/>
        <a:p>
          <a:endParaRPr lang="en-GB"/>
        </a:p>
      </dgm:t>
    </dgm:pt>
    <dgm:pt modelId="{FE57F9B0-C58C-5243-AEC1-AB0746967F02}" type="sibTrans" cxnId="{0EF0EE0B-D3C1-AE4A-8F00-160F89C75A98}">
      <dgm:prSet/>
      <dgm:spPr/>
      <dgm:t>
        <a:bodyPr/>
        <a:lstStyle/>
        <a:p>
          <a:endParaRPr lang="en-GB"/>
        </a:p>
      </dgm:t>
    </dgm:pt>
    <dgm:pt modelId="{B46D731F-1220-1A48-8D0B-2EB5D492EF4E}">
      <dgm:prSet/>
      <dgm:spPr>
        <a:solidFill>
          <a:schemeClr val="bg1">
            <a:alpha val="90000"/>
          </a:schemeClr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en-GB" dirty="0"/>
            <a:t>K</a:t>
          </a:r>
          <a:r>
            <a:rPr lang="en-ES" dirty="0"/>
            <a:t>ritische</a:t>
          </a:r>
        </a:p>
        <a:p>
          <a:r>
            <a:rPr lang="en-ES" dirty="0"/>
            <a:t>Analyse</a:t>
          </a:r>
        </a:p>
      </dgm:t>
    </dgm:pt>
    <dgm:pt modelId="{279986C3-A73C-0C42-8E32-80AA788ADE26}" type="sibTrans" cxnId="{9B04C1DA-A168-A744-9393-D956DE19F306}">
      <dgm:prSet/>
      <dgm:spPr/>
      <dgm:t>
        <a:bodyPr/>
        <a:lstStyle/>
        <a:p>
          <a:endParaRPr lang="en-GB"/>
        </a:p>
      </dgm:t>
    </dgm:pt>
    <dgm:pt modelId="{DE49DE35-6F58-194E-95AD-91C65503DB74}" type="parTrans" cxnId="{9B04C1DA-A168-A744-9393-D956DE19F306}">
      <dgm:prSet/>
      <dgm:spPr/>
      <dgm:t>
        <a:bodyPr/>
        <a:lstStyle/>
        <a:p>
          <a:endParaRPr lang="en-GB"/>
        </a:p>
      </dgm:t>
    </dgm:pt>
    <dgm:pt modelId="{882C815D-55CC-7444-8FB1-8BF9932C8E23}" type="pres">
      <dgm:prSet presAssocID="{00B48016-3834-294F-94FA-2DE936B1A91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053F436-F9FF-D149-9616-A57D9B4CA81B}" type="pres">
      <dgm:prSet presAssocID="{1BEB43AF-48C9-0E49-A262-F91FC7311606}" presName="horFlow" presStyleCnt="0"/>
      <dgm:spPr/>
    </dgm:pt>
    <dgm:pt modelId="{D5AE452E-11EC-3148-8B6A-3EE97160199C}" type="pres">
      <dgm:prSet presAssocID="{1BEB43AF-48C9-0E49-A262-F91FC7311606}" presName="bigChev" presStyleLbl="node1" presStyleIdx="0" presStyleCnt="1"/>
      <dgm:spPr/>
    </dgm:pt>
    <dgm:pt modelId="{4126B6FD-9B17-9241-A565-C83FBE99E426}" type="pres">
      <dgm:prSet presAssocID="{08E246D8-F27D-E048-AF7C-1DBC75C2C950}" presName="parTrans" presStyleCnt="0"/>
      <dgm:spPr/>
    </dgm:pt>
    <dgm:pt modelId="{0A9B0178-FCB7-B344-A414-C349D7EB4762}" type="pres">
      <dgm:prSet presAssocID="{5B2AFC52-BBE8-184B-9C08-0B0739B24939}" presName="node" presStyleLbl="alignAccFollowNode1" presStyleIdx="0" presStyleCnt="3">
        <dgm:presLayoutVars>
          <dgm:bulletEnabled val="1"/>
        </dgm:presLayoutVars>
      </dgm:prSet>
      <dgm:spPr/>
    </dgm:pt>
    <dgm:pt modelId="{BEDEA66E-6284-724C-80E1-04764D7F9B38}" type="pres">
      <dgm:prSet presAssocID="{77D3A8A2-D378-F541-8E40-BC45520FBC36}" presName="sibTrans" presStyleCnt="0"/>
      <dgm:spPr/>
    </dgm:pt>
    <dgm:pt modelId="{89DBD66B-239F-E942-837D-9FB39C788D83}" type="pres">
      <dgm:prSet presAssocID="{036222F9-FB65-5D43-9D3D-0CDD2FB497E2}" presName="node" presStyleLbl="alignAccFollowNode1" presStyleIdx="1" presStyleCnt="3">
        <dgm:presLayoutVars>
          <dgm:bulletEnabled val="1"/>
        </dgm:presLayoutVars>
      </dgm:prSet>
      <dgm:spPr/>
    </dgm:pt>
    <dgm:pt modelId="{1E54C9D5-EA56-0C49-B4D3-93D91F4790E6}" type="pres">
      <dgm:prSet presAssocID="{FE57F9B0-C58C-5243-AEC1-AB0746967F02}" presName="sibTrans" presStyleCnt="0"/>
      <dgm:spPr/>
    </dgm:pt>
    <dgm:pt modelId="{C2DF564F-6F91-054E-B0E2-28F81D1ADD56}" type="pres">
      <dgm:prSet presAssocID="{B46D731F-1220-1A48-8D0B-2EB5D492EF4E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0EF0EE0B-D3C1-AE4A-8F00-160F89C75A98}" srcId="{1BEB43AF-48C9-0E49-A262-F91FC7311606}" destId="{036222F9-FB65-5D43-9D3D-0CDD2FB497E2}" srcOrd="1" destOrd="0" parTransId="{A1D68079-AC55-6C4C-B559-9D5711DBE1D1}" sibTransId="{FE57F9B0-C58C-5243-AEC1-AB0746967F02}"/>
    <dgm:cxn modelId="{3BB0FE19-5985-B04E-BB66-3D3F6EC33B14}" srcId="{1BEB43AF-48C9-0E49-A262-F91FC7311606}" destId="{5B2AFC52-BBE8-184B-9C08-0B0739B24939}" srcOrd="0" destOrd="0" parTransId="{08E246D8-F27D-E048-AF7C-1DBC75C2C950}" sibTransId="{77D3A8A2-D378-F541-8E40-BC45520FBC36}"/>
    <dgm:cxn modelId="{D006973B-EA46-F246-A65F-72FCF78EAE86}" type="presOf" srcId="{B46D731F-1220-1A48-8D0B-2EB5D492EF4E}" destId="{C2DF564F-6F91-054E-B0E2-28F81D1ADD56}" srcOrd="0" destOrd="0" presId="urn:microsoft.com/office/officeart/2005/8/layout/lProcess3"/>
    <dgm:cxn modelId="{B6925060-6087-4E4F-AA77-B4A811E83267}" type="presOf" srcId="{00B48016-3834-294F-94FA-2DE936B1A915}" destId="{882C815D-55CC-7444-8FB1-8BF9932C8E23}" srcOrd="0" destOrd="0" presId="urn:microsoft.com/office/officeart/2005/8/layout/lProcess3"/>
    <dgm:cxn modelId="{F7DD5183-DD29-1043-B35C-AA6A98E050D4}" srcId="{00B48016-3834-294F-94FA-2DE936B1A915}" destId="{1BEB43AF-48C9-0E49-A262-F91FC7311606}" srcOrd="0" destOrd="0" parTransId="{15D15C39-B8D0-4D45-8E78-2550DDD18675}" sibTransId="{975D152B-AE60-E449-8492-5ABF7627C600}"/>
    <dgm:cxn modelId="{D0525C96-28BC-9045-AD9C-C73315DCEB5F}" type="presOf" srcId="{1BEB43AF-48C9-0E49-A262-F91FC7311606}" destId="{D5AE452E-11EC-3148-8B6A-3EE97160199C}" srcOrd="0" destOrd="0" presId="urn:microsoft.com/office/officeart/2005/8/layout/lProcess3"/>
    <dgm:cxn modelId="{B7474DBB-D926-6245-93C4-D1627E90CA13}" type="presOf" srcId="{036222F9-FB65-5D43-9D3D-0CDD2FB497E2}" destId="{89DBD66B-239F-E942-837D-9FB39C788D83}" srcOrd="0" destOrd="0" presId="urn:microsoft.com/office/officeart/2005/8/layout/lProcess3"/>
    <dgm:cxn modelId="{9B04C1DA-A168-A744-9393-D956DE19F306}" srcId="{1BEB43AF-48C9-0E49-A262-F91FC7311606}" destId="{B46D731F-1220-1A48-8D0B-2EB5D492EF4E}" srcOrd="2" destOrd="0" parTransId="{DE49DE35-6F58-194E-95AD-91C65503DB74}" sibTransId="{279986C3-A73C-0C42-8E32-80AA788ADE26}"/>
    <dgm:cxn modelId="{60168DDC-5BF3-2F40-B185-509D42FFEF9B}" type="presOf" srcId="{5B2AFC52-BBE8-184B-9C08-0B0739B24939}" destId="{0A9B0178-FCB7-B344-A414-C349D7EB4762}" srcOrd="0" destOrd="0" presId="urn:microsoft.com/office/officeart/2005/8/layout/lProcess3"/>
    <dgm:cxn modelId="{F427AE11-0B99-8F49-B701-29168C76E90F}" type="presParOf" srcId="{882C815D-55CC-7444-8FB1-8BF9932C8E23}" destId="{B053F436-F9FF-D149-9616-A57D9B4CA81B}" srcOrd="0" destOrd="0" presId="urn:microsoft.com/office/officeart/2005/8/layout/lProcess3"/>
    <dgm:cxn modelId="{CDEBE447-8E81-D946-A098-0D0892E70208}" type="presParOf" srcId="{B053F436-F9FF-D149-9616-A57D9B4CA81B}" destId="{D5AE452E-11EC-3148-8B6A-3EE97160199C}" srcOrd="0" destOrd="0" presId="urn:microsoft.com/office/officeart/2005/8/layout/lProcess3"/>
    <dgm:cxn modelId="{DD797DFC-927B-CB48-BEC8-2B2D35495695}" type="presParOf" srcId="{B053F436-F9FF-D149-9616-A57D9B4CA81B}" destId="{4126B6FD-9B17-9241-A565-C83FBE99E426}" srcOrd="1" destOrd="0" presId="urn:microsoft.com/office/officeart/2005/8/layout/lProcess3"/>
    <dgm:cxn modelId="{5BAA2E06-5016-404E-8D52-85FD7283C5F8}" type="presParOf" srcId="{B053F436-F9FF-D149-9616-A57D9B4CA81B}" destId="{0A9B0178-FCB7-B344-A414-C349D7EB4762}" srcOrd="2" destOrd="0" presId="urn:microsoft.com/office/officeart/2005/8/layout/lProcess3"/>
    <dgm:cxn modelId="{DD87B805-5897-7B4C-9CC7-F8AA60765D11}" type="presParOf" srcId="{B053F436-F9FF-D149-9616-A57D9B4CA81B}" destId="{BEDEA66E-6284-724C-80E1-04764D7F9B38}" srcOrd="3" destOrd="0" presId="urn:microsoft.com/office/officeart/2005/8/layout/lProcess3"/>
    <dgm:cxn modelId="{0F4B114C-9848-744E-A6C3-150B9078A23E}" type="presParOf" srcId="{B053F436-F9FF-D149-9616-A57D9B4CA81B}" destId="{89DBD66B-239F-E942-837D-9FB39C788D83}" srcOrd="4" destOrd="0" presId="urn:microsoft.com/office/officeart/2005/8/layout/lProcess3"/>
    <dgm:cxn modelId="{618E5502-FC00-694D-AF16-B1FC54E50D0C}" type="presParOf" srcId="{B053F436-F9FF-D149-9616-A57D9B4CA81B}" destId="{1E54C9D5-EA56-0C49-B4D3-93D91F4790E6}" srcOrd="5" destOrd="0" presId="urn:microsoft.com/office/officeart/2005/8/layout/lProcess3"/>
    <dgm:cxn modelId="{1FD20B7C-5458-DB4E-9322-332D23F23DF2}" type="presParOf" srcId="{B053F436-F9FF-D149-9616-A57D9B4CA81B}" destId="{C2DF564F-6F91-054E-B0E2-28F81D1ADD56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0AB4-D5FD-154E-96DC-BBCB6B3812A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>
              <a:solidFill>
                <a:schemeClr val="tx1"/>
              </a:solidFill>
            </a:rPr>
            <a:t>Motivation &amp; Ziele</a:t>
          </a:r>
        </a:p>
      </dsp:txBody>
      <dsp:txXfrm>
        <a:off x="48005" y="79784"/>
        <a:ext cx="10419590" cy="887374"/>
      </dsp:txXfrm>
    </dsp:sp>
    <dsp:sp modelId="{84C8F211-05AF-BA41-8F16-CD5D4E102C15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/>
            <a:t>Hintergrund</a:t>
          </a:r>
        </a:p>
      </dsp:txBody>
      <dsp:txXfrm>
        <a:off x="48005" y="1181249"/>
        <a:ext cx="10419590" cy="887374"/>
      </dsp:txXfrm>
    </dsp:sp>
    <dsp:sp modelId="{F5012E58-6CDB-7A4A-8CE2-C1FBA7574D78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/>
            <a:t>Recherchefragen</a:t>
          </a:r>
        </a:p>
      </dsp:txBody>
      <dsp:txXfrm>
        <a:off x="48005" y="2282714"/>
        <a:ext cx="10419590" cy="887374"/>
      </dsp:txXfrm>
    </dsp:sp>
    <dsp:sp modelId="{439D2CAD-0CFC-C54D-BCCB-0AE9383982CA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4100" kern="1200" dirty="0"/>
            <a:t>Vorgehen &amp; Zwischenstände</a:t>
          </a:r>
        </a:p>
      </dsp:txBody>
      <dsp:txXfrm>
        <a:off x="48005" y="3384179"/>
        <a:ext cx="10419590" cy="8873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6427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700" kern="1200" dirty="0"/>
            <a:t>Sichtung der Publikationen</a:t>
          </a:r>
        </a:p>
      </dsp:txBody>
      <dsp:txXfrm>
        <a:off x="678147" y="64273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178446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178446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178446"/>
          <a:ext cx="2787147" cy="1114858"/>
        </a:xfrm>
        <a:prstGeom prst="chevron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Gruppierung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der Kontexte</a:t>
          </a:r>
        </a:p>
      </dsp:txBody>
      <dsp:txXfrm>
        <a:off x="5882389" y="178446"/>
        <a:ext cx="1672289" cy="1114858"/>
      </dsp:txXfrm>
    </dsp:sp>
    <dsp:sp modelId="{956004AB-43D9-604F-8CF8-4C92F89F797E}">
      <dsp:nvSpPr>
        <dsp:cNvPr id="0" name=""/>
        <dsp:cNvSpPr/>
      </dsp:nvSpPr>
      <dsp:spPr>
        <a:xfrm>
          <a:off x="7721906" y="178446"/>
          <a:ext cx="2787147" cy="1114858"/>
        </a:xfrm>
        <a:prstGeom prst="chevron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</a:t>
          </a:r>
          <a:r>
            <a:rPr lang="en-ES" sz="1800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178446"/>
        <a:ext cx="1672289" cy="11148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332990" y="103971"/>
          <a:ext cx="2666887" cy="2666887"/>
        </a:xfrm>
        <a:prstGeom prst="circularArrow">
          <a:avLst>
            <a:gd name="adj1" fmla="val 4668"/>
            <a:gd name="adj2" fmla="val 272909"/>
            <a:gd name="adj3" fmla="val 13269292"/>
            <a:gd name="adj4" fmla="val 17739878"/>
            <a:gd name="adj5" fmla="val 4847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916701" y="952497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55008" y="990804"/>
        <a:ext cx="1492834" cy="708110"/>
      </dsp:txXfrm>
    </dsp:sp>
    <dsp:sp modelId="{297F3C7A-92FE-E348-918F-81816884801F}">
      <dsp:nvSpPr>
        <dsp:cNvPr id="0" name=""/>
        <dsp:cNvSpPr/>
      </dsp:nvSpPr>
      <dsp:spPr>
        <a:xfrm>
          <a:off x="1916701" y="1940183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Charakterisierung</a:t>
          </a:r>
        </a:p>
      </dsp:txBody>
      <dsp:txXfrm>
        <a:off x="1955008" y="1978490"/>
        <a:ext cx="1492834" cy="708110"/>
      </dsp:txXfrm>
    </dsp:sp>
    <dsp:sp modelId="{1790A5B1-3AFA-9B4B-8310-A7F51F9A5E0D}">
      <dsp:nvSpPr>
        <dsp:cNvPr id="0" name=""/>
        <dsp:cNvSpPr/>
      </dsp:nvSpPr>
      <dsp:spPr>
        <a:xfrm>
          <a:off x="271309" y="2606376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Identifizierung von Kontexten</a:t>
          </a:r>
        </a:p>
      </dsp:txBody>
      <dsp:txXfrm>
        <a:off x="309616" y="2644683"/>
        <a:ext cx="1492834" cy="708110"/>
      </dsp:txXfrm>
    </dsp:sp>
    <dsp:sp modelId="{F0B60C72-7857-FA49-A4BF-A2BC393F1C3A}">
      <dsp:nvSpPr>
        <dsp:cNvPr id="0" name=""/>
        <dsp:cNvSpPr/>
      </dsp:nvSpPr>
      <dsp:spPr>
        <a:xfrm>
          <a:off x="0" y="1715704"/>
          <a:ext cx="1569448" cy="78472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300" kern="1200" dirty="0">
              <a:solidFill>
                <a:schemeClr val="tx1"/>
              </a:solidFill>
            </a:rPr>
            <a:t>kritische Analyse zur Verallgemeinbarkeit</a:t>
          </a:r>
        </a:p>
      </dsp:txBody>
      <dsp:txXfrm>
        <a:off x="38307" y="1754011"/>
        <a:ext cx="1492834" cy="7081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Identifizierung von weiteren Kontexten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400" kern="1200" dirty="0">
              <a:solidFill>
                <a:schemeClr val="tx1"/>
              </a:solidFill>
            </a:rPr>
            <a:t>kritische Analyse zu den Annahmen</a:t>
          </a:r>
        </a:p>
      </dsp:txBody>
      <dsp:txXfrm>
        <a:off x="39470" y="1810659"/>
        <a:ext cx="1538170" cy="7296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BF3C-6C03-484E-9DF6-7B7FFAD60422}">
      <dsp:nvSpPr>
        <dsp:cNvPr id="0" name=""/>
        <dsp:cNvSpPr/>
      </dsp:nvSpPr>
      <dsp:spPr>
        <a:xfrm>
          <a:off x="488130" y="615038"/>
          <a:ext cx="2465363" cy="2465363"/>
        </a:xfrm>
        <a:prstGeom prst="circularArrow">
          <a:avLst>
            <a:gd name="adj1" fmla="val 5689"/>
            <a:gd name="adj2" fmla="val 340510"/>
            <a:gd name="adj3" fmla="val 12730381"/>
            <a:gd name="adj4" fmla="val 18053735"/>
            <a:gd name="adj5" fmla="val 5908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211E1-03A2-1F45-82ED-F59D1BC1B5C8}">
      <dsp:nvSpPr>
        <dsp:cNvPr id="0" name=""/>
        <dsp:cNvSpPr/>
      </dsp:nvSpPr>
      <dsp:spPr>
        <a:xfrm>
          <a:off x="1869039" y="1474570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 Sichtung der Publikationen</a:t>
          </a:r>
        </a:p>
      </dsp:txBody>
      <dsp:txXfrm>
        <a:off x="1908509" y="1514040"/>
        <a:ext cx="1538170" cy="729615"/>
      </dsp:txXfrm>
    </dsp:sp>
    <dsp:sp modelId="{1790A5B1-3AFA-9B4B-8310-A7F51F9A5E0D}">
      <dsp:nvSpPr>
        <dsp:cNvPr id="0" name=""/>
        <dsp:cNvSpPr/>
      </dsp:nvSpPr>
      <dsp:spPr>
        <a:xfrm>
          <a:off x="1743067" y="2610556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Gruppierung der Kontexte</a:t>
          </a:r>
        </a:p>
      </dsp:txBody>
      <dsp:txXfrm>
        <a:off x="1782537" y="2650026"/>
        <a:ext cx="1538170" cy="729615"/>
      </dsp:txXfrm>
    </dsp:sp>
    <dsp:sp modelId="{F0B60C72-7857-FA49-A4BF-A2BC393F1C3A}">
      <dsp:nvSpPr>
        <dsp:cNvPr id="0" name=""/>
        <dsp:cNvSpPr/>
      </dsp:nvSpPr>
      <dsp:spPr>
        <a:xfrm>
          <a:off x="0" y="1771189"/>
          <a:ext cx="1617110" cy="80855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600" kern="1200" dirty="0">
              <a:solidFill>
                <a:schemeClr val="tx1"/>
              </a:solidFill>
            </a:rPr>
            <a:t>Kritische Analyse von Kontexten</a:t>
          </a:r>
        </a:p>
      </dsp:txBody>
      <dsp:txXfrm>
        <a:off x="39470" y="1810659"/>
        <a:ext cx="1538170" cy="7296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Kritische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Analyse 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solidFill>
                <a:schemeClr val="bg1"/>
              </a:solidFill>
            </a:rPr>
            <a:t>Daten</a:t>
          </a:r>
          <a:endParaRPr lang="en-GB" sz="1800" kern="1200" dirty="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&amp; Sensemaking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rgbClr val="C0000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        </a:t>
          </a:r>
          <a:r>
            <a:rPr lang="en-GB" sz="1800" kern="1200" dirty="0" err="1">
              <a:solidFill>
                <a:schemeClr val="bg1"/>
              </a:solidFill>
            </a:rPr>
            <a:t>Anfertigung</a:t>
          </a:r>
          <a:r>
            <a:rPr lang="en-GB" sz="1800" kern="1200" dirty="0">
              <a:solidFill>
                <a:schemeClr val="bg1"/>
              </a:solidFill>
            </a:rPr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solidFill>
                <a:schemeClr val="bg1"/>
              </a:solidFill>
            </a:rPr>
            <a:t>einer</a:t>
          </a:r>
          <a:r>
            <a:rPr lang="en-GB" sz="1800" kern="1200" dirty="0">
              <a:solidFill>
                <a:schemeClr val="bg1"/>
              </a:solidFill>
            </a:rPr>
            <a:t>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310448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Kontexte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310448"/>
        <a:ext cx="10515600" cy="1370250"/>
      </dsp:txXfrm>
    </dsp:sp>
    <dsp:sp modelId="{228A3AAB-588C-694A-A857-6C1DC00A67FC}">
      <dsp:nvSpPr>
        <dsp:cNvPr id="0" name=""/>
        <dsp:cNvSpPr/>
      </dsp:nvSpPr>
      <dsp:spPr>
        <a:xfrm>
          <a:off x="525780" y="89048"/>
          <a:ext cx="7360920" cy="442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>
              <a:solidFill>
                <a:schemeClr val="tx1"/>
              </a:solidFill>
            </a:rPr>
            <a:t>RQ1</a:t>
          </a:r>
        </a:p>
      </dsp:txBody>
      <dsp:txXfrm>
        <a:off x="547396" y="110664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83098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Diskussionen zur Verallgemeinbarkeit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zum</a:t>
          </a:r>
          <a:r>
            <a:rPr lang="en-GB" sz="1500" kern="1200" dirty="0"/>
            <a:t> </a:t>
          </a:r>
          <a:r>
            <a:rPr lang="en-GB" sz="1500" kern="1200" dirty="0" err="1"/>
            <a:t>Zweck</a:t>
          </a:r>
          <a:r>
            <a:rPr lang="en-GB" sz="1500" kern="1200" dirty="0"/>
            <a:t> der </a:t>
          </a:r>
          <a:r>
            <a:rPr lang="en-GB" sz="1500" kern="1200" dirty="0" err="1"/>
            <a:t>Verallgemeinbarkeit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1983098"/>
        <a:ext cx="10515600" cy="1370250"/>
      </dsp:txXfrm>
    </dsp:sp>
    <dsp:sp modelId="{DD7E5B7D-F304-244E-B8BB-F0655CC5D101}">
      <dsp:nvSpPr>
        <dsp:cNvPr id="0" name=""/>
        <dsp:cNvSpPr/>
      </dsp:nvSpPr>
      <dsp:spPr>
        <a:xfrm>
          <a:off x="525780" y="1761699"/>
          <a:ext cx="7360920" cy="442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RQ2</a:t>
          </a:r>
          <a:endParaRPr lang="en-ES" sz="1500" kern="1200" dirty="0">
            <a:solidFill>
              <a:schemeClr val="tx1"/>
            </a:solidFill>
          </a:endParaRPr>
        </a:p>
      </dsp:txBody>
      <dsp:txXfrm>
        <a:off x="547396" y="1783315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5574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abhängig</a:t>
          </a:r>
          <a:r>
            <a:rPr lang="en-GB" sz="1500" kern="1200" dirty="0"/>
            <a:t> von den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und von der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3655749"/>
        <a:ext cx="10515600" cy="850500"/>
      </dsp:txXfrm>
    </dsp:sp>
    <dsp:sp modelId="{18F04180-A1CA-844F-A673-66B81EEFB8FA}">
      <dsp:nvSpPr>
        <dsp:cNvPr id="0" name=""/>
        <dsp:cNvSpPr/>
      </dsp:nvSpPr>
      <dsp:spPr>
        <a:xfrm>
          <a:off x="525780" y="3434349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RQ3</a:t>
          </a:r>
        </a:p>
      </dsp:txBody>
      <dsp:txXfrm>
        <a:off x="547396" y="3455965"/>
        <a:ext cx="7317688" cy="3995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334073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Welche</a:t>
          </a:r>
          <a:r>
            <a:rPr lang="en-GB" sz="1500" kern="1200" dirty="0"/>
            <a:t>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werden</a:t>
          </a:r>
          <a:r>
            <a:rPr lang="en-GB" sz="1500" kern="1200" dirty="0"/>
            <a:t> in den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erwähnt</a:t>
          </a:r>
          <a:r>
            <a:rPr lang="en-GB" sz="1500" kern="1200" dirty="0"/>
            <a:t>? 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beschreiben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den </a:t>
          </a:r>
          <a:r>
            <a:rPr lang="en-GB" sz="1500" kern="1200" dirty="0" err="1"/>
            <a:t>Kontext</a:t>
          </a:r>
          <a:r>
            <a:rPr lang="en-GB" sz="1500" kern="1200" dirty="0"/>
            <a:t> </a:t>
          </a:r>
          <a:r>
            <a:rPr lang="en-GB" sz="1500" kern="1200" dirty="0" err="1"/>
            <a:t>ihrer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</a:t>
          </a:r>
          <a:r>
            <a:rPr lang="en-GB" sz="1500" kern="1200" dirty="0" err="1"/>
            <a:t>welcher</a:t>
          </a:r>
          <a:r>
            <a:rPr lang="en-GB" sz="1500" kern="1200" dirty="0"/>
            <a:t> Form </a:t>
          </a:r>
          <a:r>
            <a:rPr lang="en-GB" sz="1500" kern="1200" dirty="0" err="1"/>
            <a:t>kommen</a:t>
          </a:r>
          <a:r>
            <a:rPr lang="en-GB" sz="1500" kern="1200" dirty="0"/>
            <a:t>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vor</a:t>
          </a:r>
          <a:r>
            <a:rPr lang="en-GB" sz="1500" kern="1200" dirty="0"/>
            <a:t>? Sind </a:t>
          </a:r>
          <a:r>
            <a:rPr lang="en-GB" sz="1500" kern="1200" dirty="0" err="1"/>
            <a:t>diese</a:t>
          </a:r>
          <a:r>
            <a:rPr lang="en-GB" sz="1500" kern="1200" dirty="0"/>
            <a:t> </a:t>
          </a:r>
          <a:r>
            <a:rPr lang="en-GB" sz="1500" kern="1200" dirty="0" err="1"/>
            <a:t>explizit</a:t>
          </a:r>
          <a:r>
            <a:rPr lang="en-GB" sz="1500" kern="1200" dirty="0"/>
            <a:t> </a:t>
          </a:r>
          <a:r>
            <a:rPr lang="en-GB" sz="1500" kern="1200" dirty="0" err="1"/>
            <a:t>oder</a:t>
          </a:r>
          <a:r>
            <a:rPr lang="en-GB" sz="1500" kern="1200" dirty="0"/>
            <a:t> </a:t>
          </a:r>
          <a:r>
            <a:rPr lang="en-GB" sz="1500" kern="1200" dirty="0" err="1"/>
            <a:t>implizit</a:t>
          </a:r>
          <a:r>
            <a:rPr lang="en-GB" sz="1500" kern="1200" dirty="0"/>
            <a:t>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Sind </a:t>
          </a:r>
          <a:r>
            <a:rPr lang="en-GB" sz="1500" kern="1200" dirty="0" err="1"/>
            <a:t>andere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 </a:t>
          </a:r>
          <a:r>
            <a:rPr lang="en-GB" sz="1500" kern="1200" dirty="0" err="1"/>
            <a:t>als</a:t>
          </a:r>
          <a:r>
            <a:rPr lang="en-GB" sz="1500" kern="1200" dirty="0"/>
            <a:t>, die </a:t>
          </a:r>
          <a:r>
            <a:rPr lang="en-GB" sz="1500" kern="1200" dirty="0" err="1"/>
            <a:t>bereits</a:t>
          </a:r>
          <a:r>
            <a:rPr lang="en-GB" sz="1500" kern="1200" dirty="0"/>
            <a:t> </a:t>
          </a:r>
          <a:r>
            <a:rPr lang="en-GB" sz="1500" kern="1200" dirty="0" err="1"/>
            <a:t>genannten</a:t>
          </a:r>
          <a:r>
            <a:rPr lang="en-GB" sz="1500" kern="1200" dirty="0"/>
            <a:t>,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kern="1200" dirty="0"/>
        </a:p>
      </dsp:txBody>
      <dsp:txXfrm>
        <a:off x="0" y="334073"/>
        <a:ext cx="10515600" cy="1346625"/>
      </dsp:txXfrm>
    </dsp:sp>
    <dsp:sp modelId="{228A3AAB-588C-694A-A857-6C1DC00A67FC}">
      <dsp:nvSpPr>
        <dsp:cNvPr id="0" name=""/>
        <dsp:cNvSpPr/>
      </dsp:nvSpPr>
      <dsp:spPr>
        <a:xfrm>
          <a:off x="525780" y="112673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RQ1</a:t>
          </a:r>
        </a:p>
      </dsp:txBody>
      <dsp:txXfrm>
        <a:off x="547396" y="134289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83098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diskutieren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</a:t>
          </a:r>
          <a:r>
            <a:rPr lang="en-GB" sz="1500" kern="1200" dirty="0" err="1"/>
            <a:t>über</a:t>
          </a:r>
          <a:r>
            <a:rPr lang="en-GB" sz="1500" kern="1200" dirty="0"/>
            <a:t> die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ihr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, </a:t>
          </a:r>
          <a:r>
            <a:rPr lang="en-GB" sz="1500" kern="1200" dirty="0" err="1"/>
            <a:t>Ergebnisse</a:t>
          </a:r>
          <a:r>
            <a:rPr lang="en-GB" sz="1500" kern="1200" dirty="0"/>
            <a:t> und </a:t>
          </a:r>
          <a:r>
            <a:rPr lang="en-GB" sz="1500" kern="1200" dirty="0" err="1"/>
            <a:t>Techniken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Bestehen</a:t>
          </a:r>
          <a:r>
            <a:rPr lang="en-GB" sz="1500" kern="1200" dirty="0"/>
            <a:t> </a:t>
          </a:r>
          <a:r>
            <a:rPr lang="en-GB" sz="1500" kern="1200" dirty="0" err="1"/>
            <a:t>Lücken</a:t>
          </a:r>
          <a:r>
            <a:rPr lang="en-GB" sz="1500" kern="1200" dirty="0"/>
            <a:t> in den </a:t>
          </a:r>
          <a:r>
            <a:rPr lang="en-GB" sz="1500" kern="1200" dirty="0" err="1"/>
            <a:t>Diskussionen</a:t>
          </a:r>
          <a:r>
            <a:rPr lang="en-GB" sz="1500" kern="1200" dirty="0"/>
            <a:t> </a:t>
          </a:r>
          <a:r>
            <a:rPr lang="en-GB" sz="1500" kern="1200" dirty="0" err="1"/>
            <a:t>zur</a:t>
          </a:r>
          <a:r>
            <a:rPr lang="en-GB" sz="1500" kern="1200" dirty="0"/>
            <a:t> </a:t>
          </a:r>
          <a:r>
            <a:rPr lang="en-GB" sz="1500" kern="1200" dirty="0" err="1"/>
            <a:t>Verallgemeinbarkeit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Wie </a:t>
          </a: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zum</a:t>
          </a:r>
          <a:r>
            <a:rPr lang="en-GB" sz="1500" kern="1200" dirty="0"/>
            <a:t> </a:t>
          </a:r>
          <a:r>
            <a:rPr lang="en-GB" sz="1500" kern="1200" dirty="0" err="1"/>
            <a:t>Zweck</a:t>
          </a:r>
          <a:r>
            <a:rPr lang="en-GB" sz="1500" kern="1200" dirty="0"/>
            <a:t> der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zu</a:t>
          </a:r>
          <a:r>
            <a:rPr lang="en-GB" sz="1500" kern="1200" dirty="0"/>
            <a:t> den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anderer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1983098"/>
        <a:ext cx="10515600" cy="1346625"/>
      </dsp:txXfrm>
    </dsp:sp>
    <dsp:sp modelId="{DD7E5B7D-F304-244E-B8BB-F0655CC5D101}">
      <dsp:nvSpPr>
        <dsp:cNvPr id="0" name=""/>
        <dsp:cNvSpPr/>
      </dsp:nvSpPr>
      <dsp:spPr>
        <a:xfrm>
          <a:off x="525780" y="1761699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RQ2</a:t>
          </a:r>
          <a:endParaRPr lang="en-ES" sz="1500" kern="1200" dirty="0"/>
        </a:p>
      </dsp:txBody>
      <dsp:txXfrm>
        <a:off x="547396" y="1783315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32124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abhängig</a:t>
          </a:r>
          <a:r>
            <a:rPr lang="en-GB" sz="1500" kern="1200" dirty="0"/>
            <a:t> von den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und von der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3632124"/>
        <a:ext cx="10515600" cy="850500"/>
      </dsp:txXfrm>
    </dsp:sp>
    <dsp:sp modelId="{18F04180-A1CA-844F-A673-66B81EEFB8FA}">
      <dsp:nvSpPr>
        <dsp:cNvPr id="0" name=""/>
        <dsp:cNvSpPr/>
      </dsp:nvSpPr>
      <dsp:spPr>
        <a:xfrm>
          <a:off x="525780" y="3410724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RQ3</a:t>
          </a:r>
        </a:p>
      </dsp:txBody>
      <dsp:txXfrm>
        <a:off x="547396" y="3432340"/>
        <a:ext cx="7317688" cy="3995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</a:t>
          </a:r>
          <a:r>
            <a:rPr lang="en-ES" sz="1800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der </a:t>
          </a:r>
          <a:r>
            <a:rPr lang="en-GB" sz="1800" kern="1200" dirty="0" err="1"/>
            <a:t>Daten</a:t>
          </a:r>
          <a:endParaRPr lang="en-GB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&amp; Sensemaking</a:t>
          </a:r>
          <a:endParaRPr lang="en-ES" sz="1800" kern="1200" dirty="0"/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298636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Kontexte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298636"/>
        <a:ext cx="10515600" cy="1370250"/>
      </dsp:txXfrm>
    </dsp:sp>
    <dsp:sp modelId="{228A3AAB-588C-694A-A857-6C1DC00A67FC}">
      <dsp:nvSpPr>
        <dsp:cNvPr id="0" name=""/>
        <dsp:cNvSpPr/>
      </dsp:nvSpPr>
      <dsp:spPr>
        <a:xfrm>
          <a:off x="525780" y="7723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RQ1</a:t>
          </a:r>
        </a:p>
      </dsp:txBody>
      <dsp:txXfrm>
        <a:off x="547396" y="98852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71286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Diskussionen zur Verallgemeinbarkeit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Kontexte zum Zweck der Verallgemeinbarkeit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1971286"/>
        <a:ext cx="10515600" cy="1370250"/>
      </dsp:txXfrm>
    </dsp:sp>
    <dsp:sp modelId="{DD7E5B7D-F304-244E-B8BB-F0655CC5D101}">
      <dsp:nvSpPr>
        <dsp:cNvPr id="0" name=""/>
        <dsp:cNvSpPr/>
      </dsp:nvSpPr>
      <dsp:spPr>
        <a:xfrm>
          <a:off x="525780" y="174988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RQ2</a:t>
          </a:r>
          <a:endParaRPr lang="en-ES" sz="1500" kern="1200" dirty="0"/>
        </a:p>
      </dsp:txBody>
      <dsp:txXfrm>
        <a:off x="547396" y="1771502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43936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Korrelation</a:t>
          </a:r>
          <a:r>
            <a:rPr lang="en-GB" sz="1500" kern="1200" dirty="0"/>
            <a:t>: </a:t>
          </a:r>
          <a:r>
            <a:rPr lang="en-GB" sz="1500" kern="1200" dirty="0" err="1"/>
            <a:t>Kontexte</a:t>
          </a:r>
          <a:r>
            <a:rPr lang="en-GB" sz="1500" kern="1200" dirty="0"/>
            <a:t> &lt;--&gt; 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bzw</a:t>
          </a:r>
          <a:r>
            <a:rPr lang="en-GB" sz="1500" kern="1200" dirty="0"/>
            <a:t>.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Studien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3643936"/>
        <a:ext cx="10515600" cy="874125"/>
      </dsp:txXfrm>
    </dsp:sp>
    <dsp:sp modelId="{18F04180-A1CA-844F-A673-66B81EEFB8FA}">
      <dsp:nvSpPr>
        <dsp:cNvPr id="0" name=""/>
        <dsp:cNvSpPr/>
      </dsp:nvSpPr>
      <dsp:spPr>
        <a:xfrm>
          <a:off x="525780" y="342253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RQ3</a:t>
          </a:r>
        </a:p>
      </dsp:txBody>
      <dsp:txXfrm>
        <a:off x="547396" y="3444152"/>
        <a:ext cx="731768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334073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Welche</a:t>
          </a:r>
          <a:r>
            <a:rPr lang="en-GB" sz="1500" kern="1200" dirty="0"/>
            <a:t>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werden</a:t>
          </a:r>
          <a:r>
            <a:rPr lang="en-GB" sz="1500" kern="1200" dirty="0"/>
            <a:t> in den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erwähnt</a:t>
          </a:r>
          <a:r>
            <a:rPr lang="en-GB" sz="1500" kern="1200" dirty="0"/>
            <a:t>? 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beschreiben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den </a:t>
          </a:r>
          <a:r>
            <a:rPr lang="en-GB" sz="1500" kern="1200" dirty="0" err="1"/>
            <a:t>Kontext</a:t>
          </a:r>
          <a:r>
            <a:rPr lang="en-GB" sz="1500" kern="1200" dirty="0"/>
            <a:t> </a:t>
          </a:r>
          <a:r>
            <a:rPr lang="en-GB" sz="1500" kern="1200" dirty="0" err="1"/>
            <a:t>ihrer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</a:t>
          </a:r>
          <a:r>
            <a:rPr lang="en-GB" sz="1500" kern="1200" dirty="0" err="1"/>
            <a:t>welcher</a:t>
          </a:r>
          <a:r>
            <a:rPr lang="en-GB" sz="1500" kern="1200" dirty="0"/>
            <a:t> Form </a:t>
          </a:r>
          <a:r>
            <a:rPr lang="en-GB" sz="1500" kern="1200" dirty="0" err="1"/>
            <a:t>kommen</a:t>
          </a:r>
          <a:r>
            <a:rPr lang="en-GB" sz="1500" kern="1200" dirty="0"/>
            <a:t>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vor</a:t>
          </a:r>
          <a:r>
            <a:rPr lang="en-GB" sz="1500" kern="1200" dirty="0"/>
            <a:t>? Sind </a:t>
          </a:r>
          <a:r>
            <a:rPr lang="en-GB" sz="1500" kern="1200" dirty="0" err="1"/>
            <a:t>diese</a:t>
          </a:r>
          <a:r>
            <a:rPr lang="en-GB" sz="1500" kern="1200" dirty="0"/>
            <a:t> </a:t>
          </a:r>
          <a:r>
            <a:rPr lang="en-GB" sz="1500" kern="1200" dirty="0" err="1"/>
            <a:t>explizit</a:t>
          </a:r>
          <a:r>
            <a:rPr lang="en-GB" sz="1500" kern="1200" dirty="0"/>
            <a:t> </a:t>
          </a:r>
          <a:r>
            <a:rPr lang="en-GB" sz="1500" kern="1200" dirty="0" err="1"/>
            <a:t>oder</a:t>
          </a:r>
          <a:r>
            <a:rPr lang="en-GB" sz="1500" kern="1200" dirty="0"/>
            <a:t> </a:t>
          </a:r>
          <a:r>
            <a:rPr lang="en-GB" sz="1500" kern="1200" dirty="0" err="1"/>
            <a:t>implizit</a:t>
          </a:r>
          <a:r>
            <a:rPr lang="en-GB" sz="1500" kern="1200" dirty="0"/>
            <a:t>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Sind </a:t>
          </a:r>
          <a:r>
            <a:rPr lang="en-GB" sz="1500" kern="1200" dirty="0" err="1"/>
            <a:t>andere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 </a:t>
          </a:r>
          <a:r>
            <a:rPr lang="en-GB" sz="1500" kern="1200" dirty="0" err="1"/>
            <a:t>als</a:t>
          </a:r>
          <a:r>
            <a:rPr lang="en-GB" sz="1500" kern="1200" dirty="0"/>
            <a:t>, die </a:t>
          </a:r>
          <a:r>
            <a:rPr lang="en-GB" sz="1500" kern="1200" dirty="0" err="1"/>
            <a:t>bereits</a:t>
          </a:r>
          <a:r>
            <a:rPr lang="en-GB" sz="1500" kern="1200" dirty="0"/>
            <a:t> </a:t>
          </a:r>
          <a:r>
            <a:rPr lang="en-GB" sz="1500" kern="1200" dirty="0" err="1"/>
            <a:t>genannten</a:t>
          </a:r>
          <a:r>
            <a:rPr lang="en-GB" sz="1500" kern="1200" dirty="0"/>
            <a:t>,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kern="1200" dirty="0"/>
        </a:p>
      </dsp:txBody>
      <dsp:txXfrm>
        <a:off x="0" y="334073"/>
        <a:ext cx="10515600" cy="1346625"/>
      </dsp:txXfrm>
    </dsp:sp>
    <dsp:sp modelId="{228A3AAB-588C-694A-A857-6C1DC00A67FC}">
      <dsp:nvSpPr>
        <dsp:cNvPr id="0" name=""/>
        <dsp:cNvSpPr/>
      </dsp:nvSpPr>
      <dsp:spPr>
        <a:xfrm>
          <a:off x="525780" y="112673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RQ1</a:t>
          </a:r>
        </a:p>
      </dsp:txBody>
      <dsp:txXfrm>
        <a:off x="547396" y="134289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83098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diskutieren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</a:t>
          </a:r>
          <a:r>
            <a:rPr lang="en-GB" sz="1500" kern="1200" dirty="0" err="1"/>
            <a:t>über</a:t>
          </a:r>
          <a:r>
            <a:rPr lang="en-GB" sz="1500" kern="1200" dirty="0"/>
            <a:t> die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ihr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, </a:t>
          </a:r>
          <a:r>
            <a:rPr lang="en-GB" sz="1500" kern="1200" dirty="0" err="1"/>
            <a:t>Ergebnisse</a:t>
          </a:r>
          <a:r>
            <a:rPr lang="en-GB" sz="1500" kern="1200" dirty="0"/>
            <a:t> und </a:t>
          </a:r>
          <a:r>
            <a:rPr lang="en-GB" sz="1500" kern="1200" dirty="0" err="1"/>
            <a:t>Techniken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Bestehen</a:t>
          </a:r>
          <a:r>
            <a:rPr lang="en-GB" sz="1500" kern="1200" dirty="0"/>
            <a:t> </a:t>
          </a:r>
          <a:r>
            <a:rPr lang="en-GB" sz="1500" kern="1200" dirty="0" err="1"/>
            <a:t>Lücken</a:t>
          </a:r>
          <a:r>
            <a:rPr lang="en-GB" sz="1500" kern="1200" dirty="0"/>
            <a:t> in den </a:t>
          </a:r>
          <a:r>
            <a:rPr lang="en-GB" sz="1500" kern="1200" dirty="0" err="1"/>
            <a:t>Diskussionen</a:t>
          </a:r>
          <a:r>
            <a:rPr lang="en-GB" sz="1500" kern="1200" dirty="0"/>
            <a:t> </a:t>
          </a:r>
          <a:r>
            <a:rPr lang="en-GB" sz="1500" kern="1200" dirty="0" err="1"/>
            <a:t>zur</a:t>
          </a:r>
          <a:r>
            <a:rPr lang="en-GB" sz="1500" kern="1200" dirty="0"/>
            <a:t> </a:t>
          </a:r>
          <a:r>
            <a:rPr lang="en-GB" sz="1500" kern="1200" dirty="0" err="1"/>
            <a:t>Verallgemeinbarkeit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Wie </a:t>
          </a: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zum</a:t>
          </a:r>
          <a:r>
            <a:rPr lang="en-GB" sz="1500" kern="1200" dirty="0"/>
            <a:t> </a:t>
          </a:r>
          <a:r>
            <a:rPr lang="en-GB" sz="1500" kern="1200" dirty="0" err="1"/>
            <a:t>Zweck</a:t>
          </a:r>
          <a:r>
            <a:rPr lang="en-GB" sz="1500" kern="1200" dirty="0"/>
            <a:t> der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zu</a:t>
          </a:r>
          <a:r>
            <a:rPr lang="en-GB" sz="1500" kern="1200" dirty="0"/>
            <a:t> den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anderer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1983098"/>
        <a:ext cx="10515600" cy="1346625"/>
      </dsp:txXfrm>
    </dsp:sp>
    <dsp:sp modelId="{DD7E5B7D-F304-244E-B8BB-F0655CC5D101}">
      <dsp:nvSpPr>
        <dsp:cNvPr id="0" name=""/>
        <dsp:cNvSpPr/>
      </dsp:nvSpPr>
      <dsp:spPr>
        <a:xfrm>
          <a:off x="525780" y="1761699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RQ2</a:t>
          </a:r>
          <a:endParaRPr lang="en-ES" sz="1500" kern="1200" dirty="0"/>
        </a:p>
      </dsp:txBody>
      <dsp:txXfrm>
        <a:off x="547396" y="1783315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32124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abhängig</a:t>
          </a:r>
          <a:r>
            <a:rPr lang="en-GB" sz="1500" kern="1200" dirty="0"/>
            <a:t> von den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und von der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Studien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3632124"/>
        <a:ext cx="10515600" cy="850500"/>
      </dsp:txXfrm>
    </dsp:sp>
    <dsp:sp modelId="{18F04180-A1CA-844F-A673-66B81EEFB8FA}">
      <dsp:nvSpPr>
        <dsp:cNvPr id="0" name=""/>
        <dsp:cNvSpPr/>
      </dsp:nvSpPr>
      <dsp:spPr>
        <a:xfrm>
          <a:off x="525780" y="3410724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RQ3</a:t>
          </a:r>
        </a:p>
      </dsp:txBody>
      <dsp:txXfrm>
        <a:off x="547396" y="3432340"/>
        <a:ext cx="731768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</a:t>
          </a:r>
          <a:r>
            <a:rPr lang="en-ES" sz="1800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der </a:t>
          </a:r>
          <a:r>
            <a:rPr lang="en-GB" sz="1800" kern="1200" dirty="0" err="1"/>
            <a:t>Daten</a:t>
          </a:r>
          <a:endParaRPr lang="en-GB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&amp; Sensemaking</a:t>
          </a:r>
          <a:endParaRPr lang="en-ES" sz="1800" kern="1200" dirty="0"/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Sichtung der Publikationen</a:t>
          </a:r>
        </a:p>
      </dsp:txBody>
      <dsp:txXfrm>
        <a:off x="678147" y="738441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852613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852613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852613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852613"/>
          <a:ext cx="2787147" cy="1114858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K</a:t>
          </a:r>
          <a:r>
            <a:rPr lang="en-ES" sz="1800" kern="1200" dirty="0">
              <a:solidFill>
                <a:schemeClr val="bg1"/>
              </a:solidFill>
            </a:rPr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>
              <a:solidFill>
                <a:schemeClr val="bg1"/>
              </a:solidFill>
            </a:rPr>
            <a:t>Analyse</a:t>
          </a:r>
        </a:p>
      </dsp:txBody>
      <dsp:txXfrm>
        <a:off x="8279335" y="852613"/>
        <a:ext cx="1672289" cy="1114858"/>
      </dsp:txXfrm>
    </dsp:sp>
    <dsp:sp modelId="{A210BD25-BACF-0F41-9DC9-E56C04E9841C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400" kern="1200" dirty="0"/>
            <a:t>Dokumentation</a:t>
          </a:r>
        </a:p>
      </dsp:txBody>
      <dsp:txXfrm>
        <a:off x="678147" y="2269693"/>
        <a:ext cx="2014805" cy="1343203"/>
      </dsp:txXfrm>
    </dsp:sp>
    <dsp:sp modelId="{9657A7C0-51C3-824D-B15C-46797136C7CD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Analyse der </a:t>
          </a:r>
          <a:r>
            <a:rPr lang="en-GB" sz="1800" kern="1200" dirty="0" err="1">
              <a:solidFill>
                <a:schemeClr val="tx1"/>
              </a:solidFill>
            </a:rPr>
            <a:t>Daten</a:t>
          </a:r>
          <a:endParaRPr lang="en-GB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&amp; Sensemaking</a:t>
          </a:r>
          <a:endParaRPr lang="en-ES" sz="1800" kern="1200" dirty="0">
            <a:solidFill>
              <a:schemeClr val="tx1"/>
            </a:solidFill>
          </a:endParaRPr>
        </a:p>
      </dsp:txBody>
      <dsp:txXfrm>
        <a:off x="3485442" y="2383865"/>
        <a:ext cx="1672289" cy="1114858"/>
      </dsp:txXfrm>
    </dsp:sp>
    <dsp:sp modelId="{C1C20C85-AE05-1F48-82AC-8E14CB9B359E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Evaluierung</a:t>
          </a:r>
        </a:p>
      </dsp:txBody>
      <dsp:txXfrm>
        <a:off x="5882389" y="2383865"/>
        <a:ext cx="1672289" cy="1114858"/>
      </dsp:txXfrm>
    </dsp:sp>
    <dsp:sp modelId="{11CD7240-1B88-0547-9E3B-1F1264BAC7E7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Anfertigung einer Taxonomie</a:t>
          </a:r>
          <a:endParaRPr lang="en-ES" sz="1800" kern="1200" dirty="0">
            <a:solidFill>
              <a:schemeClr val="bg1"/>
            </a:solidFill>
          </a:endParaRPr>
        </a:p>
      </dsp:txBody>
      <dsp:txXfrm>
        <a:off x="8279335" y="2383865"/>
        <a:ext cx="1672289" cy="1114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322261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 err="1"/>
            <a:t>Welche</a:t>
          </a:r>
          <a:r>
            <a:rPr lang="en-GB" sz="1500" b="1" kern="1200" dirty="0"/>
            <a:t> </a:t>
          </a:r>
          <a:r>
            <a:rPr lang="en-GB" sz="1500" b="1" kern="1200" dirty="0" err="1"/>
            <a:t>Kontexte</a:t>
          </a:r>
          <a:r>
            <a:rPr lang="en-GB" sz="1500" b="1" kern="1200" dirty="0"/>
            <a:t> </a:t>
          </a:r>
          <a:r>
            <a:rPr lang="en-GB" sz="1500" b="1" kern="1200" dirty="0" err="1"/>
            <a:t>werden</a:t>
          </a:r>
          <a:r>
            <a:rPr lang="en-GB" sz="1500" b="1" kern="1200" dirty="0"/>
            <a:t> in den </a:t>
          </a:r>
          <a:r>
            <a:rPr lang="en-GB" sz="1500" b="1" kern="1200" dirty="0" err="1"/>
            <a:t>Publikationen</a:t>
          </a:r>
          <a:r>
            <a:rPr lang="en-GB" sz="1500" b="1" kern="1200" dirty="0"/>
            <a:t> </a:t>
          </a:r>
          <a:r>
            <a:rPr lang="en-GB" sz="1500" b="1" kern="1200" dirty="0" err="1"/>
            <a:t>erwähnt</a:t>
          </a:r>
          <a:r>
            <a:rPr lang="en-GB" sz="1500" b="1" kern="1200" dirty="0"/>
            <a:t>? In </a:t>
          </a:r>
          <a:r>
            <a:rPr lang="en-GB" sz="1500" b="1" kern="1200" dirty="0" err="1"/>
            <a:t>wie</a:t>
          </a:r>
          <a:r>
            <a:rPr lang="en-GB" sz="1500" b="1" kern="1200" dirty="0"/>
            <a:t> </a:t>
          </a:r>
          <a:r>
            <a:rPr lang="en-GB" sz="1500" b="1" kern="1200" dirty="0" err="1"/>
            <a:t>weit</a:t>
          </a:r>
          <a:r>
            <a:rPr lang="en-GB" sz="1500" b="1" kern="1200" dirty="0"/>
            <a:t> </a:t>
          </a:r>
          <a:r>
            <a:rPr lang="en-GB" sz="1500" b="1" kern="1200" dirty="0" err="1"/>
            <a:t>beschreiben</a:t>
          </a:r>
          <a:r>
            <a:rPr lang="en-GB" sz="1500" b="1" kern="1200" dirty="0"/>
            <a:t> </a:t>
          </a:r>
          <a:r>
            <a:rPr lang="en-GB" sz="1500" b="1" kern="1200" dirty="0" err="1"/>
            <a:t>Autoren</a:t>
          </a:r>
          <a:r>
            <a:rPr lang="en-GB" sz="1500" b="1" kern="1200" dirty="0"/>
            <a:t> und </a:t>
          </a:r>
          <a:r>
            <a:rPr lang="en-GB" sz="1500" b="1" kern="1200" dirty="0" err="1"/>
            <a:t>Autorinnen</a:t>
          </a:r>
          <a:r>
            <a:rPr lang="en-GB" sz="1500" b="1" kern="1200" dirty="0"/>
            <a:t> den </a:t>
          </a:r>
          <a:r>
            <a:rPr lang="en-GB" sz="1500" b="1" kern="1200" dirty="0" err="1"/>
            <a:t>Kontext</a:t>
          </a:r>
          <a:r>
            <a:rPr lang="en-GB" sz="1500" b="1" kern="1200" dirty="0"/>
            <a:t> </a:t>
          </a:r>
          <a:r>
            <a:rPr lang="en-GB" sz="1500" b="1" kern="1200" dirty="0" err="1"/>
            <a:t>ihrer</a:t>
          </a:r>
          <a:r>
            <a:rPr lang="en-GB" sz="1500" b="1" kern="1200" dirty="0"/>
            <a:t> </a:t>
          </a:r>
          <a:r>
            <a:rPr lang="en-GB" sz="1500" b="1" kern="1200" dirty="0" err="1"/>
            <a:t>Publikationen</a:t>
          </a:r>
          <a:r>
            <a:rPr lang="en-GB" sz="1500" b="1" kern="1200" dirty="0"/>
            <a:t>? </a:t>
          </a:r>
          <a:endParaRPr lang="en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In </a:t>
          </a:r>
          <a:r>
            <a:rPr lang="en-GB" sz="1500" b="1" kern="1200" dirty="0" err="1"/>
            <a:t>welcher</a:t>
          </a:r>
          <a:r>
            <a:rPr lang="en-GB" sz="1500" b="1" kern="1200" dirty="0"/>
            <a:t> Form </a:t>
          </a:r>
          <a:r>
            <a:rPr lang="en-GB" sz="1500" b="1" kern="1200" dirty="0" err="1"/>
            <a:t>kommen</a:t>
          </a:r>
          <a:r>
            <a:rPr lang="en-GB" sz="1500" b="1" kern="1200" dirty="0"/>
            <a:t> </a:t>
          </a:r>
          <a:r>
            <a:rPr lang="en-GB" sz="1500" b="1" kern="1200" dirty="0" err="1"/>
            <a:t>Kontexte</a:t>
          </a:r>
          <a:r>
            <a:rPr lang="en-GB" sz="1500" b="1" kern="1200" dirty="0"/>
            <a:t> </a:t>
          </a:r>
          <a:r>
            <a:rPr lang="en-GB" sz="1500" b="1" kern="1200" dirty="0" err="1"/>
            <a:t>vor</a:t>
          </a:r>
          <a:r>
            <a:rPr lang="en-GB" sz="1500" b="1" kern="1200" dirty="0"/>
            <a:t>? </a:t>
          </a:r>
          <a:r>
            <a:rPr lang="en-GB" sz="1500" kern="1200" dirty="0"/>
            <a:t>Sind </a:t>
          </a:r>
          <a:r>
            <a:rPr lang="en-GB" sz="1500" kern="1200" dirty="0" err="1"/>
            <a:t>diese</a:t>
          </a:r>
          <a:r>
            <a:rPr lang="en-GB" sz="1500" kern="1200" dirty="0"/>
            <a:t> </a:t>
          </a:r>
          <a:r>
            <a:rPr lang="en-GB" sz="1500" kern="1200" dirty="0" err="1"/>
            <a:t>explizit</a:t>
          </a:r>
          <a:r>
            <a:rPr lang="en-GB" sz="1500" kern="1200" dirty="0"/>
            <a:t> </a:t>
          </a:r>
          <a:r>
            <a:rPr lang="en-GB" sz="1500" kern="1200" dirty="0" err="1"/>
            <a:t>oder</a:t>
          </a:r>
          <a:r>
            <a:rPr lang="en-GB" sz="1500" kern="1200" dirty="0"/>
            <a:t> </a:t>
          </a:r>
          <a:r>
            <a:rPr lang="en-GB" sz="1500" kern="1200" dirty="0" err="1"/>
            <a:t>implizit</a:t>
          </a:r>
          <a:r>
            <a:rPr lang="en-GB" sz="1500" kern="1200" dirty="0"/>
            <a:t>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Sind </a:t>
          </a:r>
          <a:r>
            <a:rPr lang="en-GB" sz="1500" kern="1200" dirty="0" err="1"/>
            <a:t>andere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 </a:t>
          </a:r>
          <a:r>
            <a:rPr lang="en-GB" sz="1500" kern="1200" dirty="0" err="1"/>
            <a:t>als</a:t>
          </a:r>
          <a:r>
            <a:rPr lang="en-GB" sz="1500" kern="1200" dirty="0"/>
            <a:t>, die </a:t>
          </a:r>
          <a:r>
            <a:rPr lang="en-GB" sz="1500" kern="1200" dirty="0" err="1"/>
            <a:t>bereits</a:t>
          </a:r>
          <a:r>
            <a:rPr lang="en-GB" sz="1500" kern="1200" dirty="0"/>
            <a:t> </a:t>
          </a:r>
          <a:r>
            <a:rPr lang="en-GB" sz="1500" kern="1200" dirty="0" err="1"/>
            <a:t>genannten</a:t>
          </a:r>
          <a:r>
            <a:rPr lang="en-GB" sz="1500" kern="1200" dirty="0"/>
            <a:t>, </a:t>
          </a:r>
          <a:r>
            <a:rPr lang="en-GB" sz="1500" kern="1200" dirty="0" err="1"/>
            <a:t>erkennbar</a:t>
          </a:r>
          <a:r>
            <a:rPr lang="en-GB" sz="1500" kern="1200" dirty="0"/>
            <a:t>? </a:t>
          </a:r>
          <a:endParaRPr lang="en-ES" sz="1500" kern="1200" dirty="0"/>
        </a:p>
      </dsp:txBody>
      <dsp:txXfrm>
        <a:off x="0" y="322261"/>
        <a:ext cx="10515600" cy="1346625"/>
      </dsp:txXfrm>
    </dsp:sp>
    <dsp:sp modelId="{228A3AAB-588C-694A-A857-6C1DC00A67FC}">
      <dsp:nvSpPr>
        <dsp:cNvPr id="0" name=""/>
        <dsp:cNvSpPr/>
      </dsp:nvSpPr>
      <dsp:spPr>
        <a:xfrm>
          <a:off x="525780" y="100861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RQ1</a:t>
          </a:r>
        </a:p>
      </dsp:txBody>
      <dsp:txXfrm>
        <a:off x="547396" y="122477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71286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In </a:t>
          </a:r>
          <a:r>
            <a:rPr lang="en-GB" sz="1500" b="1" kern="1200" dirty="0" err="1"/>
            <a:t>wie</a:t>
          </a:r>
          <a:r>
            <a:rPr lang="en-GB" sz="1500" b="1" kern="1200" dirty="0"/>
            <a:t> </a:t>
          </a:r>
          <a:r>
            <a:rPr lang="en-GB" sz="1500" b="1" kern="1200" dirty="0" err="1"/>
            <a:t>weit</a:t>
          </a:r>
          <a:r>
            <a:rPr lang="en-GB" sz="1500" b="1" kern="1200" dirty="0"/>
            <a:t> </a:t>
          </a:r>
          <a:r>
            <a:rPr lang="en-GB" sz="1500" b="1" kern="1200" dirty="0" err="1"/>
            <a:t>diskutieren</a:t>
          </a:r>
          <a:r>
            <a:rPr lang="en-GB" sz="1500" b="1" kern="1200" dirty="0"/>
            <a:t> </a:t>
          </a:r>
          <a:r>
            <a:rPr lang="en-GB" sz="1500" b="1" kern="1200" dirty="0" err="1"/>
            <a:t>Autoren</a:t>
          </a:r>
          <a:r>
            <a:rPr lang="en-GB" sz="1500" b="1" kern="1200" dirty="0"/>
            <a:t> und </a:t>
          </a:r>
          <a:r>
            <a:rPr lang="en-GB" sz="1500" b="1" kern="1200" dirty="0" err="1"/>
            <a:t>Autorinnen</a:t>
          </a:r>
          <a:r>
            <a:rPr lang="en-GB" sz="1500" b="1" kern="1200" dirty="0"/>
            <a:t> </a:t>
          </a:r>
          <a:r>
            <a:rPr lang="en-GB" sz="1500" b="1" kern="1200" dirty="0" err="1"/>
            <a:t>über</a:t>
          </a:r>
          <a:r>
            <a:rPr lang="en-GB" sz="1500" b="1" kern="1200" dirty="0"/>
            <a:t> die </a:t>
          </a:r>
          <a:r>
            <a:rPr lang="en-GB" sz="1500" b="1" kern="1200" dirty="0" err="1"/>
            <a:t>Verallgemeinbarkeit</a:t>
          </a:r>
          <a:r>
            <a:rPr lang="en-GB" sz="1500" b="1" kern="1200" dirty="0"/>
            <a:t> </a:t>
          </a:r>
          <a:r>
            <a:rPr lang="en-GB" sz="1500" b="1" kern="1200" dirty="0" err="1"/>
            <a:t>ihr</a:t>
          </a:r>
          <a:r>
            <a:rPr lang="en-GB" sz="1500" b="1" kern="1200" dirty="0"/>
            <a:t> </a:t>
          </a:r>
          <a:r>
            <a:rPr lang="en-GB" sz="1500" b="1" kern="1200" dirty="0" err="1"/>
            <a:t>Publikationen</a:t>
          </a:r>
          <a:r>
            <a:rPr lang="en-GB" sz="1500" b="1" kern="1200" dirty="0"/>
            <a:t>, </a:t>
          </a:r>
          <a:r>
            <a:rPr lang="en-GB" sz="1500" b="1" kern="1200" dirty="0" err="1"/>
            <a:t>Ergebnisse</a:t>
          </a:r>
          <a:r>
            <a:rPr lang="en-GB" sz="1500" b="1" kern="1200" dirty="0"/>
            <a:t> und </a:t>
          </a:r>
          <a:r>
            <a:rPr lang="en-GB" sz="1500" b="1" kern="1200" dirty="0" err="1"/>
            <a:t>Techniken</a:t>
          </a:r>
          <a:r>
            <a:rPr lang="en-GB" sz="1500" b="1" kern="1200" dirty="0"/>
            <a:t>? </a:t>
          </a:r>
          <a:endParaRPr lang="en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 err="1"/>
            <a:t>Bestehen</a:t>
          </a:r>
          <a:r>
            <a:rPr lang="en-GB" sz="1500" b="1" kern="1200" dirty="0"/>
            <a:t> </a:t>
          </a:r>
          <a:r>
            <a:rPr lang="en-GB" sz="1500" b="1" kern="1200" dirty="0" err="1"/>
            <a:t>Lücken</a:t>
          </a:r>
          <a:r>
            <a:rPr lang="en-GB" sz="1500" b="1" kern="1200" dirty="0"/>
            <a:t> in den </a:t>
          </a:r>
          <a:r>
            <a:rPr lang="en-GB" sz="1500" b="1" kern="1200" dirty="0" err="1"/>
            <a:t>Diskussionen</a:t>
          </a:r>
          <a:r>
            <a:rPr lang="en-GB" sz="1500" b="1" kern="1200" dirty="0"/>
            <a:t> </a:t>
          </a:r>
          <a:r>
            <a:rPr lang="en-GB" sz="1500" b="1" kern="1200" dirty="0" err="1"/>
            <a:t>zur</a:t>
          </a:r>
          <a:r>
            <a:rPr lang="en-GB" sz="1500" b="1" kern="1200" dirty="0"/>
            <a:t> </a:t>
          </a:r>
          <a:r>
            <a:rPr lang="en-GB" sz="1500" b="1" kern="1200" dirty="0" err="1"/>
            <a:t>Verallgemeinbarkeit</a:t>
          </a:r>
          <a:r>
            <a:rPr lang="en-GB" sz="1500" b="1" kern="1200" dirty="0"/>
            <a:t>? </a:t>
          </a:r>
          <a:endParaRPr lang="en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Wie </a:t>
          </a: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zum</a:t>
          </a:r>
          <a:r>
            <a:rPr lang="en-GB" sz="1500" kern="1200" dirty="0"/>
            <a:t> </a:t>
          </a:r>
          <a:r>
            <a:rPr lang="en-GB" sz="1500" kern="1200" dirty="0" err="1"/>
            <a:t>Zweck</a:t>
          </a:r>
          <a:r>
            <a:rPr lang="en-GB" sz="1500" kern="1200" dirty="0"/>
            <a:t> der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zu</a:t>
          </a:r>
          <a:r>
            <a:rPr lang="en-GB" sz="1500" kern="1200" dirty="0"/>
            <a:t> den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anderer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1971286"/>
        <a:ext cx="10515600" cy="1346625"/>
      </dsp:txXfrm>
    </dsp:sp>
    <dsp:sp modelId="{DD7E5B7D-F304-244E-B8BB-F0655CC5D101}">
      <dsp:nvSpPr>
        <dsp:cNvPr id="0" name=""/>
        <dsp:cNvSpPr/>
      </dsp:nvSpPr>
      <dsp:spPr>
        <a:xfrm>
          <a:off x="525780" y="174988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RQ2</a:t>
          </a:r>
          <a:endParaRPr lang="en-ES" sz="1500" kern="1200" dirty="0"/>
        </a:p>
      </dsp:txBody>
      <dsp:txXfrm>
        <a:off x="547396" y="1771502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20311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Korrelation</a:t>
          </a:r>
          <a:r>
            <a:rPr lang="en-GB" sz="1500" kern="1200" dirty="0"/>
            <a:t>: </a:t>
          </a:r>
          <a:r>
            <a:rPr lang="en-GB" sz="1500" kern="1200" dirty="0" err="1"/>
            <a:t>Kontexte</a:t>
          </a:r>
          <a:r>
            <a:rPr lang="en-GB" sz="1500" kern="1200" dirty="0"/>
            <a:t> &lt;--&gt; 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bzw</a:t>
          </a:r>
          <a:r>
            <a:rPr lang="en-GB" sz="1500" kern="1200" dirty="0"/>
            <a:t>.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Studien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3620311"/>
        <a:ext cx="10515600" cy="874125"/>
      </dsp:txXfrm>
    </dsp:sp>
    <dsp:sp modelId="{18F04180-A1CA-844F-A673-66B81EEFB8FA}">
      <dsp:nvSpPr>
        <dsp:cNvPr id="0" name=""/>
        <dsp:cNvSpPr/>
      </dsp:nvSpPr>
      <dsp:spPr>
        <a:xfrm>
          <a:off x="525780" y="3398911"/>
          <a:ext cx="7360920" cy="442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>
              <a:solidFill>
                <a:schemeClr val="tx1"/>
              </a:solidFill>
            </a:rPr>
            <a:t>RQ3</a:t>
          </a:r>
        </a:p>
      </dsp:txBody>
      <dsp:txXfrm>
        <a:off x="547396" y="3420527"/>
        <a:ext cx="7317688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6427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700" kern="1200" dirty="0"/>
            <a:t>Sichtung der Publikationen</a:t>
          </a:r>
        </a:p>
      </dsp:txBody>
      <dsp:txXfrm>
        <a:off x="678147" y="64273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178446"/>
          <a:ext cx="2787147" cy="1114858"/>
        </a:xfrm>
        <a:prstGeom prst="chevron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178446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178446"/>
          <a:ext cx="2787147" cy="1114858"/>
        </a:xfrm>
        <a:prstGeom prst="chevron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178446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178446"/>
          <a:ext cx="2787147" cy="1114858"/>
        </a:xfrm>
        <a:prstGeom prst="chevron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Kritische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178446"/>
        <a:ext cx="1672289" cy="11148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4721-15DE-BF4F-8624-8694CD380787}">
      <dsp:nvSpPr>
        <dsp:cNvPr id="0" name=""/>
        <dsp:cNvSpPr/>
      </dsp:nvSpPr>
      <dsp:spPr>
        <a:xfrm>
          <a:off x="0" y="322261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Welche</a:t>
          </a:r>
          <a:r>
            <a:rPr lang="en-GB" sz="1500" kern="1200" dirty="0"/>
            <a:t>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werden</a:t>
          </a:r>
          <a:r>
            <a:rPr lang="en-GB" sz="1500" kern="1200" dirty="0"/>
            <a:t> in den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erwähnt</a:t>
          </a:r>
          <a:r>
            <a:rPr lang="en-GB" sz="1500" kern="1200" dirty="0"/>
            <a:t>? 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beschreiben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den </a:t>
          </a:r>
          <a:r>
            <a:rPr lang="en-GB" sz="1500" kern="1200" dirty="0" err="1"/>
            <a:t>Kontext</a:t>
          </a:r>
          <a:r>
            <a:rPr lang="en-GB" sz="1500" kern="1200" dirty="0"/>
            <a:t> </a:t>
          </a:r>
          <a:r>
            <a:rPr lang="en-GB" sz="1500" kern="1200" dirty="0" err="1"/>
            <a:t>ihrer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In </a:t>
          </a:r>
          <a:r>
            <a:rPr lang="en-GB" sz="1500" b="1" kern="1200" dirty="0" err="1"/>
            <a:t>welcher</a:t>
          </a:r>
          <a:r>
            <a:rPr lang="en-GB" sz="1500" b="1" kern="1200" dirty="0"/>
            <a:t> Form </a:t>
          </a:r>
          <a:r>
            <a:rPr lang="en-GB" sz="1500" b="1" kern="1200" dirty="0" err="1"/>
            <a:t>kommen</a:t>
          </a:r>
          <a:r>
            <a:rPr lang="en-GB" sz="1500" b="1" kern="1200" dirty="0"/>
            <a:t> </a:t>
          </a:r>
          <a:r>
            <a:rPr lang="en-GB" sz="1500" b="1" kern="1200" dirty="0" err="1"/>
            <a:t>Kontexte</a:t>
          </a:r>
          <a:r>
            <a:rPr lang="en-GB" sz="1500" b="1" kern="1200" dirty="0"/>
            <a:t> </a:t>
          </a:r>
          <a:r>
            <a:rPr lang="en-GB" sz="1500" b="1" kern="1200" dirty="0" err="1"/>
            <a:t>vor</a:t>
          </a:r>
          <a:r>
            <a:rPr lang="en-GB" sz="1500" b="1" kern="1200" dirty="0"/>
            <a:t>? Sind </a:t>
          </a:r>
          <a:r>
            <a:rPr lang="en-GB" sz="1500" b="1" kern="1200" dirty="0" err="1"/>
            <a:t>diese</a:t>
          </a:r>
          <a:r>
            <a:rPr lang="en-GB" sz="1500" b="1" kern="1200" dirty="0"/>
            <a:t> </a:t>
          </a:r>
          <a:r>
            <a:rPr lang="en-GB" sz="1500" b="1" kern="1200" dirty="0" err="1"/>
            <a:t>explizit</a:t>
          </a:r>
          <a:r>
            <a:rPr lang="en-GB" sz="1500" b="1" kern="1200" dirty="0"/>
            <a:t> </a:t>
          </a:r>
          <a:r>
            <a:rPr lang="en-GB" sz="1500" b="1" kern="1200" dirty="0" err="1"/>
            <a:t>oder</a:t>
          </a:r>
          <a:r>
            <a:rPr lang="en-GB" sz="1500" b="1" kern="1200" dirty="0"/>
            <a:t> </a:t>
          </a:r>
          <a:r>
            <a:rPr lang="en-GB" sz="1500" b="1" kern="1200" dirty="0" err="1"/>
            <a:t>implizit</a:t>
          </a:r>
          <a:r>
            <a:rPr lang="en-GB" sz="1500" b="1" kern="1200" dirty="0"/>
            <a:t> </a:t>
          </a:r>
          <a:r>
            <a:rPr lang="en-GB" sz="1500" b="1" kern="1200" dirty="0" err="1"/>
            <a:t>erkennbar</a:t>
          </a:r>
          <a:r>
            <a:rPr lang="en-GB" sz="1500" b="1" kern="1200" dirty="0"/>
            <a:t>? </a:t>
          </a:r>
          <a:endParaRPr lang="en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Sind </a:t>
          </a:r>
          <a:r>
            <a:rPr lang="en-GB" sz="1500" b="1" kern="1200" dirty="0" err="1"/>
            <a:t>andere</a:t>
          </a:r>
          <a:r>
            <a:rPr lang="en-GB" sz="1500" b="1" kern="1200" dirty="0"/>
            <a:t> </a:t>
          </a:r>
          <a:r>
            <a:rPr lang="en-GB" sz="1500" b="1" kern="1200" dirty="0" err="1"/>
            <a:t>Zwecke</a:t>
          </a:r>
          <a:r>
            <a:rPr lang="en-GB" sz="1500" b="1" kern="1200" dirty="0"/>
            <a:t> </a:t>
          </a:r>
          <a:r>
            <a:rPr lang="en-GB" sz="1500" b="1" kern="1200" dirty="0" err="1"/>
            <a:t>als</a:t>
          </a:r>
          <a:r>
            <a:rPr lang="en-GB" sz="1500" b="1" kern="1200" dirty="0"/>
            <a:t>, die </a:t>
          </a:r>
          <a:r>
            <a:rPr lang="en-GB" sz="1500" b="1" kern="1200" dirty="0" err="1"/>
            <a:t>bereits</a:t>
          </a:r>
          <a:r>
            <a:rPr lang="en-GB" sz="1500" b="1" kern="1200" dirty="0"/>
            <a:t> </a:t>
          </a:r>
          <a:r>
            <a:rPr lang="en-GB" sz="1500" b="1" kern="1200" dirty="0" err="1"/>
            <a:t>genannten</a:t>
          </a:r>
          <a:r>
            <a:rPr lang="en-GB" sz="1500" b="1" kern="1200" dirty="0"/>
            <a:t>, </a:t>
          </a:r>
          <a:r>
            <a:rPr lang="en-GB" sz="1500" b="1" kern="1200" dirty="0" err="1"/>
            <a:t>erkennbar</a:t>
          </a:r>
          <a:r>
            <a:rPr lang="en-GB" sz="1500" b="1" kern="1200" dirty="0"/>
            <a:t>? </a:t>
          </a:r>
          <a:endParaRPr lang="en-ES" sz="1500" b="1" kern="1200" dirty="0"/>
        </a:p>
      </dsp:txBody>
      <dsp:txXfrm>
        <a:off x="0" y="322261"/>
        <a:ext cx="10515600" cy="1346625"/>
      </dsp:txXfrm>
    </dsp:sp>
    <dsp:sp modelId="{228A3AAB-588C-694A-A857-6C1DC00A67FC}">
      <dsp:nvSpPr>
        <dsp:cNvPr id="0" name=""/>
        <dsp:cNvSpPr/>
      </dsp:nvSpPr>
      <dsp:spPr>
        <a:xfrm>
          <a:off x="525780" y="100861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/>
            <a:t>RQ1</a:t>
          </a:r>
        </a:p>
      </dsp:txBody>
      <dsp:txXfrm>
        <a:off x="547396" y="122477"/>
        <a:ext cx="7317688" cy="399568"/>
      </dsp:txXfrm>
    </dsp:sp>
    <dsp:sp modelId="{A6D0F967-5438-1B4C-A6F9-B4D8C4DADFA4}">
      <dsp:nvSpPr>
        <dsp:cNvPr id="0" name=""/>
        <dsp:cNvSpPr/>
      </dsp:nvSpPr>
      <dsp:spPr>
        <a:xfrm>
          <a:off x="0" y="1971286"/>
          <a:ext cx="10515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</a:t>
          </a:r>
          <a:r>
            <a:rPr lang="en-GB" sz="1500" kern="1200" dirty="0" err="1"/>
            <a:t>wie</a:t>
          </a:r>
          <a:r>
            <a:rPr lang="en-GB" sz="1500" kern="1200" dirty="0"/>
            <a:t> </a:t>
          </a:r>
          <a:r>
            <a:rPr lang="en-GB" sz="1500" kern="1200" dirty="0" err="1"/>
            <a:t>weit</a:t>
          </a:r>
          <a:r>
            <a:rPr lang="en-GB" sz="1500" kern="1200" dirty="0"/>
            <a:t> </a:t>
          </a:r>
          <a:r>
            <a:rPr lang="en-GB" sz="1500" kern="1200" dirty="0" err="1"/>
            <a:t>diskutieren</a:t>
          </a:r>
          <a:r>
            <a:rPr lang="en-GB" sz="1500" kern="1200" dirty="0"/>
            <a:t> </a:t>
          </a:r>
          <a:r>
            <a:rPr lang="en-GB" sz="1500" kern="1200" dirty="0" err="1"/>
            <a:t>Autoren</a:t>
          </a:r>
          <a:r>
            <a:rPr lang="en-GB" sz="1500" kern="1200" dirty="0"/>
            <a:t> und </a:t>
          </a:r>
          <a:r>
            <a:rPr lang="en-GB" sz="1500" kern="1200" dirty="0" err="1"/>
            <a:t>Autorinnen</a:t>
          </a:r>
          <a:r>
            <a:rPr lang="en-GB" sz="1500" kern="1200" dirty="0"/>
            <a:t> </a:t>
          </a:r>
          <a:r>
            <a:rPr lang="en-GB" sz="1500" kern="1200" dirty="0" err="1"/>
            <a:t>über</a:t>
          </a:r>
          <a:r>
            <a:rPr lang="en-GB" sz="1500" kern="1200" dirty="0"/>
            <a:t> die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ihr</a:t>
          </a:r>
          <a:r>
            <a:rPr lang="en-GB" sz="1500" kern="1200" dirty="0"/>
            <a:t> </a:t>
          </a:r>
          <a:r>
            <a:rPr lang="en-GB" sz="1500" kern="1200" dirty="0" err="1"/>
            <a:t>Publikationen</a:t>
          </a:r>
          <a:r>
            <a:rPr lang="en-GB" sz="1500" kern="1200" dirty="0"/>
            <a:t>, </a:t>
          </a:r>
          <a:r>
            <a:rPr lang="en-GB" sz="1500" kern="1200" dirty="0" err="1"/>
            <a:t>Ergebnisse</a:t>
          </a:r>
          <a:r>
            <a:rPr lang="en-GB" sz="1500" kern="1200" dirty="0"/>
            <a:t> und </a:t>
          </a:r>
          <a:r>
            <a:rPr lang="en-GB" sz="1500" kern="1200" dirty="0" err="1"/>
            <a:t>Techniken</a:t>
          </a:r>
          <a:r>
            <a:rPr lang="en-GB" sz="1500" kern="1200" dirty="0"/>
            <a:t>? 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 err="1"/>
            <a:t>Bestehen</a:t>
          </a:r>
          <a:r>
            <a:rPr lang="en-GB" sz="1500" b="1" kern="1200" dirty="0"/>
            <a:t> </a:t>
          </a:r>
          <a:r>
            <a:rPr lang="en-GB" sz="1500" b="1" kern="1200" dirty="0" err="1"/>
            <a:t>Lücken</a:t>
          </a:r>
          <a:r>
            <a:rPr lang="en-GB" sz="1500" b="1" kern="1200" dirty="0"/>
            <a:t> in den </a:t>
          </a:r>
          <a:r>
            <a:rPr lang="en-GB" sz="1500" b="1" kern="1200" dirty="0" err="1"/>
            <a:t>Diskussionen</a:t>
          </a:r>
          <a:r>
            <a:rPr lang="en-GB" sz="1500" b="1" kern="1200" dirty="0"/>
            <a:t> </a:t>
          </a:r>
          <a:r>
            <a:rPr lang="en-GB" sz="1500" b="1" kern="1200" dirty="0" err="1"/>
            <a:t>zur</a:t>
          </a:r>
          <a:r>
            <a:rPr lang="en-GB" sz="1500" b="1" kern="1200" dirty="0"/>
            <a:t> </a:t>
          </a:r>
          <a:r>
            <a:rPr lang="en-GB" sz="1500" b="1" kern="1200" dirty="0" err="1"/>
            <a:t>Verallgemeinbarkeit</a:t>
          </a:r>
          <a:r>
            <a:rPr lang="en-GB" sz="1500" b="1" kern="1200" dirty="0"/>
            <a:t>? </a:t>
          </a:r>
          <a:endParaRPr lang="en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Wie </a:t>
          </a:r>
          <a:r>
            <a:rPr lang="en-GB" sz="1500" kern="1200" dirty="0" err="1"/>
            <a:t>unterscheiden</a:t>
          </a:r>
          <a:r>
            <a:rPr lang="en-GB" sz="1500" kern="1200" dirty="0"/>
            <a:t> </a:t>
          </a:r>
          <a:r>
            <a:rPr lang="en-GB" sz="1500" kern="1200" dirty="0" err="1"/>
            <a:t>sich</a:t>
          </a:r>
          <a:r>
            <a:rPr lang="en-GB" sz="1500" kern="1200" dirty="0"/>
            <a:t> die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zum</a:t>
          </a:r>
          <a:r>
            <a:rPr lang="en-GB" sz="1500" kern="1200" dirty="0"/>
            <a:t> </a:t>
          </a:r>
          <a:r>
            <a:rPr lang="en-GB" sz="1500" kern="1200" dirty="0" err="1"/>
            <a:t>Zweck</a:t>
          </a:r>
          <a:r>
            <a:rPr lang="en-GB" sz="1500" kern="1200" dirty="0"/>
            <a:t> der </a:t>
          </a:r>
          <a:r>
            <a:rPr lang="en-GB" sz="1500" kern="1200" dirty="0" err="1"/>
            <a:t>Verallgemeinbarkeit</a:t>
          </a:r>
          <a:r>
            <a:rPr lang="en-GB" sz="1500" kern="1200" dirty="0"/>
            <a:t> </a:t>
          </a:r>
          <a:r>
            <a:rPr lang="en-GB" sz="1500" kern="1200" dirty="0" err="1"/>
            <a:t>zu</a:t>
          </a:r>
          <a:r>
            <a:rPr lang="en-GB" sz="1500" kern="1200" dirty="0"/>
            <a:t> den </a:t>
          </a:r>
          <a:r>
            <a:rPr lang="en-GB" sz="1500" kern="1200" dirty="0" err="1"/>
            <a:t>Kontexte</a:t>
          </a:r>
          <a:r>
            <a:rPr lang="en-GB" sz="1500" kern="1200" dirty="0"/>
            <a:t> </a:t>
          </a:r>
          <a:r>
            <a:rPr lang="en-GB" sz="1500" kern="1200" dirty="0" err="1"/>
            <a:t>anderer</a:t>
          </a:r>
          <a:r>
            <a:rPr lang="en-GB" sz="1500" kern="1200" dirty="0"/>
            <a:t> </a:t>
          </a:r>
          <a:r>
            <a:rPr lang="en-GB" sz="1500" kern="1200" dirty="0" err="1"/>
            <a:t>Zwecke</a:t>
          </a:r>
          <a:r>
            <a:rPr lang="en-GB" sz="1500" kern="1200" dirty="0"/>
            <a:t>?</a:t>
          </a:r>
          <a:endParaRPr lang="en-ES" sz="1500" kern="1200" dirty="0"/>
        </a:p>
      </dsp:txBody>
      <dsp:txXfrm>
        <a:off x="0" y="1971286"/>
        <a:ext cx="10515600" cy="1346625"/>
      </dsp:txXfrm>
    </dsp:sp>
    <dsp:sp modelId="{DD7E5B7D-F304-244E-B8BB-F0655CC5D101}">
      <dsp:nvSpPr>
        <dsp:cNvPr id="0" name=""/>
        <dsp:cNvSpPr/>
      </dsp:nvSpPr>
      <dsp:spPr>
        <a:xfrm>
          <a:off x="525780" y="1749886"/>
          <a:ext cx="7360920" cy="4428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RQ2</a:t>
          </a:r>
          <a:endParaRPr lang="en-ES" sz="1500" kern="1200" dirty="0"/>
        </a:p>
      </dsp:txBody>
      <dsp:txXfrm>
        <a:off x="547396" y="1771502"/>
        <a:ext cx="7317688" cy="399568"/>
      </dsp:txXfrm>
    </dsp:sp>
    <dsp:sp modelId="{17492EF2-72D0-EB4C-9D85-3A86338447FB}">
      <dsp:nvSpPr>
        <dsp:cNvPr id="0" name=""/>
        <dsp:cNvSpPr/>
      </dsp:nvSpPr>
      <dsp:spPr>
        <a:xfrm>
          <a:off x="0" y="3620311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Korrelation</a:t>
          </a:r>
          <a:r>
            <a:rPr lang="en-GB" sz="1500" kern="1200" dirty="0"/>
            <a:t>: </a:t>
          </a:r>
          <a:r>
            <a:rPr lang="en-GB" sz="1500" kern="1200" dirty="0" err="1"/>
            <a:t>Kontexte</a:t>
          </a:r>
          <a:r>
            <a:rPr lang="en-GB" sz="1500" kern="1200" dirty="0"/>
            <a:t> &lt;--&gt;  </a:t>
          </a:r>
          <a:r>
            <a:rPr lang="en-GB" sz="1500" kern="1200" dirty="0" err="1"/>
            <a:t>Arten</a:t>
          </a:r>
          <a:r>
            <a:rPr lang="en-GB" sz="1500" kern="1200" dirty="0"/>
            <a:t> der </a:t>
          </a:r>
          <a:r>
            <a:rPr lang="en-GB" sz="1500" kern="1200" dirty="0" err="1"/>
            <a:t>Publikationen</a:t>
          </a:r>
          <a:r>
            <a:rPr lang="en-GB" sz="1500" kern="1200" dirty="0"/>
            <a:t> </a:t>
          </a:r>
          <a:r>
            <a:rPr lang="en-GB" sz="1500" kern="1200" dirty="0" err="1"/>
            <a:t>bzw</a:t>
          </a:r>
          <a:r>
            <a:rPr lang="en-GB" sz="1500" kern="1200" dirty="0"/>
            <a:t>. </a:t>
          </a:r>
          <a:r>
            <a:rPr lang="en-GB" sz="1500" kern="1200" dirty="0" err="1"/>
            <a:t>Vorgehensweise</a:t>
          </a:r>
          <a:r>
            <a:rPr lang="en-GB" sz="1500" kern="1200" dirty="0"/>
            <a:t> der </a:t>
          </a:r>
          <a:r>
            <a:rPr lang="en-GB" sz="1500" kern="1200" dirty="0" err="1"/>
            <a:t>empirischen</a:t>
          </a:r>
          <a:r>
            <a:rPr lang="en-GB" sz="1500" kern="1200" dirty="0"/>
            <a:t> </a:t>
          </a:r>
          <a:r>
            <a:rPr lang="en-GB" sz="1500" kern="1200" dirty="0" err="1"/>
            <a:t>Studien</a:t>
          </a:r>
          <a:endParaRPr lang="en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ES" sz="1500" kern="1200" dirty="0"/>
        </a:p>
      </dsp:txBody>
      <dsp:txXfrm>
        <a:off x="0" y="3620311"/>
        <a:ext cx="10515600" cy="874125"/>
      </dsp:txXfrm>
    </dsp:sp>
    <dsp:sp modelId="{18F04180-A1CA-844F-A673-66B81EEFB8FA}">
      <dsp:nvSpPr>
        <dsp:cNvPr id="0" name=""/>
        <dsp:cNvSpPr/>
      </dsp:nvSpPr>
      <dsp:spPr>
        <a:xfrm>
          <a:off x="525780" y="3398911"/>
          <a:ext cx="7360920" cy="442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500" kern="1200" dirty="0">
              <a:solidFill>
                <a:schemeClr val="tx1"/>
              </a:solidFill>
            </a:rPr>
            <a:t>RQ3</a:t>
          </a:r>
        </a:p>
      </dsp:txBody>
      <dsp:txXfrm>
        <a:off x="547396" y="3420527"/>
        <a:ext cx="7317688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452E-11EC-3148-8B6A-3EE97160199C}">
      <dsp:nvSpPr>
        <dsp:cNvPr id="0" name=""/>
        <dsp:cNvSpPr/>
      </dsp:nvSpPr>
      <dsp:spPr>
        <a:xfrm>
          <a:off x="6545" y="64273"/>
          <a:ext cx="3358008" cy="134320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2700" kern="1200" dirty="0"/>
            <a:t>Sichtung der Publikationen</a:t>
          </a:r>
        </a:p>
      </dsp:txBody>
      <dsp:txXfrm>
        <a:off x="678147" y="64273"/>
        <a:ext cx="2014805" cy="1343203"/>
      </dsp:txXfrm>
    </dsp:sp>
    <dsp:sp modelId="{0A9B0178-FCB7-B344-A414-C349D7EB4762}">
      <dsp:nvSpPr>
        <dsp:cNvPr id="0" name=""/>
        <dsp:cNvSpPr/>
      </dsp:nvSpPr>
      <dsp:spPr>
        <a:xfrm>
          <a:off x="2928013" y="178446"/>
          <a:ext cx="2787147" cy="1114858"/>
        </a:xfrm>
        <a:prstGeom prst="chevron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Charakterisierung der Publikationen</a:t>
          </a:r>
        </a:p>
      </dsp:txBody>
      <dsp:txXfrm>
        <a:off x="3485442" y="178446"/>
        <a:ext cx="1672289" cy="1114858"/>
      </dsp:txXfrm>
    </dsp:sp>
    <dsp:sp modelId="{89DBD66B-239F-E942-837D-9FB39C788D83}">
      <dsp:nvSpPr>
        <dsp:cNvPr id="0" name=""/>
        <dsp:cNvSpPr/>
      </dsp:nvSpPr>
      <dsp:spPr>
        <a:xfrm>
          <a:off x="5324960" y="178446"/>
          <a:ext cx="2787147" cy="1114858"/>
        </a:xfrm>
        <a:prstGeom prst="chevron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Identifizierung von Kontexten</a:t>
          </a:r>
        </a:p>
      </dsp:txBody>
      <dsp:txXfrm>
        <a:off x="5882389" y="178446"/>
        <a:ext cx="1672289" cy="1114858"/>
      </dsp:txXfrm>
    </dsp:sp>
    <dsp:sp modelId="{C2DF564F-6F91-054E-B0E2-28F81D1ADD56}">
      <dsp:nvSpPr>
        <dsp:cNvPr id="0" name=""/>
        <dsp:cNvSpPr/>
      </dsp:nvSpPr>
      <dsp:spPr>
        <a:xfrm>
          <a:off x="7721906" y="178446"/>
          <a:ext cx="2787147" cy="1114858"/>
        </a:xfrm>
        <a:prstGeom prst="chevron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</a:t>
          </a:r>
          <a:r>
            <a:rPr lang="en-ES" sz="1800" kern="1200" dirty="0"/>
            <a:t>ritische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S" sz="1800" kern="1200" dirty="0"/>
            <a:t>Analyse</a:t>
          </a:r>
        </a:p>
      </dsp:txBody>
      <dsp:txXfrm>
        <a:off x="8279335" y="178446"/>
        <a:ext cx="1672289" cy="111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1629D-CB34-C844-BFF1-3492098D8BF6}" type="datetimeFigureOut">
              <a:rPr lang="en-ES" smtClean="0"/>
              <a:t>25/01/2021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FA0F2-46D3-8541-8FD2-7F50BE5CC1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9390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Systematisches Suchen </a:t>
            </a:r>
          </a:p>
          <a:p>
            <a:r>
              <a:rPr lang="en-ES" dirty="0"/>
              <a:t>TODO Beispiel für Kontexte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3728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ES" dirty="0"/>
              <a:t>RQ1: Beschreibung von Grenzen einer Arbeit/ Kontextränder &lt;-&gt; Selbstverständlichekeit, implizite Beschreibung,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ES" dirty="0"/>
              <a:t>RQ3: große, grobe Abstufunden der Kontexte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3300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Schritt 4: Kritische Analyse der Paper</a:t>
            </a:r>
          </a:p>
          <a:p>
            <a:r>
              <a:rPr lang="en-ES" dirty="0"/>
              <a:t>Schritt 6: Datenanalyse, Analyse der Artefakte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942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7890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21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3359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50002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0061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A0F2-46D3-8541-8FD2-7F50BE5CC14B}" type="slidenum">
              <a:rPr lang="en-ES" smtClean="0"/>
              <a:t>43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42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2697-7AB6-FA46-B466-39D220E16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DA87-D78F-D546-9670-F557F30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318A-4C4C-5D46-9F44-9349DA8E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50A7-F6C3-9E44-A51A-39571997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DCE6-0F62-784B-A169-A9A4E4D0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15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5983-6F2B-BD4D-B1CC-B3220A13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20AC8-DCB7-0E4A-80B4-5DF97F65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60AF-4098-4849-902C-AE970555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60A8-B99A-744B-96D3-7F1B2762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C685-7E14-1E42-8CE6-8F41B29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2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50E7-AEC6-5541-A42B-8280574C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0F13-29FE-744B-A7EC-DE5BFEEA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92CD-5B61-AB4B-9B59-95C21FEB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8B14-5C71-BC46-AC06-2B2DD904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19F4-B0A2-814C-951B-33A47054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132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4900-44DC-4E44-8947-6904A518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61CA-2527-C34F-9EEA-BB45DF24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DC17-7476-394A-BC46-FB97CBAC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89D9-345A-7D47-AE3C-36E5241A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2365-CBC3-DA40-9B6D-3E80A6B7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457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6782-92D6-244E-ABD6-9F2E6075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D4DE-9E5A-6143-BBF9-3C44A110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3962-35DB-1D4E-9A09-7D851A90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BC65-29D5-F64C-85B2-937884F2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D657-FDF1-7A40-9C56-8E88E349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630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1282-AB8E-324C-9C40-150368A7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F2BF-5F0D-1E48-9AEF-F39FEC99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4A6A2-DE17-6B43-A6DB-08EDCE60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5F22-68A4-DC4B-A2B5-1E9648C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55E4-198B-0B4E-9E8F-21231694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C0AC-A066-F440-AA88-B38907B6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060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FC9F-5239-EB40-8FBF-30C8D64A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200F-8962-0240-9AC1-899E7C9C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B309E-28A9-4141-80FA-6743221C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42C0F-CD29-D348-8FD5-63DF0BC4A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D92BB-29CD-CF4F-BAB7-829069D0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FF9B4-FAAF-DE4D-8022-B3A5B5DF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FA59E-BC9B-F04E-9EE1-D77CF92F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AB06C-E025-564E-92A3-FA79027F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37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E11-C375-1A49-8A30-E00AEFBC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DAC7E-EC9E-334D-85EF-B2796045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4C9C-61B2-2844-B41C-0E9DEF54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500BD-3C66-6F4F-8933-0432875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17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2DDC6-F9ED-EA42-AFAE-BEA79940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E4797-D76C-D443-A861-347EC66B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DDAE-94E5-5A42-89DE-7192035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97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7EA6-46E6-B146-89AB-451079DC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3763-A8CF-3946-B743-F303141B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29BD-C3E8-5148-83FF-B6C9C612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E7295-7999-6C48-BDA3-B694F971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FB13E-02D9-2540-8BF4-C57BE693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2E5E-8564-B343-B4FA-A14C1E3C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262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44AD-B3C9-6741-9077-E21D676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9F9A5-1392-3947-9408-50E8D623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FF9C9-34F0-F649-84B2-220E5646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9C35-AF36-7648-B84C-B7466EA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DAF50-6752-3944-A5E7-51D157C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4F65-B810-F248-A9E7-339557E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87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C954C-152C-D348-B7C2-9A56ECD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FAAA-228F-AB40-9C25-9C36CE29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FE36-2E3F-364A-BA91-BB490631B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725B-F056-3046-86D0-5EA1A0F80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963E-1364-C84A-8191-7F7EB0AAC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3ECA-78AE-1A42-B514-48E90474069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8629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18" Type="http://schemas.microsoft.com/office/2007/relationships/diagramDrawing" Target="../diagrams/drawing13.xml"/><Relationship Id="rId3" Type="http://schemas.openxmlformats.org/officeDocument/2006/relationships/image" Target="../media/image17.sv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17" Type="http://schemas.openxmlformats.org/officeDocument/2006/relationships/diagramColors" Target="../diagrams/colors13.xml"/><Relationship Id="rId2" Type="http://schemas.openxmlformats.org/officeDocument/2006/relationships/image" Target="../media/image16.png"/><Relationship Id="rId16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5" Type="http://schemas.openxmlformats.org/officeDocument/2006/relationships/diagramLayout" Target="../diagrams/layout13.xml"/><Relationship Id="rId10" Type="http://schemas.openxmlformats.org/officeDocument/2006/relationships/diagramLayout" Target="../diagrams/layout12.xml"/><Relationship Id="rId19" Type="http://schemas.openxmlformats.org/officeDocument/2006/relationships/image" Target="../media/image18.png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Relationship Id="rId14" Type="http://schemas.openxmlformats.org/officeDocument/2006/relationships/diagramData" Target="../diagrams/data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7.png"/><Relationship Id="rId12" Type="http://schemas.openxmlformats.org/officeDocument/2006/relationships/image" Target="../media/image15.sv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4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hyperlink" Target="https://commons.wikimedia.org/wiki/Question_mark" TargetMode="External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0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1"/>
          <a:stretch/>
        </p:blipFill>
        <p:spPr>
          <a:xfrm>
            <a:off x="1421291" y="0"/>
            <a:ext cx="9349417" cy="1248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90C19-DA54-4F4E-B0EC-C913A58623DD}"/>
              </a:ext>
            </a:extLst>
          </p:cNvPr>
          <p:cNvSpPr txBox="1"/>
          <p:nvPr/>
        </p:nvSpPr>
        <p:spPr>
          <a:xfrm>
            <a:off x="0" y="1466850"/>
            <a:ext cx="121920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3600" dirty="0">
                <a:solidFill>
                  <a:schemeClr val="bg1"/>
                </a:solidFill>
              </a:rPr>
              <a:t>                     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Erste Schritte zu einer Taxonomie von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Software Engineering Kontexten</a:t>
            </a:r>
            <a:endParaRPr lang="en-ES" sz="3600" dirty="0">
              <a:solidFill>
                <a:schemeClr val="accent1">
                  <a:lumMod val="50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ES" sz="2000" dirty="0">
                <a:solidFill>
                  <a:schemeClr val="bg1"/>
                </a:solidFill>
              </a:rPr>
              <a:t>Zwischenpräsentation zur Masterarbeit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EEE0-36AE-B44F-8A35-0B0C2E2A4D05}"/>
              </a:ext>
            </a:extLst>
          </p:cNvPr>
          <p:cNvSpPr txBox="1"/>
          <p:nvPr/>
        </p:nvSpPr>
        <p:spPr>
          <a:xfrm>
            <a:off x="2223575" y="4115222"/>
            <a:ext cx="7277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Stephanie Hohenberg, 5293431</a:t>
            </a:r>
          </a:p>
          <a:p>
            <a:r>
              <a:rPr lang="en-GB" dirty="0"/>
              <a:t>h</a:t>
            </a:r>
            <a:r>
              <a:rPr lang="en-ES" dirty="0"/>
              <a:t>ohenberg_s@web.de</a:t>
            </a:r>
          </a:p>
          <a:p>
            <a:r>
              <a:rPr lang="en-ES" dirty="0"/>
              <a:t>Freie Univerisät Berlin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Prof. Dr. Lutz Prechelt</a:t>
            </a:r>
          </a:p>
          <a:p>
            <a:r>
              <a:rPr lang="en-ES" dirty="0"/>
              <a:t>Freie Universität Berlin</a:t>
            </a:r>
          </a:p>
        </p:txBody>
      </p:sp>
    </p:spTree>
    <p:extLst>
      <p:ext uri="{BB962C8B-B14F-4D97-AF65-F5344CB8AC3E}">
        <p14:creationId xmlns:p14="http://schemas.microsoft.com/office/powerpoint/2010/main" val="236266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Vorgehen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10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2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994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223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65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12</a:t>
            </a:fld>
            <a:endParaRPr lang="en-ES"/>
          </a:p>
        </p:txBody>
      </p:sp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5ED04625-518D-C84F-99A7-A90F1FD58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0298" y="2794963"/>
            <a:ext cx="547843" cy="547843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6585D821-42D1-5D4D-9235-865C753A7E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3420" y="3435793"/>
            <a:ext cx="346179" cy="346179"/>
          </a:xfrm>
          <a:prstGeom prst="rect">
            <a:avLst/>
          </a:prstGeom>
        </p:spPr>
      </p:pic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E62B9F98-1B83-A840-84A5-2E6B6AF43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4685" y="3435793"/>
            <a:ext cx="346179" cy="3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6B7-EDC0-5B4A-9D91-40F2CA07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9DC0-E46E-A64C-A804-C3DA06FE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304535"/>
            <a:ext cx="10233990" cy="292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>
                <a:sym typeface="Wingdings" pitchFamily="2" charset="2"/>
              </a:rPr>
              <a:t>Untersuchung der technischen Paper der ICSE 2020</a:t>
            </a:r>
          </a:p>
          <a:p>
            <a:pPr marL="0" indent="0">
              <a:buNone/>
            </a:pPr>
            <a:r>
              <a:rPr lang="en-ES" b="1" dirty="0">
                <a:sym typeface="Wingdings" pitchFamily="2" charset="2"/>
              </a:rPr>
              <a:t>Fokus: </a:t>
            </a:r>
            <a:r>
              <a:rPr lang="en-ES" dirty="0">
                <a:sym typeface="Wingdings" pitchFamily="2" charset="2"/>
              </a:rPr>
              <a:t>Publikationen mit Auszeichnung oder Badge (59)</a:t>
            </a:r>
            <a:endParaRPr lang="en-ES" dirty="0"/>
          </a:p>
          <a:p>
            <a:pPr marL="0" indent="0">
              <a:buNone/>
            </a:pPr>
            <a:r>
              <a:rPr lang="en-ES" b="1" dirty="0"/>
              <a:t>Annahme: </a:t>
            </a:r>
            <a:r>
              <a:rPr lang="en-ES" dirty="0"/>
              <a:t>Publikationen mit Auszeichnungen weisen eine hörere Qualität auf, und sollten …</a:t>
            </a:r>
          </a:p>
          <a:p>
            <a:pPr marL="0" indent="0">
              <a:buNone/>
            </a:pPr>
            <a:r>
              <a:rPr lang="en-ES" dirty="0"/>
              <a:t>… mehr über Kontexte diskutieren</a:t>
            </a:r>
          </a:p>
          <a:p>
            <a:pPr marL="0" indent="0">
              <a:buNone/>
            </a:pPr>
            <a:r>
              <a:rPr lang="en-ES" dirty="0"/>
              <a:t>… mehr über die Verallgemeinbarkeit der Ergebnisse diskutieren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1BBE-D294-AA4A-9064-6AC16C8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D81B-5B08-7F40-909E-C4979FF9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2B52-9838-7641-A0AA-EE4D251C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13</a:t>
            </a:fld>
            <a:endParaRPr lang="en-ES"/>
          </a:p>
        </p:txBody>
      </p:sp>
      <p:pic>
        <p:nvPicPr>
          <p:cNvPr id="7" name="Content Placeholder 4" descr="Document outline">
            <a:extLst>
              <a:ext uri="{FF2B5EF4-FFF2-40B4-BE49-F238E27FC236}">
                <a16:creationId xmlns:a16="http://schemas.microsoft.com/office/drawing/2014/main" id="{694FA018-B084-3248-9101-6072A960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28" y="1508236"/>
            <a:ext cx="1474392" cy="1474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2FCE7-0A60-9B42-A601-9AFB320D419E}"/>
              </a:ext>
            </a:extLst>
          </p:cNvPr>
          <p:cNvSpPr txBox="1"/>
          <p:nvPr/>
        </p:nvSpPr>
        <p:spPr>
          <a:xfrm>
            <a:off x="789194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9" name="Content Placeholder 4" descr="Document outline">
            <a:extLst>
              <a:ext uri="{FF2B5EF4-FFF2-40B4-BE49-F238E27FC236}">
                <a16:creationId xmlns:a16="http://schemas.microsoft.com/office/drawing/2014/main" id="{1BC36011-3045-8F4B-8BC3-E631C77A7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8439" y="1508236"/>
            <a:ext cx="1474392" cy="1474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E38C0-70B4-0949-B3D0-710190B6C041}"/>
              </a:ext>
            </a:extLst>
          </p:cNvPr>
          <p:cNvSpPr txBox="1"/>
          <p:nvPr/>
        </p:nvSpPr>
        <p:spPr>
          <a:xfrm>
            <a:off x="2446525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92CBF-4FCE-E24F-A40B-7D05ED8017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76" t="19888"/>
          <a:stretch/>
        </p:blipFill>
        <p:spPr>
          <a:xfrm>
            <a:off x="1148463" y="2887076"/>
            <a:ext cx="838831" cy="3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1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Vorgehen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Iteration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14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9655-5926-6741-831E-FF89C704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Vorgehen: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A67A-21BD-A642-98AF-26F4DF67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1. Iteration aller ausgezeichneten Publikationen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b="1" dirty="0"/>
              <a:t>Lesereihenfolge:</a:t>
            </a:r>
            <a:r>
              <a:rPr lang="en-ES" dirty="0"/>
              <a:t> abhängig von Art der Auszeichnung und 				        Vortragszeitpunkt auf der ICSE</a:t>
            </a:r>
          </a:p>
          <a:p>
            <a:pPr marL="0" indent="0">
              <a:buNone/>
            </a:pPr>
            <a:r>
              <a:rPr lang="en-ES" b="1" dirty="0"/>
              <a:t>Zwecke</a:t>
            </a:r>
            <a:r>
              <a:rPr lang="en-ES" dirty="0"/>
              <a:t>: Thema, Ab/Eingrenzung, Verallgemeinbarkeit</a:t>
            </a:r>
          </a:p>
          <a:p>
            <a:pPr marL="0" indent="0">
              <a:buNone/>
            </a:pPr>
            <a:r>
              <a:rPr lang="en-ES" b="1" dirty="0"/>
              <a:t>Stellen</a:t>
            </a:r>
            <a:r>
              <a:rPr lang="en-ES" dirty="0"/>
              <a:t>: Titel, Abstract, Introduction, Related Work, Conclusion,			   Threats to Validity (externe validity), Discussion, Limitations, 		   Future Work, </a:t>
            </a:r>
          </a:p>
          <a:p>
            <a:pPr marL="0" indent="0">
              <a:buNone/>
            </a:pPr>
            <a:r>
              <a:rPr lang="en-ES" b="1" dirty="0"/>
              <a:t>Fokus</a:t>
            </a:r>
            <a:r>
              <a:rPr lang="en-ES" dirty="0"/>
              <a:t>: Recherchefragen 1 und 2</a:t>
            </a:r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8094-1381-AF4F-A977-C0D1D4B7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2C21-F719-AE4D-A365-6CF86E28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C580-B3B4-FC47-884B-BD26A61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15</a:t>
            </a:fld>
            <a:endParaRPr lang="en-ES"/>
          </a:p>
        </p:txBody>
      </p:sp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BB18E2C3-D8BA-454C-9234-4D2A305C6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Recherchefragen: Iteration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327894"/>
              </p:ext>
            </p:extLst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507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74C4-021E-D74D-9E17-95B3D75F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Clustering: Iteration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715E-448D-F842-A683-7D2281CD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D072-AC40-414C-8E37-3F95059F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FECC-7AEE-9E43-A344-7C2347E0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17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9A588-FBDF-054E-99CF-ADF389853D35}"/>
              </a:ext>
            </a:extLst>
          </p:cNvPr>
          <p:cNvSpPr txBox="1"/>
          <p:nvPr/>
        </p:nvSpPr>
        <p:spPr>
          <a:xfrm>
            <a:off x="3348032" y="38892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3C6D4-CC0C-1241-BFB1-BC9E2E3D22D9}"/>
              </a:ext>
            </a:extLst>
          </p:cNvPr>
          <p:cNvSpPr txBox="1"/>
          <p:nvPr/>
        </p:nvSpPr>
        <p:spPr>
          <a:xfrm>
            <a:off x="3335153" y="422343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C2:</a:t>
            </a:r>
          </a:p>
          <a:p>
            <a:r>
              <a:rPr lang="en-ES" sz="1000" dirty="0"/>
              <a:t>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B4CEA-6A14-9D4F-A2EF-EC46D9C5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89" y="2826077"/>
            <a:ext cx="499918" cy="582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5BDD74-8A00-2D48-8E60-BBE2F0E5A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5"/>
          <a:stretch/>
        </p:blipFill>
        <p:spPr>
          <a:xfrm>
            <a:off x="1472488" y="4547022"/>
            <a:ext cx="1078341" cy="1227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92CF2-6C4C-C643-942C-A6C4FAA2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5" r="45280"/>
          <a:stretch/>
        </p:blipFill>
        <p:spPr>
          <a:xfrm>
            <a:off x="4287516" y="4204608"/>
            <a:ext cx="1078341" cy="122730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551BE1A-A1FC-9945-BC3E-AFC5088F8570}"/>
              </a:ext>
            </a:extLst>
          </p:cNvPr>
          <p:cNvSpPr/>
          <p:nvPr/>
        </p:nvSpPr>
        <p:spPr>
          <a:xfrm>
            <a:off x="1888485" y="3589336"/>
            <a:ext cx="1852142" cy="1845040"/>
          </a:xfrm>
          <a:prstGeom prst="ellipse">
            <a:avLst/>
          </a:prstGeom>
          <a:noFill/>
          <a:ln>
            <a:solidFill>
              <a:srgbClr val="01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47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C3: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Artifacts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Badge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8B3155-656C-E841-BFC7-08BD90B511CA}"/>
              </a:ext>
            </a:extLst>
          </p:cNvPr>
          <p:cNvSpPr/>
          <p:nvPr/>
        </p:nvSpPr>
        <p:spPr>
          <a:xfrm>
            <a:off x="3298862" y="3625061"/>
            <a:ext cx="1474391" cy="1474392"/>
          </a:xfrm>
          <a:prstGeom prst="ellipse">
            <a:avLst/>
          </a:prstGeom>
          <a:noFill/>
          <a:ln>
            <a:solidFill>
              <a:srgbClr val="CD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34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C4: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Artifacts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Reusable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Badge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45DC6D-A450-F347-B9A3-43E4309DE078}"/>
              </a:ext>
            </a:extLst>
          </p:cNvPr>
          <p:cNvSpPr/>
          <p:nvPr/>
        </p:nvSpPr>
        <p:spPr>
          <a:xfrm>
            <a:off x="2749886" y="2708558"/>
            <a:ext cx="1379412" cy="1374725"/>
          </a:xfrm>
          <a:prstGeom prst="ellipse">
            <a:avLst/>
          </a:prstGeom>
          <a:noFill/>
          <a:ln>
            <a:solidFill>
              <a:srgbClr val="ECD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ES" b="1" dirty="0">
                <a:solidFill>
                  <a:schemeClr val="tx1"/>
                </a:solidFill>
              </a:rPr>
              <a:t>13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C1: ACM SIGSOFT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Awards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839F0F-CC56-4D49-B8A0-3E954322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41" y="1825625"/>
            <a:ext cx="67968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C1: ACM SIGSOFT Award (13)</a:t>
            </a:r>
          </a:p>
          <a:p>
            <a:pPr marL="0" indent="0">
              <a:buNone/>
            </a:pPr>
            <a:r>
              <a:rPr lang="en-ES" dirty="0"/>
              <a:t>C2: beide Badges (25)</a:t>
            </a:r>
          </a:p>
          <a:p>
            <a:pPr marL="0" indent="0">
              <a:buNone/>
            </a:pPr>
            <a:r>
              <a:rPr lang="en-ES" dirty="0"/>
              <a:t>C3: ‘Artifacts Available’ Badge (17)</a:t>
            </a:r>
          </a:p>
          <a:p>
            <a:pPr marL="0" indent="0">
              <a:buNone/>
            </a:pPr>
            <a:r>
              <a:rPr lang="en-ES" dirty="0"/>
              <a:t>C4: ‘Artifacts Evaluated Reusable’ Badge (4)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16" name="Content Placeholder 4" descr="Document outline">
            <a:extLst>
              <a:ext uri="{FF2B5EF4-FFF2-40B4-BE49-F238E27FC236}">
                <a16:creationId xmlns:a16="http://schemas.microsoft.com/office/drawing/2014/main" id="{764BFCBF-DCC6-094D-99D1-452BCFA78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28" y="1508236"/>
            <a:ext cx="1474392" cy="14743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175164-BB71-6449-BB60-4209B5FF01BC}"/>
              </a:ext>
            </a:extLst>
          </p:cNvPr>
          <p:cNvSpPr txBox="1"/>
          <p:nvPr/>
        </p:nvSpPr>
        <p:spPr>
          <a:xfrm>
            <a:off x="789194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AA96EE-EABA-2A48-BA2E-DB407A8FB3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76" t="19888"/>
          <a:stretch/>
        </p:blipFill>
        <p:spPr>
          <a:xfrm>
            <a:off x="1148463" y="2887076"/>
            <a:ext cx="838831" cy="336288"/>
          </a:xfrm>
          <a:prstGeom prst="rect">
            <a:avLst/>
          </a:prstGeom>
        </p:spPr>
      </p:pic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3ACE28CE-C608-0D4E-B9F8-5507622C9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F3AE2A-7181-0540-BFB9-6B31B1C06B5F}"/>
              </a:ext>
            </a:extLst>
          </p:cNvPr>
          <p:cNvSpPr txBox="1"/>
          <p:nvPr/>
        </p:nvSpPr>
        <p:spPr>
          <a:xfrm>
            <a:off x="3691006" y="3690136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9E6CC6-7BBE-8942-9780-DC9E3F92EDE4}"/>
              </a:ext>
            </a:extLst>
          </p:cNvPr>
          <p:cNvSpPr txBox="1"/>
          <p:nvPr/>
        </p:nvSpPr>
        <p:spPr>
          <a:xfrm>
            <a:off x="3045088" y="3726063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361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069F-386F-BE40-A0C2-5CFABBD2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12A-5FE6-3F4A-AF6E-5CDAE8C8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Beispiel für Charakterisierung, Identifizierung von Kontexten und kritische Analyse zur Verallgemeinbarkeit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GB" dirty="0"/>
              <a:t>G</a:t>
            </a:r>
            <a:r>
              <a:rPr lang="en-ES" dirty="0"/>
              <a:t>esichtete Publikation:</a:t>
            </a:r>
          </a:p>
          <a:p>
            <a:pPr marL="0" indent="0">
              <a:buNone/>
            </a:pPr>
            <a:r>
              <a:rPr lang="en-ES" dirty="0"/>
              <a:t>Titel – AXXX</a:t>
            </a:r>
          </a:p>
          <a:p>
            <a:pPr marL="0" indent="0">
              <a:buNone/>
            </a:pPr>
            <a:r>
              <a:rPr lang="en-GB" dirty="0"/>
              <a:t>G</a:t>
            </a:r>
            <a:r>
              <a:rPr lang="en-ES" dirty="0"/>
              <a:t>eschrieben von X, Y, Z [1]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B76A-D0BB-9446-A0FC-7450CA1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7F1C-38F7-0441-9C40-45AACA5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9D8D-271F-D848-88D5-E6269FF8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18</a:t>
            </a:fld>
            <a:endParaRPr lang="en-E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460ACB9-363A-854C-86E5-674330539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665252"/>
              </p:ext>
            </p:extLst>
          </p:nvPr>
        </p:nvGraphicFramePr>
        <p:xfrm>
          <a:off x="990600" y="4857611"/>
          <a:ext cx="10515600" cy="1471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84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A6D-0895-6A4A-9561-4E3FF4E6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7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Charakterisierung der Publikationen</a:t>
            </a:r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19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2447364"/>
            <a:ext cx="5257800" cy="360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Proposal</a:t>
            </a:r>
            <a:r>
              <a:rPr lang="de-DE" sz="2200" dirty="0"/>
              <a:t>: </a:t>
            </a:r>
            <a:r>
              <a:rPr lang="de-DE" sz="2200" dirty="0" err="1"/>
              <a:t>method</a:t>
            </a:r>
            <a:r>
              <a:rPr lang="de-DE" sz="2200" dirty="0"/>
              <a:t> / </a:t>
            </a:r>
            <a:r>
              <a:rPr lang="de-DE" sz="2200" dirty="0" err="1"/>
              <a:t>technique</a:t>
            </a:r>
            <a:r>
              <a:rPr lang="de-DE" sz="2200" dirty="0"/>
              <a:t> / </a:t>
            </a:r>
            <a:r>
              <a:rPr lang="de-DE" sz="2200" dirty="0" err="1"/>
              <a:t>approach</a:t>
            </a:r>
            <a:endParaRPr lang="de-DE" sz="2200" dirty="0"/>
          </a:p>
          <a:p>
            <a:r>
              <a:rPr lang="de-DE" sz="2200" dirty="0" err="1"/>
              <a:t>Inspection</a:t>
            </a:r>
            <a:r>
              <a:rPr lang="de-DE" sz="2200" dirty="0"/>
              <a:t>, manuelle Analyse</a:t>
            </a:r>
          </a:p>
          <a:p>
            <a:r>
              <a:rPr lang="de-DE" sz="2200" dirty="0" err="1"/>
              <a:t>empirical</a:t>
            </a:r>
            <a:r>
              <a:rPr lang="de-DE" sz="2200" dirty="0"/>
              <a:t> / </a:t>
            </a:r>
            <a:r>
              <a:rPr lang="de-DE" sz="2200" dirty="0" err="1"/>
              <a:t>comprehensive</a:t>
            </a:r>
            <a:r>
              <a:rPr lang="de-DE" sz="2200" dirty="0"/>
              <a:t> / </a:t>
            </a:r>
            <a:r>
              <a:rPr lang="de-DE" sz="2200" dirty="0" err="1"/>
              <a:t>pilot</a:t>
            </a:r>
            <a:r>
              <a:rPr lang="de-DE" sz="2200" dirty="0"/>
              <a:t> / </a:t>
            </a:r>
            <a:r>
              <a:rPr lang="de-DE" sz="2200" dirty="0" err="1"/>
              <a:t>field</a:t>
            </a:r>
            <a:r>
              <a:rPr lang="de-DE" sz="2200" dirty="0"/>
              <a:t> / </a:t>
            </a:r>
            <a:r>
              <a:rPr lang="de-DE" sz="2200" dirty="0" err="1"/>
              <a:t>exploratory</a:t>
            </a:r>
            <a:r>
              <a:rPr lang="de-DE" sz="2200" dirty="0"/>
              <a:t> / </a:t>
            </a:r>
            <a:r>
              <a:rPr lang="de-DE" sz="2200" dirty="0" err="1"/>
              <a:t>case</a:t>
            </a:r>
            <a:r>
              <a:rPr lang="de-DE" sz="2200" dirty="0"/>
              <a:t> / </a:t>
            </a:r>
            <a:r>
              <a:rPr lang="de-DE" sz="2200" dirty="0" err="1"/>
              <a:t>user</a:t>
            </a:r>
            <a:r>
              <a:rPr lang="de-DE" sz="2200" dirty="0"/>
              <a:t> </a:t>
            </a:r>
            <a:r>
              <a:rPr lang="de-DE" sz="2200" dirty="0" err="1"/>
              <a:t>study</a:t>
            </a:r>
            <a:endParaRPr lang="de-DE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E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6096000" y="2447363"/>
            <a:ext cx="5257800" cy="3603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Evaluation</a:t>
            </a:r>
          </a:p>
          <a:p>
            <a:r>
              <a:rPr lang="de-DE" dirty="0"/>
              <a:t>Qualitative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/>
              <a:t>Benchmark</a:t>
            </a:r>
          </a:p>
          <a:p>
            <a:r>
              <a:rPr lang="de-DE" dirty="0"/>
              <a:t>(</a:t>
            </a:r>
            <a:r>
              <a:rPr lang="de-DE" dirty="0" err="1"/>
              <a:t>controlled</a:t>
            </a:r>
            <a:r>
              <a:rPr lang="de-DE" dirty="0"/>
              <a:t> / </a:t>
            </a:r>
            <a:r>
              <a:rPr lang="de-DE" dirty="0" err="1"/>
              <a:t>psychologogical</a:t>
            </a:r>
            <a:r>
              <a:rPr lang="de-DE" dirty="0"/>
              <a:t> / online) </a:t>
            </a:r>
            <a:r>
              <a:rPr lang="de-DE" dirty="0" err="1"/>
              <a:t>experiment</a:t>
            </a:r>
            <a:endParaRPr lang="de-DE" dirty="0"/>
          </a:p>
          <a:p>
            <a:r>
              <a:rPr lang="de-DE" dirty="0"/>
              <a:t>Simulation</a:t>
            </a:r>
          </a:p>
          <a:p>
            <a:r>
              <a:rPr lang="de-DE" dirty="0"/>
              <a:t>(semi-</a:t>
            </a:r>
            <a:r>
              <a:rPr lang="de-DE" dirty="0" err="1"/>
              <a:t>structured</a:t>
            </a:r>
            <a:r>
              <a:rPr lang="de-DE" dirty="0"/>
              <a:t>, </a:t>
            </a:r>
            <a:r>
              <a:rPr lang="de-DE" dirty="0" err="1"/>
              <a:t>structured</a:t>
            </a:r>
            <a:r>
              <a:rPr lang="de-DE" dirty="0"/>
              <a:t>) interview</a:t>
            </a:r>
          </a:p>
          <a:p>
            <a:r>
              <a:rPr lang="de-DE" dirty="0"/>
              <a:t>Survey</a:t>
            </a:r>
          </a:p>
          <a:p>
            <a:r>
              <a:rPr lang="de-DE" dirty="0" err="1"/>
              <a:t>Contextual</a:t>
            </a:r>
            <a:r>
              <a:rPr lang="de-DE" dirty="0"/>
              <a:t> </a:t>
            </a:r>
            <a:r>
              <a:rPr lang="de-DE" dirty="0" err="1"/>
              <a:t>inquiry</a:t>
            </a:r>
            <a:endParaRPr lang="de-DE" dirty="0"/>
          </a:p>
          <a:p>
            <a:r>
              <a:rPr lang="de-DE" dirty="0"/>
              <a:t>States-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arts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1854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993-D409-AA41-9226-B5203DB2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033A2-306D-3640-A64B-95E65646B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504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F75EB-4587-A44D-89B2-6267F244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C92F-AB93-4A4F-8B86-474E7737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F22F-C303-5244-8BCD-2A11E96A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5031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A6D-0895-6A4A-9561-4E3FF4E6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7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Identifizierung von Kontexten</a:t>
            </a:r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20</a:t>
            </a:fld>
            <a:endParaRPr lang="en-E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615277-0231-F847-8BC9-7A2D1793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13079"/>
              </p:ext>
            </p:extLst>
          </p:nvPr>
        </p:nvGraphicFramePr>
        <p:xfrm>
          <a:off x="838200" y="2592006"/>
          <a:ext cx="102762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673">
                  <a:extLst>
                    <a:ext uri="{9D8B030D-6E8A-4147-A177-3AD203B41FA5}">
                      <a16:colId xmlns:a16="http://schemas.microsoft.com/office/drawing/2014/main" val="2364582391"/>
                    </a:ext>
                  </a:extLst>
                </a:gridCol>
                <a:gridCol w="7379595">
                  <a:extLst>
                    <a:ext uri="{9D8B030D-6E8A-4147-A177-3AD203B41FA5}">
                      <a16:colId xmlns:a16="http://schemas.microsoft.com/office/drawing/2014/main" val="350329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5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Titel, Abstract,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4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Ein-/Abgrenzung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Related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9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Conclusions, Threats to Validity (extern validity), Discussion, Limitations,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0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9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A6D-0895-6A4A-9561-4E3FF4E6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7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Kritische Analyse zur </a:t>
            </a:r>
            <a:r>
              <a:rPr lang="de-DE" dirty="0" err="1"/>
              <a:t>Verallgemeinbarkeit</a:t>
            </a: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21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2447364"/>
            <a:ext cx="5257800" cy="3908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400" b="1" dirty="0" err="1"/>
              <a:t>Threats</a:t>
            </a:r>
            <a:r>
              <a:rPr lang="de-DE" sz="3400" b="1" dirty="0"/>
              <a:t> </a:t>
            </a:r>
            <a:r>
              <a:rPr lang="de-DE" sz="3400" b="1" dirty="0" err="1"/>
              <a:t>to</a:t>
            </a:r>
            <a:r>
              <a:rPr lang="de-DE" sz="3400" b="1" dirty="0"/>
              <a:t> </a:t>
            </a:r>
            <a:r>
              <a:rPr lang="de-DE" sz="3400" b="1" dirty="0" err="1"/>
              <a:t>Validity</a:t>
            </a:r>
            <a:r>
              <a:rPr lang="de-DE" sz="3400" b="1" dirty="0"/>
              <a:t> - Sektion vorhanden ?</a:t>
            </a:r>
          </a:p>
          <a:p>
            <a:r>
              <a:rPr lang="en-GB" sz="2200" dirty="0" err="1"/>
              <a:t>Ja</a:t>
            </a:r>
            <a:r>
              <a:rPr lang="en-GB" sz="2200" dirty="0"/>
              <a:t>, </a:t>
            </a:r>
            <a:r>
              <a:rPr lang="en-GB" sz="2200" dirty="0" err="1"/>
              <a:t>aufgeteilt</a:t>
            </a:r>
            <a:r>
              <a:rPr lang="en-GB" sz="2200" dirty="0"/>
              <a:t> in interne, </a:t>
            </a:r>
            <a:r>
              <a:rPr lang="en-GB" sz="2200" dirty="0" err="1"/>
              <a:t>externe</a:t>
            </a:r>
            <a:r>
              <a:rPr lang="en-GB" sz="2200" dirty="0"/>
              <a:t> und construct </a:t>
            </a:r>
            <a:r>
              <a:rPr lang="en-GB" sz="2200" dirty="0" err="1"/>
              <a:t>Validität</a:t>
            </a:r>
            <a:endParaRPr lang="en-GB" sz="2200" dirty="0"/>
          </a:p>
          <a:p>
            <a:r>
              <a:rPr lang="en-GB" sz="2200" dirty="0" err="1"/>
              <a:t>Ja</a:t>
            </a:r>
            <a:r>
              <a:rPr lang="en-GB" sz="2200" dirty="0"/>
              <a:t>, </a:t>
            </a:r>
            <a:r>
              <a:rPr lang="en-GB" sz="2200" dirty="0" err="1"/>
              <a:t>aufgeteilt</a:t>
            </a:r>
            <a:r>
              <a:rPr lang="en-GB" sz="2200" dirty="0"/>
              <a:t> in interne und </a:t>
            </a:r>
            <a:r>
              <a:rPr lang="en-GB" sz="2200" dirty="0" err="1"/>
              <a:t>externe</a:t>
            </a:r>
            <a:r>
              <a:rPr lang="en-GB" sz="2200" dirty="0"/>
              <a:t> </a:t>
            </a:r>
            <a:r>
              <a:rPr lang="en-GB" sz="2200" dirty="0" err="1"/>
              <a:t>Validität</a:t>
            </a:r>
            <a:endParaRPr lang="en-GB" sz="2200" dirty="0"/>
          </a:p>
          <a:p>
            <a:r>
              <a:rPr lang="en-GB" sz="2200" dirty="0" err="1"/>
              <a:t>Ja</a:t>
            </a:r>
            <a:r>
              <a:rPr lang="en-GB" sz="2200" dirty="0"/>
              <a:t>, </a:t>
            </a:r>
            <a:r>
              <a:rPr lang="en-GB" sz="2200" dirty="0" err="1"/>
              <a:t>Beschreibung</a:t>
            </a:r>
            <a:r>
              <a:rPr lang="en-GB" sz="2200" dirty="0"/>
              <a:t>, </a:t>
            </a:r>
            <a:r>
              <a:rPr lang="en-GB" sz="2200" dirty="0" err="1"/>
              <a:t>wie</a:t>
            </a:r>
            <a:r>
              <a:rPr lang="en-GB" sz="2200" dirty="0"/>
              <a:t> interne Threats </a:t>
            </a:r>
            <a:r>
              <a:rPr lang="en-GB" sz="2200" dirty="0" err="1"/>
              <a:t>gemildert</a:t>
            </a:r>
            <a:r>
              <a:rPr lang="en-GB" sz="2200" dirty="0"/>
              <a:t> </a:t>
            </a:r>
            <a:r>
              <a:rPr lang="en-GB" sz="2200" dirty="0" err="1"/>
              <a:t>wurden</a:t>
            </a:r>
            <a:r>
              <a:rPr lang="en-GB" sz="2200" dirty="0"/>
              <a:t> (11,8%)</a:t>
            </a:r>
          </a:p>
          <a:p>
            <a:r>
              <a:rPr lang="en-GB" sz="2200" dirty="0" err="1"/>
              <a:t>Nein</a:t>
            </a:r>
            <a:r>
              <a:rPr lang="en-GB" sz="2200" dirty="0"/>
              <a:t> (25,4%) – </a:t>
            </a:r>
            <a:r>
              <a:rPr lang="en-GB" sz="2200" b="1" dirty="0" err="1"/>
              <a:t>Welche</a:t>
            </a:r>
            <a:r>
              <a:rPr lang="en-GB" sz="2200" b="1" dirty="0"/>
              <a:t> </a:t>
            </a:r>
            <a:r>
              <a:rPr lang="en-GB" sz="2200" b="1" dirty="0" err="1"/>
              <a:t>Sektionen</a:t>
            </a:r>
            <a:r>
              <a:rPr lang="en-GB" sz="2200" b="1" dirty="0"/>
              <a:t> </a:t>
            </a:r>
            <a:r>
              <a:rPr lang="en-GB" sz="2200" b="1" dirty="0" err="1"/>
              <a:t>sind</a:t>
            </a:r>
            <a:r>
              <a:rPr lang="en-GB" sz="2200" b="1" dirty="0"/>
              <a:t> </a:t>
            </a:r>
            <a:r>
              <a:rPr lang="en-GB" sz="2200" b="1" dirty="0" err="1"/>
              <a:t>vorhanden</a:t>
            </a:r>
            <a:r>
              <a:rPr lang="en-GB" sz="2200" b="1" dirty="0"/>
              <a:t>? 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/>
              <a:t>Analyse </a:t>
            </a:r>
            <a:r>
              <a:rPr lang="en-GB" sz="2200" dirty="0" err="1"/>
              <a:t>zur</a:t>
            </a:r>
            <a:r>
              <a:rPr lang="en-GB" sz="2200" dirty="0"/>
              <a:t> </a:t>
            </a:r>
            <a:r>
              <a:rPr lang="en-GB" sz="2200" dirty="0" err="1"/>
              <a:t>externen</a:t>
            </a:r>
            <a:r>
              <a:rPr lang="en-GB" sz="2200" dirty="0"/>
              <a:t> </a:t>
            </a:r>
            <a:r>
              <a:rPr lang="en-GB" sz="2200" dirty="0" err="1"/>
              <a:t>Validität</a:t>
            </a:r>
            <a:endParaRPr lang="en-GB" sz="2200" dirty="0"/>
          </a:p>
          <a:p>
            <a:r>
              <a:rPr lang="en-GB" sz="2200" dirty="0" err="1"/>
              <a:t>Kein</a:t>
            </a:r>
            <a:r>
              <a:rPr lang="en-GB" sz="2200" dirty="0"/>
              <a:t> </a:t>
            </a:r>
            <a:r>
              <a:rPr lang="en-GB" sz="2200" dirty="0" err="1"/>
              <a:t>Fokus</a:t>
            </a:r>
            <a:r>
              <a:rPr lang="en-GB" sz="2200" dirty="0"/>
              <a:t> auf </a:t>
            </a:r>
            <a:r>
              <a:rPr lang="en-GB" sz="2200" dirty="0" err="1"/>
              <a:t>Verallgemeinbarkeit</a:t>
            </a:r>
            <a:r>
              <a:rPr lang="en-GB" sz="2200" dirty="0"/>
              <a:t> (5,08%)</a:t>
            </a:r>
          </a:p>
          <a:p>
            <a:r>
              <a:rPr lang="en-GB" sz="2200" dirty="0" err="1"/>
              <a:t>Vage</a:t>
            </a:r>
            <a:r>
              <a:rPr lang="en-GB" sz="2200" dirty="0"/>
              <a:t> </a:t>
            </a:r>
            <a:r>
              <a:rPr lang="en-GB" sz="2200" dirty="0" err="1"/>
              <a:t>Stellungnahmen</a:t>
            </a:r>
            <a:r>
              <a:rPr lang="en-GB" sz="2200" dirty="0"/>
              <a:t> </a:t>
            </a:r>
            <a:r>
              <a:rPr lang="en-GB" sz="2200" dirty="0" err="1"/>
              <a:t>zur</a:t>
            </a:r>
            <a:r>
              <a:rPr lang="en-GB" sz="2200" dirty="0"/>
              <a:t> </a:t>
            </a:r>
            <a:r>
              <a:rPr lang="en-GB" sz="2200" dirty="0" err="1"/>
              <a:t>Verallgemeinbarkeit</a:t>
            </a:r>
            <a:r>
              <a:rPr lang="en-GB" sz="2200" dirty="0"/>
              <a:t> (20,3%)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 err="1"/>
              <a:t>Sektion</a:t>
            </a:r>
            <a:r>
              <a:rPr lang="en-GB" sz="2200" dirty="0"/>
              <a:t> Future Work </a:t>
            </a:r>
            <a:r>
              <a:rPr lang="en-GB" sz="2200" dirty="0" err="1"/>
              <a:t>vorhanden</a:t>
            </a:r>
            <a:r>
              <a:rPr lang="en-GB" sz="2200" dirty="0"/>
              <a:t> ?</a:t>
            </a:r>
          </a:p>
          <a:p>
            <a:r>
              <a:rPr lang="en-GB" sz="2200" dirty="0" err="1"/>
              <a:t>Sektion</a:t>
            </a:r>
            <a:r>
              <a:rPr lang="en-GB" sz="2200" dirty="0"/>
              <a:t> Limitations </a:t>
            </a:r>
            <a:r>
              <a:rPr lang="en-GB" sz="2200" dirty="0" err="1"/>
              <a:t>vorhanden</a:t>
            </a:r>
            <a:r>
              <a:rPr lang="en-GB" sz="2200" dirty="0"/>
              <a:t> ?</a:t>
            </a:r>
          </a:p>
          <a:p>
            <a:r>
              <a:rPr lang="en-GB" sz="2200" dirty="0" err="1"/>
              <a:t>Sektion</a:t>
            </a:r>
            <a:r>
              <a:rPr lang="en-GB" sz="2200" dirty="0"/>
              <a:t> </a:t>
            </a:r>
            <a:r>
              <a:rPr lang="en-GB" sz="2200" dirty="0" err="1"/>
              <a:t>Diskussion</a:t>
            </a:r>
            <a:r>
              <a:rPr lang="en-GB" sz="2200" dirty="0"/>
              <a:t>, </a:t>
            </a:r>
            <a:r>
              <a:rPr lang="en-GB" sz="2200" dirty="0" err="1"/>
              <a:t>Schlussfolgerungen</a:t>
            </a:r>
            <a:endParaRPr lang="en-GB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6096000" y="3686301"/>
            <a:ext cx="5257800" cy="23648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Was wurde stattdessen gemacht?</a:t>
            </a:r>
          </a:p>
          <a:p>
            <a:r>
              <a:rPr lang="de-DE" sz="1500" dirty="0"/>
              <a:t>Verweis auf Teilnehmende</a:t>
            </a:r>
          </a:p>
          <a:p>
            <a:r>
              <a:rPr lang="de-DE" sz="1500" dirty="0"/>
              <a:t>Verweis auf Evaluation</a:t>
            </a:r>
          </a:p>
          <a:p>
            <a:r>
              <a:rPr lang="de-DE" sz="1500" dirty="0"/>
              <a:t>Verweis auf andere Studien (</a:t>
            </a:r>
            <a:r>
              <a:rPr lang="de-DE" sz="1500" dirty="0" err="1"/>
              <a:t>zB</a:t>
            </a:r>
            <a:r>
              <a:rPr lang="de-DE" sz="1500" dirty="0"/>
              <a:t>. </a:t>
            </a:r>
            <a:r>
              <a:rPr lang="de-DE" sz="1500" dirty="0" err="1"/>
              <a:t>bzgl</a:t>
            </a:r>
            <a:r>
              <a:rPr lang="de-DE" sz="1500" dirty="0"/>
              <a:t> </a:t>
            </a:r>
            <a:r>
              <a:rPr lang="de-DE" sz="1500" dirty="0" err="1"/>
              <a:t>Scope</a:t>
            </a:r>
            <a:r>
              <a:rPr lang="de-DE" sz="1500" dirty="0"/>
              <a:t>, </a:t>
            </a:r>
            <a:r>
              <a:rPr lang="de-DE" sz="1500" dirty="0" err="1"/>
              <a:t>Scale</a:t>
            </a:r>
            <a:r>
              <a:rPr lang="de-DE" sz="1500" dirty="0"/>
              <a:t>)</a:t>
            </a:r>
          </a:p>
          <a:p>
            <a:r>
              <a:rPr lang="de-DE" sz="1500" dirty="0"/>
              <a:t>Verweis auf Vorgehen / Beschreibung der Studie</a:t>
            </a:r>
          </a:p>
          <a:p>
            <a:r>
              <a:rPr lang="de-DE" sz="1500" dirty="0"/>
              <a:t>Verweis auf Implementierung</a:t>
            </a:r>
          </a:p>
          <a:p>
            <a:r>
              <a:rPr lang="en-GB" sz="1500" dirty="0" err="1"/>
              <a:t>Aussage</a:t>
            </a:r>
            <a:r>
              <a:rPr lang="en-GB" sz="1500" dirty="0"/>
              <a:t>, </a:t>
            </a:r>
            <a:r>
              <a:rPr lang="en-GB" sz="1500" dirty="0" err="1"/>
              <a:t>dass</a:t>
            </a:r>
            <a:r>
              <a:rPr lang="en-GB" sz="1500" dirty="0"/>
              <a:t> es der 1. Ansatz </a:t>
            </a:r>
            <a:r>
              <a:rPr lang="en-GB" sz="1500" dirty="0" err="1"/>
              <a:t>ist</a:t>
            </a:r>
            <a:endParaRPr lang="en-ES" sz="1500" dirty="0"/>
          </a:p>
          <a:p>
            <a:pPr marL="0" indent="0">
              <a:buNone/>
            </a:pPr>
            <a:endParaRPr lang="de-DE" sz="2000" dirty="0"/>
          </a:p>
          <a:p>
            <a:endParaRPr lang="en-ES" dirty="0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B86D7E3A-B8FF-F344-BE6F-B7004F52F9A2}"/>
              </a:ext>
            </a:extLst>
          </p:cNvPr>
          <p:cNvSpPr/>
          <p:nvPr/>
        </p:nvSpPr>
        <p:spPr>
          <a:xfrm>
            <a:off x="5017394" y="4334623"/>
            <a:ext cx="149290" cy="78279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FCC6B4-16F0-CE4F-86DA-8D3637800834}"/>
              </a:ext>
            </a:extLst>
          </p:cNvPr>
          <p:cNvCxnSpPr>
            <a:cxnSpLocks/>
          </p:cNvCxnSpPr>
          <p:nvPr/>
        </p:nvCxnSpPr>
        <p:spPr>
          <a:xfrm flipV="1">
            <a:off x="5166684" y="3943227"/>
            <a:ext cx="916615" cy="78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D2114339-FE41-7C40-A302-9B785DA503DE}"/>
              </a:ext>
            </a:extLst>
          </p:cNvPr>
          <p:cNvSpPr/>
          <p:nvPr/>
        </p:nvSpPr>
        <p:spPr>
          <a:xfrm>
            <a:off x="851079" y="2733161"/>
            <a:ext cx="45719" cy="52443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09C2F733-8E7F-EE47-B482-F971D4AC338D}"/>
              </a:ext>
            </a:extLst>
          </p:cNvPr>
          <p:cNvSpPr/>
          <p:nvPr/>
        </p:nvSpPr>
        <p:spPr>
          <a:xfrm>
            <a:off x="842408" y="5282512"/>
            <a:ext cx="45719" cy="7834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AD2FDCA-895B-5C46-A9B6-17321A5C08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8200" y="3014321"/>
            <a:ext cx="12700" cy="119006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C59B8FE-C50C-1B46-8730-4C4C29916DB4}"/>
              </a:ext>
            </a:extLst>
          </p:cNvPr>
          <p:cNvCxnSpPr>
            <a:cxnSpLocks/>
          </p:cNvCxnSpPr>
          <p:nvPr/>
        </p:nvCxnSpPr>
        <p:spPr>
          <a:xfrm rot="10800000">
            <a:off x="838200" y="4334623"/>
            <a:ext cx="4208" cy="1129553"/>
          </a:xfrm>
          <a:prstGeom prst="curvedConnector3">
            <a:avLst>
              <a:gd name="adj1" fmla="val 5532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4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6493"/>
          </a:xfrm>
        </p:spPr>
        <p:txBody>
          <a:bodyPr/>
          <a:lstStyle/>
          <a:p>
            <a:pPr marL="0" indent="0">
              <a:buNone/>
            </a:pPr>
            <a:r>
              <a:rPr lang="en-ES" dirty="0"/>
              <a:t>[1] Titel – AXX - Author 1, Author 2 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ES" dirty="0"/>
              <a:t>hort summary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22</a:t>
            </a:fld>
            <a:endParaRPr lang="en-ES"/>
          </a:p>
        </p:txBody>
      </p:sp>
      <p:pic>
        <p:nvPicPr>
          <p:cNvPr id="1026" name="Picture 2" descr="Microsoft Excel - Wikipedia">
            <a:extLst>
              <a:ext uri="{FF2B5EF4-FFF2-40B4-BE49-F238E27FC236}">
                <a16:creationId xmlns:a16="http://schemas.microsoft.com/office/drawing/2014/main" id="{5A3F7143-2372-1E42-8D0F-7AAF1370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25" y="4850684"/>
            <a:ext cx="1427079" cy="13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XQDA Produkte | Qualitative &amp; Mixed-Methods-Datenanalyse">
            <a:extLst>
              <a:ext uri="{FF2B5EF4-FFF2-40B4-BE49-F238E27FC236}">
                <a16:creationId xmlns:a16="http://schemas.microsoft.com/office/drawing/2014/main" id="{B0FBC4EB-B093-C44E-A6AE-A6081C3F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40" y="4773278"/>
            <a:ext cx="1451811" cy="14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B703F8-772C-B14C-9B46-A271D40EF28D}"/>
              </a:ext>
            </a:extLst>
          </p:cNvPr>
          <p:cNvGrpSpPr/>
          <p:nvPr/>
        </p:nvGrpSpPr>
        <p:grpSpPr>
          <a:xfrm>
            <a:off x="838200" y="4881886"/>
            <a:ext cx="4004004" cy="1343203"/>
            <a:chOff x="6545" y="64273"/>
            <a:chExt cx="3358008" cy="1343203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2D3D2FF3-625C-5C4A-94C9-B7D69A10D595}"/>
                </a:ext>
              </a:extLst>
            </p:cNvPr>
            <p:cNvSpPr/>
            <p:nvPr/>
          </p:nvSpPr>
          <p:spPr>
            <a:xfrm>
              <a:off x="6545" y="64273"/>
              <a:ext cx="3358008" cy="1343203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A4AEF000-7C07-B84C-88EF-C48248FBD197}"/>
                </a:ext>
              </a:extLst>
            </p:cNvPr>
            <p:cNvSpPr txBox="1"/>
            <p:nvPr/>
          </p:nvSpPr>
          <p:spPr>
            <a:xfrm>
              <a:off x="678147" y="64273"/>
              <a:ext cx="2014805" cy="13432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17145" rIns="0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700" kern="1200" dirty="0"/>
                <a:t>Dokumentation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97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Vorgehen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Iteration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23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08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9655-5926-6741-831E-FF89C704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Vorgehen: 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A67A-21BD-A642-98AF-26F4DF67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2.Iteration aller ausgezeichneten Publikationen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b="1" dirty="0"/>
              <a:t>Lesereihenfolge: </a:t>
            </a:r>
            <a:r>
              <a:rPr lang="en-ES" dirty="0"/>
              <a:t>eigenes Clustering abhängig von Ergebnisse der 1. Iteration und Themengebiete</a:t>
            </a:r>
          </a:p>
          <a:p>
            <a:pPr marL="0" indent="0">
              <a:buNone/>
            </a:pPr>
            <a:r>
              <a:rPr lang="en-ES" b="1" dirty="0"/>
              <a:t>Zwecke</a:t>
            </a:r>
            <a:r>
              <a:rPr lang="en-ES" dirty="0"/>
              <a:t>: Details, Anwendung, Erweitbarkeit, mögl. Verallgemeinbarkeit</a:t>
            </a:r>
          </a:p>
          <a:p>
            <a:pPr marL="0" indent="0">
              <a:buNone/>
            </a:pPr>
            <a:r>
              <a:rPr lang="en-ES" b="1" dirty="0"/>
              <a:t>Stellen: </a:t>
            </a:r>
            <a:r>
              <a:rPr lang="en-GB" dirty="0" err="1"/>
              <a:t>Vorgehen</a:t>
            </a:r>
            <a:r>
              <a:rPr lang="en-GB" dirty="0"/>
              <a:t>, Interpretation, construct, interne Validity</a:t>
            </a:r>
            <a:endParaRPr lang="en-ES" dirty="0"/>
          </a:p>
          <a:p>
            <a:pPr marL="0" indent="0">
              <a:buNone/>
            </a:pPr>
            <a:r>
              <a:rPr lang="en-ES" b="1" dirty="0"/>
              <a:t>Fokus</a:t>
            </a:r>
            <a:r>
              <a:rPr lang="en-ES" dirty="0"/>
              <a:t>: Recherchefrage 1 und gemachte Annahmen</a:t>
            </a:r>
          </a:p>
          <a:p>
            <a:pPr marL="0" indent="0">
              <a:buNone/>
            </a:pPr>
            <a:r>
              <a:rPr lang="en-GB" b="1" dirty="0" err="1"/>
              <a:t>Ziel</a:t>
            </a:r>
            <a:r>
              <a:rPr lang="en-GB" b="1" dirty="0"/>
              <a:t>: </a:t>
            </a:r>
            <a:r>
              <a:rPr lang="en-GB" dirty="0" err="1"/>
              <a:t>Gemeinsamkeiten</a:t>
            </a:r>
            <a:r>
              <a:rPr lang="en-GB" dirty="0"/>
              <a:t> in </a:t>
            </a:r>
            <a:r>
              <a:rPr lang="en-GB" dirty="0" err="1"/>
              <a:t>Publikationen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,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Einsichten</a:t>
            </a:r>
            <a:r>
              <a:rPr lang="en-GB" dirty="0"/>
              <a:t> </a:t>
            </a:r>
            <a:r>
              <a:rPr lang="en-GB" dirty="0" err="1"/>
              <a:t>erlangen</a:t>
            </a:r>
            <a:r>
              <a:rPr lang="en-GB" dirty="0"/>
              <a:t> und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Annahmen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Publikationen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8094-1381-AF4F-A977-C0D1D4B7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2C21-F719-AE4D-A365-6CF86E28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C580-B3B4-FC47-884B-BD26A61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24</a:t>
            </a:fld>
            <a:endParaRPr lang="en-ES"/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765111B6-A5BD-D14B-B781-75109CF3C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Recherchefragen: Iteration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923871"/>
              </p:ext>
            </p:extLst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011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74C4-021E-D74D-9E17-95B3D75F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Clustering: Iteration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715E-448D-F842-A683-7D2281CD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D072-AC40-414C-8E37-3F95059F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FECC-7AEE-9E43-A344-7C2347E0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26</a:t>
            </a:fld>
            <a:endParaRPr lang="en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51BE1A-A1FC-9945-BC3E-AFC5088F8570}"/>
              </a:ext>
            </a:extLst>
          </p:cNvPr>
          <p:cNvSpPr/>
          <p:nvPr/>
        </p:nvSpPr>
        <p:spPr>
          <a:xfrm>
            <a:off x="3581400" y="3982507"/>
            <a:ext cx="1852142" cy="184504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18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C5: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ES" dirty="0">
                <a:solidFill>
                  <a:schemeClr val="tx1"/>
                </a:solidFill>
              </a:rPr>
              <a:t>estliche</a:t>
            </a:r>
          </a:p>
          <a:p>
            <a:pPr algn="ctr"/>
            <a:r>
              <a:rPr lang="en-ES" dirty="0">
                <a:solidFill>
                  <a:schemeClr val="tx1"/>
                </a:solidFill>
                <a:sym typeface="Wingdings" pitchFamily="2" charset="2"/>
              </a:rPr>
              <a:t>Publikationen</a:t>
            </a:r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45DC6D-A450-F347-B9A3-43E4309DE078}"/>
              </a:ext>
            </a:extLst>
          </p:cNvPr>
          <p:cNvSpPr/>
          <p:nvPr/>
        </p:nvSpPr>
        <p:spPr>
          <a:xfrm>
            <a:off x="4252380" y="2491474"/>
            <a:ext cx="1474392" cy="147439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ES" b="1" dirty="0">
                <a:solidFill>
                  <a:schemeClr val="tx1"/>
                </a:solidFill>
              </a:rPr>
              <a:t>8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C2: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Verallgemein-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barkeit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839F0F-CC56-4D49-B8A0-3E954322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42" y="1825625"/>
            <a:ext cx="554785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ES" dirty="0"/>
              <a:t>C1:</a:t>
            </a:r>
            <a:r>
              <a:rPr lang="en-GB" dirty="0"/>
              <a:t> </a:t>
            </a:r>
            <a:r>
              <a:rPr lang="en-GB" dirty="0" err="1"/>
              <a:t>Aufteilung</a:t>
            </a:r>
            <a:r>
              <a:rPr lang="en-GB" dirty="0"/>
              <a:t> internal, external, construct validity (19)</a:t>
            </a:r>
            <a:endParaRPr lang="en-ES" dirty="0"/>
          </a:p>
          <a:p>
            <a:pPr marL="0" indent="0">
              <a:buNone/>
            </a:pPr>
            <a:r>
              <a:rPr lang="en-ES" dirty="0"/>
              <a:t>C2.1: Kein Fokus auf Verallgemeinbarkeit (2)</a:t>
            </a:r>
          </a:p>
          <a:p>
            <a:pPr marL="0" indent="0">
              <a:buNone/>
            </a:pPr>
            <a:r>
              <a:rPr lang="en-ES" dirty="0"/>
              <a:t>C2.2: vague Stellungnahmen zur Verallgemeinbarkeit (6)</a:t>
            </a:r>
          </a:p>
          <a:p>
            <a:pPr marL="0" indent="0">
              <a:buNone/>
            </a:pPr>
            <a:r>
              <a:rPr lang="en-ES" dirty="0"/>
              <a:t>C3: Themengebiet - DL NN (9)</a:t>
            </a:r>
          </a:p>
          <a:p>
            <a:pPr marL="0" indent="0">
              <a:buNone/>
            </a:pPr>
            <a:r>
              <a:rPr lang="en-ES" dirty="0"/>
              <a:t>C4: Themengebiet - Testing (5)</a:t>
            </a:r>
          </a:p>
          <a:p>
            <a:pPr marL="0" indent="0">
              <a:buNone/>
            </a:pPr>
            <a:r>
              <a:rPr lang="en-ES" dirty="0"/>
              <a:t>C5: Restliche </a:t>
            </a:r>
            <a:r>
              <a:rPr lang="en-ES" dirty="0">
                <a:sym typeface="Wingdings" pitchFamily="2" charset="2"/>
              </a:rPr>
              <a:t>Publikationen</a:t>
            </a:r>
            <a:r>
              <a:rPr lang="en-ES" dirty="0"/>
              <a:t> (18)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Lesereihenfolgen innerhalb der Cluster abhängig von den Auszeichnungen</a:t>
            </a:r>
          </a:p>
        </p:txBody>
      </p:sp>
      <p:pic>
        <p:nvPicPr>
          <p:cNvPr id="16" name="Content Placeholder 4" descr="Document outline">
            <a:extLst>
              <a:ext uri="{FF2B5EF4-FFF2-40B4-BE49-F238E27FC236}">
                <a16:creationId xmlns:a16="http://schemas.microsoft.com/office/drawing/2014/main" id="{764BFCBF-DCC6-094D-99D1-452BCFA7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28" y="1508236"/>
            <a:ext cx="1474392" cy="14743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175164-BB71-6449-BB60-4209B5FF01BC}"/>
              </a:ext>
            </a:extLst>
          </p:cNvPr>
          <p:cNvSpPr txBox="1"/>
          <p:nvPr/>
        </p:nvSpPr>
        <p:spPr>
          <a:xfrm>
            <a:off x="789194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AA96EE-EABA-2A48-BA2E-DB407A8FB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6" t="19888"/>
          <a:stretch/>
        </p:blipFill>
        <p:spPr>
          <a:xfrm>
            <a:off x="1148463" y="2887076"/>
            <a:ext cx="838831" cy="336288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633F507-0C69-C04B-BCB7-76E2BDFB2649}"/>
              </a:ext>
            </a:extLst>
          </p:cNvPr>
          <p:cNvSpPr/>
          <p:nvPr/>
        </p:nvSpPr>
        <p:spPr>
          <a:xfrm>
            <a:off x="2311698" y="1516772"/>
            <a:ext cx="1964066" cy="193693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19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C1: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Aufteilung</a:t>
            </a:r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39C1CF-1A5E-964A-A099-35461EFB3954}"/>
              </a:ext>
            </a:extLst>
          </p:cNvPr>
          <p:cNvSpPr/>
          <p:nvPr/>
        </p:nvSpPr>
        <p:spPr>
          <a:xfrm>
            <a:off x="1487524" y="3281631"/>
            <a:ext cx="1474392" cy="147439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ES" b="1" dirty="0">
                <a:solidFill>
                  <a:schemeClr val="tx1"/>
                </a:solidFill>
              </a:rPr>
              <a:t>9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C3: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DL, NN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D3CF71-4D29-6D4B-BFAE-41F1E2EA86E2}"/>
              </a:ext>
            </a:extLst>
          </p:cNvPr>
          <p:cNvSpPr/>
          <p:nvPr/>
        </p:nvSpPr>
        <p:spPr>
          <a:xfrm>
            <a:off x="2311698" y="4756023"/>
            <a:ext cx="1185040" cy="115883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ES" b="1" dirty="0">
                <a:solidFill>
                  <a:schemeClr val="tx1"/>
                </a:solidFill>
              </a:rPr>
              <a:t>5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C4: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Testing</a:t>
            </a:r>
          </a:p>
        </p:txBody>
      </p:sp>
      <p:pic>
        <p:nvPicPr>
          <p:cNvPr id="23" name="Graphic 22" descr="Badge Tick1 with solid fill">
            <a:extLst>
              <a:ext uri="{FF2B5EF4-FFF2-40B4-BE49-F238E27FC236}">
                <a16:creationId xmlns:a16="http://schemas.microsoft.com/office/drawing/2014/main" id="{62187581-1216-2F48-999E-CE9B6875F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A018F-6016-9D4C-9793-4A47F6CE3DD8}"/>
              </a:ext>
            </a:extLst>
          </p:cNvPr>
          <p:cNvSpPr txBox="1"/>
          <p:nvPr/>
        </p:nvSpPr>
        <p:spPr>
          <a:xfrm>
            <a:off x="1440140" y="5973670"/>
            <a:ext cx="399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dirty="0"/>
              <a:t>* Überschneidungen der Cluster nicht dargestellt</a:t>
            </a:r>
          </a:p>
        </p:txBody>
      </p:sp>
    </p:spTree>
    <p:extLst>
      <p:ext uri="{BB962C8B-B14F-4D97-AF65-F5344CB8AC3E}">
        <p14:creationId xmlns:p14="http://schemas.microsoft.com/office/powerpoint/2010/main" val="3834872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069F-386F-BE40-A0C2-5CFABBD2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12A-5FE6-3F4A-AF6E-5CDAE8C8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Beispiel für Kontexte zu den neuen Zwecken und kritische Analyse zu Annahmen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GB" dirty="0"/>
              <a:t>G</a:t>
            </a:r>
            <a:r>
              <a:rPr lang="en-ES" dirty="0"/>
              <a:t>esichtete Publikation:</a:t>
            </a:r>
          </a:p>
          <a:p>
            <a:pPr marL="0" indent="0">
              <a:buNone/>
            </a:pPr>
            <a:r>
              <a:rPr lang="en-ES" dirty="0"/>
              <a:t>Titel – AXXX</a:t>
            </a:r>
          </a:p>
          <a:p>
            <a:pPr marL="0" indent="0">
              <a:buNone/>
            </a:pPr>
            <a:r>
              <a:rPr lang="en-GB" dirty="0"/>
              <a:t>G</a:t>
            </a:r>
            <a:r>
              <a:rPr lang="en-ES" dirty="0"/>
              <a:t>eschrieben von X, Y, Z [2]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B76A-D0BB-9446-A0FC-7450CA1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7F1C-38F7-0441-9C40-45AACA5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9D8D-271F-D848-88D5-E6269FF8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27</a:t>
            </a:fld>
            <a:endParaRPr lang="en-E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460ACB9-363A-854C-86E5-674330539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293059"/>
              </p:ext>
            </p:extLst>
          </p:nvPr>
        </p:nvGraphicFramePr>
        <p:xfrm>
          <a:off x="990600" y="4857611"/>
          <a:ext cx="10515600" cy="1471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328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A6D-0895-6A4A-9561-4E3FF4E6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7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Identifizierung von Kontexten &amp; </a:t>
            </a:r>
            <a:r>
              <a:rPr lang="en-ES" dirty="0"/>
              <a:t>Evaluierung bereits identifizierter Kontexte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28</a:t>
            </a:fld>
            <a:endParaRPr lang="en-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F3AC64-550D-E840-9BAB-6208EFF7A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79473"/>
              </p:ext>
            </p:extLst>
          </p:nvPr>
        </p:nvGraphicFramePr>
        <p:xfrm>
          <a:off x="838200" y="2447365"/>
          <a:ext cx="102762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673">
                  <a:extLst>
                    <a:ext uri="{9D8B030D-6E8A-4147-A177-3AD203B41FA5}">
                      <a16:colId xmlns:a16="http://schemas.microsoft.com/office/drawing/2014/main" val="2364582391"/>
                    </a:ext>
                  </a:extLst>
                </a:gridCol>
                <a:gridCol w="7379595">
                  <a:extLst>
                    <a:ext uri="{9D8B030D-6E8A-4147-A177-3AD203B41FA5}">
                      <a16:colId xmlns:a16="http://schemas.microsoft.com/office/drawing/2014/main" val="350329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5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Introduction, Vorgehen, Interpretation, Datenerhebung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4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Introduction, Vorgehen, Interpretation, Datenerhebung,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7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Erweitbarkeit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Conclusion,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9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M</a:t>
                      </a:r>
                      <a:r>
                        <a:rPr lang="en-ES" dirty="0"/>
                        <a:t>ögl. 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Conclusion, Threats to Validity (extern validity),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0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69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A6D-0895-6A4A-9561-4E3FF4E6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7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Kritische Analyse zu den Annahmen</a:t>
            </a: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29</a:t>
            </a:fld>
            <a:endParaRPr lang="en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2447364"/>
            <a:ext cx="5257800" cy="3603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/>
              <a:t>Annahmen</a:t>
            </a:r>
          </a:p>
          <a:p>
            <a:pPr marL="0" indent="0">
              <a:buNone/>
            </a:pPr>
            <a:r>
              <a:rPr lang="de-DE" sz="2200" dirty="0"/>
              <a:t>AC1: Annahmen gefunden und stimmig</a:t>
            </a:r>
          </a:p>
          <a:p>
            <a:pPr marL="0" indent="0">
              <a:buNone/>
            </a:pPr>
            <a:r>
              <a:rPr lang="de-DE" sz="2200" dirty="0"/>
              <a:t>AC2.1 vage Annahmen </a:t>
            </a:r>
            <a:r>
              <a:rPr lang="de-DE" sz="2200" dirty="0" err="1"/>
              <a:t>bzgl</a:t>
            </a:r>
            <a:r>
              <a:rPr lang="de-DE" sz="2200" dirty="0"/>
              <a:t> Kontexte ohne genügend Begründung</a:t>
            </a:r>
          </a:p>
          <a:p>
            <a:pPr marL="0" indent="0">
              <a:buNone/>
            </a:pPr>
            <a:r>
              <a:rPr lang="de-DE" sz="2200" dirty="0"/>
              <a:t>AC2.2 vage Annahmen </a:t>
            </a:r>
            <a:r>
              <a:rPr lang="de-DE" sz="2200" dirty="0" err="1"/>
              <a:t>bzgl</a:t>
            </a:r>
            <a:r>
              <a:rPr lang="de-DE" sz="2200" dirty="0"/>
              <a:t> Vorgehen</a:t>
            </a:r>
          </a:p>
          <a:p>
            <a:pPr marL="0" indent="0">
              <a:buNone/>
            </a:pPr>
            <a:r>
              <a:rPr lang="de-DE" sz="2200" dirty="0"/>
              <a:t>AC2.3 implizite Annahmen, die die Relevanz des </a:t>
            </a:r>
            <a:r>
              <a:rPr lang="en-ES" sz="2200" dirty="0">
                <a:sym typeface="Wingdings" pitchFamily="2" charset="2"/>
              </a:rPr>
              <a:t>Publikation</a:t>
            </a:r>
            <a:r>
              <a:rPr lang="de-DE" sz="2200" dirty="0"/>
              <a:t> gefährden</a:t>
            </a:r>
          </a:p>
          <a:p>
            <a:pPr marL="0" indent="0">
              <a:buNone/>
            </a:pPr>
            <a:r>
              <a:rPr lang="de-DE" sz="2200" dirty="0"/>
              <a:t>AC3: Annahmen, </a:t>
            </a:r>
            <a:r>
              <a:rPr lang="de-DE" sz="2200" dirty="0" err="1"/>
              <a:t>Verallgemeinbarkeit</a:t>
            </a:r>
            <a:r>
              <a:rPr lang="de-DE" sz="2200" dirty="0"/>
              <a:t> abhängig von Trainingsmodell</a:t>
            </a:r>
          </a:p>
          <a:p>
            <a:pPr marL="0" indent="0">
              <a:buNone/>
            </a:pPr>
            <a:r>
              <a:rPr lang="de-DE" sz="2200" dirty="0"/>
              <a:t>AC4: keine Annahmen gefunden (vermutlich wegen Charakteristik der </a:t>
            </a:r>
            <a:r>
              <a:rPr lang="en-ES" sz="2200" dirty="0">
                <a:sym typeface="Wingdings" pitchFamily="2" charset="2"/>
              </a:rPr>
              <a:t>Publikation</a:t>
            </a:r>
            <a:r>
              <a:rPr lang="de-DE" sz="2200" dirty="0"/>
              <a:t>)</a:t>
            </a:r>
            <a:endParaRPr lang="en-E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6096000" y="2447363"/>
            <a:ext cx="5257800" cy="3603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Einsichten</a:t>
            </a:r>
          </a:p>
          <a:p>
            <a:pPr marL="0" indent="0">
              <a:buNone/>
            </a:pPr>
            <a:r>
              <a:rPr lang="de-DE" dirty="0"/>
              <a:t>IC1: zu wenig Expertenwissen für tiefere Analyse</a:t>
            </a:r>
          </a:p>
          <a:p>
            <a:pPr marL="0" indent="0">
              <a:buNone/>
            </a:pPr>
            <a:r>
              <a:rPr lang="de-DE" dirty="0"/>
              <a:t>IC2: unstimmige Argumentation</a:t>
            </a:r>
          </a:p>
          <a:p>
            <a:pPr marL="0" indent="0">
              <a:buNone/>
            </a:pPr>
            <a:r>
              <a:rPr lang="de-DE" dirty="0"/>
              <a:t>IC3.1: weniger </a:t>
            </a:r>
            <a:r>
              <a:rPr lang="de-DE" dirty="0" err="1"/>
              <a:t>Verallgemeinbarkeitsaussagen</a:t>
            </a:r>
            <a:r>
              <a:rPr lang="de-DE" dirty="0"/>
              <a:t> + Verweis auf Future Work / neues Recherchefeld / mehr Forschungsbedarf</a:t>
            </a:r>
          </a:p>
          <a:p>
            <a:pPr marL="0" indent="0">
              <a:buNone/>
            </a:pPr>
            <a:r>
              <a:rPr lang="de-DE" dirty="0"/>
              <a:t>IC3.2: weniger </a:t>
            </a:r>
            <a:r>
              <a:rPr lang="de-DE" dirty="0" err="1"/>
              <a:t>Verallgemeinbarkeitsaussagen</a:t>
            </a:r>
            <a:r>
              <a:rPr lang="de-DE" dirty="0"/>
              <a:t> +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/ </a:t>
            </a:r>
            <a:r>
              <a:rPr lang="de-DE" dirty="0" err="1"/>
              <a:t>exploratory</a:t>
            </a:r>
            <a:r>
              <a:rPr lang="de-DE" dirty="0"/>
              <a:t> / qualitative </a:t>
            </a:r>
            <a:r>
              <a:rPr lang="de-DE" dirty="0" err="1"/>
              <a:t>study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IC3.3: weniger </a:t>
            </a:r>
            <a:r>
              <a:rPr lang="de-DE" dirty="0" err="1"/>
              <a:t>Verallgemeinbarkeitsaussagen</a:t>
            </a:r>
            <a:r>
              <a:rPr lang="de-DE" dirty="0"/>
              <a:t> + Verweis auf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IC4: implizite Kontexte entdeckt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3500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Motivationsbeispiel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</a:t>
            </a:fld>
            <a:endParaRPr lang="en-ES"/>
          </a:p>
        </p:txBody>
      </p:sp>
      <p:pic>
        <p:nvPicPr>
          <p:cNvPr id="1026" name="Picture 2" descr="Aller Anfang ist schwer – Thekla Barck">
            <a:extLst>
              <a:ext uri="{FF2B5EF4-FFF2-40B4-BE49-F238E27FC236}">
                <a16:creationId xmlns:a16="http://schemas.microsoft.com/office/drawing/2014/main" id="{89B63A66-BE6D-224A-B926-E3DF4619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080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002C23-8A5A-434D-9B64-9BF7B0FF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98" y="1825625"/>
            <a:ext cx="50800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ES" dirty="0"/>
              <a:t>Das ist Jessica.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Jessica arbeitet in der Software Engineering Arbeitsgruppe ihrer Universität und recherchiert für ihre Forschungsfrage.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Sie findet ganz viele verwandte Paper von Konferenzen mit interessanten Ergebnissen und fängt an ein Paper zu schreiben.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C74756-7DB3-A64C-8C23-6E695C3042DA}"/>
              </a:ext>
            </a:extLst>
          </p:cNvPr>
          <p:cNvSpPr txBox="1">
            <a:spLocks/>
          </p:cNvSpPr>
          <p:nvPr/>
        </p:nvSpPr>
        <p:spPr>
          <a:xfrm>
            <a:off x="1156854" y="5562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b="1" dirty="0"/>
              <a:t>©</a:t>
            </a:r>
            <a:r>
              <a:rPr lang="es-ES_tradnl" dirty="0" err="1"/>
              <a:t>Thekla</a:t>
            </a:r>
            <a:r>
              <a:rPr lang="es-ES_tradnl" dirty="0"/>
              <a:t> </a:t>
            </a:r>
            <a:r>
              <a:rPr lang="es-ES_tradnl" dirty="0" err="1"/>
              <a:t>Barck</a:t>
            </a:r>
            <a:r>
              <a:rPr lang="es-ES_tradnl" dirty="0"/>
              <a:t> / </a:t>
            </a:r>
            <a:r>
              <a:rPr lang="es-ES_tradnl" dirty="0" err="1"/>
              <a:t>temel</a:t>
            </a:r>
            <a:r>
              <a:rPr lang="es-ES_tradnl" dirty="0"/>
              <a:t>-art</a:t>
            </a:r>
            <a:endParaRPr lang="en-ES" dirty="0"/>
          </a:p>
        </p:txBody>
      </p:sp>
      <p:pic>
        <p:nvPicPr>
          <p:cNvPr id="14" name="Graphic 13" descr="Coffee with solid fill">
            <a:extLst>
              <a:ext uri="{FF2B5EF4-FFF2-40B4-BE49-F238E27FC236}">
                <a16:creationId xmlns:a16="http://schemas.microsoft.com/office/drawing/2014/main" id="{6E4F8589-593D-314A-8FD1-6AEF6249A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3989" y="5071648"/>
            <a:ext cx="713593" cy="7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6493"/>
          </a:xfrm>
        </p:spPr>
        <p:txBody>
          <a:bodyPr/>
          <a:lstStyle/>
          <a:p>
            <a:pPr marL="0" indent="0">
              <a:buNone/>
            </a:pPr>
            <a:r>
              <a:rPr lang="en-ES" dirty="0"/>
              <a:t>[2] Titel – AXX - Author 1, Author 2 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ES" dirty="0"/>
              <a:t>hort summary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30</a:t>
            </a:fld>
            <a:endParaRPr lang="en-ES"/>
          </a:p>
        </p:txBody>
      </p:sp>
      <p:pic>
        <p:nvPicPr>
          <p:cNvPr id="1026" name="Picture 2" descr="Microsoft Excel - Wikipedia">
            <a:extLst>
              <a:ext uri="{FF2B5EF4-FFF2-40B4-BE49-F238E27FC236}">
                <a16:creationId xmlns:a16="http://schemas.microsoft.com/office/drawing/2014/main" id="{5A3F7143-2372-1E42-8D0F-7AAF1370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25" y="4850684"/>
            <a:ext cx="1427079" cy="13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XQDA Produkte | Qualitative &amp; Mixed-Methods-Datenanalyse">
            <a:extLst>
              <a:ext uri="{FF2B5EF4-FFF2-40B4-BE49-F238E27FC236}">
                <a16:creationId xmlns:a16="http://schemas.microsoft.com/office/drawing/2014/main" id="{B0FBC4EB-B093-C44E-A6AE-A6081C3F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40" y="4773278"/>
            <a:ext cx="1451811" cy="14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B703F8-772C-B14C-9B46-A271D40EF28D}"/>
              </a:ext>
            </a:extLst>
          </p:cNvPr>
          <p:cNvGrpSpPr/>
          <p:nvPr/>
        </p:nvGrpSpPr>
        <p:grpSpPr>
          <a:xfrm>
            <a:off x="838200" y="4881886"/>
            <a:ext cx="4004004" cy="1343203"/>
            <a:chOff x="6545" y="64273"/>
            <a:chExt cx="3358008" cy="1343203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2D3D2FF3-625C-5C4A-94C9-B7D69A10D595}"/>
                </a:ext>
              </a:extLst>
            </p:cNvPr>
            <p:cNvSpPr/>
            <p:nvPr/>
          </p:nvSpPr>
          <p:spPr>
            <a:xfrm>
              <a:off x="6545" y="64273"/>
              <a:ext cx="3358008" cy="1343203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A4AEF000-7C07-B84C-88EF-C48248FBD197}"/>
                </a:ext>
              </a:extLst>
            </p:cNvPr>
            <p:cNvSpPr txBox="1"/>
            <p:nvPr/>
          </p:nvSpPr>
          <p:spPr>
            <a:xfrm>
              <a:off x="678147" y="64273"/>
              <a:ext cx="2014805" cy="13432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17145" rIns="0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700" kern="1200" dirty="0"/>
                <a:t>Dokumentation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518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Vorgehen: Iteration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31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32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9655-5926-6741-831E-FF89C704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Vorgehen: Iteration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A67A-21BD-A642-98AF-26F4DF67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3. Iteration aller ausgezeichneten Publikationen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b="1" dirty="0"/>
              <a:t>Lesereihenfolge: </a:t>
            </a:r>
            <a:r>
              <a:rPr lang="en-ES" dirty="0"/>
              <a:t>wie in Iteration 1 </a:t>
            </a:r>
          </a:p>
          <a:p>
            <a:pPr marL="0" indent="0">
              <a:buNone/>
            </a:pPr>
            <a:r>
              <a:rPr lang="en-ES" b="1" dirty="0"/>
              <a:t>Fokus</a:t>
            </a:r>
            <a:r>
              <a:rPr lang="en-ES" dirty="0"/>
              <a:t>: Kontexte, Taxonomie</a:t>
            </a:r>
          </a:p>
          <a:p>
            <a:pPr marL="0" indent="0">
              <a:buNone/>
            </a:pPr>
            <a:r>
              <a:rPr lang="en-GB" b="1" dirty="0" err="1"/>
              <a:t>Ziel</a:t>
            </a:r>
            <a:r>
              <a:rPr lang="en-GB" b="1" dirty="0"/>
              <a:t>: </a:t>
            </a:r>
            <a:r>
              <a:rPr lang="en-GB" dirty="0" err="1"/>
              <a:t>Gruppierung</a:t>
            </a:r>
            <a:r>
              <a:rPr lang="en-GB" dirty="0"/>
              <a:t> der </a:t>
            </a:r>
            <a:r>
              <a:rPr lang="en-GB" dirty="0" err="1"/>
              <a:t>Kontexte</a:t>
            </a:r>
            <a:r>
              <a:rPr lang="en-GB" dirty="0"/>
              <a:t>, </a:t>
            </a:r>
            <a:r>
              <a:rPr lang="en-GB" dirty="0" err="1"/>
              <a:t>Anfertigung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ersten</a:t>
            </a:r>
            <a:r>
              <a:rPr lang="en-GB" dirty="0"/>
              <a:t> </a:t>
            </a:r>
            <a:r>
              <a:rPr lang="en-GB" dirty="0" err="1"/>
              <a:t>Taxonomie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8094-1381-AF4F-A977-C0D1D4B7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2C21-F719-AE4D-A365-6CF86E28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C580-B3B4-FC47-884B-BD26A61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32</a:t>
            </a:fld>
            <a:endParaRPr lang="en-ES"/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65E01879-357C-6342-A0A0-7E04AA1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28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74C4-021E-D74D-9E17-95B3D75F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Clustering: Iteration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715E-448D-F842-A683-7D2281CD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D072-AC40-414C-8E37-3F95059F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FECC-7AEE-9E43-A344-7C2347E0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33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9A588-FBDF-054E-99CF-ADF389853D35}"/>
              </a:ext>
            </a:extLst>
          </p:cNvPr>
          <p:cNvSpPr txBox="1"/>
          <p:nvPr/>
        </p:nvSpPr>
        <p:spPr>
          <a:xfrm>
            <a:off x="3348032" y="38892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3C6D4-CC0C-1241-BFB1-BC9E2E3D22D9}"/>
              </a:ext>
            </a:extLst>
          </p:cNvPr>
          <p:cNvSpPr txBox="1"/>
          <p:nvPr/>
        </p:nvSpPr>
        <p:spPr>
          <a:xfrm>
            <a:off x="3335153" y="422343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C2:</a:t>
            </a:r>
          </a:p>
          <a:p>
            <a:r>
              <a:rPr lang="en-ES" sz="1000" dirty="0"/>
              <a:t>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B4CEA-6A14-9D4F-A2EF-EC46D9C5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89" y="2826077"/>
            <a:ext cx="499918" cy="582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5BDD74-8A00-2D48-8E60-BBE2F0E5A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5"/>
          <a:stretch/>
        </p:blipFill>
        <p:spPr>
          <a:xfrm>
            <a:off x="1472488" y="4547022"/>
            <a:ext cx="1078341" cy="1227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92CF2-6C4C-C643-942C-A6C4FAA2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5" r="45280"/>
          <a:stretch/>
        </p:blipFill>
        <p:spPr>
          <a:xfrm>
            <a:off x="4287516" y="4204608"/>
            <a:ext cx="1078341" cy="122730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551BE1A-A1FC-9945-BC3E-AFC5088F8570}"/>
              </a:ext>
            </a:extLst>
          </p:cNvPr>
          <p:cNvSpPr/>
          <p:nvPr/>
        </p:nvSpPr>
        <p:spPr>
          <a:xfrm>
            <a:off x="1888485" y="3589336"/>
            <a:ext cx="1852142" cy="1845040"/>
          </a:xfrm>
          <a:prstGeom prst="ellipse">
            <a:avLst/>
          </a:prstGeom>
          <a:noFill/>
          <a:ln>
            <a:solidFill>
              <a:srgbClr val="01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47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C3: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Artifacts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Badge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8B3155-656C-E841-BFC7-08BD90B511CA}"/>
              </a:ext>
            </a:extLst>
          </p:cNvPr>
          <p:cNvSpPr/>
          <p:nvPr/>
        </p:nvSpPr>
        <p:spPr>
          <a:xfrm>
            <a:off x="3298862" y="3625061"/>
            <a:ext cx="1474391" cy="1474392"/>
          </a:xfrm>
          <a:prstGeom prst="ellipse">
            <a:avLst/>
          </a:prstGeom>
          <a:noFill/>
          <a:ln>
            <a:solidFill>
              <a:srgbClr val="CD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34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C4: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Artifacts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Reusable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Badge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45DC6D-A450-F347-B9A3-43E4309DE078}"/>
              </a:ext>
            </a:extLst>
          </p:cNvPr>
          <p:cNvSpPr/>
          <p:nvPr/>
        </p:nvSpPr>
        <p:spPr>
          <a:xfrm>
            <a:off x="2749886" y="2708558"/>
            <a:ext cx="1379412" cy="1374725"/>
          </a:xfrm>
          <a:prstGeom prst="ellipse">
            <a:avLst/>
          </a:prstGeom>
          <a:noFill/>
          <a:ln>
            <a:solidFill>
              <a:srgbClr val="ECD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ES" b="1" dirty="0">
                <a:solidFill>
                  <a:schemeClr val="tx1"/>
                </a:solidFill>
              </a:rPr>
              <a:t>13</a:t>
            </a:r>
            <a:r>
              <a:rPr lang="en-E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C1: ACM SIGSOFT 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Awards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839F0F-CC56-4D49-B8A0-3E954322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41" y="1825625"/>
            <a:ext cx="67968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C1: ACM SIGSOFT Award (13)</a:t>
            </a:r>
          </a:p>
          <a:p>
            <a:pPr marL="0" indent="0">
              <a:buNone/>
            </a:pPr>
            <a:r>
              <a:rPr lang="en-ES" dirty="0"/>
              <a:t>C2: beide Badges (25)</a:t>
            </a:r>
          </a:p>
          <a:p>
            <a:pPr marL="0" indent="0">
              <a:buNone/>
            </a:pPr>
            <a:r>
              <a:rPr lang="en-ES" dirty="0"/>
              <a:t>C3: ‘Artifacts Available’ Badge (17)</a:t>
            </a:r>
          </a:p>
          <a:p>
            <a:pPr marL="0" indent="0">
              <a:buNone/>
            </a:pPr>
            <a:r>
              <a:rPr lang="en-ES" dirty="0"/>
              <a:t>C4: ‘Artifacts Evaluated Reusable’ Badge (4)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16" name="Content Placeholder 4" descr="Document outline">
            <a:extLst>
              <a:ext uri="{FF2B5EF4-FFF2-40B4-BE49-F238E27FC236}">
                <a16:creationId xmlns:a16="http://schemas.microsoft.com/office/drawing/2014/main" id="{764BFCBF-DCC6-094D-99D1-452BCFA78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28" y="1508236"/>
            <a:ext cx="1474392" cy="14743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175164-BB71-6449-BB60-4209B5FF01BC}"/>
              </a:ext>
            </a:extLst>
          </p:cNvPr>
          <p:cNvSpPr txBox="1"/>
          <p:nvPr/>
        </p:nvSpPr>
        <p:spPr>
          <a:xfrm>
            <a:off x="789194" y="2692326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AA96EE-EABA-2A48-BA2E-DB407A8FB3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76" t="19888"/>
          <a:stretch/>
        </p:blipFill>
        <p:spPr>
          <a:xfrm>
            <a:off x="1148463" y="2887076"/>
            <a:ext cx="838831" cy="336288"/>
          </a:xfrm>
          <a:prstGeom prst="rect">
            <a:avLst/>
          </a:prstGeom>
        </p:spPr>
      </p:pic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3ACE28CE-C608-0D4E-B9F8-5507622C9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F3AE2A-7181-0540-BFB9-6B31B1C06B5F}"/>
              </a:ext>
            </a:extLst>
          </p:cNvPr>
          <p:cNvSpPr txBox="1"/>
          <p:nvPr/>
        </p:nvSpPr>
        <p:spPr>
          <a:xfrm>
            <a:off x="3691006" y="3690136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9E6CC6-7BBE-8942-9780-DC9E3F92EDE4}"/>
              </a:ext>
            </a:extLst>
          </p:cNvPr>
          <p:cNvSpPr txBox="1"/>
          <p:nvPr/>
        </p:nvSpPr>
        <p:spPr>
          <a:xfrm>
            <a:off x="3045088" y="3726063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59333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069F-386F-BE40-A0C2-5CFABBD2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12A-5FE6-3F4A-AF6E-5CDAE8C8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Beispiel zur Gruppierung und kritischen Analyse der Kontexte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GB" dirty="0"/>
              <a:t>G</a:t>
            </a:r>
            <a:r>
              <a:rPr lang="en-ES" dirty="0"/>
              <a:t>esichtete Publikation:</a:t>
            </a:r>
          </a:p>
          <a:p>
            <a:pPr marL="0" indent="0">
              <a:buNone/>
            </a:pPr>
            <a:r>
              <a:rPr lang="en-ES" dirty="0"/>
              <a:t>Titel – AXXX</a:t>
            </a:r>
          </a:p>
          <a:p>
            <a:pPr marL="0" indent="0">
              <a:buNone/>
            </a:pPr>
            <a:r>
              <a:rPr lang="en-GB" dirty="0"/>
              <a:t>G</a:t>
            </a:r>
            <a:r>
              <a:rPr lang="en-ES" dirty="0"/>
              <a:t>eschrieben von X, Y, Z [3]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B76A-D0BB-9446-A0FC-7450CA1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7F1C-38F7-0441-9C40-45AACA5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9D8D-271F-D848-88D5-E6269FF8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34</a:t>
            </a:fld>
            <a:endParaRPr lang="en-E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460ACB9-363A-854C-86E5-674330539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545401"/>
              </p:ext>
            </p:extLst>
          </p:nvPr>
        </p:nvGraphicFramePr>
        <p:xfrm>
          <a:off x="990600" y="4857611"/>
          <a:ext cx="10515600" cy="1471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367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090-65FE-A741-8047-4A311CD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A6D-0895-6A4A-9561-4E3FF4E6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7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Gruppierung der Kontexte</a:t>
            </a: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47D6-6871-DC42-BFE3-10E6E9BC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C1FE-DA7B-6249-A10E-CBCB720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F44-0EE9-9B46-86D2-F149574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35</a:t>
            </a:fld>
            <a:endParaRPr lang="en-E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EF751-E030-4441-914A-B9FCA3FA7027}"/>
              </a:ext>
            </a:extLst>
          </p:cNvPr>
          <p:cNvSpPr txBox="1">
            <a:spLocks/>
          </p:cNvSpPr>
          <p:nvPr/>
        </p:nvSpPr>
        <p:spPr>
          <a:xfrm>
            <a:off x="838200" y="2447364"/>
            <a:ext cx="5257800" cy="360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Bezogen</a:t>
            </a:r>
            <a:r>
              <a:rPr lang="en-GB" dirty="0"/>
              <a:t> auf:</a:t>
            </a:r>
          </a:p>
          <a:p>
            <a:pPr>
              <a:buFontTx/>
              <a:buChar char="-"/>
            </a:pPr>
            <a:r>
              <a:rPr lang="en-GB" sz="2400" dirty="0" err="1"/>
              <a:t>Anwendung</a:t>
            </a:r>
            <a:endParaRPr lang="en-GB" sz="2400" dirty="0"/>
          </a:p>
          <a:p>
            <a:pPr>
              <a:buFontTx/>
              <a:buChar char="-"/>
            </a:pPr>
            <a:r>
              <a:rPr lang="en-GB" sz="2400" dirty="0" err="1"/>
              <a:t>Programmiersprache</a:t>
            </a:r>
            <a:endParaRPr lang="en-GB" sz="2400" dirty="0"/>
          </a:p>
          <a:p>
            <a:pPr>
              <a:buFontTx/>
              <a:buChar char="-"/>
            </a:pPr>
            <a:r>
              <a:rPr lang="en-GB" sz="2400" dirty="0" err="1"/>
              <a:t>Projekt</a:t>
            </a:r>
            <a:endParaRPr lang="en-GB" sz="2400" dirty="0"/>
          </a:p>
          <a:p>
            <a:pPr>
              <a:buFontTx/>
              <a:buChar char="-"/>
            </a:pPr>
            <a:r>
              <a:rPr lang="en-GB" sz="2400" dirty="0"/>
              <a:t>Human-related</a:t>
            </a:r>
          </a:p>
          <a:p>
            <a:pPr>
              <a:buFontTx/>
              <a:buChar char="-"/>
            </a:pPr>
            <a:r>
              <a:rPr lang="en-GB" sz="2400" dirty="0"/>
              <a:t>SE </a:t>
            </a:r>
            <a:r>
              <a:rPr lang="en-GB" sz="2400" dirty="0" err="1"/>
              <a:t>Aktivität</a:t>
            </a:r>
            <a:endParaRPr lang="en-GB" sz="2400" dirty="0"/>
          </a:p>
          <a:p>
            <a:pPr>
              <a:buFontTx/>
              <a:buChar char="-"/>
            </a:pPr>
            <a:r>
              <a:rPr lang="en-GB" sz="2400" dirty="0"/>
              <a:t>Sourcing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B5D93-DA69-7D46-AFE4-21FF1F5B596E}"/>
              </a:ext>
            </a:extLst>
          </p:cNvPr>
          <p:cNvSpPr txBox="1">
            <a:spLocks/>
          </p:cNvSpPr>
          <p:nvPr/>
        </p:nvSpPr>
        <p:spPr>
          <a:xfrm>
            <a:off x="6096000" y="2447363"/>
            <a:ext cx="5257800" cy="360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Bilden</a:t>
            </a:r>
            <a:r>
              <a:rPr lang="en-GB" dirty="0"/>
              <a:t> die </a:t>
            </a:r>
            <a:r>
              <a:rPr lang="en-GB" dirty="0" err="1"/>
              <a:t>Kontexte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Publikation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Baum, </a:t>
            </a:r>
            <a:r>
              <a:rPr lang="en-GB" dirty="0" err="1"/>
              <a:t>welcher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Taxonomie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?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8661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Iteration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6493"/>
          </a:xfrm>
        </p:spPr>
        <p:txBody>
          <a:bodyPr/>
          <a:lstStyle/>
          <a:p>
            <a:pPr marL="0" indent="0">
              <a:buNone/>
            </a:pPr>
            <a:r>
              <a:rPr lang="en-ES" dirty="0"/>
              <a:t>[3] Titel – AXX - Author 1, Author 2 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ES" dirty="0"/>
              <a:t>hort summary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36</a:t>
            </a:fld>
            <a:endParaRPr lang="en-ES"/>
          </a:p>
        </p:txBody>
      </p:sp>
      <p:pic>
        <p:nvPicPr>
          <p:cNvPr id="1026" name="Picture 2" descr="Microsoft Excel - Wikipedia">
            <a:extLst>
              <a:ext uri="{FF2B5EF4-FFF2-40B4-BE49-F238E27FC236}">
                <a16:creationId xmlns:a16="http://schemas.microsoft.com/office/drawing/2014/main" id="{5A3F7143-2372-1E42-8D0F-7AAF1370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25" y="4850684"/>
            <a:ext cx="1427079" cy="13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XQDA Produkte | Qualitative &amp; Mixed-Methods-Datenanalyse">
            <a:extLst>
              <a:ext uri="{FF2B5EF4-FFF2-40B4-BE49-F238E27FC236}">
                <a16:creationId xmlns:a16="http://schemas.microsoft.com/office/drawing/2014/main" id="{B0FBC4EB-B093-C44E-A6AE-A6081C3F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40" y="4773278"/>
            <a:ext cx="1451811" cy="14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B703F8-772C-B14C-9B46-A271D40EF28D}"/>
              </a:ext>
            </a:extLst>
          </p:cNvPr>
          <p:cNvGrpSpPr/>
          <p:nvPr/>
        </p:nvGrpSpPr>
        <p:grpSpPr>
          <a:xfrm>
            <a:off x="838200" y="4881886"/>
            <a:ext cx="4004004" cy="1343203"/>
            <a:chOff x="6545" y="64273"/>
            <a:chExt cx="3358008" cy="1343203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2D3D2FF3-625C-5C4A-94C9-B7D69A10D595}"/>
                </a:ext>
              </a:extLst>
            </p:cNvPr>
            <p:cNvSpPr/>
            <p:nvPr/>
          </p:nvSpPr>
          <p:spPr>
            <a:xfrm>
              <a:off x="6545" y="64273"/>
              <a:ext cx="3358008" cy="1343203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>
              <a:extLst>
                <a:ext uri="{FF2B5EF4-FFF2-40B4-BE49-F238E27FC236}">
                  <a16:creationId xmlns:a16="http://schemas.microsoft.com/office/drawing/2014/main" id="{A4AEF000-7C07-B84C-88EF-C48248FBD197}"/>
                </a:ext>
              </a:extLst>
            </p:cNvPr>
            <p:cNvSpPr txBox="1"/>
            <p:nvPr/>
          </p:nvSpPr>
          <p:spPr>
            <a:xfrm>
              <a:off x="678147" y="64273"/>
              <a:ext cx="2014805" cy="13432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17145" rIns="0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700" kern="1200" dirty="0"/>
                <a:t>Dokumentation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949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Weiteres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Vorgehen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37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4" descr="Document outline">
            <a:extLst>
              <a:ext uri="{FF2B5EF4-FFF2-40B4-BE49-F238E27FC236}">
                <a16:creationId xmlns:a16="http://schemas.microsoft.com/office/drawing/2014/main" id="{9D9D1A0B-7FD6-D44D-B0BE-071D5B913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0983" y="1425989"/>
            <a:ext cx="837805" cy="837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8F353-D8BC-D641-97CF-49CF2216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7698" cy="1325563"/>
          </a:xfrm>
        </p:spPr>
        <p:txBody>
          <a:bodyPr/>
          <a:lstStyle/>
          <a:p>
            <a:r>
              <a:rPr lang="en-ES" dirty="0"/>
              <a:t>Bisheriges Vorgehen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B96C4E-0C16-7744-9D92-EBCE7C756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1447"/>
              </p:ext>
            </p:extLst>
          </p:nvPr>
        </p:nvGraphicFramePr>
        <p:xfrm>
          <a:off x="466726" y="1578768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8878-05E0-7C48-924D-180776C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7CCD-637B-E349-9567-BD30461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4575-D376-3E45-9C3C-8231C84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38</a:t>
            </a:fld>
            <a:endParaRPr lang="en-E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8DC9AEE-CC34-8841-87AF-812189E1B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044354"/>
              </p:ext>
            </p:extLst>
          </p:nvPr>
        </p:nvGraphicFramePr>
        <p:xfrm>
          <a:off x="4347798" y="1883166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CE904DE-3AE9-3242-8610-2EE1081DE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749614"/>
              </p:ext>
            </p:extLst>
          </p:nvPr>
        </p:nvGraphicFramePr>
        <p:xfrm>
          <a:off x="8239125" y="956554"/>
          <a:ext cx="3486150" cy="3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82F620-8C6D-4B42-88EE-E64E4AF40118}"/>
              </a:ext>
            </a:extLst>
          </p:cNvPr>
          <p:cNvSpPr txBox="1">
            <a:spLocks/>
          </p:cNvSpPr>
          <p:nvPr/>
        </p:nvSpPr>
        <p:spPr>
          <a:xfrm>
            <a:off x="754572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2ADBCE-C1B0-F94B-B5DF-58FA7C025D39}"/>
              </a:ext>
            </a:extLst>
          </p:cNvPr>
          <p:cNvSpPr txBox="1">
            <a:spLocks/>
          </p:cNvSpPr>
          <p:nvPr/>
        </p:nvSpPr>
        <p:spPr>
          <a:xfrm>
            <a:off x="4772342" y="2498654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55CD65-D3F8-6A4A-B793-C4C15149F5D6}"/>
              </a:ext>
            </a:extLst>
          </p:cNvPr>
          <p:cNvSpPr txBox="1">
            <a:spLocks/>
          </p:cNvSpPr>
          <p:nvPr/>
        </p:nvSpPr>
        <p:spPr>
          <a:xfrm>
            <a:off x="8634047" y="1578768"/>
            <a:ext cx="1930013" cy="6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ES" dirty="0"/>
              <a:t>Iteration 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E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59F3C2-2CEB-8847-8403-AD7A35EEA080}"/>
              </a:ext>
            </a:extLst>
          </p:cNvPr>
          <p:cNvGrpSpPr/>
          <p:nvPr/>
        </p:nvGrpSpPr>
        <p:grpSpPr>
          <a:xfrm>
            <a:off x="1629507" y="5496993"/>
            <a:ext cx="8934553" cy="451344"/>
            <a:chOff x="6545" y="2269693"/>
            <a:chExt cx="3358008" cy="1343203"/>
          </a:xfrm>
          <a:noFill/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0DBFC93F-4276-734A-AA08-84E2854F0FB7}"/>
                </a:ext>
              </a:extLst>
            </p:cNvPr>
            <p:cNvSpPr/>
            <p:nvPr/>
          </p:nvSpPr>
          <p:spPr>
            <a:xfrm>
              <a:off x="6545" y="2269693"/>
              <a:ext cx="3358008" cy="1343203"/>
            </a:xfrm>
            <a:prstGeom prst="chevron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>
              <a:extLst>
                <a:ext uri="{FF2B5EF4-FFF2-40B4-BE49-F238E27FC236}">
                  <a16:creationId xmlns:a16="http://schemas.microsoft.com/office/drawing/2014/main" id="{65802CC0-1129-8F48-8A02-918D2C963C2F}"/>
                </a:ext>
              </a:extLst>
            </p:cNvPr>
            <p:cNvSpPr txBox="1"/>
            <p:nvPr/>
          </p:nvSpPr>
          <p:spPr>
            <a:xfrm>
              <a:off x="678147" y="2269693"/>
              <a:ext cx="2014805" cy="13432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15240" rIns="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ES" sz="2400" kern="1200" dirty="0">
                  <a:solidFill>
                    <a:schemeClr val="tx1"/>
                  </a:solidFill>
                </a:rPr>
                <a:t>Dokumentation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460C484-E5BA-AE4D-B565-E192037B2D41}"/>
              </a:ext>
            </a:extLst>
          </p:cNvPr>
          <p:cNvSpPr txBox="1"/>
          <p:nvPr/>
        </p:nvSpPr>
        <p:spPr>
          <a:xfrm>
            <a:off x="4109679" y="2010367"/>
            <a:ext cx="7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59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C81D1F-AFCD-0E40-84EF-0C71FE5D477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276" t="19888"/>
          <a:stretch/>
        </p:blipFill>
        <p:spPr>
          <a:xfrm>
            <a:off x="4442389" y="2235218"/>
            <a:ext cx="652600" cy="2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1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8449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39</a:t>
            </a:fld>
            <a:endParaRPr lang="en-ES"/>
          </a:p>
        </p:txBody>
      </p:sp>
      <p:pic>
        <p:nvPicPr>
          <p:cNvPr id="7" name="Graphic 6" descr="Flip calendar with solid fill">
            <a:extLst>
              <a:ext uri="{FF2B5EF4-FFF2-40B4-BE49-F238E27FC236}">
                <a16:creationId xmlns:a16="http://schemas.microsoft.com/office/drawing/2014/main" id="{DA14F22A-781F-8B4C-8E6F-6F7E86612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0987" y="4269517"/>
            <a:ext cx="407414" cy="407414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F157CB96-C893-5C4A-89EF-265749847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0298" y="2794963"/>
            <a:ext cx="547843" cy="547843"/>
          </a:xfrm>
          <a:prstGeom prst="rect">
            <a:avLst/>
          </a:prstGeom>
        </p:spPr>
      </p:pic>
      <p:pic>
        <p:nvPicPr>
          <p:cNvPr id="9" name="Graphic 8" descr="Flip calendar with solid fill">
            <a:extLst>
              <a:ext uri="{FF2B5EF4-FFF2-40B4-BE49-F238E27FC236}">
                <a16:creationId xmlns:a16="http://schemas.microsoft.com/office/drawing/2014/main" id="{ECD5A077-1EDF-8A4C-835E-541986B74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1695" y="4269517"/>
            <a:ext cx="407414" cy="407414"/>
          </a:xfrm>
          <a:prstGeom prst="rect">
            <a:avLst/>
          </a:prstGeom>
        </p:spPr>
      </p:pic>
      <p:pic>
        <p:nvPicPr>
          <p:cNvPr id="10" name="Graphic 9" descr="Flip calendar with solid fill">
            <a:extLst>
              <a:ext uri="{FF2B5EF4-FFF2-40B4-BE49-F238E27FC236}">
                <a16:creationId xmlns:a16="http://schemas.microsoft.com/office/drawing/2014/main" id="{0D2AFEE2-9207-0346-BF49-EA523C9B8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0512" y="4273329"/>
            <a:ext cx="407414" cy="407414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79F99898-66FB-A44C-ADB1-0A96368F40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4685" y="3435793"/>
            <a:ext cx="346179" cy="346179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1D88FA20-C400-1F4D-8A95-68C334B73D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23420" y="3435793"/>
            <a:ext cx="346179" cy="3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7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Motivationsbeispiel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28.01.2021</a:t>
            </a:r>
            <a:endParaRPr lang="en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</a:t>
            </a:fld>
            <a:endParaRPr lang="en-ES"/>
          </a:p>
        </p:txBody>
      </p:sp>
      <p:pic>
        <p:nvPicPr>
          <p:cNvPr id="1026" name="Picture 2" descr="Aller Anfang ist schwer – Thekla Barck">
            <a:extLst>
              <a:ext uri="{FF2B5EF4-FFF2-40B4-BE49-F238E27FC236}">
                <a16:creationId xmlns:a16="http://schemas.microsoft.com/office/drawing/2014/main" id="{89B63A66-BE6D-224A-B926-E3DF4619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080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002C23-8A5A-434D-9B64-9BF7B0FF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98" y="1825625"/>
            <a:ext cx="50800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Sie ist fast fertig mit ihren Paper.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Doch dann fällt auf, die Paper, auf die sie sich bezieht, haben andere Kontexte und stimmen nicht mit ihren Kontext überein.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C74756-7DB3-A64C-8C23-6E695C3042DA}"/>
              </a:ext>
            </a:extLst>
          </p:cNvPr>
          <p:cNvSpPr txBox="1">
            <a:spLocks/>
          </p:cNvSpPr>
          <p:nvPr/>
        </p:nvSpPr>
        <p:spPr>
          <a:xfrm>
            <a:off x="1156854" y="5562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b="1" dirty="0"/>
              <a:t>©</a:t>
            </a:r>
            <a:r>
              <a:rPr lang="es-ES_tradnl" dirty="0" err="1"/>
              <a:t>Thekla</a:t>
            </a:r>
            <a:r>
              <a:rPr lang="es-ES_tradnl" dirty="0"/>
              <a:t> </a:t>
            </a:r>
            <a:r>
              <a:rPr lang="es-ES_tradnl" dirty="0" err="1"/>
              <a:t>Barck</a:t>
            </a:r>
            <a:r>
              <a:rPr lang="es-ES_tradnl" dirty="0"/>
              <a:t> / </a:t>
            </a:r>
            <a:r>
              <a:rPr lang="es-ES_tradnl" dirty="0" err="1"/>
              <a:t>temel</a:t>
            </a:r>
            <a:r>
              <a:rPr lang="es-ES_tradnl" dirty="0"/>
              <a:t>-art</a:t>
            </a:r>
            <a:endParaRPr lang="en-E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A58819-660A-724E-B458-AB6C7FD69C66}"/>
              </a:ext>
            </a:extLst>
          </p:cNvPr>
          <p:cNvSpPr/>
          <p:nvPr/>
        </p:nvSpPr>
        <p:spPr>
          <a:xfrm>
            <a:off x="1692613" y="2140085"/>
            <a:ext cx="428017" cy="573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E17F5FF-BEA2-C84F-99CD-31A919B29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0436" y="2176562"/>
            <a:ext cx="301557" cy="527725"/>
          </a:xfrm>
          <a:prstGeom prst="rect">
            <a:avLst/>
          </a:prstGeom>
        </p:spPr>
      </p:pic>
      <p:pic>
        <p:nvPicPr>
          <p:cNvPr id="22" name="Graphic 21" descr="Lightning with solid fill">
            <a:extLst>
              <a:ext uri="{FF2B5EF4-FFF2-40B4-BE49-F238E27FC236}">
                <a16:creationId xmlns:a16="http://schemas.microsoft.com/office/drawing/2014/main" id="{DB15B30B-5420-B843-9E9F-01FFEFC77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141" y="2651919"/>
            <a:ext cx="914400" cy="914400"/>
          </a:xfrm>
          <a:prstGeom prst="rect">
            <a:avLst/>
          </a:prstGeom>
        </p:spPr>
      </p:pic>
      <p:pic>
        <p:nvPicPr>
          <p:cNvPr id="24" name="Graphic 23" descr="Lightning outline">
            <a:extLst>
              <a:ext uri="{FF2B5EF4-FFF2-40B4-BE49-F238E27FC236}">
                <a16:creationId xmlns:a16="http://schemas.microsoft.com/office/drawing/2014/main" id="{937535D0-551A-9F44-8EF7-614465F03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16825" y="1124822"/>
            <a:ext cx="1643777" cy="1643777"/>
          </a:xfrm>
          <a:prstGeom prst="rect">
            <a:avLst/>
          </a:prstGeom>
        </p:spPr>
      </p:pic>
      <p:pic>
        <p:nvPicPr>
          <p:cNvPr id="27" name="Graphic 26" descr="Siren with solid fill">
            <a:extLst>
              <a:ext uri="{FF2B5EF4-FFF2-40B4-BE49-F238E27FC236}">
                <a16:creationId xmlns:a16="http://schemas.microsoft.com/office/drawing/2014/main" id="{9C6E7096-1A77-3F40-B103-F109DA7DF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1056" y="5013325"/>
            <a:ext cx="914400" cy="9144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2E5EB87-35DF-B54F-A679-86B4428B7BC5}"/>
              </a:ext>
            </a:extLst>
          </p:cNvPr>
          <p:cNvSpPr/>
          <p:nvPr/>
        </p:nvSpPr>
        <p:spPr>
          <a:xfrm rot="1337657">
            <a:off x="2394631" y="3642610"/>
            <a:ext cx="349278" cy="1571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3EB749D9-02CD-8443-AEF6-52472F20E809}"/>
              </a:ext>
            </a:extLst>
          </p:cNvPr>
          <p:cNvSpPr/>
          <p:nvPr/>
        </p:nvSpPr>
        <p:spPr>
          <a:xfrm rot="195715">
            <a:off x="2472456" y="3693359"/>
            <a:ext cx="229877" cy="71517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33" name="Graphic 32" descr="Coffee with solid fill">
            <a:extLst>
              <a:ext uri="{FF2B5EF4-FFF2-40B4-BE49-F238E27FC236}">
                <a16:creationId xmlns:a16="http://schemas.microsoft.com/office/drawing/2014/main" id="{48244E6C-198B-7B43-8F04-7F8671EDC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3989" y="5071648"/>
            <a:ext cx="713593" cy="7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4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1E53-FDEF-CC48-968D-0F25E837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9E19-9FC1-A143-A4F4-963A1C44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S" dirty="0"/>
              <a:t>Datenanalyse</a:t>
            </a:r>
          </a:p>
          <a:p>
            <a:r>
              <a:rPr lang="en-ES" dirty="0"/>
              <a:t>Entwicklung eines Tools</a:t>
            </a:r>
          </a:p>
          <a:p>
            <a:r>
              <a:rPr lang="en-ES" dirty="0"/>
              <a:t>Bildung einer ersten Taxonomie (Iteration 3)</a:t>
            </a:r>
          </a:p>
          <a:p>
            <a:pPr marL="457200" lvl="1" indent="0">
              <a:buNone/>
            </a:pPr>
            <a:endParaRPr lang="en-ES" dirty="0"/>
          </a:p>
          <a:p>
            <a:pPr marL="457200" lvl="1" indent="0">
              <a:buNone/>
            </a:pP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27EC-D068-1348-BEBB-3689F214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A498-3D47-514B-AA78-DF169CB9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D1E3-7E51-B147-B4D3-E1CAF5E4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40</a:t>
            </a:fld>
            <a:endParaRPr lang="en-ES"/>
          </a:p>
        </p:txBody>
      </p:sp>
      <p:pic>
        <p:nvPicPr>
          <p:cNvPr id="8" name="Graphic 7" descr="Flip calendar with solid fill">
            <a:extLst>
              <a:ext uri="{FF2B5EF4-FFF2-40B4-BE49-F238E27FC236}">
                <a16:creationId xmlns:a16="http://schemas.microsoft.com/office/drawing/2014/main" id="{B328807B-6198-1346-8FD0-71375AA8C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13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A9DC-81AD-4647-9357-8EE877C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Vorgehen: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9B78-8694-F14D-A10B-C645C8D4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Use Cases: Datenvisualisierung und Analyse</a:t>
            </a:r>
          </a:p>
          <a:p>
            <a:r>
              <a:rPr lang="en-ES" dirty="0"/>
              <a:t>Fokus: RQ3</a:t>
            </a:r>
          </a:p>
          <a:p>
            <a:r>
              <a:rPr lang="en-ES" dirty="0"/>
              <a:t>Ziel: Evaluierung meiner Einsichten &amp; Sensemaking</a:t>
            </a:r>
          </a:p>
          <a:p>
            <a:r>
              <a:rPr lang="en-GB" dirty="0"/>
              <a:t>A</a:t>
            </a:r>
            <a:r>
              <a:rPr lang="en-ES" dirty="0"/>
              <a:t>ndere potentielle Use Cases: Dokumentierung, Versionierung der Daten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Implementiert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5410-164D-EE42-988E-740EB26D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E13D-160A-CB4E-8F4D-91F65131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CA9D-F57F-2A4B-99CD-9469E52E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41</a:t>
            </a:fld>
            <a:endParaRPr lang="en-ES"/>
          </a:p>
        </p:txBody>
      </p:sp>
      <p:pic>
        <p:nvPicPr>
          <p:cNvPr id="2052" name="Picture 4" descr="Angular Trainings mit Saban Ünlü | Saban Ünlü">
            <a:extLst>
              <a:ext uri="{FF2B5EF4-FFF2-40B4-BE49-F238E27FC236}">
                <a16:creationId xmlns:a16="http://schemas.microsoft.com/office/drawing/2014/main" id="{89A2F522-3F11-CA4E-AEE2-0A0460E7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11022"/>
            <a:ext cx="336843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Marker with solid fill">
            <a:extLst>
              <a:ext uri="{FF2B5EF4-FFF2-40B4-BE49-F238E27FC236}">
                <a16:creationId xmlns:a16="http://schemas.microsoft.com/office/drawing/2014/main" id="{F3BB0EFA-C567-7348-9B8E-8F8B54603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4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Recherchefrage: Tool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769535"/>
              </p:ext>
            </p:extLst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6507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A9DC-81AD-4647-9357-8EE877C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Zwischenstand: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9B78-8694-F14D-A10B-C645C8D4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implementiert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Übersicht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Publikationen</a:t>
            </a:r>
            <a:r>
              <a:rPr lang="en-GB" dirty="0"/>
              <a:t> und </a:t>
            </a:r>
            <a:r>
              <a:rPr lang="en-GB" dirty="0" err="1"/>
              <a:t>Daten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Filterfunktion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</a:t>
            </a:r>
            <a:r>
              <a:rPr lang="en-ES" dirty="0"/>
              <a:t>estliche TODOs:</a:t>
            </a:r>
          </a:p>
          <a:p>
            <a:pPr>
              <a:buFontTx/>
              <a:buChar char="-"/>
            </a:pPr>
            <a:r>
              <a:rPr lang="en-ES" dirty="0"/>
              <a:t>Befüllung aller Daten</a:t>
            </a:r>
          </a:p>
          <a:p>
            <a:pPr>
              <a:buFontTx/>
              <a:buChar char="-"/>
            </a:pPr>
            <a:r>
              <a:rPr lang="en-ES" dirty="0"/>
              <a:t>Graphvisualisierung der Kontexte und der Taxonomie</a:t>
            </a:r>
          </a:p>
          <a:p>
            <a:pPr>
              <a:buFontTx/>
              <a:buChar char="-"/>
            </a:pPr>
            <a:r>
              <a:rPr lang="en-ES" dirty="0"/>
              <a:t>Diagramme zur Analyse der Daten</a:t>
            </a:r>
          </a:p>
          <a:p>
            <a:pPr>
              <a:buFontTx/>
              <a:buChar char="-"/>
            </a:pPr>
            <a:r>
              <a:rPr lang="en-ES" dirty="0"/>
              <a:t>Negativfilter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5410-164D-EE42-988E-740EB26D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E13D-160A-CB4E-8F4D-91F65131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CA9D-F57F-2A4B-99CD-9469E52E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43</a:t>
            </a:fld>
            <a:endParaRPr lang="en-ES"/>
          </a:p>
        </p:txBody>
      </p:sp>
      <p:pic>
        <p:nvPicPr>
          <p:cNvPr id="9" name="Graphic 8" descr="Flip calendar with solid fill">
            <a:extLst>
              <a:ext uri="{FF2B5EF4-FFF2-40B4-BE49-F238E27FC236}">
                <a16:creationId xmlns:a16="http://schemas.microsoft.com/office/drawing/2014/main" id="{E7B449DA-EB14-5444-AB1C-99928FC0F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6574" y="3765383"/>
            <a:ext cx="914400" cy="914400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13B15225-21A7-BE47-8580-21073C375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55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707D-F1AE-814B-A1F7-7DFD7C5E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ES" dirty="0"/>
              <a:t>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95FC-2CB5-FE4D-BF5C-C8A05C5D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r>
              <a:rPr lang="en-GB" dirty="0" err="1"/>
              <a:t>Sichtung</a:t>
            </a:r>
            <a:r>
              <a:rPr lang="en-GB" dirty="0"/>
              <a:t> und Analyse der </a:t>
            </a:r>
            <a:r>
              <a:rPr lang="en-GB" dirty="0" err="1"/>
              <a:t>restlichen</a:t>
            </a:r>
            <a:r>
              <a:rPr lang="en-GB" dirty="0"/>
              <a:t> </a:t>
            </a:r>
            <a:r>
              <a:rPr lang="en-GB" dirty="0" err="1"/>
              <a:t>Publikationen</a:t>
            </a:r>
            <a:endParaRPr lang="en-GB" dirty="0"/>
          </a:p>
          <a:p>
            <a:pPr lvl="1"/>
            <a:r>
              <a:rPr lang="en-GB" dirty="0" err="1"/>
              <a:t>Auswahl</a:t>
            </a:r>
            <a:r>
              <a:rPr lang="en-GB" dirty="0"/>
              <a:t> der </a:t>
            </a:r>
            <a:r>
              <a:rPr lang="en-GB" dirty="0" err="1"/>
              <a:t>Publikationen</a:t>
            </a:r>
            <a:r>
              <a:rPr lang="en-GB" dirty="0"/>
              <a:t> und Clustering</a:t>
            </a:r>
          </a:p>
          <a:p>
            <a:pPr lvl="1"/>
            <a:r>
              <a:rPr lang="en-GB" dirty="0" err="1"/>
              <a:t>Iterationen</a:t>
            </a:r>
            <a:r>
              <a:rPr lang="en-GB" dirty="0"/>
              <a:t> 1 bis 3</a:t>
            </a:r>
          </a:p>
          <a:p>
            <a:r>
              <a:rPr lang="en-GB" dirty="0" err="1"/>
              <a:t>Beantwortung</a:t>
            </a:r>
            <a:r>
              <a:rPr lang="en-GB" dirty="0"/>
              <a:t> </a:t>
            </a:r>
            <a:r>
              <a:rPr lang="en-GB" dirty="0" err="1"/>
              <a:t>aller</a:t>
            </a:r>
            <a:r>
              <a:rPr lang="en-GB" dirty="0"/>
              <a:t> </a:t>
            </a:r>
            <a:r>
              <a:rPr lang="en-GB" dirty="0" err="1"/>
              <a:t>Recherchefragen</a:t>
            </a:r>
            <a:endParaRPr lang="en-GB" dirty="0"/>
          </a:p>
          <a:p>
            <a:r>
              <a:rPr lang="en-GB" dirty="0" err="1"/>
              <a:t>Anfertigung</a:t>
            </a:r>
            <a:r>
              <a:rPr lang="en-GB" dirty="0"/>
              <a:t> der </a:t>
            </a:r>
            <a:r>
              <a:rPr lang="en-GB" dirty="0" err="1"/>
              <a:t>finalen</a:t>
            </a:r>
            <a:r>
              <a:rPr lang="en-GB" dirty="0"/>
              <a:t> </a:t>
            </a:r>
            <a:r>
              <a:rPr lang="en-GB" dirty="0" err="1"/>
              <a:t>Taxonomie</a:t>
            </a:r>
            <a:endParaRPr lang="en-GB" dirty="0"/>
          </a:p>
          <a:p>
            <a:r>
              <a:rPr lang="en-GB" dirty="0"/>
              <a:t>Evaluation </a:t>
            </a:r>
            <a:r>
              <a:rPr lang="en-GB" dirty="0" err="1"/>
              <a:t>meines</a:t>
            </a:r>
            <a:r>
              <a:rPr lang="en-GB" dirty="0"/>
              <a:t> </a:t>
            </a:r>
            <a:r>
              <a:rPr lang="en-GB" dirty="0" err="1"/>
              <a:t>Vorgehens</a:t>
            </a:r>
            <a:endParaRPr lang="en-GB" dirty="0"/>
          </a:p>
          <a:p>
            <a:r>
              <a:rPr lang="en-GB" dirty="0" err="1"/>
              <a:t>Anfertigung</a:t>
            </a:r>
            <a:r>
              <a:rPr lang="en-GB" dirty="0"/>
              <a:t> der </a:t>
            </a:r>
            <a:r>
              <a:rPr lang="en-GB" dirty="0" err="1"/>
              <a:t>Masterarbeit</a:t>
            </a:r>
            <a:endParaRPr lang="en-GB" dirty="0"/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C5DB-6357-8445-9DA8-3E2DBDAF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A16C-2429-2E48-AE2B-306FB139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0648-26D0-CD46-9346-E4645DD2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44</a:t>
            </a:fld>
            <a:endParaRPr lang="en-ES"/>
          </a:p>
        </p:txBody>
      </p:sp>
      <p:pic>
        <p:nvPicPr>
          <p:cNvPr id="7" name="Graphic 6" descr="Flip calendar with solid fill">
            <a:extLst>
              <a:ext uri="{FF2B5EF4-FFF2-40B4-BE49-F238E27FC236}">
                <a16:creationId xmlns:a16="http://schemas.microsoft.com/office/drawing/2014/main" id="{03E73179-4331-E147-917E-0C905C35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233488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Document outline">
            <a:extLst>
              <a:ext uri="{FF2B5EF4-FFF2-40B4-BE49-F238E27FC236}">
                <a16:creationId xmlns:a16="http://schemas.microsoft.com/office/drawing/2014/main" id="{E9578103-2D39-0840-A7A6-4A382D210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376" y="1870075"/>
            <a:ext cx="837805" cy="837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5FDC4B-647C-E24F-9618-9E6B0836B315}"/>
              </a:ext>
            </a:extLst>
          </p:cNvPr>
          <p:cNvSpPr txBox="1"/>
          <p:nvPr/>
        </p:nvSpPr>
        <p:spPr>
          <a:xfrm>
            <a:off x="8153400" y="2431815"/>
            <a:ext cx="9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  <a:highlight>
                  <a:srgbClr val="800000"/>
                </a:highlight>
              </a:rPr>
              <a:t>31/70</a:t>
            </a:r>
          </a:p>
        </p:txBody>
      </p:sp>
      <p:pic>
        <p:nvPicPr>
          <p:cNvPr id="11" name="Graphic 10" descr="Race Flag with solid fill">
            <a:extLst>
              <a:ext uri="{FF2B5EF4-FFF2-40B4-BE49-F238E27FC236}">
                <a16:creationId xmlns:a16="http://schemas.microsoft.com/office/drawing/2014/main" id="{D016D37F-F166-1C4A-A7A3-38B757386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6600" y="4802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54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0BD75-F5D6-564C-B00B-FA4A3ECC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1"/>
          <a:stretch/>
        </p:blipFill>
        <p:spPr>
          <a:xfrm>
            <a:off x="1421291" y="0"/>
            <a:ext cx="9349417" cy="1248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90C19-DA54-4F4E-B0EC-C913A58623DD}"/>
              </a:ext>
            </a:extLst>
          </p:cNvPr>
          <p:cNvSpPr txBox="1"/>
          <p:nvPr/>
        </p:nvSpPr>
        <p:spPr>
          <a:xfrm>
            <a:off x="0" y="1466850"/>
            <a:ext cx="12192000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ES" sz="3600" dirty="0">
                <a:solidFill>
                  <a:schemeClr val="bg1"/>
                </a:solidFill>
              </a:rPr>
              <a:t>                     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Erste Schritte zu einer Taxonomie von</a:t>
            </a:r>
          </a:p>
          <a:p>
            <a:pPr algn="ctr"/>
            <a:r>
              <a:rPr lang="en-ES" sz="3600" dirty="0">
                <a:solidFill>
                  <a:schemeClr val="bg1"/>
                </a:solidFill>
              </a:rPr>
              <a:t>Software Engineering Kontexten</a:t>
            </a:r>
            <a:endParaRPr lang="en-ES" sz="3600" dirty="0">
              <a:solidFill>
                <a:schemeClr val="accent1">
                  <a:lumMod val="50000"/>
                </a:schemeClr>
              </a:solidFill>
              <a:highlight>
                <a:srgbClr val="000080"/>
              </a:highlight>
            </a:endParaRPr>
          </a:p>
          <a:p>
            <a:pPr algn="ctr"/>
            <a:r>
              <a:rPr lang="en-ES" sz="2000" dirty="0">
                <a:solidFill>
                  <a:schemeClr val="bg1"/>
                </a:solidFill>
              </a:rPr>
              <a:t>Zwischenpräsentation zur Masterarbeit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EEE0-36AE-B44F-8A35-0B0C2E2A4D05}"/>
              </a:ext>
            </a:extLst>
          </p:cNvPr>
          <p:cNvSpPr txBox="1"/>
          <p:nvPr/>
        </p:nvSpPr>
        <p:spPr>
          <a:xfrm>
            <a:off x="2223575" y="4115222"/>
            <a:ext cx="7277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Stephanie Hohenberg, 5293431</a:t>
            </a:r>
          </a:p>
          <a:p>
            <a:r>
              <a:rPr lang="en-GB" dirty="0"/>
              <a:t>h</a:t>
            </a:r>
            <a:r>
              <a:rPr lang="en-ES" dirty="0"/>
              <a:t>ohenberg_s@web.de</a:t>
            </a:r>
          </a:p>
          <a:p>
            <a:r>
              <a:rPr lang="en-ES" dirty="0"/>
              <a:t>Freie Univerisät Berlin</a:t>
            </a:r>
          </a:p>
          <a:p>
            <a:endParaRPr lang="en-ES" dirty="0"/>
          </a:p>
          <a:p>
            <a:endParaRPr lang="en-ES" dirty="0"/>
          </a:p>
          <a:p>
            <a:r>
              <a:rPr lang="en-ES" dirty="0"/>
              <a:t>Prof. Dr. Lutz Prechelt</a:t>
            </a:r>
          </a:p>
          <a:p>
            <a:r>
              <a:rPr lang="en-ES" dirty="0"/>
              <a:t>Freie Universität Berlin</a:t>
            </a:r>
          </a:p>
        </p:txBody>
      </p:sp>
    </p:spTree>
    <p:extLst>
      <p:ext uri="{BB962C8B-B14F-4D97-AF65-F5344CB8AC3E}">
        <p14:creationId xmlns:p14="http://schemas.microsoft.com/office/powerpoint/2010/main" val="415190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Anhang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04" y="62518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BB873ECA-78AE-1A42-B514-48E904740690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46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714792" y="8457867"/>
            <a:ext cx="248480" cy="153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_tradnl"/>
              <a:t>28.01.2021</a:t>
            </a:r>
            <a:endParaRPr lang="en-E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CAD9F9-5883-1446-AA92-1D98599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Stephanie Hohenberg 
</a:t>
            </a:r>
            <a:r>
              <a:rPr lang="en-GB" dirty="0" err="1">
                <a:solidFill>
                  <a:schemeClr val="bg1"/>
                </a:solidFill>
              </a:rPr>
              <a:t>Erste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Schritte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Taxonomie</a:t>
            </a:r>
            <a:r>
              <a:rPr lang="en-GB" dirty="0">
                <a:solidFill>
                  <a:schemeClr val="bg1"/>
                </a:solidFill>
              </a:rPr>
              <a:t> von SE </a:t>
            </a:r>
            <a:r>
              <a:rPr lang="en-GB" dirty="0" err="1">
                <a:solidFill>
                  <a:schemeClr val="bg1"/>
                </a:solidFill>
              </a:rPr>
              <a:t>Kontexten</a:t>
            </a:r>
            <a:endParaRPr lang="en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6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284877"/>
              </p:ext>
            </p:extLst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86455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AD7-5FD5-7547-971E-9511AB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Vorgehen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D16457-B78F-D94B-8397-4C3832D6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3476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5A451-101B-F347-A707-718BFF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F956-5EE1-E54F-B8BB-60F18F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825E-01FD-EB4E-8129-444970F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99939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1DBB-D9B9-6D42-9554-1395DCE4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9348-812A-1144-9775-EEFE408C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Keine Forschungserfahrung, kein Expertenwissen</a:t>
            </a:r>
          </a:p>
          <a:p>
            <a:r>
              <a:rPr lang="en-ES" dirty="0"/>
              <a:t>Keine Vorkenntnisse vom Material</a:t>
            </a:r>
          </a:p>
          <a:p>
            <a:r>
              <a:rPr lang="en-ES" dirty="0"/>
              <a:t>Biase, beim Sichten der Publikationen ( nach Interesse )</a:t>
            </a:r>
          </a:p>
          <a:p>
            <a:r>
              <a:rPr lang="en-ES" dirty="0"/>
              <a:t>Übersehen von Kontexten durch Entwicklung einer Routine / Trotts</a:t>
            </a:r>
          </a:p>
          <a:p>
            <a:r>
              <a:rPr lang="en-ES" dirty="0"/>
              <a:t>Englisch nicht als Muttersprache</a:t>
            </a:r>
          </a:p>
          <a:p>
            <a:r>
              <a:rPr lang="en-GB" dirty="0"/>
              <a:t>M</a:t>
            </a:r>
            <a:r>
              <a:rPr lang="en-ES" dirty="0"/>
              <a:t>ehreres Wechseln der Tools zur Dokumentierung</a:t>
            </a:r>
          </a:p>
          <a:p>
            <a:r>
              <a:rPr lang="en-ES" dirty="0"/>
              <a:t>Konsistenzhaltung der Daten im Excel und im eigenen Tool</a:t>
            </a:r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3232-FD7D-CA48-870E-09BCB9C8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0DF5-23A0-744B-8556-3D62832D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0976-E7EE-CC4F-B5A5-61B3A945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49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036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EC3-1B21-4A40-9BA0-BA77F40F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4927-FB3D-5141-A1E1-59A250A4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Qualitätsfaktoren empirischer Arbeiten</a:t>
            </a:r>
          </a:p>
          <a:p>
            <a:r>
              <a:rPr lang="en-GB" dirty="0"/>
              <a:t>I</a:t>
            </a:r>
            <a:r>
              <a:rPr lang="en-ES" dirty="0"/>
              <a:t>nterne Validität -Glaubwürdigkeit, Gründlichkeit</a:t>
            </a:r>
          </a:p>
          <a:p>
            <a:r>
              <a:rPr lang="en-ES" b="1" dirty="0"/>
              <a:t>Externe Validität - Relevanz, Verallgemeinbarkeit</a:t>
            </a:r>
          </a:p>
          <a:p>
            <a:pPr marL="0" indent="0">
              <a:buNone/>
            </a:pPr>
            <a:endParaRPr lang="en-ES" b="1" dirty="0"/>
          </a:p>
          <a:p>
            <a:pPr marL="0" indent="0">
              <a:buNone/>
            </a:pPr>
            <a:r>
              <a:rPr lang="en-ES" dirty="0"/>
              <a:t>In wieweit wird der Kontext einer Arbeit hinsichtlich dessen Anwendbarkeit und Verallgemeinbarkeit beschrieben?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Literaturstudie: Untersuchung der technischen Paper der ICSE 2020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F17E-0554-FA4D-9AAE-E82DD65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773-4D16-054A-85AF-AFF6E92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476-27D8-6B4E-A7FC-B3B633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98901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</a:t>
            </a:r>
            <a:r>
              <a:rPr lang="en-ES" dirty="0">
                <a:sym typeface="Wingdings" pitchFamily="2" charset="2"/>
              </a:rPr>
              <a:t>eferenzierte Publikationen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[1] Titel – AXX - Author 1, Author 2 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ES" dirty="0"/>
              <a:t>hort summary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[2] Titel – AXX - Author 1, Author 2 </a:t>
            </a:r>
          </a:p>
          <a:p>
            <a:pPr marL="0" indent="0">
              <a:buNone/>
            </a:pPr>
            <a:r>
              <a:rPr lang="en-ES" dirty="0"/>
              <a:t>Short summary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[3] Titel – AXX - Author 1, Author 2 </a:t>
            </a:r>
          </a:p>
          <a:p>
            <a:pPr marL="0" indent="0">
              <a:buNone/>
            </a:pPr>
            <a:r>
              <a:rPr lang="en-ES" dirty="0"/>
              <a:t>Short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Stephanie Hohenberg 
Erste Schritte zu einer Taxonomie von SE Kontexten</a:t>
            </a:r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50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4614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2C2F-3EAE-DC4F-82FF-DFFE7D31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F365-C59C-A14C-AB70-6E0EC396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Terminologie zur Beschreibung vom Kontext einer Arbeit</a:t>
            </a:r>
          </a:p>
          <a:p>
            <a:pPr lvl="1"/>
            <a:r>
              <a:rPr lang="en-ES" dirty="0"/>
              <a:t>Verbesserung von Kommunikation</a:t>
            </a:r>
          </a:p>
          <a:p>
            <a:pPr lvl="1"/>
            <a:r>
              <a:rPr lang="en-ES" dirty="0"/>
              <a:t>Vereinfachte Einordnung eines Papers in die SE Welt</a:t>
            </a:r>
          </a:p>
          <a:p>
            <a:r>
              <a:rPr lang="en-ES" dirty="0"/>
              <a:t>Förderung der Übertragbarkeit von Ergebnissen</a:t>
            </a:r>
          </a:p>
          <a:p>
            <a:pPr lvl="1"/>
            <a:r>
              <a:rPr lang="en-GB" dirty="0"/>
              <a:t>B</a:t>
            </a:r>
            <a:r>
              <a:rPr lang="en-ES" dirty="0"/>
              <a:t>essere Einschätzung der Relevanz einer Arbeit</a:t>
            </a:r>
          </a:p>
          <a:p>
            <a:r>
              <a:rPr lang="en-ES" dirty="0"/>
              <a:t>Verständnis der ICSE 2020, aktuellen Beiträgen im SE, Trends und Lücken</a:t>
            </a:r>
          </a:p>
          <a:p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5CAD-A7C2-0444-B77F-D3F2C008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D2DD-8B81-6A4E-B080-2F1C8A62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4789-9ED0-4749-B741-DE9D36DF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4485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903-C401-3040-BC0F-D10EA182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5A90-923E-B64E-A5D9-303D5408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62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ES" dirty="0"/>
              <a:t>Was ist überhaupt ein Kontext?</a:t>
            </a:r>
          </a:p>
          <a:p>
            <a:pPr marL="0" indent="0">
              <a:buNone/>
            </a:pPr>
            <a:r>
              <a:rPr lang="en-ES" dirty="0"/>
              <a:t>Ein Kontext definiert den Bereich, in dem die Ergebnisse einer Arbeit anwendbar sind. 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ES" dirty="0"/>
              <a:t>ystematisches Suchen: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A665-7425-3149-8842-337CDD4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A132-9361-4B41-8C54-99406C7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B2E-D23E-2D46-A6DF-7649AC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7</a:t>
            </a:fld>
            <a:endParaRPr lang="en-E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8D20A6-86C3-4B4F-B9DA-FE15F5661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01272"/>
              </p:ext>
            </p:extLst>
          </p:nvPr>
        </p:nvGraphicFramePr>
        <p:xfrm>
          <a:off x="838200" y="4066857"/>
          <a:ext cx="102762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673">
                  <a:extLst>
                    <a:ext uri="{9D8B030D-6E8A-4147-A177-3AD203B41FA5}">
                      <a16:colId xmlns:a16="http://schemas.microsoft.com/office/drawing/2014/main" val="2804689388"/>
                    </a:ext>
                  </a:extLst>
                </a:gridCol>
                <a:gridCol w="7379595">
                  <a:extLst>
                    <a:ext uri="{9D8B030D-6E8A-4147-A177-3AD203B41FA5}">
                      <a16:colId xmlns:a16="http://schemas.microsoft.com/office/drawing/2014/main" val="40596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Zweck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Vorkommen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0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Titel, Einleitung, Recherchefragen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Beschreibung, Vorgehen, Datenerhebung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5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Abgrenzung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Diskussion, verwandte Arbeiten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0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dirty="0"/>
                        <a:t>Verallgemeinbarkeit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Schlussfolgerungen, Forschungsbeiträge,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3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3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679761"/>
              </p:ext>
            </p:extLst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0311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6FA-DA33-D54C-B884-2740D1B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Recherchefragen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A48F2B-86E1-1A41-BFDF-CBDC715D31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5"/>
          <a:ext cx="10515600" cy="459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5E55D-A68D-E14D-AA47-E097733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28.01.2021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171E-0BD4-8248-A213-E1EAEA8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Stephanie Hohenberg 
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Schritte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Taxonomie</a:t>
            </a:r>
            <a:r>
              <a:rPr lang="en-GB" dirty="0"/>
              <a:t> von SE </a:t>
            </a:r>
            <a:r>
              <a:rPr lang="en-GB" dirty="0" err="1"/>
              <a:t>Kontexten</a:t>
            </a:r>
            <a:endParaRPr lang="en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9609-B7C8-4E41-BA18-891A40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ECA-78AE-1A42-B514-48E904740690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585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2881</Words>
  <Application>Microsoft Macintosh PowerPoint</Application>
  <PresentationFormat>Widescreen</PresentationFormat>
  <Paragraphs>649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Agenda</vt:lpstr>
      <vt:lpstr>Motivationsbeispiel</vt:lpstr>
      <vt:lpstr>Motivationsbeispiel</vt:lpstr>
      <vt:lpstr>Hintergrund</vt:lpstr>
      <vt:lpstr>Ziele</vt:lpstr>
      <vt:lpstr>Hintergrund</vt:lpstr>
      <vt:lpstr>Recherchefragen</vt:lpstr>
      <vt:lpstr>Recherchefragen</vt:lpstr>
      <vt:lpstr>Vorgehen</vt:lpstr>
      <vt:lpstr>Vorgehen</vt:lpstr>
      <vt:lpstr>Zwischenstand</vt:lpstr>
      <vt:lpstr>Vorgehen</vt:lpstr>
      <vt:lpstr>Vorgehen: Iteration 1</vt:lpstr>
      <vt:lpstr>Vorgehen: Iteration 1</vt:lpstr>
      <vt:lpstr>Recherchefragen: Iteration 1</vt:lpstr>
      <vt:lpstr>Clustering: Iteration 1</vt:lpstr>
      <vt:lpstr>Zwischenstand: Iteration 1</vt:lpstr>
      <vt:lpstr>Zwischenstand: Iteration 1</vt:lpstr>
      <vt:lpstr>Zwischenstand: Iteration 1</vt:lpstr>
      <vt:lpstr>Zwischenstand: Iteration 1</vt:lpstr>
      <vt:lpstr>Zwischenstand: Iteration 1</vt:lpstr>
      <vt:lpstr>Vorgehen: Iteration 2</vt:lpstr>
      <vt:lpstr>Vorgehen: Iteration 2</vt:lpstr>
      <vt:lpstr>Recherchefragen: Iteration 2</vt:lpstr>
      <vt:lpstr>Clustering: Iteration 2</vt:lpstr>
      <vt:lpstr>Zwischenstand: Iteration 2</vt:lpstr>
      <vt:lpstr>Zwischenstand: Iteration 2</vt:lpstr>
      <vt:lpstr>Zwischenstand: Iteration 2</vt:lpstr>
      <vt:lpstr>Zwischenstand: Iteration 2</vt:lpstr>
      <vt:lpstr>Vorgehen: Iteration 3</vt:lpstr>
      <vt:lpstr>Vorgehen: Iteration 3</vt:lpstr>
      <vt:lpstr>Clustering: Iteration 3</vt:lpstr>
      <vt:lpstr>Zwischenstand: Iteration 3</vt:lpstr>
      <vt:lpstr>Zwischenstand: Iteration 3</vt:lpstr>
      <vt:lpstr>Zwischenstand: Iteration 3</vt:lpstr>
      <vt:lpstr>Weiteres Vorgehen</vt:lpstr>
      <vt:lpstr>Bisheriges Vorgehen</vt:lpstr>
      <vt:lpstr>Zwischenstand</vt:lpstr>
      <vt:lpstr>Weiteres Vorgehen</vt:lpstr>
      <vt:lpstr>Vorgehen: Tool</vt:lpstr>
      <vt:lpstr>Recherchefrage: Tool</vt:lpstr>
      <vt:lpstr>Zwischenstand: Tool</vt:lpstr>
      <vt:lpstr>Weiteres Vorgehen</vt:lpstr>
      <vt:lpstr>PowerPoint Presentation</vt:lpstr>
      <vt:lpstr>Anhang</vt:lpstr>
      <vt:lpstr>Recherchefragen</vt:lpstr>
      <vt:lpstr>Vorgehen</vt:lpstr>
      <vt:lpstr>Threats</vt:lpstr>
      <vt:lpstr>Referenzierte Publikationen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 Schritte zu einer Taxonomie von Software-Engineering-Kontexten</dc:title>
  <dc:creator>Hohenberg, Stephanie</dc:creator>
  <cp:lastModifiedBy>Hohenberg, Stephanie</cp:lastModifiedBy>
  <cp:revision>66</cp:revision>
  <dcterms:created xsi:type="dcterms:W3CDTF">2020-12-23T09:07:35Z</dcterms:created>
  <dcterms:modified xsi:type="dcterms:W3CDTF">2021-01-26T08:59:11Z</dcterms:modified>
</cp:coreProperties>
</file>