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6" r:id="rId3"/>
    <p:sldId id="262" r:id="rId4"/>
    <p:sldId id="258" r:id="rId5"/>
    <p:sldId id="259" r:id="rId6"/>
    <p:sldId id="265" r:id="rId7"/>
    <p:sldId id="261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585"/>
    <a:srgbClr val="018B00"/>
    <a:srgbClr val="CD0101"/>
    <a:srgbClr val="EB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 snapToObjects="1">
      <p:cViewPr>
        <p:scale>
          <a:sx n="99" d="100"/>
          <a:sy n="99" d="100"/>
        </p:scale>
        <p:origin x="3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Kontextfaktoren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Kontextfaktoren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</a:t>
          </a:r>
          <a:r>
            <a:rPr lang="en-GB" dirty="0" err="1"/>
            <a:t>bzw</a:t>
          </a:r>
          <a:r>
            <a:rPr lang="en-GB" dirty="0"/>
            <a:t>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sz="1300" dirty="0"/>
            <a:t>RQ2</a:t>
          </a:r>
          <a:endParaRPr lang="en-ES" sz="1300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sz="1300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9B993AF2-D7D4-DC41-B241-87D90DD37CA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sz="1300" dirty="0"/>
            <a:t>RQ3</a:t>
          </a:r>
        </a:p>
      </dgm:t>
    </dgm:pt>
    <dgm:pt modelId="{662D3275-7F32-9F4B-B3EC-3B71656C9DAD}" type="parTrans" cxnId="{480C08EF-AD04-E047-81DD-9B806FC98D7C}">
      <dgm:prSet/>
      <dgm:spPr/>
      <dgm:t>
        <a:bodyPr/>
        <a:lstStyle/>
        <a:p>
          <a:endParaRPr lang="en-GB"/>
        </a:p>
      </dgm:t>
    </dgm:pt>
    <dgm:pt modelId="{A8395D1B-FD32-4D48-B79F-E61C60A56461}" type="sibTrans" cxnId="{480C08EF-AD04-E047-81DD-9B806FC98D7C}">
      <dgm:prSet/>
      <dgm:spPr/>
      <dgm:t>
        <a:bodyPr/>
        <a:lstStyle/>
        <a:p>
          <a:endParaRPr lang="en-GB"/>
        </a:p>
      </dgm:t>
    </dgm:pt>
    <dgm:pt modelId="{2B99DF3A-6553-1347-8F7F-58164775E34F}">
      <dgm:prSet/>
      <dgm:spPr/>
      <dgm:t>
        <a:bodyPr/>
        <a:lstStyle/>
        <a:p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endParaRPr lang="en-ES" dirty="0"/>
        </a:p>
      </dgm:t>
    </dgm:pt>
    <dgm:pt modelId="{4EF0D4DA-41B3-E64C-80BB-B0FAA4EB4A94}" type="parTrans" cxnId="{2862428D-3861-6943-AAF6-24E662EDDEC4}">
      <dgm:prSet/>
      <dgm:spPr/>
      <dgm:t>
        <a:bodyPr/>
        <a:lstStyle/>
        <a:p>
          <a:endParaRPr lang="en-GB"/>
        </a:p>
      </dgm:t>
    </dgm:pt>
    <dgm:pt modelId="{0D7BBB68-0F94-A14A-BF9F-214868A06083}" type="sibTrans" cxnId="{2862428D-3861-6943-AAF6-24E662EDDEC4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 custScaleY="65093" custLinFactNeighborY="-2189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 custScaleY="69267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E48AED7A-9E22-8246-9861-023665D8CED6}" type="pres">
      <dgm:prSet presAssocID="{4215D204-BDE9-8648-8644-2860B39B85DE}" presName="spaceBetweenRectangles" presStyleCnt="0"/>
      <dgm:spPr/>
    </dgm:pt>
    <dgm:pt modelId="{B65FECD6-D790-D84D-B0F6-A2B1E2205DF1}" type="pres">
      <dgm:prSet presAssocID="{9B993AF2-D7D4-DC41-B241-87D90DD37CAB}" presName="parentLin" presStyleCnt="0"/>
      <dgm:spPr/>
    </dgm:pt>
    <dgm:pt modelId="{D83193E9-E3B9-9F4B-B896-5CDC9CB6D350}" type="pres">
      <dgm:prSet presAssocID="{9B993AF2-D7D4-DC41-B241-87D90DD37CAB}" presName="parentLeftMargin" presStyleLbl="node1" presStyleIdx="1" presStyleCnt="3"/>
      <dgm:spPr/>
    </dgm:pt>
    <dgm:pt modelId="{84A20CE0-6F77-B94B-A1D6-005E74207A22}" type="pres">
      <dgm:prSet presAssocID="{9B993AF2-D7D4-DC41-B241-87D90DD37CAB}" presName="parentText" presStyleLbl="node1" presStyleIdx="2" presStyleCnt="3" custScaleY="62609">
        <dgm:presLayoutVars>
          <dgm:chMax val="0"/>
          <dgm:bulletEnabled val="1"/>
        </dgm:presLayoutVars>
      </dgm:prSet>
      <dgm:spPr/>
    </dgm:pt>
    <dgm:pt modelId="{BCD4991A-910B-6448-89EC-BFD748216345}" type="pres">
      <dgm:prSet presAssocID="{9B993AF2-D7D4-DC41-B241-87D90DD37CAB}" presName="negativeSpace" presStyleCnt="0"/>
      <dgm:spPr/>
    </dgm:pt>
    <dgm:pt modelId="{3FDA7190-8C67-1F4A-A8D3-83BA3610CB75}" type="pres">
      <dgm:prSet presAssocID="{9B993AF2-D7D4-DC41-B241-87D90DD37C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66BC26-951A-774A-8559-62AE9F19F352}" type="presOf" srcId="{2B99DF3A-6553-1347-8F7F-58164775E34F}" destId="{A6D0F967-5438-1B4C-A6F9-B4D8C4DADFA4}" srcOrd="0" destOrd="1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9B993AF2-D7D4-DC41-B241-87D90DD37CAB}" destId="{47C89247-9092-6A47-AFF5-0F287B9143BC}" srcOrd="0" destOrd="0" parTransId="{8025A475-1C9F-9C48-A0D8-704277539CA2}" sibTransId="{0B689C69-4B1D-8F49-B39D-9A0ADDAB2EF4}"/>
    <dgm:cxn modelId="{53AEBB54-BFD7-184B-AFE9-2B7ECE3EB171}" type="presOf" srcId="{9B993AF2-D7D4-DC41-B241-87D90DD37CAB}" destId="{84A20CE0-6F77-B94B-A1D6-005E74207A22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22DE116D-FB15-454D-B0C8-903DBE2BBAAB}" type="presOf" srcId="{DFBB5D9D-EC17-D34E-8C5F-ED7DC81E1079}" destId="{DD7E5B7D-F304-244E-B8BB-F0655CC5D101}" srcOrd="1" destOrd="0" presId="urn:microsoft.com/office/officeart/2005/8/layout/list1"/>
    <dgm:cxn modelId="{1D5B8E84-796C-A24C-B0C3-144A63045989}" type="presOf" srcId="{47C89247-9092-6A47-AFF5-0F287B9143BC}" destId="{3FDA7190-8C67-1F4A-A8D3-83BA3610CB75}" srcOrd="0" destOrd="0" presId="urn:microsoft.com/office/officeart/2005/8/layout/list1"/>
    <dgm:cxn modelId="{19FA4F87-8480-434B-9198-40ACC5990006}" type="presOf" srcId="{A79D5FB1-6E07-EE44-A50B-F38EBCC53A02}" destId="{A6D0F967-5438-1B4C-A6F9-B4D8C4DADFA4}" srcOrd="0" destOrd="0" presId="urn:microsoft.com/office/officeart/2005/8/layout/list1"/>
    <dgm:cxn modelId="{C50E7D8B-0DF1-D842-8F97-473694BABB76}" type="presOf" srcId="{DFBB5D9D-EC17-D34E-8C5F-ED7DC81E1079}" destId="{59087048-5C19-524A-A103-0CD56FCAC184}" srcOrd="0" destOrd="0" presId="urn:microsoft.com/office/officeart/2005/8/layout/list1"/>
    <dgm:cxn modelId="{2862428D-3861-6943-AAF6-24E662EDDEC4}" srcId="{DFBB5D9D-EC17-D34E-8C5F-ED7DC81E1079}" destId="{2B99DF3A-6553-1347-8F7F-58164775E34F}" srcOrd="1" destOrd="0" parTransId="{4EF0D4DA-41B3-E64C-80BB-B0FAA4EB4A94}" sibTransId="{0D7BBB68-0F94-A14A-BF9F-214868A06083}"/>
    <dgm:cxn modelId="{B094FF93-4BAE-D543-94CA-1C72A973E027}" type="presOf" srcId="{192B2D2D-7DD1-E04D-95AE-BF7003FC8B57}" destId="{6AFD4721-15DE-BF4F-8624-8694CD380787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1EC031C8-28C2-1245-BEB0-F4464856F2A8}" type="presOf" srcId="{F5E04305-9685-C241-B84B-630BF963DFD2}" destId="{8FCCF6FD-6FC1-A14D-9233-7F12F81DC690}" srcOrd="0" destOrd="0" presId="urn:microsoft.com/office/officeart/2005/8/layout/list1"/>
    <dgm:cxn modelId="{3D8A8CCC-8D93-A941-A457-2480B9E43C85}" type="presOf" srcId="{9B993AF2-D7D4-DC41-B241-87D90DD37CAB}" destId="{D83193E9-E3B9-9F4B-B896-5CDC9CB6D350}" srcOrd="0" destOrd="0" presId="urn:microsoft.com/office/officeart/2005/8/layout/list1"/>
    <dgm:cxn modelId="{480C08EF-AD04-E047-81DD-9B806FC98D7C}" srcId="{EEA81312-CBEB-6645-A32F-8B545C725C4D}" destId="{9B993AF2-D7D4-DC41-B241-87D90DD37CAB}" srcOrd="2" destOrd="0" parTransId="{662D3275-7F32-9F4B-B3EC-3B71656C9DAD}" sibTransId="{A8395D1B-FD32-4D48-B79F-E61C60A56461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433B39FB-CBEA-4C4A-BA62-C7C0EFC26605}" type="presOf" srcId="{F5E04305-9685-C241-B84B-630BF963DFD2}" destId="{228A3AAB-588C-694A-A857-6C1DC00A67FC}" srcOrd="1" destOrd="0" presId="urn:microsoft.com/office/officeart/2005/8/layout/list1"/>
    <dgm:cxn modelId="{A36046E7-7BB5-F846-9584-75B8DA9B921D}" type="presParOf" srcId="{EE59A9C2-C279-3D4B-A82E-BAC0009C8FEA}" destId="{3ABC7823-323D-4D4C-A369-F7899B612532}" srcOrd="0" destOrd="0" presId="urn:microsoft.com/office/officeart/2005/8/layout/list1"/>
    <dgm:cxn modelId="{862DC60B-C251-1E4E-8310-C5EDE9633901}" type="presParOf" srcId="{3ABC7823-323D-4D4C-A369-F7899B612532}" destId="{8FCCF6FD-6FC1-A14D-9233-7F12F81DC690}" srcOrd="0" destOrd="0" presId="urn:microsoft.com/office/officeart/2005/8/layout/list1"/>
    <dgm:cxn modelId="{BCD060D2-CE43-EF41-A788-7F09425A875F}" type="presParOf" srcId="{3ABC7823-323D-4D4C-A369-F7899B612532}" destId="{228A3AAB-588C-694A-A857-6C1DC00A67FC}" srcOrd="1" destOrd="0" presId="urn:microsoft.com/office/officeart/2005/8/layout/list1"/>
    <dgm:cxn modelId="{F0605BFE-FE47-6C4C-B46D-1BD8BCD7F94D}" type="presParOf" srcId="{EE59A9C2-C279-3D4B-A82E-BAC0009C8FEA}" destId="{A3A931A1-B94B-7A46-BFD6-66308E872A56}" srcOrd="1" destOrd="0" presId="urn:microsoft.com/office/officeart/2005/8/layout/list1"/>
    <dgm:cxn modelId="{AC8E1A9B-1D8F-5E48-B1D9-1C27B90B7846}" type="presParOf" srcId="{EE59A9C2-C279-3D4B-A82E-BAC0009C8FEA}" destId="{6AFD4721-15DE-BF4F-8624-8694CD380787}" srcOrd="2" destOrd="0" presId="urn:microsoft.com/office/officeart/2005/8/layout/list1"/>
    <dgm:cxn modelId="{C93CFF7E-608C-FA4A-B644-44C3537D3964}" type="presParOf" srcId="{EE59A9C2-C279-3D4B-A82E-BAC0009C8FEA}" destId="{C246143F-FB50-3143-A01F-8D9C491AFB1F}" srcOrd="3" destOrd="0" presId="urn:microsoft.com/office/officeart/2005/8/layout/list1"/>
    <dgm:cxn modelId="{991920E2-8D0C-314E-AC7F-EA20298F104C}" type="presParOf" srcId="{EE59A9C2-C279-3D4B-A82E-BAC0009C8FEA}" destId="{7F891769-CA9C-C946-BD01-6061730EF6DF}" srcOrd="4" destOrd="0" presId="urn:microsoft.com/office/officeart/2005/8/layout/list1"/>
    <dgm:cxn modelId="{71CBFAF7-CAD5-574D-8BBF-FF3B2B80A814}" type="presParOf" srcId="{7F891769-CA9C-C946-BD01-6061730EF6DF}" destId="{59087048-5C19-524A-A103-0CD56FCAC184}" srcOrd="0" destOrd="0" presId="urn:microsoft.com/office/officeart/2005/8/layout/list1"/>
    <dgm:cxn modelId="{6B159A44-C519-E645-8C38-FD63F67B9A64}" type="presParOf" srcId="{7F891769-CA9C-C946-BD01-6061730EF6DF}" destId="{DD7E5B7D-F304-244E-B8BB-F0655CC5D101}" srcOrd="1" destOrd="0" presId="urn:microsoft.com/office/officeart/2005/8/layout/list1"/>
    <dgm:cxn modelId="{ADDE05DB-A023-8845-8F48-799F4DE6A655}" type="presParOf" srcId="{EE59A9C2-C279-3D4B-A82E-BAC0009C8FEA}" destId="{500CA8BC-F746-8741-8B4D-6412F8108671}" srcOrd="5" destOrd="0" presId="urn:microsoft.com/office/officeart/2005/8/layout/list1"/>
    <dgm:cxn modelId="{17033C38-C47A-D14C-BCB5-D95561F8B476}" type="presParOf" srcId="{EE59A9C2-C279-3D4B-A82E-BAC0009C8FEA}" destId="{A6D0F967-5438-1B4C-A6F9-B4D8C4DADFA4}" srcOrd="6" destOrd="0" presId="urn:microsoft.com/office/officeart/2005/8/layout/list1"/>
    <dgm:cxn modelId="{0B72E0CC-6B9B-A84B-8C5C-EE0659BBF924}" type="presParOf" srcId="{EE59A9C2-C279-3D4B-A82E-BAC0009C8FEA}" destId="{E48AED7A-9E22-8246-9861-023665D8CED6}" srcOrd="7" destOrd="0" presId="urn:microsoft.com/office/officeart/2005/8/layout/list1"/>
    <dgm:cxn modelId="{EEB736FF-AD88-AE40-BA74-17AFD9C26E36}" type="presParOf" srcId="{EE59A9C2-C279-3D4B-A82E-BAC0009C8FEA}" destId="{B65FECD6-D790-D84D-B0F6-A2B1E2205DF1}" srcOrd="8" destOrd="0" presId="urn:microsoft.com/office/officeart/2005/8/layout/list1"/>
    <dgm:cxn modelId="{B93CDDF2-46EC-714B-9465-7129BBCFF56D}" type="presParOf" srcId="{B65FECD6-D790-D84D-B0F6-A2B1E2205DF1}" destId="{D83193E9-E3B9-9F4B-B896-5CDC9CB6D350}" srcOrd="0" destOrd="0" presId="urn:microsoft.com/office/officeart/2005/8/layout/list1"/>
    <dgm:cxn modelId="{3A7342EB-BA2C-AF4F-B9B3-85337DE7BDAB}" type="presParOf" srcId="{B65FECD6-D790-D84D-B0F6-A2B1E2205DF1}" destId="{84A20CE0-6F77-B94B-A1D6-005E74207A22}" srcOrd="1" destOrd="0" presId="urn:microsoft.com/office/officeart/2005/8/layout/list1"/>
    <dgm:cxn modelId="{CB043DC3-6A5D-6645-A6A8-6DEB4C1C826F}" type="presParOf" srcId="{EE59A9C2-C279-3D4B-A82E-BAC0009C8FEA}" destId="{BCD4991A-910B-6448-89EC-BFD748216345}" srcOrd="9" destOrd="0" presId="urn:microsoft.com/office/officeart/2005/8/layout/list1"/>
    <dgm:cxn modelId="{99567FEE-EC1D-F64B-BB89-FE774FF58BBD}" type="presParOf" srcId="{EE59A9C2-C279-3D4B-A82E-BAC0009C8FEA}" destId="{3FDA7190-8C67-1F4A-A8D3-83BA3610CB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und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267793F1-B254-5049-B5D7-D881009BBDA1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41FF3A0E-A51F-C846-BECB-243789B94AE8}" type="parTrans" cxnId="{BA7925D5-FD4C-9149-9EBD-DEDBF1936117}">
      <dgm:prSet/>
      <dgm:spPr/>
      <dgm:t>
        <a:bodyPr/>
        <a:lstStyle/>
        <a:p>
          <a:endParaRPr lang="en-GB"/>
        </a:p>
      </dgm:t>
    </dgm:pt>
    <dgm:pt modelId="{8FD7B554-865B-DE4E-9CF9-EC2A0252EB57}" type="sibTrans" cxnId="{BA7925D5-FD4C-9149-9EBD-DEDBF1936117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welcher</a:t>
          </a:r>
          <a:r>
            <a:rPr lang="en-GB" dirty="0"/>
            <a:t> Form </a:t>
          </a:r>
          <a:r>
            <a:rPr lang="en-GB" dirty="0" err="1"/>
            <a:t>kommen</a:t>
          </a:r>
          <a:r>
            <a:rPr lang="en-GB" dirty="0"/>
            <a:t>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vor</a:t>
          </a:r>
          <a:r>
            <a:rPr lang="en-GB" dirty="0"/>
            <a:t>? </a:t>
          </a:r>
          <a:endParaRPr lang="en-ES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A7E123D3-6D3B-5F41-B1E4-3B650A758E8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E4675D08-480B-AF49-920C-7190C29ADAA3}" type="parTrans" cxnId="{26013B1C-C28E-B444-9EBB-EBB9AF49DB26}">
      <dgm:prSet/>
      <dgm:spPr/>
      <dgm:t>
        <a:bodyPr/>
        <a:lstStyle/>
        <a:p>
          <a:endParaRPr lang="en-GB"/>
        </a:p>
      </dgm:t>
    </dgm:pt>
    <dgm:pt modelId="{D1FBD076-626C-3346-B8D8-013687217B1E}" type="sibTrans" cxnId="{26013B1C-C28E-B444-9EBB-EBB9AF49DB26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dirty="0" err="1"/>
            <a:t>Bestehen</a:t>
          </a:r>
          <a:r>
            <a:rPr lang="en-GB" dirty="0"/>
            <a:t> </a:t>
          </a:r>
          <a:r>
            <a:rPr lang="en-GB" dirty="0" err="1"/>
            <a:t>Lücken</a:t>
          </a:r>
          <a:r>
            <a:rPr lang="en-GB" dirty="0"/>
            <a:t> in den </a:t>
          </a:r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? </a:t>
          </a:r>
          <a:endParaRPr lang="en-ES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Kontextfaktoren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br>
            <a:rPr lang="en-GB" dirty="0"/>
          </a:b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26013B1C-C28E-B444-9EBB-EBB9AF49DB26}" srcId="{F5E04305-9685-C241-B84B-630BF963DFD2}" destId="{A7E123D3-6D3B-5F41-B1E4-3B650A758E80}" srcOrd="3" destOrd="0" parTransId="{E4675D08-480B-AF49-920C-7190C29ADAA3}" sibTransId="{D1FBD076-626C-3346-B8D8-013687217B1E}"/>
    <dgm:cxn modelId="{CFB2D224-62C5-634C-8334-B881C9388C07}" type="presOf" srcId="{5850EFA7-B3CC-9949-ABA2-0D545C36B5DA}" destId="{6AFD4721-15DE-BF4F-8624-8694CD380787}" srcOrd="0" destOrd="2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4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4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4B9DB1CD-7AC1-3443-A8BB-7B3E0E414C21}" type="presOf" srcId="{A7E123D3-6D3B-5F41-B1E4-3B650A758E80}" destId="{6AFD4721-15DE-BF4F-8624-8694CD380787}" srcOrd="0" destOrd="3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BA7925D5-FD4C-9149-9EBD-DEDBF1936117}" srcId="{F5E04305-9685-C241-B84B-630BF963DFD2}" destId="{267793F1-B254-5049-B5D7-D881009BBDA1}" srcOrd="1" destOrd="0" parTransId="{41FF3A0E-A51F-C846-BECB-243789B94AE8}" sibTransId="{8FD7B554-865B-DE4E-9CF9-EC2A0252EB57}"/>
    <dgm:cxn modelId="{A86031DB-A7B2-AD4B-B535-C5B2FA6BB33D}" type="presOf" srcId="{267793F1-B254-5049-B5D7-D881009BBDA1}" destId="{6AFD4721-15DE-BF4F-8624-8694CD380787}" srcOrd="0" destOrd="1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2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Dokumentierung und Erstellung von Artefakten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Artefakte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/>
            <a:t>Anfertigung einer Taxonomie</a:t>
          </a:r>
          <a:endParaRPr lang="en-ES" dirty="0"/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Kontextfaktoren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4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4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2" presStyleCnt="4">
        <dgm:presLayoutVars>
          <dgm:bulletEnabled val="1"/>
        </dgm:presLayoutVars>
      </dgm:prSet>
      <dgm:spPr/>
    </dgm:pt>
    <dgm:pt modelId="{BD30041C-C6AF-394E-B956-45B599DD79AE}" type="pres">
      <dgm:prSet presAssocID="{6A490D7D-0EDC-A841-9D81-C884E60D7F7F}" presName="sibTrans" presStyleCnt="0"/>
      <dgm:spPr/>
    </dgm:pt>
    <dgm:pt modelId="{49792048-5E38-194F-9846-38B88A24F837}" type="pres">
      <dgm:prSet presAssocID="{5B0B3A63-D253-B245-891C-2DFA994EE9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1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9378404D-0E94-E246-9DC2-56B77B649B0C}" type="presOf" srcId="{5B0B3A63-D253-B245-891C-2DFA994EE911}" destId="{49792048-5E38-194F-9846-38B88A24F837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EC5E92F2-6A66-194F-88AE-C783A20E0F08}" type="presParOf" srcId="{20CE7459-7D1B-2F47-8278-201BACB6C036}" destId="{BD30041C-C6AF-394E-B956-45B599DD79AE}" srcOrd="3" destOrd="0" presId="urn:microsoft.com/office/officeart/2005/8/layout/lProcess3"/>
    <dgm:cxn modelId="{BA0B00BC-BC5E-1C47-92A2-57830BE79092}" type="presParOf" srcId="{20CE7459-7D1B-2F47-8278-201BACB6C036}" destId="{49792048-5E38-194F-9846-38B88A24F8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183244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Kontextfaktoren</a:t>
          </a:r>
          <a:endParaRPr lang="en-ES" sz="2300" kern="1200" dirty="0"/>
        </a:p>
      </dsp:txBody>
      <dsp:txXfrm>
        <a:off x="0" y="183244"/>
        <a:ext cx="10515600" cy="978075"/>
      </dsp:txXfrm>
    </dsp:sp>
    <dsp:sp modelId="{228A3AAB-588C-694A-A857-6C1DC00A67FC}">
      <dsp:nvSpPr>
        <dsp:cNvPr id="0" name=""/>
        <dsp:cNvSpPr/>
      </dsp:nvSpPr>
      <dsp:spPr>
        <a:xfrm>
          <a:off x="525780" y="65906"/>
          <a:ext cx="7360920" cy="44195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/>
            <a:t>RQ1</a:t>
          </a:r>
        </a:p>
      </dsp:txBody>
      <dsp:txXfrm>
        <a:off x="547354" y="87480"/>
        <a:ext cx="7317772" cy="398807"/>
      </dsp:txXfrm>
    </dsp:sp>
    <dsp:sp modelId="{A6D0F967-5438-1B4C-A6F9-B4D8C4DADFA4}">
      <dsp:nvSpPr>
        <dsp:cNvPr id="0" name=""/>
        <dsp:cNvSpPr/>
      </dsp:nvSpPr>
      <dsp:spPr>
        <a:xfrm>
          <a:off x="0" y="1416334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Diskussionen</a:t>
          </a:r>
          <a:r>
            <a:rPr lang="en-GB" sz="2300" kern="1200" dirty="0"/>
            <a:t> </a:t>
          </a:r>
          <a:r>
            <a:rPr lang="en-GB" sz="2300" kern="1200" dirty="0" err="1"/>
            <a:t>zur</a:t>
          </a:r>
          <a:r>
            <a:rPr lang="en-GB" sz="2300" kern="1200" dirty="0"/>
            <a:t> </a:t>
          </a:r>
          <a:r>
            <a:rPr lang="en-GB" sz="2300" kern="1200" dirty="0" err="1"/>
            <a:t>Verallgemeinbarkeit</a:t>
          </a:r>
          <a:endParaRPr lang="en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Kontextfaktoren</a:t>
          </a:r>
          <a:r>
            <a:rPr lang="en-GB" sz="2300" kern="1200" dirty="0"/>
            <a:t> </a:t>
          </a:r>
          <a:r>
            <a:rPr lang="en-GB" sz="2300" kern="1200" dirty="0" err="1"/>
            <a:t>zum</a:t>
          </a:r>
          <a:r>
            <a:rPr lang="en-GB" sz="2300" kern="1200" dirty="0"/>
            <a:t> </a:t>
          </a:r>
          <a:r>
            <a:rPr lang="en-GB" sz="2300" kern="1200" dirty="0" err="1"/>
            <a:t>Zweck</a:t>
          </a:r>
          <a:r>
            <a:rPr lang="en-GB" sz="2300" kern="1200" dirty="0"/>
            <a:t> der </a:t>
          </a:r>
          <a:r>
            <a:rPr lang="en-GB" sz="2300" kern="1200" dirty="0" err="1"/>
            <a:t>Verallgemeinbarkeit</a:t>
          </a:r>
          <a:endParaRPr lang="en-ES" sz="2300" kern="1200" dirty="0"/>
        </a:p>
      </dsp:txBody>
      <dsp:txXfrm>
        <a:off x="0" y="1416334"/>
        <a:ext cx="10515600" cy="1340325"/>
      </dsp:txXfrm>
    </dsp:sp>
    <dsp:sp modelId="{DD7E5B7D-F304-244E-B8BB-F0655CC5D101}">
      <dsp:nvSpPr>
        <dsp:cNvPr id="0" name=""/>
        <dsp:cNvSpPr/>
      </dsp:nvSpPr>
      <dsp:spPr>
        <a:xfrm>
          <a:off x="525780" y="1285519"/>
          <a:ext cx="7360920" cy="47029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RQ2</a:t>
          </a:r>
          <a:endParaRPr lang="en-ES" sz="1300" kern="1200" dirty="0"/>
        </a:p>
      </dsp:txBody>
      <dsp:txXfrm>
        <a:off x="548738" y="1308477"/>
        <a:ext cx="7315004" cy="424379"/>
      </dsp:txXfrm>
    </dsp:sp>
    <dsp:sp modelId="{3FDA7190-8C67-1F4A-A8D3-83BA3610CB75}">
      <dsp:nvSpPr>
        <dsp:cNvPr id="0" name=""/>
        <dsp:cNvSpPr/>
      </dsp:nvSpPr>
      <dsp:spPr>
        <a:xfrm>
          <a:off x="0" y="2966469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Korrelation</a:t>
          </a:r>
          <a:r>
            <a:rPr lang="en-GB" sz="2300" kern="1200" dirty="0"/>
            <a:t>: </a:t>
          </a:r>
          <a:r>
            <a:rPr lang="en-GB" sz="2300" kern="1200" dirty="0" err="1"/>
            <a:t>Kontextfaktoren</a:t>
          </a:r>
          <a:r>
            <a:rPr lang="en-GB" sz="2300" kern="1200" dirty="0"/>
            <a:t> &lt;--&gt;  </a:t>
          </a:r>
          <a:r>
            <a:rPr lang="en-GB" sz="2300" kern="1200" dirty="0" err="1"/>
            <a:t>Arten</a:t>
          </a:r>
          <a:r>
            <a:rPr lang="en-GB" sz="2300" kern="1200" dirty="0"/>
            <a:t> der </a:t>
          </a:r>
          <a:r>
            <a:rPr lang="en-GB" sz="2300" kern="1200" dirty="0" err="1"/>
            <a:t>Publikationen</a:t>
          </a:r>
          <a:r>
            <a:rPr lang="en-GB" sz="2300" kern="1200" dirty="0"/>
            <a:t> und </a:t>
          </a:r>
          <a:r>
            <a:rPr lang="en-GB" sz="2300" kern="1200" dirty="0" err="1"/>
            <a:t>bzw</a:t>
          </a:r>
          <a:r>
            <a:rPr lang="en-GB" sz="2300" kern="1200" dirty="0"/>
            <a:t> </a:t>
          </a:r>
          <a:r>
            <a:rPr lang="en-GB" sz="2300" kern="1200" dirty="0" err="1"/>
            <a:t>Vorgehensweise</a:t>
          </a:r>
          <a:r>
            <a:rPr lang="en-GB" sz="2300" kern="1200" dirty="0"/>
            <a:t> der </a:t>
          </a:r>
          <a:r>
            <a:rPr lang="en-GB" sz="2300" kern="1200" dirty="0" err="1"/>
            <a:t>empirischen</a:t>
          </a:r>
          <a:r>
            <a:rPr lang="en-GB" sz="2300" kern="1200" dirty="0"/>
            <a:t> </a:t>
          </a:r>
          <a:r>
            <a:rPr lang="en-GB" sz="2300" kern="1200" dirty="0" err="1"/>
            <a:t>Studien</a:t>
          </a:r>
          <a:endParaRPr lang="en-ES" sz="2300" kern="1200" dirty="0"/>
        </a:p>
      </dsp:txBody>
      <dsp:txXfrm>
        <a:off x="0" y="2966469"/>
        <a:ext cx="10515600" cy="1304100"/>
      </dsp:txXfrm>
    </dsp:sp>
    <dsp:sp modelId="{84A20CE0-6F77-B94B-A1D6-005E74207A22}">
      <dsp:nvSpPr>
        <dsp:cNvPr id="0" name=""/>
        <dsp:cNvSpPr/>
      </dsp:nvSpPr>
      <dsp:spPr>
        <a:xfrm>
          <a:off x="525780" y="2880859"/>
          <a:ext cx="7360920" cy="42509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/>
            <a:t>RQ3</a:t>
          </a:r>
        </a:p>
      </dsp:txBody>
      <dsp:txXfrm>
        <a:off x="546531" y="2901610"/>
        <a:ext cx="7319418" cy="383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244478"/>
          <a:ext cx="10515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Welche</a:t>
          </a:r>
          <a:r>
            <a:rPr lang="en-GB" sz="1400" kern="1200" dirty="0"/>
            <a:t>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werden</a:t>
          </a:r>
          <a:r>
            <a:rPr lang="en-GB" sz="1400" kern="1200" dirty="0"/>
            <a:t> in den </a:t>
          </a:r>
          <a:r>
            <a:rPr lang="en-GB" sz="1400" kern="1200" dirty="0" err="1"/>
            <a:t>Publikationen</a:t>
          </a:r>
          <a:r>
            <a:rPr lang="en-GB" sz="1400" kern="1200" dirty="0"/>
            <a:t> </a:t>
          </a:r>
          <a:r>
            <a:rPr lang="en-GB" sz="1400" kern="1200" dirty="0" err="1"/>
            <a:t>erwähnt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</a:t>
          </a:r>
          <a:r>
            <a:rPr lang="en-GB" sz="1400" kern="1200" dirty="0" err="1"/>
            <a:t>wie</a:t>
          </a:r>
          <a:r>
            <a:rPr lang="en-GB" sz="1400" kern="1200" dirty="0"/>
            <a:t> </a:t>
          </a:r>
          <a:r>
            <a:rPr lang="en-GB" sz="1400" kern="1200" dirty="0" err="1"/>
            <a:t>weit</a:t>
          </a:r>
          <a:r>
            <a:rPr lang="en-GB" sz="1400" kern="1200" dirty="0"/>
            <a:t> </a:t>
          </a:r>
          <a:r>
            <a:rPr lang="en-GB" sz="1400" kern="1200" dirty="0" err="1"/>
            <a:t>beschreiben</a:t>
          </a:r>
          <a:r>
            <a:rPr lang="en-GB" sz="1400" kern="1200" dirty="0"/>
            <a:t> </a:t>
          </a:r>
          <a:r>
            <a:rPr lang="en-GB" sz="1400" kern="1200" dirty="0" err="1"/>
            <a:t>Autoren</a:t>
          </a:r>
          <a:r>
            <a:rPr lang="en-GB" sz="1400" kern="1200" dirty="0"/>
            <a:t> und </a:t>
          </a:r>
          <a:r>
            <a:rPr lang="en-GB" sz="1400" kern="1200" dirty="0" err="1"/>
            <a:t>Autorinnen</a:t>
          </a:r>
          <a:r>
            <a:rPr lang="en-GB" sz="1400" kern="1200" dirty="0"/>
            <a:t> den </a:t>
          </a:r>
          <a:r>
            <a:rPr lang="en-GB" sz="1400" kern="1200" dirty="0" err="1"/>
            <a:t>Kontext</a:t>
          </a:r>
          <a:r>
            <a:rPr lang="en-GB" sz="1400" kern="1200" dirty="0"/>
            <a:t> </a:t>
          </a:r>
          <a:r>
            <a:rPr lang="en-GB" sz="1400" kern="1200" dirty="0" err="1"/>
            <a:t>ihrer</a:t>
          </a:r>
          <a:r>
            <a:rPr lang="en-GB" sz="1400" kern="1200" dirty="0"/>
            <a:t> </a:t>
          </a:r>
          <a:r>
            <a:rPr lang="en-GB" sz="1400" kern="1200" dirty="0" err="1"/>
            <a:t>Publikationen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</a:t>
          </a:r>
          <a:r>
            <a:rPr lang="en-GB" sz="1400" kern="1200" dirty="0" err="1"/>
            <a:t>welcher</a:t>
          </a:r>
          <a:r>
            <a:rPr lang="en-GB" sz="1400" kern="1200" dirty="0"/>
            <a:t> Form </a:t>
          </a:r>
          <a:r>
            <a:rPr lang="en-GB" sz="1400" kern="1200" dirty="0" err="1"/>
            <a:t>kommen</a:t>
          </a:r>
          <a:r>
            <a:rPr lang="en-GB" sz="1400" kern="1200" dirty="0"/>
            <a:t>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vor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Sind </a:t>
          </a:r>
          <a:r>
            <a:rPr lang="en-GB" sz="1400" kern="1200" dirty="0" err="1"/>
            <a:t>diese</a:t>
          </a:r>
          <a:r>
            <a:rPr lang="en-GB" sz="1400" kern="1200" dirty="0"/>
            <a:t> </a:t>
          </a:r>
          <a:r>
            <a:rPr lang="en-GB" sz="1400" kern="1200" dirty="0" err="1"/>
            <a:t>explizit</a:t>
          </a:r>
          <a:r>
            <a:rPr lang="en-GB" sz="1400" kern="1200" dirty="0"/>
            <a:t> </a:t>
          </a:r>
          <a:r>
            <a:rPr lang="en-GB" sz="1400" kern="1200" dirty="0" err="1"/>
            <a:t>oder</a:t>
          </a:r>
          <a:r>
            <a:rPr lang="en-GB" sz="1400" kern="1200" dirty="0"/>
            <a:t> </a:t>
          </a:r>
          <a:r>
            <a:rPr lang="en-GB" sz="1400" kern="1200" dirty="0" err="1"/>
            <a:t>implizit</a:t>
          </a:r>
          <a:r>
            <a:rPr lang="en-GB" sz="1400" kern="1200" dirty="0"/>
            <a:t> </a:t>
          </a:r>
          <a:r>
            <a:rPr lang="en-GB" sz="1400" kern="1200" dirty="0" err="1"/>
            <a:t>erkennbar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Sind </a:t>
          </a:r>
          <a:r>
            <a:rPr lang="en-GB" sz="1400" kern="1200" dirty="0" err="1"/>
            <a:t>andere</a:t>
          </a:r>
          <a:r>
            <a:rPr lang="en-GB" sz="1400" kern="1200" dirty="0"/>
            <a:t> </a:t>
          </a:r>
          <a:r>
            <a:rPr lang="en-GB" sz="1400" kern="1200" dirty="0" err="1"/>
            <a:t>Zwecke</a:t>
          </a:r>
          <a:r>
            <a:rPr lang="en-GB" sz="1400" kern="1200" dirty="0"/>
            <a:t> </a:t>
          </a:r>
          <a:r>
            <a:rPr lang="en-GB" sz="1400" kern="1200" dirty="0" err="1"/>
            <a:t>als</a:t>
          </a:r>
          <a:r>
            <a:rPr lang="en-GB" sz="1400" kern="1200" dirty="0"/>
            <a:t>, die </a:t>
          </a:r>
          <a:r>
            <a:rPr lang="en-GB" sz="1400" kern="1200" dirty="0" err="1"/>
            <a:t>bereits</a:t>
          </a:r>
          <a:r>
            <a:rPr lang="en-GB" sz="1400" kern="1200" dirty="0"/>
            <a:t> </a:t>
          </a:r>
          <a:r>
            <a:rPr lang="en-GB" sz="1400" kern="1200" dirty="0" err="1"/>
            <a:t>genannten</a:t>
          </a:r>
          <a:r>
            <a:rPr lang="en-GB" sz="1400" kern="1200" dirty="0"/>
            <a:t>, </a:t>
          </a:r>
          <a:r>
            <a:rPr lang="en-GB" sz="1400" kern="1200" dirty="0" err="1"/>
            <a:t>erkennbar</a:t>
          </a:r>
          <a:r>
            <a:rPr lang="en-GB" sz="1400" kern="1200" dirty="0"/>
            <a:t>? </a:t>
          </a:r>
          <a:endParaRPr lang="en-ES" sz="1400" kern="1200" dirty="0"/>
        </a:p>
      </dsp:txBody>
      <dsp:txXfrm>
        <a:off x="0" y="244478"/>
        <a:ext cx="10515600" cy="1499400"/>
      </dsp:txXfrm>
    </dsp:sp>
    <dsp:sp modelId="{228A3AAB-588C-694A-A857-6C1DC00A67FC}">
      <dsp:nvSpPr>
        <dsp:cNvPr id="0" name=""/>
        <dsp:cNvSpPr/>
      </dsp:nvSpPr>
      <dsp:spPr>
        <a:xfrm>
          <a:off x="525780" y="37838"/>
          <a:ext cx="7360920" cy="41328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/>
            <a:t>RQ1</a:t>
          </a:r>
        </a:p>
      </dsp:txBody>
      <dsp:txXfrm>
        <a:off x="545955" y="58013"/>
        <a:ext cx="7320570" cy="372930"/>
      </dsp:txXfrm>
    </dsp:sp>
    <dsp:sp modelId="{A6D0F967-5438-1B4C-A6F9-B4D8C4DADFA4}">
      <dsp:nvSpPr>
        <dsp:cNvPr id="0" name=""/>
        <dsp:cNvSpPr/>
      </dsp:nvSpPr>
      <dsp:spPr>
        <a:xfrm>
          <a:off x="0" y="2026118"/>
          <a:ext cx="10515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</a:t>
          </a:r>
          <a:r>
            <a:rPr lang="en-GB" sz="1400" kern="1200" dirty="0" err="1"/>
            <a:t>wie</a:t>
          </a:r>
          <a:r>
            <a:rPr lang="en-GB" sz="1400" kern="1200" dirty="0"/>
            <a:t> </a:t>
          </a:r>
          <a:r>
            <a:rPr lang="en-GB" sz="1400" kern="1200" dirty="0" err="1"/>
            <a:t>weit</a:t>
          </a:r>
          <a:r>
            <a:rPr lang="en-GB" sz="1400" kern="1200" dirty="0"/>
            <a:t> </a:t>
          </a:r>
          <a:r>
            <a:rPr lang="en-GB" sz="1400" kern="1200" dirty="0" err="1"/>
            <a:t>diskutieren</a:t>
          </a:r>
          <a:r>
            <a:rPr lang="en-GB" sz="1400" kern="1200" dirty="0"/>
            <a:t> </a:t>
          </a:r>
          <a:r>
            <a:rPr lang="en-GB" sz="1400" kern="1200" dirty="0" err="1"/>
            <a:t>Autoren</a:t>
          </a:r>
          <a:r>
            <a:rPr lang="en-GB" sz="1400" kern="1200" dirty="0"/>
            <a:t> und </a:t>
          </a:r>
          <a:r>
            <a:rPr lang="en-GB" sz="1400" kern="1200" dirty="0" err="1"/>
            <a:t>Autorinnen</a:t>
          </a:r>
          <a:r>
            <a:rPr lang="en-GB" sz="1400" kern="1200" dirty="0"/>
            <a:t> </a:t>
          </a:r>
          <a:r>
            <a:rPr lang="en-GB" sz="1400" kern="1200" dirty="0" err="1"/>
            <a:t>über</a:t>
          </a:r>
          <a:r>
            <a:rPr lang="en-GB" sz="1400" kern="1200" dirty="0"/>
            <a:t> die </a:t>
          </a:r>
          <a:r>
            <a:rPr lang="en-GB" sz="1400" kern="1200" dirty="0" err="1"/>
            <a:t>Verallgemeinbarkeit</a:t>
          </a:r>
          <a:r>
            <a:rPr lang="en-GB" sz="1400" kern="1200" dirty="0"/>
            <a:t> </a:t>
          </a:r>
          <a:r>
            <a:rPr lang="en-GB" sz="1400" kern="1200" dirty="0" err="1"/>
            <a:t>ihr</a:t>
          </a:r>
          <a:r>
            <a:rPr lang="en-GB" sz="1400" kern="1200" dirty="0"/>
            <a:t> </a:t>
          </a:r>
          <a:r>
            <a:rPr lang="en-GB" sz="1400" kern="1200" dirty="0" err="1"/>
            <a:t>Publikationen</a:t>
          </a:r>
          <a:r>
            <a:rPr lang="en-GB" sz="1400" kern="1200" dirty="0"/>
            <a:t>, </a:t>
          </a:r>
          <a:r>
            <a:rPr lang="en-GB" sz="1400" kern="1200" dirty="0" err="1"/>
            <a:t>Ergebnisse</a:t>
          </a:r>
          <a:r>
            <a:rPr lang="en-GB" sz="1400" kern="1200" dirty="0"/>
            <a:t> und </a:t>
          </a:r>
          <a:r>
            <a:rPr lang="en-GB" sz="1400" kern="1200" dirty="0" err="1"/>
            <a:t>Techniken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Bestehen</a:t>
          </a:r>
          <a:r>
            <a:rPr lang="en-GB" sz="1400" kern="1200" dirty="0"/>
            <a:t> </a:t>
          </a:r>
          <a:r>
            <a:rPr lang="en-GB" sz="1400" kern="1200" dirty="0" err="1"/>
            <a:t>Lücken</a:t>
          </a:r>
          <a:r>
            <a:rPr lang="en-GB" sz="1400" kern="1200" dirty="0"/>
            <a:t> in den </a:t>
          </a:r>
          <a:r>
            <a:rPr lang="en-GB" sz="1400" kern="1200" dirty="0" err="1"/>
            <a:t>Diskussionen</a:t>
          </a:r>
          <a:r>
            <a:rPr lang="en-GB" sz="1400" kern="1200" dirty="0"/>
            <a:t> </a:t>
          </a:r>
          <a:r>
            <a:rPr lang="en-GB" sz="1400" kern="1200" dirty="0" err="1"/>
            <a:t>zur</a:t>
          </a:r>
          <a:r>
            <a:rPr lang="en-GB" sz="1400" kern="1200" dirty="0"/>
            <a:t> </a:t>
          </a:r>
          <a:r>
            <a:rPr lang="en-GB" sz="1400" kern="1200" dirty="0" err="1"/>
            <a:t>Verallgemeinbarkeit</a:t>
          </a:r>
          <a:r>
            <a:rPr lang="en-GB" sz="1400" kern="1200" dirty="0"/>
            <a:t>? </a:t>
          </a:r>
          <a:endParaRPr lang="en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Wie </a:t>
          </a:r>
          <a:r>
            <a:rPr lang="en-GB" sz="1400" kern="1200" dirty="0" err="1"/>
            <a:t>unterscheiden</a:t>
          </a:r>
          <a:r>
            <a:rPr lang="en-GB" sz="1400" kern="1200" dirty="0"/>
            <a:t> </a:t>
          </a:r>
          <a:r>
            <a:rPr lang="en-GB" sz="1400" kern="1200" dirty="0" err="1"/>
            <a:t>sich</a:t>
          </a:r>
          <a:r>
            <a:rPr lang="en-GB" sz="1400" kern="1200" dirty="0"/>
            <a:t> die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zum</a:t>
          </a:r>
          <a:r>
            <a:rPr lang="en-GB" sz="1400" kern="1200" dirty="0"/>
            <a:t> </a:t>
          </a:r>
          <a:r>
            <a:rPr lang="en-GB" sz="1400" kern="1200" dirty="0" err="1"/>
            <a:t>Zweck</a:t>
          </a:r>
          <a:r>
            <a:rPr lang="en-GB" sz="1400" kern="1200" dirty="0"/>
            <a:t> der </a:t>
          </a:r>
          <a:r>
            <a:rPr lang="en-GB" sz="1400" kern="1200" dirty="0" err="1"/>
            <a:t>Verallgemeinbarkeit</a:t>
          </a:r>
          <a:r>
            <a:rPr lang="en-GB" sz="1400" kern="1200" dirty="0"/>
            <a:t> </a:t>
          </a:r>
          <a:r>
            <a:rPr lang="en-GB" sz="1400" kern="1200" dirty="0" err="1"/>
            <a:t>zu</a:t>
          </a:r>
          <a:r>
            <a:rPr lang="en-GB" sz="1400" kern="1200" dirty="0"/>
            <a:t> den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anderer</a:t>
          </a:r>
          <a:r>
            <a:rPr lang="en-GB" sz="1400" kern="1200" dirty="0"/>
            <a:t> </a:t>
          </a:r>
          <a:r>
            <a:rPr lang="en-GB" sz="1400" kern="1200" dirty="0" err="1"/>
            <a:t>Zwecke</a:t>
          </a:r>
          <a:r>
            <a:rPr lang="en-GB" sz="1400" kern="1200" dirty="0"/>
            <a:t>?</a:t>
          </a:r>
          <a:br>
            <a:rPr lang="en-GB" sz="1400" kern="1200" dirty="0"/>
          </a:br>
          <a:endParaRPr lang="en-ES" sz="1400" kern="1200" dirty="0"/>
        </a:p>
      </dsp:txBody>
      <dsp:txXfrm>
        <a:off x="0" y="2026118"/>
        <a:ext cx="10515600" cy="1455299"/>
      </dsp:txXfrm>
    </dsp:sp>
    <dsp:sp modelId="{DD7E5B7D-F304-244E-B8BB-F0655CC5D101}">
      <dsp:nvSpPr>
        <dsp:cNvPr id="0" name=""/>
        <dsp:cNvSpPr/>
      </dsp:nvSpPr>
      <dsp:spPr>
        <a:xfrm>
          <a:off x="525780" y="1819479"/>
          <a:ext cx="7360920" cy="41328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RQ2</a:t>
          </a:r>
          <a:endParaRPr lang="en-ES" sz="1400" kern="1200" dirty="0"/>
        </a:p>
      </dsp:txBody>
      <dsp:txXfrm>
        <a:off x="545955" y="1839654"/>
        <a:ext cx="7320570" cy="372930"/>
      </dsp:txXfrm>
    </dsp:sp>
    <dsp:sp modelId="{17492EF2-72D0-EB4C-9D85-3A86338447FB}">
      <dsp:nvSpPr>
        <dsp:cNvPr id="0" name=""/>
        <dsp:cNvSpPr/>
      </dsp:nvSpPr>
      <dsp:spPr>
        <a:xfrm>
          <a:off x="0" y="3763659"/>
          <a:ext cx="105156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Unterscheiden</a:t>
          </a:r>
          <a:r>
            <a:rPr lang="en-GB" sz="1400" kern="1200" dirty="0"/>
            <a:t> </a:t>
          </a:r>
          <a:r>
            <a:rPr lang="en-GB" sz="1400" kern="1200" dirty="0" err="1"/>
            <a:t>sich</a:t>
          </a:r>
          <a:r>
            <a:rPr lang="en-GB" sz="1400" kern="1200" dirty="0"/>
            <a:t> die </a:t>
          </a:r>
          <a:r>
            <a:rPr lang="en-GB" sz="1400" kern="1200" dirty="0" err="1"/>
            <a:t>Kontexte</a:t>
          </a:r>
          <a:r>
            <a:rPr lang="en-GB" sz="1400" kern="1200" dirty="0"/>
            <a:t> und </a:t>
          </a:r>
          <a:r>
            <a:rPr lang="en-GB" sz="1400" kern="1200" dirty="0" err="1"/>
            <a:t>Kontextfaktoren</a:t>
          </a:r>
          <a:r>
            <a:rPr lang="en-GB" sz="1400" kern="1200" dirty="0"/>
            <a:t> </a:t>
          </a:r>
          <a:r>
            <a:rPr lang="en-GB" sz="1400" kern="1200" dirty="0" err="1"/>
            <a:t>abhängig</a:t>
          </a:r>
          <a:r>
            <a:rPr lang="en-GB" sz="1400" kern="1200" dirty="0"/>
            <a:t> von den </a:t>
          </a:r>
          <a:r>
            <a:rPr lang="en-GB" sz="1400" kern="1200" dirty="0" err="1"/>
            <a:t>Arten</a:t>
          </a:r>
          <a:r>
            <a:rPr lang="en-GB" sz="1400" kern="1200" dirty="0"/>
            <a:t> der </a:t>
          </a:r>
          <a:r>
            <a:rPr lang="en-GB" sz="1400" kern="1200" dirty="0" err="1"/>
            <a:t>Publikationen</a:t>
          </a:r>
          <a:r>
            <a:rPr lang="en-GB" sz="1400" kern="1200" dirty="0"/>
            <a:t> und von der </a:t>
          </a:r>
          <a:r>
            <a:rPr lang="en-GB" sz="1400" kern="1200" dirty="0" err="1"/>
            <a:t>Vorgehensweise</a:t>
          </a:r>
          <a:r>
            <a:rPr lang="en-GB" sz="1400" kern="1200" dirty="0"/>
            <a:t> der </a:t>
          </a:r>
          <a:r>
            <a:rPr lang="en-GB" sz="1400" kern="1200" dirty="0" err="1"/>
            <a:t>empirischen</a:t>
          </a:r>
          <a:r>
            <a:rPr lang="en-GB" sz="1400" kern="1200" dirty="0"/>
            <a:t> </a:t>
          </a:r>
          <a:r>
            <a:rPr lang="en-GB" sz="1400" kern="1200" dirty="0" err="1"/>
            <a:t>Studie</a:t>
          </a:r>
          <a:r>
            <a:rPr lang="en-GB" sz="1400" kern="1200" dirty="0"/>
            <a:t>?</a:t>
          </a:r>
          <a:endParaRPr lang="en-ES" sz="1400" kern="1200" dirty="0"/>
        </a:p>
      </dsp:txBody>
      <dsp:txXfrm>
        <a:off x="0" y="3763659"/>
        <a:ext cx="10515600" cy="793800"/>
      </dsp:txXfrm>
    </dsp:sp>
    <dsp:sp modelId="{18F04180-A1CA-844F-A673-66B81EEFB8FA}">
      <dsp:nvSpPr>
        <dsp:cNvPr id="0" name=""/>
        <dsp:cNvSpPr/>
      </dsp:nvSpPr>
      <dsp:spPr>
        <a:xfrm>
          <a:off x="525780" y="3557019"/>
          <a:ext cx="7360920" cy="41328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/>
            <a:t>RQ3</a:t>
          </a:r>
        </a:p>
      </dsp:txBody>
      <dsp:txXfrm>
        <a:off x="545955" y="3577194"/>
        <a:ext cx="732057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2817" y="312107"/>
          <a:ext cx="4354115" cy="1741646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900" kern="1200" dirty="0"/>
            <a:t>Sichtung der Publikationen</a:t>
          </a:r>
        </a:p>
      </dsp:txBody>
      <dsp:txXfrm>
        <a:off x="873640" y="312107"/>
        <a:ext cx="2612469" cy="1741646"/>
      </dsp:txXfrm>
    </dsp:sp>
    <dsp:sp modelId="{0A9B0178-FCB7-B344-A414-C349D7EB4762}">
      <dsp:nvSpPr>
        <dsp:cNvPr id="0" name=""/>
        <dsp:cNvSpPr/>
      </dsp:nvSpPr>
      <dsp:spPr>
        <a:xfrm>
          <a:off x="3790898" y="460147"/>
          <a:ext cx="3613915" cy="1445566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300" kern="1200" dirty="0"/>
            <a:t>Charakterisierung der Publikationen</a:t>
          </a:r>
        </a:p>
      </dsp:txBody>
      <dsp:txXfrm>
        <a:off x="4513681" y="460147"/>
        <a:ext cx="2168349" cy="1445566"/>
      </dsp:txXfrm>
    </dsp:sp>
    <dsp:sp modelId="{89DBD66B-239F-E942-837D-9FB39C788D83}">
      <dsp:nvSpPr>
        <dsp:cNvPr id="0" name=""/>
        <dsp:cNvSpPr/>
      </dsp:nvSpPr>
      <dsp:spPr>
        <a:xfrm>
          <a:off x="6898866" y="460147"/>
          <a:ext cx="3613915" cy="1445566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300" kern="1200" dirty="0"/>
            <a:t>Identifizierung von Kontextfaktoren</a:t>
          </a:r>
        </a:p>
      </dsp:txBody>
      <dsp:txXfrm>
        <a:off x="7621649" y="460147"/>
        <a:ext cx="2168349" cy="1445566"/>
      </dsp:txXfrm>
    </dsp:sp>
    <dsp:sp modelId="{A210BD25-BACF-0F41-9DC9-E56C04E9841C}">
      <dsp:nvSpPr>
        <dsp:cNvPr id="0" name=""/>
        <dsp:cNvSpPr/>
      </dsp:nvSpPr>
      <dsp:spPr>
        <a:xfrm>
          <a:off x="2817" y="2297584"/>
          <a:ext cx="4354115" cy="1741646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900" kern="1200" dirty="0"/>
            <a:t>Dokumentierung und Erstellung von Artefakten</a:t>
          </a:r>
        </a:p>
      </dsp:txBody>
      <dsp:txXfrm>
        <a:off x="873640" y="2297584"/>
        <a:ext cx="2612469" cy="1741646"/>
      </dsp:txXfrm>
    </dsp:sp>
    <dsp:sp modelId="{9657A7C0-51C3-824D-B15C-46797136C7CD}">
      <dsp:nvSpPr>
        <dsp:cNvPr id="0" name=""/>
        <dsp:cNvSpPr/>
      </dsp:nvSpPr>
      <dsp:spPr>
        <a:xfrm>
          <a:off x="3790898" y="2445624"/>
          <a:ext cx="3613915" cy="1445566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Analyse der </a:t>
          </a:r>
          <a:r>
            <a:rPr lang="en-GB" sz="2300" kern="1200" dirty="0" err="1"/>
            <a:t>Artefakte</a:t>
          </a:r>
          <a:endParaRPr lang="en-ES" sz="2300" kern="1200" dirty="0"/>
        </a:p>
      </dsp:txBody>
      <dsp:txXfrm>
        <a:off x="4513681" y="2445624"/>
        <a:ext cx="2168349" cy="1445566"/>
      </dsp:txXfrm>
    </dsp:sp>
    <dsp:sp modelId="{49792048-5E38-194F-9846-38B88A24F837}">
      <dsp:nvSpPr>
        <dsp:cNvPr id="0" name=""/>
        <dsp:cNvSpPr/>
      </dsp:nvSpPr>
      <dsp:spPr>
        <a:xfrm>
          <a:off x="6898866" y="2445624"/>
          <a:ext cx="3613915" cy="1445566"/>
        </a:xfrm>
        <a:prstGeom prst="chevron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Anfertigung einer Taxonomie</a:t>
          </a:r>
          <a:endParaRPr lang="en-ES" sz="2300" kern="1200" dirty="0"/>
        </a:p>
      </dsp:txBody>
      <dsp:txXfrm>
        <a:off x="7621649" y="2445624"/>
        <a:ext cx="2168349" cy="1445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2697-7AB6-FA46-B466-39D220E1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DA87-D78F-D546-9670-F557F30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18A-4C4C-5D46-9F44-9349DA8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50A7-F6C3-9E44-A51A-3957199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DCE6-0F62-784B-A169-A9A4E4D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5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5983-6F2B-BD4D-B1CC-B3220A13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0AC8-DCB7-0E4A-80B4-5DF97F65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60AF-4098-4849-902C-AE970555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60A8-B99A-744B-96D3-7F1B276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C685-7E14-1E42-8CE6-8F41B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50E7-AEC6-5541-A42B-8280574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0F13-29FE-744B-A7EC-DE5BFEEA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2CD-5B61-AB4B-9B59-95C21FEB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8B14-5C71-BC46-AC06-2B2DD90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19F4-B0A2-814C-951B-33A4705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32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900-44DC-4E44-8947-6904A51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61CA-2527-C34F-9EEA-BB45DF24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DC17-7476-394A-BC46-FB97CBAC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9D9-345A-7D47-AE3C-36E5241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2365-CBC3-DA40-9B6D-3E80A6B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57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782-92D6-244E-ABD6-9F2E607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D4DE-9E5A-6143-BBF9-3C44A11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962-35DB-1D4E-9A09-7D851A9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BC65-29D5-F64C-85B2-937884F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D657-FDF1-7A40-9C56-8E88E34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30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1282-AB8E-324C-9C40-150368A7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2BF-5F0D-1E48-9AEF-F39FEC99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A6A2-DE17-6B43-A6DB-08EDCE60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5F22-68A4-DC4B-A2B5-1E9648C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55E4-198B-0B4E-9E8F-21231694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C0AC-A066-F440-AA88-B38907B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60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C9F-5239-EB40-8FBF-30C8D64A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200F-8962-0240-9AC1-899E7C9C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309E-28A9-4141-80FA-6743221C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42C0F-CD29-D348-8FD5-63DF0BC4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92BB-29CD-CF4F-BAB7-829069D0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FF9B4-FAAF-DE4D-8022-B3A5B5DF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FA59E-BC9B-F04E-9EE1-D77CF92F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B06C-E025-564E-92A3-FA79027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3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E11-C375-1A49-8A30-E00AEFB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DAC7E-EC9E-334D-85EF-B2796045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4C9C-61B2-2844-B41C-0E9DEF54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00BD-3C66-6F4F-8933-0432875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17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DDC6-F9ED-EA42-AFAE-BEA7994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E4797-D76C-D443-A861-347EC66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DDAE-94E5-5A42-89DE-7192035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7EA6-46E6-B146-89AB-451079DC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763-A8CF-3946-B743-F303141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29BD-C3E8-5148-83FF-B6C9C612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7295-7999-6C48-BDA3-B694F971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B13E-02D9-2540-8BF4-C57BE693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2E5E-8564-B343-B4FA-A14C1E3C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262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4AD-B3C9-6741-9077-E21D676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F9A5-1392-3947-9408-50E8D623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F9C9-34F0-F649-84B2-220E5646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9C35-AF36-7648-B84C-B7466EA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AF50-6752-3944-A5E7-51D157C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4F65-B810-F248-A9E7-339557E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87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C954C-152C-D348-B7C2-9A56ECD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FAAA-228F-AB40-9C25-9C36CE29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FE36-2E3F-364A-BA91-BB490631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953A-C3CB-784E-A662-D01E34CCCA37}" type="datetimeFigureOut">
              <a:rPr lang="en-ES" smtClean="0"/>
              <a:t>23/12/2020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725B-F056-3046-86D0-5EA1A0F8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963E-1364-C84A-8191-7F7EB0AA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62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1" y="0"/>
            <a:ext cx="9349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993-D409-AA41-9226-B5203DB2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B68D-6E63-D24A-B2E5-50BED844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ES" dirty="0"/>
              <a:t>Motivation, Ziele</a:t>
            </a:r>
          </a:p>
          <a:p>
            <a:pPr>
              <a:buFontTx/>
              <a:buChar char="-"/>
            </a:pPr>
            <a:r>
              <a:rPr lang="en-ES" dirty="0"/>
              <a:t>Kontextfaktoren</a:t>
            </a:r>
          </a:p>
          <a:p>
            <a:pPr marL="0" indent="0">
              <a:buNone/>
            </a:pPr>
            <a:r>
              <a:rPr lang="en-ES" dirty="0"/>
              <a:t>- Zwecke und Vorkommen</a:t>
            </a:r>
          </a:p>
        </p:txBody>
      </p:sp>
    </p:spTree>
    <p:extLst>
      <p:ext uri="{BB962C8B-B14F-4D97-AF65-F5344CB8AC3E}">
        <p14:creationId xmlns:p14="http://schemas.microsoft.com/office/powerpoint/2010/main" val="22503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96759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1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83534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11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Aktivitäten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49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23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 descr="Document outline">
            <a:extLst>
              <a:ext uri="{FF2B5EF4-FFF2-40B4-BE49-F238E27FC236}">
                <a16:creationId xmlns:a16="http://schemas.microsoft.com/office/drawing/2014/main" id="{CE496833-D0D8-2D49-9871-A455C549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28" y="471916"/>
            <a:ext cx="1474392" cy="14743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730909-2CD9-F648-AAD9-B7E46B3EED94}"/>
              </a:ext>
            </a:extLst>
          </p:cNvPr>
          <p:cNvSpPr txBox="1"/>
          <p:nvPr/>
        </p:nvSpPr>
        <p:spPr>
          <a:xfrm>
            <a:off x="789194" y="165600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1" name="Content Placeholder 4" descr="Document outline">
            <a:extLst>
              <a:ext uri="{FF2B5EF4-FFF2-40B4-BE49-F238E27FC236}">
                <a16:creationId xmlns:a16="http://schemas.microsoft.com/office/drawing/2014/main" id="{1E094790-F250-4D42-9849-662DE748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439" y="471916"/>
            <a:ext cx="1474392" cy="1474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C46012-6113-9845-95B3-859DDE2CE3A4}"/>
              </a:ext>
            </a:extLst>
          </p:cNvPr>
          <p:cNvSpPr txBox="1"/>
          <p:nvPr/>
        </p:nvSpPr>
        <p:spPr>
          <a:xfrm>
            <a:off x="2446525" y="165600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942E7-2F0E-2745-9BA9-5CF808660A43}"/>
              </a:ext>
            </a:extLst>
          </p:cNvPr>
          <p:cNvSpPr txBox="1"/>
          <p:nvPr/>
        </p:nvSpPr>
        <p:spPr>
          <a:xfrm>
            <a:off x="873302" y="2306822"/>
            <a:ext cx="4009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000" dirty="0"/>
              <a:t>1.Iteration</a:t>
            </a:r>
          </a:p>
          <a:p>
            <a:r>
              <a:rPr lang="en-ES" sz="2000" dirty="0"/>
              <a:t>   Zwecke: Thema, </a:t>
            </a:r>
          </a:p>
          <a:p>
            <a:r>
              <a:rPr lang="en-ES" sz="2000" dirty="0"/>
              <a:t>	   Ab/Eingrenzung, </a:t>
            </a:r>
          </a:p>
          <a:p>
            <a:r>
              <a:rPr lang="en-ES" sz="2000" dirty="0"/>
              <a:t>	  Verallgemeinbarkeit</a:t>
            </a:r>
          </a:p>
          <a:p>
            <a:r>
              <a:rPr lang="en-ES" sz="2000" dirty="0"/>
              <a:t>   Fokus: Recherchefragen 1 und 2</a:t>
            </a:r>
          </a:p>
          <a:p>
            <a:endParaRPr lang="en-ES" sz="2000" dirty="0"/>
          </a:p>
          <a:p>
            <a:endParaRPr lang="en-ES" sz="2000" dirty="0"/>
          </a:p>
          <a:p>
            <a:r>
              <a:rPr lang="en-ES" sz="2000" dirty="0"/>
              <a:t>2.Iteration</a:t>
            </a:r>
          </a:p>
          <a:p>
            <a:r>
              <a:rPr lang="en-ES" sz="2000" dirty="0"/>
              <a:t>    Zwecke: Details</a:t>
            </a:r>
          </a:p>
          <a:p>
            <a:r>
              <a:rPr lang="en-ES" sz="2000" dirty="0"/>
              <a:t>    Fokus: Recherchefrage 1</a:t>
            </a:r>
          </a:p>
          <a:p>
            <a:r>
              <a:rPr lang="en-ES" sz="2000" dirty="0"/>
              <a:t>                 gemachte Annahmen</a:t>
            </a:r>
          </a:p>
          <a:p>
            <a:endParaRPr lang="en-ES" sz="2000" dirty="0"/>
          </a:p>
          <a:p>
            <a:endParaRPr lang="en-ES" sz="2000" dirty="0"/>
          </a:p>
          <a:p>
            <a:r>
              <a:rPr lang="en-ES" sz="2000" dirty="0"/>
              <a:t>Beantwortung aller Recherchefragen</a:t>
            </a:r>
          </a:p>
        </p:txBody>
      </p:sp>
      <p:pic>
        <p:nvPicPr>
          <p:cNvPr id="7" name="Graphic 6" descr="Line arrow: Rotate right with solid fill">
            <a:extLst>
              <a:ext uri="{FF2B5EF4-FFF2-40B4-BE49-F238E27FC236}">
                <a16:creationId xmlns:a16="http://schemas.microsoft.com/office/drawing/2014/main" id="{5EE96B23-C01C-7B43-8A65-CEFC8E8A4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448" y="2306822"/>
            <a:ext cx="369332" cy="369332"/>
          </a:xfrm>
          <a:prstGeom prst="rect">
            <a:avLst/>
          </a:prstGeom>
        </p:spPr>
      </p:pic>
      <p:pic>
        <p:nvPicPr>
          <p:cNvPr id="40" name="Graphic 39" descr="Line arrow: Rotate right with solid fill">
            <a:extLst>
              <a:ext uri="{FF2B5EF4-FFF2-40B4-BE49-F238E27FC236}">
                <a16:creationId xmlns:a16="http://schemas.microsoft.com/office/drawing/2014/main" id="{2251BC9F-70AF-3B4E-B85A-9E1937491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9348" y="4429304"/>
            <a:ext cx="369332" cy="3693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80CA1A5-4E4C-A647-831E-B134CB230C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76" t="19888"/>
          <a:stretch/>
        </p:blipFill>
        <p:spPr>
          <a:xfrm>
            <a:off x="1148463" y="1850756"/>
            <a:ext cx="838831" cy="3362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283E88-4181-7C46-A7C8-2C99C98F6D01}"/>
              </a:ext>
            </a:extLst>
          </p:cNvPr>
          <p:cNvSpPr txBox="1"/>
          <p:nvPr/>
        </p:nvSpPr>
        <p:spPr>
          <a:xfrm>
            <a:off x="5828014" y="630640"/>
            <a:ext cx="5574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b="1" dirty="0">
                <a:sym typeface="Wingdings" pitchFamily="2" charset="2"/>
              </a:rPr>
              <a:t> </a:t>
            </a:r>
            <a:r>
              <a:rPr lang="en-ES" dirty="0">
                <a:sym typeface="Wingdings" pitchFamily="2" charset="2"/>
              </a:rPr>
              <a:t>Aufteilung der Publikationen in zwei Gruppen</a:t>
            </a:r>
            <a:endParaRPr lang="en-ES" b="1" dirty="0"/>
          </a:p>
          <a:p>
            <a:r>
              <a:rPr lang="en-ES" b="1" dirty="0"/>
              <a:t>Annahme: </a:t>
            </a:r>
            <a:r>
              <a:rPr lang="en-ES" dirty="0"/>
              <a:t>Publikationen mit Auszeichnungen weisen</a:t>
            </a:r>
          </a:p>
          <a:p>
            <a:r>
              <a:rPr lang="en-ES" dirty="0"/>
              <a:t>	   eine hörere Qualität auf.</a:t>
            </a:r>
          </a:p>
          <a:p>
            <a:endParaRPr lang="en-ES" dirty="0"/>
          </a:p>
          <a:p>
            <a:r>
              <a:rPr lang="en-ES" dirty="0"/>
              <a:t>1. Gruppe: 59 Publikationen</a:t>
            </a:r>
          </a:p>
          <a:p>
            <a:pPr marL="285750" indent="-285750">
              <a:buFontTx/>
              <a:buChar char="-"/>
            </a:pPr>
            <a:r>
              <a:rPr lang="en-ES" dirty="0"/>
              <a:t>13 Publikationen  mit ACM SIGSOFT Awards</a:t>
            </a:r>
          </a:p>
          <a:p>
            <a:pPr marL="285750" indent="-285750">
              <a:buFontTx/>
              <a:buChar char="-"/>
            </a:pPr>
            <a:r>
              <a:rPr lang="en-ES" dirty="0"/>
              <a:t>25 Publikationen mit beiden Badges</a:t>
            </a:r>
          </a:p>
          <a:p>
            <a:pPr marL="285750" indent="-285750">
              <a:buFontTx/>
              <a:buChar char="-"/>
            </a:pPr>
            <a:r>
              <a:rPr lang="en-ES" dirty="0"/>
              <a:t>17 Publikationen mit dem Badge “Artifact Available”</a:t>
            </a:r>
          </a:p>
          <a:p>
            <a:pPr marL="285750" indent="-285750">
              <a:buFontTx/>
              <a:buChar char="-"/>
            </a:pPr>
            <a:r>
              <a:rPr lang="en-ES" dirty="0"/>
              <a:t>4 Publikationen mit dem Badge “Artifact Available”</a:t>
            </a:r>
          </a:p>
          <a:p>
            <a:pPr marL="285750" indent="-285750">
              <a:buFontTx/>
              <a:buChar char="-"/>
            </a:pPr>
            <a:endParaRPr lang="en-ES" dirty="0"/>
          </a:p>
          <a:p>
            <a:r>
              <a:rPr lang="en-ES" dirty="0"/>
              <a:t>2. Gruppe: 70 Publikationen ohne Auszeichnungen</a:t>
            </a:r>
          </a:p>
          <a:p>
            <a:endParaRPr lang="en-ES" dirty="0"/>
          </a:p>
          <a:p>
            <a:pPr marL="342900" indent="-342900">
              <a:buAutoNum type="arabicPeriod"/>
            </a:pPr>
            <a:endParaRPr lang="en-E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CCE21-C37F-E243-9248-9E64879E43C2}"/>
              </a:ext>
            </a:extLst>
          </p:cNvPr>
          <p:cNvSpPr txBox="1"/>
          <p:nvPr/>
        </p:nvSpPr>
        <p:spPr>
          <a:xfrm>
            <a:off x="7945786" y="49956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90837-F0C6-EB41-A5B6-2BE984F812B3}"/>
              </a:ext>
            </a:extLst>
          </p:cNvPr>
          <p:cNvSpPr txBox="1"/>
          <p:nvPr/>
        </p:nvSpPr>
        <p:spPr>
          <a:xfrm>
            <a:off x="7932907" y="54100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25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B6D89D-A96B-BA42-B254-F4293921D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943" y="3932523"/>
            <a:ext cx="499918" cy="5824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F9F763-04BA-914E-95EF-3550102AFA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135"/>
          <a:stretch/>
        </p:blipFill>
        <p:spPr>
          <a:xfrm>
            <a:off x="6070242" y="5653468"/>
            <a:ext cx="1078341" cy="12273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150C62-F3DE-2144-8907-322FC67D1D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55" r="45280"/>
          <a:stretch/>
        </p:blipFill>
        <p:spPr>
          <a:xfrm>
            <a:off x="8885270" y="5311054"/>
            <a:ext cx="1078341" cy="122730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DDA0889-01A2-CD47-A458-38C00109A420}"/>
              </a:ext>
            </a:extLst>
          </p:cNvPr>
          <p:cNvSpPr/>
          <p:nvPr/>
        </p:nvSpPr>
        <p:spPr>
          <a:xfrm>
            <a:off x="6486239" y="4695782"/>
            <a:ext cx="1852142" cy="1845040"/>
          </a:xfrm>
          <a:prstGeom prst="ellipse">
            <a:avLst/>
          </a:prstGeom>
          <a:noFill/>
          <a:ln>
            <a:solidFill>
              <a:srgbClr val="01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47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7C1431-017A-3244-9FC1-09161E49DBFF}"/>
              </a:ext>
            </a:extLst>
          </p:cNvPr>
          <p:cNvSpPr/>
          <p:nvPr/>
        </p:nvSpPr>
        <p:spPr>
          <a:xfrm>
            <a:off x="7896616" y="4731507"/>
            <a:ext cx="1474391" cy="1474392"/>
          </a:xfrm>
          <a:prstGeom prst="ellipse">
            <a:avLst/>
          </a:prstGeom>
          <a:noFill/>
          <a:ln>
            <a:solidFill>
              <a:srgbClr val="C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34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Reusable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EDC089-DF24-5C4D-953F-031D3C115E90}"/>
              </a:ext>
            </a:extLst>
          </p:cNvPr>
          <p:cNvSpPr/>
          <p:nvPr/>
        </p:nvSpPr>
        <p:spPr>
          <a:xfrm>
            <a:off x="7347640" y="3815004"/>
            <a:ext cx="1379412" cy="1374725"/>
          </a:xfrm>
          <a:prstGeom prst="ellipse">
            <a:avLst/>
          </a:prstGeom>
          <a:noFill/>
          <a:ln>
            <a:solidFill>
              <a:srgbClr val="ECD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13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ACM SIGSOFT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Awards </a:t>
            </a:r>
          </a:p>
        </p:txBody>
      </p:sp>
    </p:spTree>
    <p:extLst>
      <p:ext uri="{BB962C8B-B14F-4D97-AF65-F5344CB8AC3E}">
        <p14:creationId xmlns:p14="http://schemas.microsoft.com/office/powerpoint/2010/main" val="32537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 descr="Document outline">
            <a:extLst>
              <a:ext uri="{FF2B5EF4-FFF2-40B4-BE49-F238E27FC236}">
                <a16:creationId xmlns:a16="http://schemas.microsoft.com/office/drawing/2014/main" id="{CE496833-D0D8-2D49-9871-A455C549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802" y="471916"/>
            <a:ext cx="1474392" cy="14743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730909-2CD9-F648-AAD9-B7E46B3EED94}"/>
              </a:ext>
            </a:extLst>
          </p:cNvPr>
          <p:cNvSpPr txBox="1"/>
          <p:nvPr/>
        </p:nvSpPr>
        <p:spPr>
          <a:xfrm>
            <a:off x="2205868" y="165600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1" name="Content Placeholder 4" descr="Document outline">
            <a:extLst>
              <a:ext uri="{FF2B5EF4-FFF2-40B4-BE49-F238E27FC236}">
                <a16:creationId xmlns:a16="http://schemas.microsoft.com/office/drawing/2014/main" id="{1E094790-F250-4D42-9849-662DE748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113" y="471916"/>
            <a:ext cx="1474392" cy="1474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C46012-6113-9845-95B3-859DDE2CE3A4}"/>
              </a:ext>
            </a:extLst>
          </p:cNvPr>
          <p:cNvSpPr txBox="1"/>
          <p:nvPr/>
        </p:nvSpPr>
        <p:spPr>
          <a:xfrm>
            <a:off x="3863199" y="165600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942E7-2F0E-2745-9BA9-5CF808660A43}"/>
              </a:ext>
            </a:extLst>
          </p:cNvPr>
          <p:cNvSpPr txBox="1"/>
          <p:nvPr/>
        </p:nvSpPr>
        <p:spPr>
          <a:xfrm>
            <a:off x="2289976" y="2306822"/>
            <a:ext cx="4009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000" dirty="0"/>
              <a:t>1.Iteration</a:t>
            </a:r>
          </a:p>
          <a:p>
            <a:r>
              <a:rPr lang="en-ES" sz="2000" dirty="0"/>
              <a:t>   Zwecke: Thema, </a:t>
            </a:r>
          </a:p>
          <a:p>
            <a:r>
              <a:rPr lang="en-ES" sz="2000" dirty="0"/>
              <a:t>	   Ab/Eingrenzung, </a:t>
            </a:r>
          </a:p>
          <a:p>
            <a:r>
              <a:rPr lang="en-ES" sz="2000" dirty="0"/>
              <a:t>	  Verallgemeinbarkeit</a:t>
            </a:r>
          </a:p>
          <a:p>
            <a:r>
              <a:rPr lang="en-ES" sz="2000" dirty="0"/>
              <a:t>   Fokus: Recherchefragen 1 und 2</a:t>
            </a:r>
          </a:p>
          <a:p>
            <a:endParaRPr lang="en-ES" sz="2000" dirty="0"/>
          </a:p>
          <a:p>
            <a:endParaRPr lang="en-ES" sz="2000" dirty="0"/>
          </a:p>
          <a:p>
            <a:r>
              <a:rPr lang="en-ES" sz="2000" dirty="0"/>
              <a:t>2.Iteration</a:t>
            </a:r>
          </a:p>
          <a:p>
            <a:r>
              <a:rPr lang="en-ES" sz="2000" dirty="0"/>
              <a:t>    Zwecke: Details</a:t>
            </a:r>
          </a:p>
          <a:p>
            <a:r>
              <a:rPr lang="en-ES" sz="2000" dirty="0"/>
              <a:t>    Fokus: Recherchefrage 1</a:t>
            </a:r>
          </a:p>
          <a:p>
            <a:r>
              <a:rPr lang="en-ES" sz="2000" dirty="0"/>
              <a:t>                 gemachte Annahmen</a:t>
            </a:r>
          </a:p>
          <a:p>
            <a:endParaRPr lang="en-ES" sz="2000" dirty="0"/>
          </a:p>
          <a:p>
            <a:endParaRPr lang="en-ES" sz="2000" dirty="0"/>
          </a:p>
          <a:p>
            <a:r>
              <a:rPr lang="en-ES" sz="2000" dirty="0"/>
              <a:t>Beantwortung aller Recherchefragen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53B5C64-818A-734C-95B4-B4EF32F462CE}"/>
              </a:ext>
            </a:extLst>
          </p:cNvPr>
          <p:cNvSpPr/>
          <p:nvPr/>
        </p:nvSpPr>
        <p:spPr>
          <a:xfrm rot="5400000">
            <a:off x="-313085" y="3593633"/>
            <a:ext cx="3201620" cy="429374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bg1"/>
                </a:solidFill>
              </a:rPr>
              <a:t>Sichtung der Publikationen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8B05081-D3A5-A744-8ED6-60E446A47E73}"/>
              </a:ext>
            </a:extLst>
          </p:cNvPr>
          <p:cNvSpPr/>
          <p:nvPr/>
        </p:nvSpPr>
        <p:spPr>
          <a:xfrm>
            <a:off x="6148178" y="2207510"/>
            <a:ext cx="2102443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Charakterisierung 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48F5A194-1C62-9641-AFBD-87302549D2BD}"/>
              </a:ext>
            </a:extLst>
          </p:cNvPr>
          <p:cNvSpPr/>
          <p:nvPr/>
        </p:nvSpPr>
        <p:spPr>
          <a:xfrm>
            <a:off x="6141216" y="2878142"/>
            <a:ext cx="2109405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Identifizierung von Kontextfaktoren</a:t>
            </a: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0564E11B-6D88-0641-B62D-89082824BF08}"/>
              </a:ext>
            </a:extLst>
          </p:cNvPr>
          <p:cNvSpPr/>
          <p:nvPr/>
        </p:nvSpPr>
        <p:spPr>
          <a:xfrm>
            <a:off x="8348013" y="2380924"/>
            <a:ext cx="2366869" cy="693249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/>
              <a:t>Dokumentation &amp; Erstellung von Artefakten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B2E0C867-8C3D-B04A-B0E9-95791A9EF3E6}"/>
              </a:ext>
            </a:extLst>
          </p:cNvPr>
          <p:cNvSpPr/>
          <p:nvPr/>
        </p:nvSpPr>
        <p:spPr>
          <a:xfrm>
            <a:off x="6114982" y="3541091"/>
            <a:ext cx="4599900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Analyse der Artefakte</a:t>
            </a: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5F1DD498-0627-3548-AB2C-8F69609903A2}"/>
              </a:ext>
            </a:extLst>
          </p:cNvPr>
          <p:cNvSpPr/>
          <p:nvPr/>
        </p:nvSpPr>
        <p:spPr>
          <a:xfrm rot="5400000">
            <a:off x="341531" y="4059712"/>
            <a:ext cx="3093703" cy="42937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Anfertigung einer Taxonomie</a:t>
            </a:r>
            <a:endParaRPr lang="en-ES" sz="1400" dirty="0">
              <a:solidFill>
                <a:schemeClr val="tx1"/>
              </a:solidFill>
            </a:endParaRPr>
          </a:p>
        </p:txBody>
      </p:sp>
      <p:pic>
        <p:nvPicPr>
          <p:cNvPr id="7" name="Graphic 6" descr="Line arrow: Rotate right with solid fill">
            <a:extLst>
              <a:ext uri="{FF2B5EF4-FFF2-40B4-BE49-F238E27FC236}">
                <a16:creationId xmlns:a16="http://schemas.microsoft.com/office/drawing/2014/main" id="{5EE96B23-C01C-7B43-8A65-CEFC8E8A4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2122" y="2306822"/>
            <a:ext cx="369332" cy="369332"/>
          </a:xfrm>
          <a:prstGeom prst="rect">
            <a:avLst/>
          </a:prstGeom>
        </p:spPr>
      </p:pic>
      <p:pic>
        <p:nvPicPr>
          <p:cNvPr id="40" name="Graphic 39" descr="Line arrow: Rotate right with solid fill">
            <a:extLst>
              <a:ext uri="{FF2B5EF4-FFF2-40B4-BE49-F238E27FC236}">
                <a16:creationId xmlns:a16="http://schemas.microsoft.com/office/drawing/2014/main" id="{2251BC9F-70AF-3B4E-B85A-9E1937491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74" y="4474653"/>
            <a:ext cx="369332" cy="3693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80CA1A5-4E4C-A647-831E-B134CB230C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76" t="19888"/>
          <a:stretch/>
        </p:blipFill>
        <p:spPr>
          <a:xfrm>
            <a:off x="2565137" y="1850756"/>
            <a:ext cx="838831" cy="336288"/>
          </a:xfrm>
          <a:prstGeom prst="rect">
            <a:avLst/>
          </a:prstGeom>
        </p:spPr>
      </p:pic>
      <p:sp>
        <p:nvSpPr>
          <p:cNvPr id="44" name="Chevron 43">
            <a:extLst>
              <a:ext uri="{FF2B5EF4-FFF2-40B4-BE49-F238E27FC236}">
                <a16:creationId xmlns:a16="http://schemas.microsoft.com/office/drawing/2014/main" id="{FB57E2FB-E18C-B44D-B3C6-973456E2B506}"/>
              </a:ext>
            </a:extLst>
          </p:cNvPr>
          <p:cNvSpPr/>
          <p:nvPr/>
        </p:nvSpPr>
        <p:spPr>
          <a:xfrm>
            <a:off x="6114982" y="4599423"/>
            <a:ext cx="2109405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Identifizierung von Kontextfaktoren</a:t>
            </a: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AF911051-1A0A-904A-A156-6B7FED26EFE3}"/>
              </a:ext>
            </a:extLst>
          </p:cNvPr>
          <p:cNvSpPr/>
          <p:nvPr/>
        </p:nvSpPr>
        <p:spPr>
          <a:xfrm>
            <a:off x="6096000" y="5127323"/>
            <a:ext cx="4599900" cy="42937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</a:rPr>
              <a:t>Analyse der Artefakte</a:t>
            </a: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DA7491CA-B7F4-4349-9E2A-19E5A72C4FA0}"/>
              </a:ext>
            </a:extLst>
          </p:cNvPr>
          <p:cNvSpPr/>
          <p:nvPr/>
        </p:nvSpPr>
        <p:spPr>
          <a:xfrm>
            <a:off x="8113690" y="4599423"/>
            <a:ext cx="2570758" cy="429374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/>
              <a:t>Dokumentation &amp; Erstellung von Artefakten</a:t>
            </a:r>
          </a:p>
        </p:txBody>
      </p:sp>
    </p:spTree>
    <p:extLst>
      <p:ext uri="{BB962C8B-B14F-4D97-AF65-F5344CB8AC3E}">
        <p14:creationId xmlns:p14="http://schemas.microsoft.com/office/powerpoint/2010/main" val="157330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359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Recherchefragen</vt:lpstr>
      <vt:lpstr>Recherchefragen</vt:lpstr>
      <vt:lpstr>Aktivitäten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 Schritte zu einer Taxonomie von Software-Engineering-Kontexten</dc:title>
  <dc:creator>Hohenberg, Stephanie</dc:creator>
  <cp:lastModifiedBy>Hohenberg, Stephanie</cp:lastModifiedBy>
  <cp:revision>13</cp:revision>
  <dcterms:created xsi:type="dcterms:W3CDTF">2020-12-23T09:07:35Z</dcterms:created>
  <dcterms:modified xsi:type="dcterms:W3CDTF">2020-12-24T10:38:33Z</dcterms:modified>
</cp:coreProperties>
</file>