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0" r:id="rId4"/>
    <p:sldId id="267" r:id="rId5"/>
    <p:sldId id="263" r:id="rId6"/>
    <p:sldId id="266" r:id="rId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9"/>
      <p:bold r:id="rId10"/>
      <p:italic r:id="rId11"/>
      <p:boldItalic r:id="rId12"/>
    </p:embeddedFont>
    <p:embeddedFont>
      <p:font typeface="Fira Sans Condensed SemiBold" panose="020B0603050000020004" pitchFamily="34" charset="0"/>
      <p:bold r:id="rId13"/>
    </p:embeddedFon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8a723aff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8a723aff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93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17d3ea68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17d3ea68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/>
              <a:t>Jornada de Trabajo</a:t>
            </a: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Stephanie Acosta 8-995-1117</a:t>
            </a:r>
            <a:endParaRPr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AE446312-0A56-DEF5-EB33-F571DB6F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Retos Durante el Desarrollo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2750688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2750688" y="1448128"/>
            <a:ext cx="1495500" cy="14955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6736747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6736747" y="1448128"/>
            <a:ext cx="1495500" cy="14955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709403" y="1448182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709403" y="1448182"/>
            <a:ext cx="1495500" cy="1495500"/>
          </a:xfrm>
          <a:prstGeom prst="blockArc">
            <a:avLst>
              <a:gd name="adj1" fmla="val 14373116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4742803" y="1448128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742803" y="1448128"/>
            <a:ext cx="1495500" cy="1495500"/>
          </a:xfrm>
          <a:prstGeom prst="blockArc">
            <a:avLst>
              <a:gd name="adj1" fmla="val 16234348"/>
              <a:gd name="adj2" fmla="val 5393079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3071688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sz="18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7057747" y="2022370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18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1030403" y="202242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8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5063803" y="2022368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sz="18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527905" y="3285516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Dificultad Inicial</a:t>
            </a:r>
          </a:p>
        </p:txBody>
      </p:sp>
      <p:sp>
        <p:nvSpPr>
          <p:cNvPr id="463" name="Google Shape;463;p24"/>
          <p:cNvSpPr txBox="1"/>
          <p:nvPr/>
        </p:nvSpPr>
        <p:spPr>
          <a:xfrm>
            <a:off x="507055" y="3624275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Fue difícil entender como abordar el proyecto inicialmente </a:t>
            </a:r>
            <a:endParaRPr lang="es-PA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6534397" y="32963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Curiosidad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6534397" y="3897740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podían ver datos interesante pero no siempre era entretenido trabajar en el desarrollo del proyecto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2528945" y="3283208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Tiempo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2573518" y="3828638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Falta de tiempo por motivos personales y mucho tiempo requerido para hacer los análisis</a:t>
            </a:r>
          </a:p>
        </p:txBody>
      </p:sp>
      <p:sp>
        <p:nvSpPr>
          <p:cNvPr id="468" name="Google Shape;468;p24"/>
          <p:cNvSpPr txBox="1"/>
          <p:nvPr/>
        </p:nvSpPr>
        <p:spPr>
          <a:xfrm>
            <a:off x="4540453" y="3296315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4540453" y="3828638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Se contaba con una gran cantidad de información y se debia manejar y analisar de la mejor manera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/>
          <p:nvPr/>
        </p:nvSpPr>
        <p:spPr>
          <a:xfrm>
            <a:off x="5578965" y="1938987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900083" y="2274222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6714107" y="2274222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3887115" y="1938987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5208233" y="2274222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5022257" y="2274222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Habilidades Desarrolladas</a:t>
            </a:r>
            <a:endParaRPr dirty="0"/>
          </a:p>
        </p:txBody>
      </p:sp>
      <p:sp>
        <p:nvSpPr>
          <p:cNvPr id="291" name="Google Shape;291;p19"/>
          <p:cNvSpPr txBox="1"/>
          <p:nvPr/>
        </p:nvSpPr>
        <p:spPr>
          <a:xfrm>
            <a:off x="2209062" y="1233999"/>
            <a:ext cx="1479875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Recursividad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2209090" y="1938987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3530208" y="2274222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3344232" y="2274222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2209188" y="3664899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latin typeface="Roboto"/>
                <a:ea typeface="Roboto"/>
                <a:cs typeface="Roboto"/>
                <a:sym typeface="Roboto"/>
              </a:rPr>
              <a:t>Afrontar los retos y encontrar soluciones e ideas ingeniosas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3887088" y="1233999"/>
            <a:ext cx="14937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Pensamiento Crítico 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3887213" y="3664899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Evaluar objetivamente la calidad de los datos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5557949" y="1233999"/>
            <a:ext cx="1623477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Investigación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5579063" y="3664899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Aprender sobre técnicas a aplicar y comprender el contexto del tema de estudio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5" name="Google Shape;305;p19"/>
          <p:cNvGrpSpPr/>
          <p:nvPr/>
        </p:nvGrpSpPr>
        <p:grpSpPr>
          <a:xfrm>
            <a:off x="4413849" y="2460380"/>
            <a:ext cx="457186" cy="457196"/>
            <a:chOff x="-5251625" y="3272950"/>
            <a:chExt cx="292225" cy="292250"/>
          </a:xfrm>
        </p:grpSpPr>
        <p:sp>
          <p:nvSpPr>
            <p:cNvPr id="306" name="Google Shape;306;p19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6093420" y="2460379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2725103" y="2481167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1143195" y="1913350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806663" y="2248585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620687" y="2248585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894417" y="2209286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Habilidades Desarrolladas</a:t>
            </a:r>
            <a:endParaRPr dirty="0"/>
          </a:p>
        </p:txBody>
      </p:sp>
      <p:sp>
        <p:nvSpPr>
          <p:cNvPr id="300" name="Google Shape;300;p19"/>
          <p:cNvSpPr txBox="1"/>
          <p:nvPr/>
        </p:nvSpPr>
        <p:spPr>
          <a:xfrm>
            <a:off x="1143168" y="1208362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Trabajo en equipo 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1143293" y="3639262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Mejorar la eficiencia del proceso de desarrollo y contrastar ideas</a:t>
            </a: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1652959" y="2434739"/>
            <a:ext cx="457204" cy="457204"/>
            <a:chOff x="1492675" y="4992125"/>
            <a:chExt cx="481825" cy="481825"/>
          </a:xfrm>
        </p:grpSpPr>
        <p:sp>
          <p:nvSpPr>
            <p:cNvPr id="303" name="Google Shape;303;p1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0" y="2434742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939;p46">
            <a:extLst>
              <a:ext uri="{FF2B5EF4-FFF2-40B4-BE49-F238E27FC236}">
                <a16:creationId xmlns:a16="http://schemas.microsoft.com/office/drawing/2014/main" id="{B5117EBB-0598-DD67-8AD6-33B8127D4061}"/>
              </a:ext>
            </a:extLst>
          </p:cNvPr>
          <p:cNvSpPr txBox="1"/>
          <p:nvPr/>
        </p:nvSpPr>
        <p:spPr>
          <a:xfrm>
            <a:off x="4284374" y="1750572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Stephanie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7" name="Google Shape;942;p46">
            <a:extLst>
              <a:ext uri="{FF2B5EF4-FFF2-40B4-BE49-F238E27FC236}">
                <a16:creationId xmlns:a16="http://schemas.microsoft.com/office/drawing/2014/main" id="{215A36AE-3049-C6EC-8C9F-97706886C729}"/>
              </a:ext>
            </a:extLst>
          </p:cNvPr>
          <p:cNvSpPr txBox="1"/>
          <p:nvPr/>
        </p:nvSpPr>
        <p:spPr>
          <a:xfrm>
            <a:off x="4440406" y="3478055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Samir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8" name="Google Shape;947;p46">
            <a:extLst>
              <a:ext uri="{FF2B5EF4-FFF2-40B4-BE49-F238E27FC236}">
                <a16:creationId xmlns:a16="http://schemas.microsoft.com/office/drawing/2014/main" id="{E716082E-5B07-D329-3EB2-AEC75CEC7DBB}"/>
              </a:ext>
            </a:extLst>
          </p:cNvPr>
          <p:cNvSpPr/>
          <p:nvPr/>
        </p:nvSpPr>
        <p:spPr>
          <a:xfrm>
            <a:off x="3441366" y="3209812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Google Shape;948;p46">
            <a:extLst>
              <a:ext uri="{FF2B5EF4-FFF2-40B4-BE49-F238E27FC236}">
                <a16:creationId xmlns:a16="http://schemas.microsoft.com/office/drawing/2014/main" id="{948C8686-9383-DB4C-66BB-9D95DE4FE99D}"/>
              </a:ext>
            </a:extLst>
          </p:cNvPr>
          <p:cNvSpPr/>
          <p:nvPr/>
        </p:nvSpPr>
        <p:spPr>
          <a:xfrm>
            <a:off x="3395577" y="162433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70" name="Google Shape;949;p46">
            <a:extLst>
              <a:ext uri="{FF2B5EF4-FFF2-40B4-BE49-F238E27FC236}">
                <a16:creationId xmlns:a16="http://schemas.microsoft.com/office/drawing/2014/main" id="{257A7C4A-CC6D-E345-EB67-E88B02BB33C2}"/>
              </a:ext>
            </a:extLst>
          </p:cNvPr>
          <p:cNvGrpSpPr/>
          <p:nvPr/>
        </p:nvGrpSpPr>
        <p:grpSpPr>
          <a:xfrm>
            <a:off x="3580256" y="1829794"/>
            <a:ext cx="402367" cy="402298"/>
            <a:chOff x="5053900" y="3804850"/>
            <a:chExt cx="483150" cy="483125"/>
          </a:xfrm>
        </p:grpSpPr>
        <p:sp>
          <p:nvSpPr>
            <p:cNvPr id="271" name="Google Shape;950;p46">
              <a:extLst>
                <a:ext uri="{FF2B5EF4-FFF2-40B4-BE49-F238E27FC236}">
                  <a16:creationId xmlns:a16="http://schemas.microsoft.com/office/drawing/2014/main" id="{92962400-8178-D814-CD36-FBD8B0ACA970}"/>
                </a:ext>
              </a:extLst>
            </p:cNvPr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951;p46">
              <a:extLst>
                <a:ext uri="{FF2B5EF4-FFF2-40B4-BE49-F238E27FC236}">
                  <a16:creationId xmlns:a16="http://schemas.microsoft.com/office/drawing/2014/main" id="{865999E9-B849-3E92-26EA-E8F52F0D1A4A}"/>
                </a:ext>
              </a:extLst>
            </p:cNvPr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952;p46">
              <a:extLst>
                <a:ext uri="{FF2B5EF4-FFF2-40B4-BE49-F238E27FC236}">
                  <a16:creationId xmlns:a16="http://schemas.microsoft.com/office/drawing/2014/main" id="{DCDE9188-5C15-3E7F-AB61-52AE78FBD4DF}"/>
                </a:ext>
              </a:extLst>
            </p:cNvPr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953;p46">
              <a:extLst>
                <a:ext uri="{FF2B5EF4-FFF2-40B4-BE49-F238E27FC236}">
                  <a16:creationId xmlns:a16="http://schemas.microsoft.com/office/drawing/2014/main" id="{28069D6B-D60F-B1CF-0A40-258276A387F9}"/>
                </a:ext>
              </a:extLst>
            </p:cNvPr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954;p46">
            <a:extLst>
              <a:ext uri="{FF2B5EF4-FFF2-40B4-BE49-F238E27FC236}">
                <a16:creationId xmlns:a16="http://schemas.microsoft.com/office/drawing/2014/main" id="{BD1194E2-1E90-EEA3-0D50-8371FEED3C0D}"/>
              </a:ext>
            </a:extLst>
          </p:cNvPr>
          <p:cNvGrpSpPr/>
          <p:nvPr/>
        </p:nvGrpSpPr>
        <p:grpSpPr>
          <a:xfrm>
            <a:off x="3656477" y="3381790"/>
            <a:ext cx="402346" cy="402298"/>
            <a:chOff x="5648375" y="3804850"/>
            <a:chExt cx="483125" cy="483125"/>
          </a:xfrm>
        </p:grpSpPr>
        <p:sp>
          <p:nvSpPr>
            <p:cNvPr id="276" name="Google Shape;955;p46">
              <a:extLst>
                <a:ext uri="{FF2B5EF4-FFF2-40B4-BE49-F238E27FC236}">
                  <a16:creationId xmlns:a16="http://schemas.microsoft.com/office/drawing/2014/main" id="{7108AB2F-D434-C1DF-D4AB-452F21F3FCD8}"/>
                </a:ext>
              </a:extLst>
            </p:cNvPr>
            <p:cNvSpPr/>
            <p:nvPr/>
          </p:nvSpPr>
          <p:spPr>
            <a:xfrm>
              <a:off x="5648375" y="38048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956;p46">
              <a:extLst>
                <a:ext uri="{FF2B5EF4-FFF2-40B4-BE49-F238E27FC236}">
                  <a16:creationId xmlns:a16="http://schemas.microsoft.com/office/drawing/2014/main" id="{FDF0721A-C2E6-2763-C338-084C5E4912D5}"/>
                </a:ext>
              </a:extLst>
            </p:cNvPr>
            <p:cNvSpPr/>
            <p:nvPr/>
          </p:nvSpPr>
          <p:spPr>
            <a:xfrm>
              <a:off x="576257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957;p46">
              <a:extLst>
                <a:ext uri="{FF2B5EF4-FFF2-40B4-BE49-F238E27FC236}">
                  <a16:creationId xmlns:a16="http://schemas.microsoft.com/office/drawing/2014/main" id="{29557E06-1C6F-647B-AD7F-B2448FEC9009}"/>
                </a:ext>
              </a:extLst>
            </p:cNvPr>
            <p:cNvSpPr/>
            <p:nvPr/>
          </p:nvSpPr>
          <p:spPr>
            <a:xfrm>
              <a:off x="5932425" y="3947300"/>
              <a:ext cx="88250" cy="85000"/>
            </a:xfrm>
            <a:custGeom>
              <a:avLst/>
              <a:gdLst/>
              <a:ahLst/>
              <a:cxnLst/>
              <a:rect l="l" t="t" r="r" b="b"/>
              <a:pathLst>
                <a:path w="3530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958;p46">
              <a:extLst>
                <a:ext uri="{FF2B5EF4-FFF2-40B4-BE49-F238E27FC236}">
                  <a16:creationId xmlns:a16="http://schemas.microsoft.com/office/drawing/2014/main" id="{30D5D2A7-A991-CEE6-D87E-14FA2596A7B7}"/>
                </a:ext>
              </a:extLst>
            </p:cNvPr>
            <p:cNvSpPr/>
            <p:nvPr/>
          </p:nvSpPr>
          <p:spPr>
            <a:xfrm>
              <a:off x="5762575" y="4060600"/>
              <a:ext cx="254800" cy="141550"/>
            </a:xfrm>
            <a:custGeom>
              <a:avLst/>
              <a:gdLst/>
              <a:ahLst/>
              <a:cxnLst/>
              <a:rect l="l" t="t" r="r" b="b"/>
              <a:pathLst>
                <a:path w="10192" h="5662" extrusionOk="0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80" name="Google Shape;964;p46">
            <a:extLst>
              <a:ext uri="{FF2B5EF4-FFF2-40B4-BE49-F238E27FC236}">
                <a16:creationId xmlns:a16="http://schemas.microsoft.com/office/drawing/2014/main" id="{B176C337-E05C-DCA6-CB87-8BE947E3FC9D}"/>
              </a:ext>
            </a:extLst>
          </p:cNvPr>
          <p:cNvSpPr/>
          <p:nvPr/>
        </p:nvSpPr>
        <p:spPr>
          <a:xfrm>
            <a:off x="6449414" y="1981750"/>
            <a:ext cx="1392600" cy="139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965;p46">
            <a:extLst>
              <a:ext uri="{FF2B5EF4-FFF2-40B4-BE49-F238E27FC236}">
                <a16:creationId xmlns:a16="http://schemas.microsoft.com/office/drawing/2014/main" id="{A0375898-B4D0-7940-E844-36CCC9684811}"/>
              </a:ext>
            </a:extLst>
          </p:cNvPr>
          <p:cNvSpPr/>
          <p:nvPr/>
        </p:nvSpPr>
        <p:spPr>
          <a:xfrm>
            <a:off x="6449414" y="1981750"/>
            <a:ext cx="1392600" cy="1392600"/>
          </a:xfrm>
          <a:prstGeom prst="pie">
            <a:avLst>
              <a:gd name="adj1" fmla="val 16304128"/>
              <a:gd name="adj2" fmla="val 1406783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966;p46">
            <a:extLst>
              <a:ext uri="{FF2B5EF4-FFF2-40B4-BE49-F238E27FC236}">
                <a16:creationId xmlns:a16="http://schemas.microsoft.com/office/drawing/2014/main" id="{D073FF9B-B467-DE7E-10BA-67F9B2B1B281}"/>
              </a:ext>
            </a:extLst>
          </p:cNvPr>
          <p:cNvSpPr/>
          <p:nvPr/>
        </p:nvSpPr>
        <p:spPr>
          <a:xfrm>
            <a:off x="6468461" y="1971465"/>
            <a:ext cx="1354028" cy="1392598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21" name="Google Shape;967;p46">
            <a:extLst>
              <a:ext uri="{FF2B5EF4-FFF2-40B4-BE49-F238E27FC236}">
                <a16:creationId xmlns:a16="http://schemas.microsoft.com/office/drawing/2014/main" id="{257DAA93-187F-145F-87D4-CDB1A6B27389}"/>
              </a:ext>
            </a:extLst>
          </p:cNvPr>
          <p:cNvGrpSpPr/>
          <p:nvPr/>
        </p:nvGrpSpPr>
        <p:grpSpPr>
          <a:xfrm>
            <a:off x="8204256" y="2060954"/>
            <a:ext cx="402346" cy="402298"/>
            <a:chOff x="5648375" y="3804850"/>
            <a:chExt cx="483125" cy="483125"/>
          </a:xfrm>
        </p:grpSpPr>
        <p:sp>
          <p:nvSpPr>
            <p:cNvPr id="322" name="Google Shape;968;p46">
              <a:extLst>
                <a:ext uri="{FF2B5EF4-FFF2-40B4-BE49-F238E27FC236}">
                  <a16:creationId xmlns:a16="http://schemas.microsoft.com/office/drawing/2014/main" id="{C2AC98B4-7EEE-D199-E828-D08197B47F60}"/>
                </a:ext>
              </a:extLst>
            </p:cNvPr>
            <p:cNvSpPr/>
            <p:nvPr/>
          </p:nvSpPr>
          <p:spPr>
            <a:xfrm>
              <a:off x="5648375" y="38048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3" name="Google Shape;969;p46">
              <a:extLst>
                <a:ext uri="{FF2B5EF4-FFF2-40B4-BE49-F238E27FC236}">
                  <a16:creationId xmlns:a16="http://schemas.microsoft.com/office/drawing/2014/main" id="{61E4AA12-30F0-6B84-B524-9100E83268AA}"/>
                </a:ext>
              </a:extLst>
            </p:cNvPr>
            <p:cNvSpPr/>
            <p:nvPr/>
          </p:nvSpPr>
          <p:spPr>
            <a:xfrm>
              <a:off x="576257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" name="Google Shape;970;p46">
              <a:extLst>
                <a:ext uri="{FF2B5EF4-FFF2-40B4-BE49-F238E27FC236}">
                  <a16:creationId xmlns:a16="http://schemas.microsoft.com/office/drawing/2014/main" id="{DC7F367F-8960-F7BB-9F29-4C2707FF489D}"/>
                </a:ext>
              </a:extLst>
            </p:cNvPr>
            <p:cNvSpPr/>
            <p:nvPr/>
          </p:nvSpPr>
          <p:spPr>
            <a:xfrm>
              <a:off x="5932425" y="3947300"/>
              <a:ext cx="88250" cy="85000"/>
            </a:xfrm>
            <a:custGeom>
              <a:avLst/>
              <a:gdLst/>
              <a:ahLst/>
              <a:cxnLst/>
              <a:rect l="l" t="t" r="r" b="b"/>
              <a:pathLst>
                <a:path w="3530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" name="Google Shape;971;p46">
              <a:extLst>
                <a:ext uri="{FF2B5EF4-FFF2-40B4-BE49-F238E27FC236}">
                  <a16:creationId xmlns:a16="http://schemas.microsoft.com/office/drawing/2014/main" id="{485D9DBD-B6E4-FC19-BAFF-C7A10ED27123}"/>
                </a:ext>
              </a:extLst>
            </p:cNvPr>
            <p:cNvSpPr/>
            <p:nvPr/>
          </p:nvSpPr>
          <p:spPr>
            <a:xfrm>
              <a:off x="5762575" y="4060600"/>
              <a:ext cx="254800" cy="141550"/>
            </a:xfrm>
            <a:custGeom>
              <a:avLst/>
              <a:gdLst/>
              <a:ahLst/>
              <a:cxnLst/>
              <a:rect l="l" t="t" r="r" b="b"/>
              <a:pathLst>
                <a:path w="10192" h="5662" extrusionOk="0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6" name="Google Shape;972;p46">
            <a:extLst>
              <a:ext uri="{FF2B5EF4-FFF2-40B4-BE49-F238E27FC236}">
                <a16:creationId xmlns:a16="http://schemas.microsoft.com/office/drawing/2014/main" id="{19C9D07E-ECF9-822B-490B-072F1E3F479F}"/>
              </a:ext>
            </a:extLst>
          </p:cNvPr>
          <p:cNvGrpSpPr/>
          <p:nvPr/>
        </p:nvGrpSpPr>
        <p:grpSpPr>
          <a:xfrm>
            <a:off x="5610623" y="2038680"/>
            <a:ext cx="402367" cy="402298"/>
            <a:chOff x="5053900" y="3804850"/>
            <a:chExt cx="483150" cy="483125"/>
          </a:xfrm>
        </p:grpSpPr>
        <p:sp>
          <p:nvSpPr>
            <p:cNvPr id="327" name="Google Shape;973;p46">
              <a:extLst>
                <a:ext uri="{FF2B5EF4-FFF2-40B4-BE49-F238E27FC236}">
                  <a16:creationId xmlns:a16="http://schemas.microsoft.com/office/drawing/2014/main" id="{81F8EB1D-92E8-A477-C071-B1BAF163B34F}"/>
                </a:ext>
              </a:extLst>
            </p:cNvPr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8" name="Google Shape;974;p46">
              <a:extLst>
                <a:ext uri="{FF2B5EF4-FFF2-40B4-BE49-F238E27FC236}">
                  <a16:creationId xmlns:a16="http://schemas.microsoft.com/office/drawing/2014/main" id="{3B5D8813-C662-44E5-724B-79C17ED2719F}"/>
                </a:ext>
              </a:extLst>
            </p:cNvPr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9" name="Google Shape;975;p46">
              <a:extLst>
                <a:ext uri="{FF2B5EF4-FFF2-40B4-BE49-F238E27FC236}">
                  <a16:creationId xmlns:a16="http://schemas.microsoft.com/office/drawing/2014/main" id="{9F576CF7-02AF-A7DC-AED2-F942336C712F}"/>
                </a:ext>
              </a:extLst>
            </p:cNvPr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0" name="Google Shape;976;p46">
              <a:extLst>
                <a:ext uri="{FF2B5EF4-FFF2-40B4-BE49-F238E27FC236}">
                  <a16:creationId xmlns:a16="http://schemas.microsoft.com/office/drawing/2014/main" id="{119AE7ED-FE1C-E0A5-971A-A1EDF865E9EF}"/>
                </a:ext>
              </a:extLst>
            </p:cNvPr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1" name="Google Shape;977;p46">
            <a:extLst>
              <a:ext uri="{FF2B5EF4-FFF2-40B4-BE49-F238E27FC236}">
                <a16:creationId xmlns:a16="http://schemas.microsoft.com/office/drawing/2014/main" id="{9317A40D-4F17-69A8-F14D-F0D89090A249}"/>
              </a:ext>
            </a:extLst>
          </p:cNvPr>
          <p:cNvGrpSpPr/>
          <p:nvPr/>
        </p:nvGrpSpPr>
        <p:grpSpPr>
          <a:xfrm rot="2185173">
            <a:off x="5649527" y="2533136"/>
            <a:ext cx="304064" cy="290286"/>
            <a:chOff x="5856861" y="3059709"/>
            <a:chExt cx="304060" cy="290283"/>
          </a:xfrm>
        </p:grpSpPr>
        <p:sp>
          <p:nvSpPr>
            <p:cNvPr id="332" name="Google Shape;978;p46">
              <a:extLst>
                <a:ext uri="{FF2B5EF4-FFF2-40B4-BE49-F238E27FC236}">
                  <a16:creationId xmlns:a16="http://schemas.microsoft.com/office/drawing/2014/main" id="{2ED74E39-EA2C-73AA-EC34-DEB92061A927}"/>
                </a:ext>
              </a:extLst>
            </p:cNvPr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979;p46">
              <a:extLst>
                <a:ext uri="{FF2B5EF4-FFF2-40B4-BE49-F238E27FC236}">
                  <a16:creationId xmlns:a16="http://schemas.microsoft.com/office/drawing/2014/main" id="{6FED7BD1-FE0C-838A-E9F5-F37729B162E2}"/>
                </a:ext>
              </a:extLst>
            </p:cNvPr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980;p46">
            <a:extLst>
              <a:ext uri="{FF2B5EF4-FFF2-40B4-BE49-F238E27FC236}">
                <a16:creationId xmlns:a16="http://schemas.microsoft.com/office/drawing/2014/main" id="{0140E5B9-F074-9F4D-B22D-50B37E49F781}"/>
              </a:ext>
            </a:extLst>
          </p:cNvPr>
          <p:cNvGrpSpPr/>
          <p:nvPr/>
        </p:nvGrpSpPr>
        <p:grpSpPr>
          <a:xfrm rot="1818974">
            <a:off x="8253390" y="2528129"/>
            <a:ext cx="304077" cy="290299"/>
            <a:chOff x="5856861" y="3059709"/>
            <a:chExt cx="304060" cy="290283"/>
          </a:xfrm>
        </p:grpSpPr>
        <p:sp>
          <p:nvSpPr>
            <p:cNvPr id="335" name="Google Shape;981;p46">
              <a:extLst>
                <a:ext uri="{FF2B5EF4-FFF2-40B4-BE49-F238E27FC236}">
                  <a16:creationId xmlns:a16="http://schemas.microsoft.com/office/drawing/2014/main" id="{6AC2A069-897C-58C4-1824-1274FDBA0264}"/>
                </a:ext>
              </a:extLst>
            </p:cNvPr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982;p46">
              <a:extLst>
                <a:ext uri="{FF2B5EF4-FFF2-40B4-BE49-F238E27FC236}">
                  <a16:creationId xmlns:a16="http://schemas.microsoft.com/office/drawing/2014/main" id="{B20D72F5-3D95-DC73-35F0-C9A295601BCF}"/>
                </a:ext>
              </a:extLst>
            </p:cNvPr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983;p46">
            <a:extLst>
              <a:ext uri="{FF2B5EF4-FFF2-40B4-BE49-F238E27FC236}">
                <a16:creationId xmlns:a16="http://schemas.microsoft.com/office/drawing/2014/main" id="{0A39CF59-971D-4A39-F5FA-4D0ECF6B5C0A}"/>
              </a:ext>
            </a:extLst>
          </p:cNvPr>
          <p:cNvSpPr txBox="1"/>
          <p:nvPr/>
        </p:nvSpPr>
        <p:spPr>
          <a:xfrm>
            <a:off x="5277097" y="2833702"/>
            <a:ext cx="1068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80%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338" name="Google Shape;984;p46">
            <a:extLst>
              <a:ext uri="{FF2B5EF4-FFF2-40B4-BE49-F238E27FC236}">
                <a16:creationId xmlns:a16="http://schemas.microsoft.com/office/drawing/2014/main" id="{257AC8C7-97B8-F988-DFB0-D8842CD321C7}"/>
              </a:ext>
            </a:extLst>
          </p:cNvPr>
          <p:cNvSpPr txBox="1"/>
          <p:nvPr/>
        </p:nvSpPr>
        <p:spPr>
          <a:xfrm>
            <a:off x="7871435" y="2833702"/>
            <a:ext cx="1068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20%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339" name="Google Shape;939;p46">
            <a:extLst>
              <a:ext uri="{FF2B5EF4-FFF2-40B4-BE49-F238E27FC236}">
                <a16:creationId xmlns:a16="http://schemas.microsoft.com/office/drawing/2014/main" id="{8402F6A2-3E27-A429-1773-B06FFB0345BB}"/>
              </a:ext>
            </a:extLst>
          </p:cNvPr>
          <p:cNvSpPr txBox="1"/>
          <p:nvPr/>
        </p:nvSpPr>
        <p:spPr>
          <a:xfrm>
            <a:off x="5705750" y="3612950"/>
            <a:ext cx="3014359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Cantidad de trabajo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3954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dirty="0">
                <a:solidFill>
                  <a:schemeClr val="dk1"/>
                </a:solidFill>
              </a:rPr>
              <a:t>Datos de Interés</a:t>
            </a:r>
            <a:endParaRPr lang="es-PA" dirty="0"/>
          </a:p>
        </p:txBody>
      </p:sp>
      <p:sp>
        <p:nvSpPr>
          <p:cNvPr id="389" name="Google Shape;389;p22"/>
          <p:cNvSpPr/>
          <p:nvPr/>
        </p:nvSpPr>
        <p:spPr>
          <a:xfrm rot="2700000">
            <a:off x="4255316" y="1651581"/>
            <a:ext cx="1986564" cy="1044218"/>
          </a:xfrm>
          <a:custGeom>
            <a:avLst/>
            <a:gdLst/>
            <a:ahLst/>
            <a:cxnLst/>
            <a:rect l="l" t="t" r="r" b="b"/>
            <a:pathLst>
              <a:path w="68623" h="36071" extrusionOk="0">
                <a:moveTo>
                  <a:pt x="31253" y="0"/>
                </a:moveTo>
                <a:lnTo>
                  <a:pt x="29075" y="42"/>
                </a:lnTo>
                <a:lnTo>
                  <a:pt x="24844" y="419"/>
                </a:lnTo>
                <a:lnTo>
                  <a:pt x="20654" y="1173"/>
                </a:lnTo>
                <a:lnTo>
                  <a:pt x="16591" y="2262"/>
                </a:lnTo>
                <a:lnTo>
                  <a:pt x="12611" y="3728"/>
                </a:lnTo>
                <a:lnTo>
                  <a:pt x="8757" y="5572"/>
                </a:lnTo>
                <a:lnTo>
                  <a:pt x="5112" y="7708"/>
                </a:lnTo>
                <a:lnTo>
                  <a:pt x="1635" y="10180"/>
                </a:lnTo>
                <a:lnTo>
                  <a:pt x="1" y="11563"/>
                </a:lnTo>
                <a:lnTo>
                  <a:pt x="16968" y="16129"/>
                </a:lnTo>
                <a:lnTo>
                  <a:pt x="20068" y="27440"/>
                </a:lnTo>
                <a:lnTo>
                  <a:pt x="21073" y="26895"/>
                </a:lnTo>
                <a:lnTo>
                  <a:pt x="23210" y="26016"/>
                </a:lnTo>
                <a:lnTo>
                  <a:pt x="25388" y="25304"/>
                </a:lnTo>
                <a:lnTo>
                  <a:pt x="27609" y="24843"/>
                </a:lnTo>
                <a:lnTo>
                  <a:pt x="29829" y="24633"/>
                </a:lnTo>
                <a:lnTo>
                  <a:pt x="32049" y="24591"/>
                </a:lnTo>
                <a:lnTo>
                  <a:pt x="34228" y="24759"/>
                </a:lnTo>
                <a:lnTo>
                  <a:pt x="36406" y="25178"/>
                </a:lnTo>
                <a:lnTo>
                  <a:pt x="38543" y="25722"/>
                </a:lnTo>
                <a:lnTo>
                  <a:pt x="40595" y="26518"/>
                </a:lnTo>
                <a:lnTo>
                  <a:pt x="42564" y="27482"/>
                </a:lnTo>
                <a:lnTo>
                  <a:pt x="44450" y="28655"/>
                </a:lnTo>
                <a:lnTo>
                  <a:pt x="46251" y="29996"/>
                </a:lnTo>
                <a:lnTo>
                  <a:pt x="47885" y="31504"/>
                </a:lnTo>
                <a:lnTo>
                  <a:pt x="49435" y="33221"/>
                </a:lnTo>
                <a:lnTo>
                  <a:pt x="50776" y="35065"/>
                </a:lnTo>
                <a:lnTo>
                  <a:pt x="51404" y="36070"/>
                </a:lnTo>
                <a:lnTo>
                  <a:pt x="64726" y="32509"/>
                </a:lnTo>
                <a:lnTo>
                  <a:pt x="68622" y="17888"/>
                </a:lnTo>
                <a:lnTo>
                  <a:pt x="66904" y="15794"/>
                </a:lnTo>
                <a:lnTo>
                  <a:pt x="63050" y="12023"/>
                </a:lnTo>
                <a:lnTo>
                  <a:pt x="58861" y="8714"/>
                </a:lnTo>
                <a:lnTo>
                  <a:pt x="54336" y="5907"/>
                </a:lnTo>
                <a:lnTo>
                  <a:pt x="49561" y="3603"/>
                </a:lnTo>
                <a:lnTo>
                  <a:pt x="44533" y="1843"/>
                </a:lnTo>
                <a:lnTo>
                  <a:pt x="39297" y="670"/>
                </a:lnTo>
                <a:lnTo>
                  <a:pt x="33976" y="42"/>
                </a:lnTo>
                <a:lnTo>
                  <a:pt x="312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 rot="2700000">
            <a:off x="4632135" y="2541054"/>
            <a:ext cx="994483" cy="1774310"/>
          </a:xfrm>
          <a:custGeom>
            <a:avLst/>
            <a:gdLst/>
            <a:ahLst/>
            <a:cxnLst/>
            <a:rect l="l" t="t" r="r" b="b"/>
            <a:pathLst>
              <a:path w="34353" h="61291" extrusionOk="0">
                <a:moveTo>
                  <a:pt x="26016" y="1"/>
                </a:moveTo>
                <a:lnTo>
                  <a:pt x="22288" y="13993"/>
                </a:lnTo>
                <a:lnTo>
                  <a:pt x="7918" y="17847"/>
                </a:lnTo>
                <a:lnTo>
                  <a:pt x="8672" y="19732"/>
                </a:lnTo>
                <a:lnTo>
                  <a:pt x="9594" y="23670"/>
                </a:lnTo>
                <a:lnTo>
                  <a:pt x="9804" y="27608"/>
                </a:lnTo>
                <a:lnTo>
                  <a:pt x="9427" y="31462"/>
                </a:lnTo>
                <a:lnTo>
                  <a:pt x="8379" y="35233"/>
                </a:lnTo>
                <a:lnTo>
                  <a:pt x="6704" y="38794"/>
                </a:lnTo>
                <a:lnTo>
                  <a:pt x="4441" y="42020"/>
                </a:lnTo>
                <a:lnTo>
                  <a:pt x="1634" y="44868"/>
                </a:lnTo>
                <a:lnTo>
                  <a:pt x="1" y="46125"/>
                </a:lnTo>
                <a:lnTo>
                  <a:pt x="2807" y="56682"/>
                </a:lnTo>
                <a:lnTo>
                  <a:pt x="20026" y="61290"/>
                </a:lnTo>
                <a:lnTo>
                  <a:pt x="21576" y="59740"/>
                </a:lnTo>
                <a:lnTo>
                  <a:pt x="24341" y="56473"/>
                </a:lnTo>
                <a:lnTo>
                  <a:pt x="26770" y="52996"/>
                </a:lnTo>
                <a:lnTo>
                  <a:pt x="28907" y="49393"/>
                </a:lnTo>
                <a:lnTo>
                  <a:pt x="30666" y="45622"/>
                </a:lnTo>
                <a:lnTo>
                  <a:pt x="32091" y="41768"/>
                </a:lnTo>
                <a:lnTo>
                  <a:pt x="33180" y="37788"/>
                </a:lnTo>
                <a:lnTo>
                  <a:pt x="33934" y="33767"/>
                </a:lnTo>
                <a:lnTo>
                  <a:pt x="34311" y="29661"/>
                </a:lnTo>
                <a:lnTo>
                  <a:pt x="34353" y="25556"/>
                </a:lnTo>
                <a:lnTo>
                  <a:pt x="34060" y="21492"/>
                </a:lnTo>
                <a:lnTo>
                  <a:pt x="33431" y="17386"/>
                </a:lnTo>
                <a:lnTo>
                  <a:pt x="32426" y="13365"/>
                </a:lnTo>
                <a:lnTo>
                  <a:pt x="31043" y="9427"/>
                </a:lnTo>
                <a:lnTo>
                  <a:pt x="29326" y="5572"/>
                </a:lnTo>
                <a:lnTo>
                  <a:pt x="27231" y="1802"/>
                </a:lnTo>
                <a:lnTo>
                  <a:pt x="2601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 rot="2700000">
            <a:off x="2937262" y="2782110"/>
            <a:ext cx="1934398" cy="1027254"/>
          </a:xfrm>
          <a:custGeom>
            <a:avLst/>
            <a:gdLst/>
            <a:ahLst/>
            <a:cxnLst/>
            <a:rect l="l" t="t" r="r" b="b"/>
            <a:pathLst>
              <a:path w="66821" h="35485" extrusionOk="0">
                <a:moveTo>
                  <a:pt x="16004" y="1"/>
                </a:moveTo>
                <a:lnTo>
                  <a:pt x="4357" y="3101"/>
                </a:lnTo>
                <a:lnTo>
                  <a:pt x="1" y="19481"/>
                </a:lnTo>
                <a:lnTo>
                  <a:pt x="1634" y="21241"/>
                </a:lnTo>
                <a:lnTo>
                  <a:pt x="5153" y="24466"/>
                </a:lnTo>
                <a:lnTo>
                  <a:pt x="8924" y="27315"/>
                </a:lnTo>
                <a:lnTo>
                  <a:pt x="12904" y="29703"/>
                </a:lnTo>
                <a:lnTo>
                  <a:pt x="17051" y="31714"/>
                </a:lnTo>
                <a:lnTo>
                  <a:pt x="21324" y="33264"/>
                </a:lnTo>
                <a:lnTo>
                  <a:pt x="25723" y="34437"/>
                </a:lnTo>
                <a:lnTo>
                  <a:pt x="30206" y="35191"/>
                </a:lnTo>
                <a:lnTo>
                  <a:pt x="34730" y="35484"/>
                </a:lnTo>
                <a:lnTo>
                  <a:pt x="39296" y="35359"/>
                </a:lnTo>
                <a:lnTo>
                  <a:pt x="43779" y="34814"/>
                </a:lnTo>
                <a:lnTo>
                  <a:pt x="48261" y="33850"/>
                </a:lnTo>
                <a:lnTo>
                  <a:pt x="52660" y="32426"/>
                </a:lnTo>
                <a:lnTo>
                  <a:pt x="56891" y="30583"/>
                </a:lnTo>
                <a:lnTo>
                  <a:pt x="61039" y="28321"/>
                </a:lnTo>
                <a:lnTo>
                  <a:pt x="64977" y="25598"/>
                </a:lnTo>
                <a:lnTo>
                  <a:pt x="66820" y="24047"/>
                </a:lnTo>
                <a:lnTo>
                  <a:pt x="49812" y="19481"/>
                </a:lnTo>
                <a:lnTo>
                  <a:pt x="46753" y="8170"/>
                </a:lnTo>
                <a:lnTo>
                  <a:pt x="45748" y="8673"/>
                </a:lnTo>
                <a:lnTo>
                  <a:pt x="43653" y="9552"/>
                </a:lnTo>
                <a:lnTo>
                  <a:pt x="41517" y="10181"/>
                </a:lnTo>
                <a:lnTo>
                  <a:pt x="39380" y="10642"/>
                </a:lnTo>
                <a:lnTo>
                  <a:pt x="37244" y="10851"/>
                </a:lnTo>
                <a:lnTo>
                  <a:pt x="35065" y="10893"/>
                </a:lnTo>
                <a:lnTo>
                  <a:pt x="31839" y="10600"/>
                </a:lnTo>
                <a:lnTo>
                  <a:pt x="27734" y="9511"/>
                </a:lnTo>
                <a:lnTo>
                  <a:pt x="24801" y="8170"/>
                </a:lnTo>
                <a:lnTo>
                  <a:pt x="22916" y="7081"/>
                </a:lnTo>
                <a:lnTo>
                  <a:pt x="21157" y="5782"/>
                </a:lnTo>
                <a:lnTo>
                  <a:pt x="19523" y="4358"/>
                </a:lnTo>
                <a:lnTo>
                  <a:pt x="17973" y="2724"/>
                </a:lnTo>
                <a:lnTo>
                  <a:pt x="16590" y="964"/>
                </a:lnTo>
                <a:lnTo>
                  <a:pt x="160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 rot="2700000">
            <a:off x="3494668" y="1125965"/>
            <a:ext cx="988433" cy="1831311"/>
          </a:xfrm>
          <a:custGeom>
            <a:avLst/>
            <a:gdLst/>
            <a:ahLst/>
            <a:cxnLst/>
            <a:rect l="l" t="t" r="r" b="b"/>
            <a:pathLst>
              <a:path w="34144" h="63260" extrusionOk="0">
                <a:moveTo>
                  <a:pt x="14161" y="0"/>
                </a:moveTo>
                <a:lnTo>
                  <a:pt x="12611" y="1634"/>
                </a:lnTo>
                <a:lnTo>
                  <a:pt x="9762" y="5028"/>
                </a:lnTo>
                <a:lnTo>
                  <a:pt x="7248" y="8630"/>
                </a:lnTo>
                <a:lnTo>
                  <a:pt x="5112" y="12401"/>
                </a:lnTo>
                <a:lnTo>
                  <a:pt x="3352" y="16339"/>
                </a:lnTo>
                <a:lnTo>
                  <a:pt x="1970" y="20361"/>
                </a:lnTo>
                <a:lnTo>
                  <a:pt x="922" y="24508"/>
                </a:lnTo>
                <a:lnTo>
                  <a:pt x="294" y="28697"/>
                </a:lnTo>
                <a:lnTo>
                  <a:pt x="1" y="32929"/>
                </a:lnTo>
                <a:lnTo>
                  <a:pt x="84" y="37202"/>
                </a:lnTo>
                <a:lnTo>
                  <a:pt x="545" y="41433"/>
                </a:lnTo>
                <a:lnTo>
                  <a:pt x="1383" y="45622"/>
                </a:lnTo>
                <a:lnTo>
                  <a:pt x="2598" y="49728"/>
                </a:lnTo>
                <a:lnTo>
                  <a:pt x="4190" y="53749"/>
                </a:lnTo>
                <a:lnTo>
                  <a:pt x="6201" y="57687"/>
                </a:lnTo>
                <a:lnTo>
                  <a:pt x="8547" y="61458"/>
                </a:lnTo>
                <a:lnTo>
                  <a:pt x="9888" y="63259"/>
                </a:lnTo>
                <a:lnTo>
                  <a:pt x="14203" y="47256"/>
                </a:lnTo>
                <a:lnTo>
                  <a:pt x="26770" y="43905"/>
                </a:lnTo>
                <a:lnTo>
                  <a:pt x="26226" y="42732"/>
                </a:lnTo>
                <a:lnTo>
                  <a:pt x="25430" y="40344"/>
                </a:lnTo>
                <a:lnTo>
                  <a:pt x="24885" y="37872"/>
                </a:lnTo>
                <a:lnTo>
                  <a:pt x="24592" y="35316"/>
                </a:lnTo>
                <a:lnTo>
                  <a:pt x="24592" y="34060"/>
                </a:lnTo>
                <a:lnTo>
                  <a:pt x="24592" y="32677"/>
                </a:lnTo>
                <a:lnTo>
                  <a:pt x="24927" y="29912"/>
                </a:lnTo>
                <a:lnTo>
                  <a:pt x="25556" y="27231"/>
                </a:lnTo>
                <a:lnTo>
                  <a:pt x="26519" y="24676"/>
                </a:lnTo>
                <a:lnTo>
                  <a:pt x="27734" y="22246"/>
                </a:lnTo>
                <a:lnTo>
                  <a:pt x="29242" y="19984"/>
                </a:lnTo>
                <a:lnTo>
                  <a:pt x="31044" y="17889"/>
                </a:lnTo>
                <a:lnTo>
                  <a:pt x="33054" y="16004"/>
                </a:lnTo>
                <a:lnTo>
                  <a:pt x="34144" y="15166"/>
                </a:lnTo>
                <a:lnTo>
                  <a:pt x="31337" y="4609"/>
                </a:lnTo>
                <a:lnTo>
                  <a:pt x="141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 txBox="1"/>
          <p:nvPr/>
        </p:nvSpPr>
        <p:spPr>
          <a:xfrm>
            <a:off x="612775" y="1783113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Impacto de la pandemia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49221" y="3387848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Embarazos</a:t>
            </a:r>
            <a:endParaRPr lang="es-PA"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500400" y="1600200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Relevancia del Canal</a:t>
            </a:r>
            <a:endParaRPr lang="es-PA"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500400" y="3494696"/>
            <a:ext cx="1957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Accidentes de tránsito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27338" y="2206788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Visualizar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 impacto del COVID-19 en el comercio internacional del país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6464400" y="1887300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Visualizar la importancia del Canal de Panamá en el comercio internacional</a:t>
            </a:r>
          </a:p>
        </p:txBody>
      </p:sp>
      <p:sp>
        <p:nvSpPr>
          <p:cNvPr id="399" name="Google Shape;399;p22"/>
          <p:cNvSpPr txBox="1"/>
          <p:nvPr/>
        </p:nvSpPr>
        <p:spPr>
          <a:xfrm>
            <a:off x="6464400" y="3880101"/>
            <a:ext cx="1993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Visualizar el impacto del COVID-19 en las estadísticas de accidentes de tránsito </a:t>
            </a:r>
          </a:p>
        </p:txBody>
      </p:sp>
      <p:sp>
        <p:nvSpPr>
          <p:cNvPr id="400" name="Google Shape;400;p22"/>
          <p:cNvSpPr txBox="1"/>
          <p:nvPr/>
        </p:nvSpPr>
        <p:spPr>
          <a:xfrm>
            <a:off x="3754550" y="17381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5197675" y="2162200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7981470" y="1206115"/>
            <a:ext cx="370645" cy="368042"/>
            <a:chOff x="-63250675" y="3744075"/>
            <a:chExt cx="320350" cy="318100"/>
          </a:xfrm>
        </p:grpSpPr>
        <p:sp>
          <p:nvSpPr>
            <p:cNvPr id="403" name="Google Shape;403;p22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2"/>
          <p:cNvSpPr txBox="1"/>
          <p:nvPr/>
        </p:nvSpPr>
        <p:spPr>
          <a:xfrm>
            <a:off x="4821725" y="3454388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3323300" y="3011075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649221" y="3674948"/>
            <a:ext cx="2094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Visualizar la tendencia de la cantidad de nacimientos en los ultimos años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ráfico 2" descr="Covid-19 con relleno sólido">
            <a:extLst>
              <a:ext uri="{FF2B5EF4-FFF2-40B4-BE49-F238E27FC236}">
                <a16:creationId xmlns:a16="http://schemas.microsoft.com/office/drawing/2014/main" id="{F4C9DF28-BE54-62DD-DD18-BB95E4C84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90" y="1044690"/>
            <a:ext cx="613010" cy="613010"/>
          </a:xfrm>
          <a:prstGeom prst="rect">
            <a:avLst/>
          </a:prstGeom>
        </p:spPr>
      </p:pic>
      <p:pic>
        <p:nvPicPr>
          <p:cNvPr id="5" name="Gráfico 4" descr="Barricada de construcción con relleno sólido">
            <a:extLst>
              <a:ext uri="{FF2B5EF4-FFF2-40B4-BE49-F238E27FC236}">
                <a16:creationId xmlns:a16="http://schemas.microsoft.com/office/drawing/2014/main" id="{CA90D105-044A-DDAF-5DE7-920796AF0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9642" y="2923163"/>
            <a:ext cx="571800" cy="571800"/>
          </a:xfrm>
          <a:prstGeom prst="rect">
            <a:avLst/>
          </a:prstGeom>
        </p:spPr>
      </p:pic>
      <p:pic>
        <p:nvPicPr>
          <p:cNvPr id="9" name="Gráfico 8" descr="Cochecito con relleno sólido">
            <a:extLst>
              <a:ext uri="{FF2B5EF4-FFF2-40B4-BE49-F238E27FC236}">
                <a16:creationId xmlns:a16="http://schemas.microsoft.com/office/drawing/2014/main" id="{83771D90-F7C7-3085-760F-7AD15C9E3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6621" y="2923163"/>
            <a:ext cx="571800" cy="5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190B8E-9B73-2E2C-1458-BB7A2051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80" y="588055"/>
            <a:ext cx="5955840" cy="39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2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202</Words>
  <Application>Microsoft Office PowerPoint</Application>
  <PresentationFormat>Presentación en pantalla (16:9)</PresentationFormat>
  <Paragraphs>43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Fira Sans Extra Condensed SemiBold</vt:lpstr>
      <vt:lpstr>Fira Sans Condensed SemiBold</vt:lpstr>
      <vt:lpstr>Roboto</vt:lpstr>
      <vt:lpstr>Fira Sans</vt:lpstr>
      <vt:lpstr>Arial</vt:lpstr>
      <vt:lpstr>Fira Sans Extra Condensed</vt:lpstr>
      <vt:lpstr>Big Data Infographics by Slidesgo</vt:lpstr>
      <vt:lpstr>Jornada de Trabajo</vt:lpstr>
      <vt:lpstr>Retos Durante el Desarrollo</vt:lpstr>
      <vt:lpstr>Habilidades Desarrolladas</vt:lpstr>
      <vt:lpstr>Habilidades Desarrolladas</vt:lpstr>
      <vt:lpstr>Datos de Interés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Jornada de Trabajo</dc:title>
  <cp:lastModifiedBy>STEPHANIE ACOSTA</cp:lastModifiedBy>
  <cp:revision>2</cp:revision>
  <dcterms:modified xsi:type="dcterms:W3CDTF">2023-07-26T01:58:52Z</dcterms:modified>
</cp:coreProperties>
</file>