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77933" autoAdjust="0"/>
  </p:normalViewPr>
  <p:slideViewPr>
    <p:cSldViewPr snapToGrid="0">
      <p:cViewPr varScale="1">
        <p:scale>
          <a:sx n="61" d="100"/>
          <a:sy n="61" d="100"/>
        </p:scale>
        <p:origin x="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1D24D-EB75-4401-9F0B-3576199C0A1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E783B-7954-4B49-9962-72FCF65EA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7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783B-7954-4B49-9962-72FCF65EA1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03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783B-7954-4B49-9962-72FCF65EA1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28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783B-7954-4B49-9962-72FCF65EA1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29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783B-7954-4B49-9962-72FCF65EA1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52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783B-7954-4B49-9962-72FCF65EA1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85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783B-7954-4B49-9962-72FCF65EA1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07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783B-7954-4B49-9962-72FCF65EA1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80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783B-7954-4B49-9962-72FCF65EA1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08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C200-526F-49E6-A2C6-455739AA8C3A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90-583E-44F3-AF44-9363F227FF3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47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C200-526F-49E6-A2C6-455739AA8C3A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90-583E-44F3-AF44-9363F227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C200-526F-49E6-A2C6-455739AA8C3A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90-583E-44F3-AF44-9363F227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95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C200-526F-49E6-A2C6-455739AA8C3A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90-583E-44F3-AF44-9363F227FF3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623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C200-526F-49E6-A2C6-455739AA8C3A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90-583E-44F3-AF44-9363F227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52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C200-526F-49E6-A2C6-455739AA8C3A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90-583E-44F3-AF44-9363F227FF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2339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C200-526F-49E6-A2C6-455739AA8C3A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90-583E-44F3-AF44-9363F227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13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C200-526F-49E6-A2C6-455739AA8C3A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90-583E-44F3-AF44-9363F227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88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C200-526F-49E6-A2C6-455739AA8C3A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90-583E-44F3-AF44-9363F227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2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C200-526F-49E6-A2C6-455739AA8C3A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90-583E-44F3-AF44-9363F227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9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C200-526F-49E6-A2C6-455739AA8C3A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90-583E-44F3-AF44-9363F227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C200-526F-49E6-A2C6-455739AA8C3A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90-583E-44F3-AF44-9363F227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6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C200-526F-49E6-A2C6-455739AA8C3A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90-583E-44F3-AF44-9363F227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7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C200-526F-49E6-A2C6-455739AA8C3A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90-583E-44F3-AF44-9363F227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4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C200-526F-49E6-A2C6-455739AA8C3A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90-583E-44F3-AF44-9363F227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0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C200-526F-49E6-A2C6-455739AA8C3A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90-583E-44F3-AF44-9363F227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4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C200-526F-49E6-A2C6-455739AA8C3A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90-583E-44F3-AF44-9363F227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6CC200-526F-49E6-A2C6-455739AA8C3A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41FE490-583E-44F3-AF44-9363F227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5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sv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0" Type="http://schemas.openxmlformats.org/officeDocument/2006/relationships/image" Target="../media/image20.svg"/><Relationship Id="rId4" Type="http://schemas.openxmlformats.org/officeDocument/2006/relationships/image" Target="../media/image6.sv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36BE-0721-436A-9FCF-50C12BF1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284" y="2209799"/>
            <a:ext cx="8001000" cy="1877569"/>
          </a:xfrm>
        </p:spPr>
        <p:txBody>
          <a:bodyPr>
            <a:normAutofit fontScale="90000"/>
          </a:bodyPr>
          <a:lstStyle/>
          <a:p>
            <a:r>
              <a:rPr lang="en-US" sz="5600" dirty="0"/>
              <a:t>Lariat Rent-A-Car</a:t>
            </a:r>
            <a:br>
              <a:rPr lang="en-US" dirty="0"/>
            </a:br>
            <a:r>
              <a:rPr lang="en-US" dirty="0"/>
              <a:t>	</a:t>
            </a:r>
            <a:r>
              <a:rPr lang="en-US" sz="3300" dirty="0"/>
              <a:t>Car Rental Fleet Analysis</a:t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DF41B-0DA2-49F2-85C9-25179E3F3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332" y="5791200"/>
            <a:ext cx="2333308" cy="630937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Capstone I  Stephanie Kirk</a:t>
            </a:r>
          </a:p>
        </p:txBody>
      </p:sp>
    </p:spTree>
    <p:extLst>
      <p:ext uri="{BB962C8B-B14F-4D97-AF65-F5344CB8AC3E}">
        <p14:creationId xmlns:p14="http://schemas.microsoft.com/office/powerpoint/2010/main" val="43683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14FA-01EF-4B06-A170-4175B245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2" y="361783"/>
            <a:ext cx="8534400" cy="1362456"/>
          </a:xfrm>
        </p:spPr>
        <p:txBody>
          <a:bodyPr/>
          <a:lstStyle/>
          <a:p>
            <a:r>
              <a:rPr lang="en-US" dirty="0"/>
              <a:t>Rental Car Fleet 2018 Takeaways </a:t>
            </a:r>
          </a:p>
        </p:txBody>
      </p:sp>
      <p:pic>
        <p:nvPicPr>
          <p:cNvPr id="5" name="Graphic 4" descr="Building outline">
            <a:extLst>
              <a:ext uri="{FF2B5EF4-FFF2-40B4-BE49-F238E27FC236}">
                <a16:creationId xmlns:a16="http://schemas.microsoft.com/office/drawing/2014/main" id="{58D69208-50E6-474B-946F-7165DC725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045" y="3858767"/>
            <a:ext cx="1214610" cy="12146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31768E-B73A-40DC-80B7-4B0D19D43DE2}"/>
              </a:ext>
            </a:extLst>
          </p:cNvPr>
          <p:cNvSpPr txBox="1"/>
          <p:nvPr/>
        </p:nvSpPr>
        <p:spPr>
          <a:xfrm>
            <a:off x="385270" y="5073377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Branches</a:t>
            </a:r>
          </a:p>
          <a:p>
            <a:pPr algn="ctr"/>
            <a:r>
              <a:rPr lang="en-US" dirty="0"/>
              <a:t>50</a:t>
            </a:r>
          </a:p>
        </p:txBody>
      </p:sp>
      <p:pic>
        <p:nvPicPr>
          <p:cNvPr id="11" name="Graphic 10" descr="Convertible outline">
            <a:extLst>
              <a:ext uri="{FF2B5EF4-FFF2-40B4-BE49-F238E27FC236}">
                <a16:creationId xmlns:a16="http://schemas.microsoft.com/office/drawing/2014/main" id="{213FAA81-E2D3-4289-B6F4-93796CEEC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1655" y="4061007"/>
            <a:ext cx="1130056" cy="1130056"/>
          </a:xfrm>
          <a:prstGeom prst="rect">
            <a:avLst/>
          </a:prstGeom>
        </p:spPr>
      </p:pic>
      <p:pic>
        <p:nvPicPr>
          <p:cNvPr id="13" name="Graphic 12" descr="Flying Money outline">
            <a:extLst>
              <a:ext uri="{FF2B5EF4-FFF2-40B4-BE49-F238E27FC236}">
                <a16:creationId xmlns:a16="http://schemas.microsoft.com/office/drawing/2014/main" id="{0494B8CF-E6A9-47CD-A24B-CC417922FD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81398" y="4051506"/>
            <a:ext cx="914400" cy="914400"/>
          </a:xfrm>
          <a:prstGeom prst="rect">
            <a:avLst/>
          </a:prstGeom>
        </p:spPr>
      </p:pic>
      <p:pic>
        <p:nvPicPr>
          <p:cNvPr id="15" name="Graphic 14" descr="Money outline">
            <a:extLst>
              <a:ext uri="{FF2B5EF4-FFF2-40B4-BE49-F238E27FC236}">
                <a16:creationId xmlns:a16="http://schemas.microsoft.com/office/drawing/2014/main" id="{F476D349-673E-4998-94C4-3997EE0072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27612" y="4051149"/>
            <a:ext cx="914400" cy="914400"/>
          </a:xfrm>
          <a:prstGeom prst="rect">
            <a:avLst/>
          </a:prstGeom>
        </p:spPr>
      </p:pic>
      <p:pic>
        <p:nvPicPr>
          <p:cNvPr id="17" name="Graphic 16" descr="Daily calendar outline">
            <a:extLst>
              <a:ext uri="{FF2B5EF4-FFF2-40B4-BE49-F238E27FC236}">
                <a16:creationId xmlns:a16="http://schemas.microsoft.com/office/drawing/2014/main" id="{4C82E681-7C01-46CA-B9FD-482CAA695B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26258" y="4033218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B541D1-6562-449E-AD07-DF8A28797696}"/>
              </a:ext>
            </a:extLst>
          </p:cNvPr>
          <p:cNvSpPr txBox="1"/>
          <p:nvPr/>
        </p:nvSpPr>
        <p:spPr>
          <a:xfrm>
            <a:off x="2455099" y="5071830"/>
            <a:ext cx="154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Rental Cars</a:t>
            </a:r>
          </a:p>
          <a:p>
            <a:pPr algn="ctr"/>
            <a:r>
              <a:rPr lang="en-US" dirty="0"/>
              <a:t>4000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2E9D6C-785A-4B93-819B-502349FBB2AD}"/>
              </a:ext>
            </a:extLst>
          </p:cNvPr>
          <p:cNvSpPr txBox="1"/>
          <p:nvPr/>
        </p:nvSpPr>
        <p:spPr>
          <a:xfrm>
            <a:off x="4714596" y="5071830"/>
            <a:ext cx="154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Rental Days</a:t>
            </a:r>
          </a:p>
          <a:p>
            <a:pPr algn="ctr"/>
            <a:r>
              <a:rPr lang="en-US" dirty="0"/>
              <a:t>325,608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AFDCFD-5395-4DC0-86DB-807683C2FD4E}"/>
              </a:ext>
            </a:extLst>
          </p:cNvPr>
          <p:cNvSpPr txBox="1"/>
          <p:nvPr/>
        </p:nvSpPr>
        <p:spPr>
          <a:xfrm>
            <a:off x="9180286" y="5071830"/>
            <a:ext cx="1809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Profit</a:t>
            </a:r>
          </a:p>
          <a:p>
            <a:pPr algn="ctr"/>
            <a:r>
              <a:rPr lang="en-US" dirty="0"/>
              <a:t>$19,753,518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0C31E8-9592-4B4A-A248-2DCBD9A12DFB}"/>
              </a:ext>
            </a:extLst>
          </p:cNvPr>
          <p:cNvSpPr txBox="1"/>
          <p:nvPr/>
        </p:nvSpPr>
        <p:spPr>
          <a:xfrm>
            <a:off x="7067014" y="5071830"/>
            <a:ext cx="154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Revenue</a:t>
            </a:r>
          </a:p>
          <a:p>
            <a:pPr algn="ctr"/>
            <a:r>
              <a:rPr lang="en-US" dirty="0"/>
              <a:t>$52,830,207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3A6C776-79B4-419D-8A55-2703369C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4" y="1983835"/>
            <a:ext cx="6826194" cy="786205"/>
          </a:xfrm>
        </p:spPr>
        <p:txBody>
          <a:bodyPr>
            <a:noAutofit/>
          </a:bodyPr>
          <a:lstStyle/>
          <a:p>
            <a:r>
              <a:rPr lang="en-US" sz="2400" dirty="0"/>
              <a:t>Where are we now?</a:t>
            </a:r>
          </a:p>
          <a:p>
            <a:r>
              <a:rPr lang="en-US" sz="2400" dirty="0"/>
              <a:t>Where can we go from here? </a:t>
            </a:r>
          </a:p>
        </p:txBody>
      </p:sp>
    </p:spTree>
    <p:extLst>
      <p:ext uri="{BB962C8B-B14F-4D97-AF65-F5344CB8AC3E}">
        <p14:creationId xmlns:p14="http://schemas.microsoft.com/office/powerpoint/2010/main" val="328243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1788-833D-4144-88B5-D86135C2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10" y="297219"/>
            <a:ext cx="8340916" cy="1131556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28054-4F26-4609-AFD1-B576B86F3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910" y="1487674"/>
            <a:ext cx="8818276" cy="959614"/>
          </a:xfrm>
        </p:spPr>
        <p:txBody>
          <a:bodyPr/>
          <a:lstStyle/>
          <a:p>
            <a:r>
              <a:rPr lang="en-US" sz="2400" dirty="0"/>
              <a:t>Develop strategies for minimizing cost and maximizing revenue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0C887F-FD8B-458F-856E-A9D9051DC55D}"/>
              </a:ext>
            </a:extLst>
          </p:cNvPr>
          <p:cNvSpPr/>
          <p:nvPr/>
        </p:nvSpPr>
        <p:spPr>
          <a:xfrm>
            <a:off x="4608375" y="5433841"/>
            <a:ext cx="1974517" cy="95961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Increase Price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78D498-E4A8-48A5-9198-FE322B07BEE0}"/>
              </a:ext>
            </a:extLst>
          </p:cNvPr>
          <p:cNvSpPr/>
          <p:nvPr/>
        </p:nvSpPr>
        <p:spPr>
          <a:xfrm>
            <a:off x="1696252" y="5433841"/>
            <a:ext cx="1761118" cy="9596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Increase Rentals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54BE85-E9CF-4F7A-94BF-5667726747CB}"/>
              </a:ext>
            </a:extLst>
          </p:cNvPr>
          <p:cNvSpPr/>
          <p:nvPr/>
        </p:nvSpPr>
        <p:spPr>
          <a:xfrm>
            <a:off x="7733897" y="5433841"/>
            <a:ext cx="2050869" cy="9596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Sale/Purchase of Rental Cars</a:t>
            </a:r>
          </a:p>
        </p:txBody>
      </p:sp>
      <p:pic>
        <p:nvPicPr>
          <p:cNvPr id="24" name="Graphic 23" descr="Dollar with solid fill">
            <a:extLst>
              <a:ext uri="{FF2B5EF4-FFF2-40B4-BE49-F238E27FC236}">
                <a16:creationId xmlns:a16="http://schemas.microsoft.com/office/drawing/2014/main" id="{7BE6212E-8AFF-471F-8831-06DA577F8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3576" y="2674382"/>
            <a:ext cx="914400" cy="914400"/>
          </a:xfrm>
          <a:prstGeom prst="rect">
            <a:avLst/>
          </a:prstGeom>
        </p:spPr>
      </p:pic>
      <p:pic>
        <p:nvPicPr>
          <p:cNvPr id="34" name="Graphic 33" descr="Flying Money with solid fill">
            <a:extLst>
              <a:ext uri="{FF2B5EF4-FFF2-40B4-BE49-F238E27FC236}">
                <a16:creationId xmlns:a16="http://schemas.microsoft.com/office/drawing/2014/main" id="{04DBE21B-B2F0-4044-B8CE-CA76D1F03D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02766" y="2755224"/>
            <a:ext cx="914400" cy="9144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60AE620-29AF-4278-AD79-37D70F2F6CC7}"/>
              </a:ext>
            </a:extLst>
          </p:cNvPr>
          <p:cNvCxnSpPr>
            <a:cxnSpLocks/>
          </p:cNvCxnSpPr>
          <p:nvPr/>
        </p:nvCxnSpPr>
        <p:spPr>
          <a:xfrm>
            <a:off x="6830568" y="3849624"/>
            <a:ext cx="1278952" cy="1261872"/>
          </a:xfrm>
          <a:prstGeom prst="straightConnector1">
            <a:avLst/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0DEB93-2024-46C0-943B-6F19AE9D223C}"/>
              </a:ext>
            </a:extLst>
          </p:cNvPr>
          <p:cNvCxnSpPr>
            <a:cxnSpLocks/>
          </p:cNvCxnSpPr>
          <p:nvPr/>
        </p:nvCxnSpPr>
        <p:spPr>
          <a:xfrm flipH="1">
            <a:off x="3457370" y="3849624"/>
            <a:ext cx="1023190" cy="1265584"/>
          </a:xfrm>
          <a:prstGeom prst="straightConnector1">
            <a:avLst/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10B1AB7-3527-4360-B703-9A51FBC89F84}"/>
              </a:ext>
            </a:extLst>
          </p:cNvPr>
          <p:cNvCxnSpPr>
            <a:cxnSpLocks/>
          </p:cNvCxnSpPr>
          <p:nvPr/>
        </p:nvCxnSpPr>
        <p:spPr>
          <a:xfrm>
            <a:off x="5595634" y="3849624"/>
            <a:ext cx="0" cy="1317287"/>
          </a:xfrm>
          <a:prstGeom prst="straightConnector1">
            <a:avLst/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B56E081-80F7-4F97-AB67-29BB7C97AE9B}"/>
              </a:ext>
            </a:extLst>
          </p:cNvPr>
          <p:cNvSpPr txBox="1"/>
          <p:nvPr/>
        </p:nvSpPr>
        <p:spPr>
          <a:xfrm>
            <a:off x="4713576" y="2230938"/>
            <a:ext cx="807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4C4F3F-38E5-46D9-9950-2111DAA6F3C5}"/>
              </a:ext>
            </a:extLst>
          </p:cNvPr>
          <p:cNvSpPr txBox="1"/>
          <p:nvPr/>
        </p:nvSpPr>
        <p:spPr>
          <a:xfrm>
            <a:off x="5595633" y="2230938"/>
            <a:ext cx="1370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Revenue</a:t>
            </a:r>
          </a:p>
        </p:txBody>
      </p:sp>
    </p:spTree>
    <p:extLst>
      <p:ext uri="{BB962C8B-B14F-4D97-AF65-F5344CB8AC3E}">
        <p14:creationId xmlns:p14="http://schemas.microsoft.com/office/powerpoint/2010/main" val="363672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6897-7221-4FDB-AEC4-A1014C1F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75050"/>
            <a:ext cx="9355899" cy="877824"/>
          </a:xfrm>
          <a:noFill/>
        </p:spPr>
        <p:txBody>
          <a:bodyPr>
            <a:normAutofit/>
          </a:bodyPr>
          <a:lstStyle/>
          <a:p>
            <a:r>
              <a:rPr lang="en-US" sz="3600" dirty="0"/>
              <a:t>Strategy 1: Increase Business by 25%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B83E3-0541-45A2-B300-C444272FE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7411" y="2519865"/>
            <a:ext cx="3905774" cy="586020"/>
          </a:xfrm>
        </p:spPr>
        <p:txBody>
          <a:bodyPr>
            <a:normAutofit/>
          </a:bodyPr>
          <a:lstStyle/>
          <a:p>
            <a:r>
              <a:rPr lang="en-US" sz="2400" dirty="0"/>
              <a:t>66% increase in Revenue </a:t>
            </a:r>
          </a:p>
        </p:txBody>
      </p:sp>
      <p:pic>
        <p:nvPicPr>
          <p:cNvPr id="6" name="Graphic 5" descr="Flying Money outline">
            <a:extLst>
              <a:ext uri="{FF2B5EF4-FFF2-40B4-BE49-F238E27FC236}">
                <a16:creationId xmlns:a16="http://schemas.microsoft.com/office/drawing/2014/main" id="{47E54454-3826-4DF0-B802-9E352B406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3939" y="2443638"/>
            <a:ext cx="738474" cy="738474"/>
          </a:xfrm>
          <a:prstGeom prst="rect">
            <a:avLst/>
          </a:prstGeom>
        </p:spPr>
      </p:pic>
      <p:pic>
        <p:nvPicPr>
          <p:cNvPr id="7" name="Graphic 6" descr="Money outline">
            <a:extLst>
              <a:ext uri="{FF2B5EF4-FFF2-40B4-BE49-F238E27FC236}">
                <a16:creationId xmlns:a16="http://schemas.microsoft.com/office/drawing/2014/main" id="{69656D93-9466-4867-BD6B-032F5D1B9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3939" y="3675889"/>
            <a:ext cx="738474" cy="738474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C1BBA5C-BB60-4AF9-9121-4348E493F63A}"/>
              </a:ext>
            </a:extLst>
          </p:cNvPr>
          <p:cNvSpPr txBox="1">
            <a:spLocks/>
          </p:cNvSpPr>
          <p:nvPr/>
        </p:nvSpPr>
        <p:spPr>
          <a:xfrm>
            <a:off x="7667411" y="3795268"/>
            <a:ext cx="3677527" cy="586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25% increase in Profit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17480-8D10-4FCB-B062-64185E77EC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298" y="1286851"/>
            <a:ext cx="5791702" cy="52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0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6897-7221-4FDB-AEC4-A1014C1F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66" y="512064"/>
            <a:ext cx="9355899" cy="877824"/>
          </a:xfrm>
        </p:spPr>
        <p:txBody>
          <a:bodyPr>
            <a:normAutofit/>
          </a:bodyPr>
          <a:lstStyle/>
          <a:p>
            <a:r>
              <a:rPr lang="en-US" sz="3600" dirty="0"/>
              <a:t>Strategy 2: Increase Price by 10%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4108A-9D06-45CD-8CB3-45FDA27E5DAB}"/>
              </a:ext>
            </a:extLst>
          </p:cNvPr>
          <p:cNvSpPr txBox="1"/>
          <p:nvPr/>
        </p:nvSpPr>
        <p:spPr>
          <a:xfrm>
            <a:off x="949213" y="2818085"/>
            <a:ext cx="3481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No increase in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No increase in Business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1EB2F2-2154-4D86-8340-EFE1DF7C5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598" y="1581785"/>
            <a:ext cx="6706181" cy="51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3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B003-8FC2-4AA9-BB10-A024DE6B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66" y="320263"/>
            <a:ext cx="10082131" cy="101079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Strategy 3: Sell and Purchase Cars for fleet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98F59-9399-4986-A3CA-406664E7FC5A}"/>
              </a:ext>
            </a:extLst>
          </p:cNvPr>
          <p:cNvSpPr txBox="1"/>
          <p:nvPr/>
        </p:nvSpPr>
        <p:spPr>
          <a:xfrm>
            <a:off x="6981519" y="3970337"/>
            <a:ext cx="4649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30% Increase in Total Profit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D4E702-9F01-47E9-9C9D-50387B50161B}"/>
              </a:ext>
            </a:extLst>
          </p:cNvPr>
          <p:cNvSpPr txBox="1"/>
          <p:nvPr/>
        </p:nvSpPr>
        <p:spPr>
          <a:xfrm>
            <a:off x="6917291" y="2967335"/>
            <a:ext cx="4777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Improved Fleet Composition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5D47BC-1B77-41B6-8D58-19CB85060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9" y="1376264"/>
            <a:ext cx="6809822" cy="51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6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6897-7221-4FDB-AEC4-A1014C1F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72" y="465462"/>
            <a:ext cx="9355899" cy="877824"/>
          </a:xfrm>
        </p:spPr>
        <p:txBody>
          <a:bodyPr>
            <a:normAutofit/>
          </a:bodyPr>
          <a:lstStyle/>
          <a:p>
            <a:r>
              <a:rPr lang="en-US" sz="3600" dirty="0"/>
              <a:t>Strategy 4: Combined Strategies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4E917-228B-425F-B3FF-2028276ADA4B}"/>
              </a:ext>
            </a:extLst>
          </p:cNvPr>
          <p:cNvSpPr txBox="1"/>
          <p:nvPr/>
        </p:nvSpPr>
        <p:spPr>
          <a:xfrm>
            <a:off x="6987056" y="2695361"/>
            <a:ext cx="47262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Sale/Purchase of Fleet Vehicles</a:t>
            </a: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25% Increase in Business</a:t>
            </a: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10% increase in Price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3FC783-8F6E-4DB4-A9DC-85BC10B9D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12" y="1343286"/>
            <a:ext cx="6309907" cy="52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5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2EF1-9CC9-4339-9334-DFC563D9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58" y="388345"/>
            <a:ext cx="10046216" cy="955713"/>
          </a:xfrm>
        </p:spPr>
        <p:txBody>
          <a:bodyPr>
            <a:normAutofit/>
          </a:bodyPr>
          <a:lstStyle/>
          <a:p>
            <a:r>
              <a:rPr lang="en-US" sz="3600" dirty="0"/>
              <a:t>Recommendation: Combination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3A239-2D4C-4284-B711-2B40BACACA3F}"/>
              </a:ext>
            </a:extLst>
          </p:cNvPr>
          <p:cNvSpPr txBox="1"/>
          <p:nvPr/>
        </p:nvSpPr>
        <p:spPr>
          <a:xfrm>
            <a:off x="7947678" y="1905506"/>
            <a:ext cx="33601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81,402 additional rental days</a:t>
            </a: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61% increase in Revenue</a:t>
            </a: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130% increase in Profit</a:t>
            </a:r>
          </a:p>
        </p:txBody>
      </p:sp>
      <p:pic>
        <p:nvPicPr>
          <p:cNvPr id="21" name="Graphic 20" descr="Flying Money outline">
            <a:extLst>
              <a:ext uri="{FF2B5EF4-FFF2-40B4-BE49-F238E27FC236}">
                <a16:creationId xmlns:a16="http://schemas.microsoft.com/office/drawing/2014/main" id="{D39B53B7-7783-443E-94D3-161FA4BC2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0970" y="6171033"/>
            <a:ext cx="320050" cy="320050"/>
          </a:xfrm>
          <a:prstGeom prst="rect">
            <a:avLst/>
          </a:prstGeom>
        </p:spPr>
      </p:pic>
      <p:pic>
        <p:nvPicPr>
          <p:cNvPr id="22" name="Graphic 21" descr="Money outline">
            <a:extLst>
              <a:ext uri="{FF2B5EF4-FFF2-40B4-BE49-F238E27FC236}">
                <a16:creationId xmlns:a16="http://schemas.microsoft.com/office/drawing/2014/main" id="{A53903D4-D400-416C-BE1B-02713A831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5626" y="6171033"/>
            <a:ext cx="320050" cy="320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7A2DC73-770E-47CB-BF12-0AF92ADA4290}"/>
              </a:ext>
            </a:extLst>
          </p:cNvPr>
          <p:cNvSpPr txBox="1"/>
          <p:nvPr/>
        </p:nvSpPr>
        <p:spPr>
          <a:xfrm>
            <a:off x="386758" y="6480628"/>
            <a:ext cx="1569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Increased Revenue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2A0BCD-6B43-4564-A3D2-C458CEE6164E}"/>
              </a:ext>
            </a:extLst>
          </p:cNvPr>
          <p:cNvSpPr txBox="1"/>
          <p:nvPr/>
        </p:nvSpPr>
        <p:spPr>
          <a:xfrm>
            <a:off x="2211100" y="6476331"/>
            <a:ext cx="12389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Increased Profit</a:t>
            </a:r>
          </a:p>
        </p:txBody>
      </p:sp>
      <p:pic>
        <p:nvPicPr>
          <p:cNvPr id="25" name="Graphic 24" descr="Daily calendar outline">
            <a:extLst>
              <a:ext uri="{FF2B5EF4-FFF2-40B4-BE49-F238E27FC236}">
                <a16:creationId xmlns:a16="http://schemas.microsoft.com/office/drawing/2014/main" id="{84F5E030-3B77-4BEE-BAF8-F400DC7867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80454" y="6180287"/>
            <a:ext cx="320050" cy="3200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BFE4EDE-D786-446C-92F1-46F78B3BCD19}"/>
              </a:ext>
            </a:extLst>
          </p:cNvPr>
          <p:cNvSpPr txBox="1"/>
          <p:nvPr/>
        </p:nvSpPr>
        <p:spPr>
          <a:xfrm>
            <a:off x="3708172" y="6480628"/>
            <a:ext cx="1464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Increased Rentals</a:t>
            </a:r>
          </a:p>
        </p:txBody>
      </p:sp>
      <p:pic>
        <p:nvPicPr>
          <p:cNvPr id="27" name="Graphic 26" descr="Tag outline">
            <a:extLst>
              <a:ext uri="{FF2B5EF4-FFF2-40B4-BE49-F238E27FC236}">
                <a16:creationId xmlns:a16="http://schemas.microsoft.com/office/drawing/2014/main" id="{56C13922-33E9-421E-9977-255EF5B1DD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0634" y="6171033"/>
            <a:ext cx="320050" cy="3200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8A7CDF1-6706-4282-B237-0280C29910FC}"/>
              </a:ext>
            </a:extLst>
          </p:cNvPr>
          <p:cNvSpPr txBox="1"/>
          <p:nvPr/>
        </p:nvSpPr>
        <p:spPr>
          <a:xfrm>
            <a:off x="5430932" y="6469655"/>
            <a:ext cx="1954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Increased Price Per Rental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3502C-505C-4696-AF0B-FD0D4CB0FF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393671"/>
            <a:ext cx="7504386" cy="473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3379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9340</TotalTime>
  <Words>173</Words>
  <Application>Microsoft Office PowerPoint</Application>
  <PresentationFormat>Widescreen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Wingdings</vt:lpstr>
      <vt:lpstr>Wingdings 3</vt:lpstr>
      <vt:lpstr>Slice</vt:lpstr>
      <vt:lpstr>Lariat Rent-A-Car  Car Rental Fleet Analysis </vt:lpstr>
      <vt:lpstr>Rental Car Fleet 2018 Takeaways </vt:lpstr>
      <vt:lpstr>Objective</vt:lpstr>
      <vt:lpstr>Strategy 1: Increase Business by 25%</vt:lpstr>
      <vt:lpstr>Strategy 2: Increase Price by 10%</vt:lpstr>
      <vt:lpstr>Strategy 3: Sell and Purchase Cars for fleet</vt:lpstr>
      <vt:lpstr>Strategy 4: Combined Strategies</vt:lpstr>
      <vt:lpstr>Recommendation: Combination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Kirk</dc:creator>
  <cp:lastModifiedBy>Stephanie Kirk</cp:lastModifiedBy>
  <cp:revision>47</cp:revision>
  <dcterms:created xsi:type="dcterms:W3CDTF">2021-09-05T19:23:10Z</dcterms:created>
  <dcterms:modified xsi:type="dcterms:W3CDTF">2021-09-21T22:42:00Z</dcterms:modified>
</cp:coreProperties>
</file>