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12"/>
  </p:notesMasterIdLst>
  <p:sldIdLst>
    <p:sldId id="256" r:id="rId2"/>
    <p:sldId id="257" r:id="rId3"/>
    <p:sldId id="258" r:id="rId4"/>
    <p:sldId id="276" r:id="rId5"/>
    <p:sldId id="260" r:id="rId6"/>
    <p:sldId id="272" r:id="rId7"/>
    <p:sldId id="273" r:id="rId8"/>
    <p:sldId id="266" r:id="rId9"/>
    <p:sldId id="27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4" autoAdjust="0"/>
    <p:restoredTop sz="78571" autoAdjust="0"/>
  </p:normalViewPr>
  <p:slideViewPr>
    <p:cSldViewPr snapToGrid="0">
      <p:cViewPr varScale="1">
        <p:scale>
          <a:sx n="41" d="100"/>
          <a:sy n="41" d="100"/>
        </p:scale>
        <p:origin x="56" y="752"/>
      </p:cViewPr>
      <p:guideLst/>
    </p:cSldViewPr>
  </p:slideViewPr>
  <p:notesTextViewPr>
    <p:cViewPr>
      <p:scale>
        <a:sx n="1" d="1"/>
        <a:sy n="1" d="1"/>
      </p:scale>
      <p:origin x="0" y="0"/>
    </p:cViewPr>
  </p:notesTextViewPr>
  <p:sorterViewPr>
    <p:cViewPr>
      <p:scale>
        <a:sx n="100" d="100"/>
        <a:sy n="100" d="100"/>
      </p:scale>
      <p:origin x="0" y="-27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E6B4A-076D-46CF-ADED-15BB890D507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C8D74C-42CB-4826-BCBC-A02546B7C467}">
      <dgm:prSet/>
      <dgm:spPr/>
      <dgm:t>
        <a:bodyPr/>
        <a:lstStyle/>
        <a:p>
          <a:pPr>
            <a:lnSpc>
              <a:spcPct val="100000"/>
            </a:lnSpc>
          </a:pPr>
          <a:r>
            <a:rPr lang="en-US" dirty="0"/>
            <a:t>The data consisted of a sample size of 1338 health insurance customers information. </a:t>
          </a:r>
        </a:p>
      </dgm:t>
    </dgm:pt>
    <dgm:pt modelId="{68CED29F-6786-431D-AFAD-4CADB6B08D0A}" type="parTrans" cxnId="{5B19E054-AC8B-45EC-8567-67B2ED05F7EC}">
      <dgm:prSet/>
      <dgm:spPr/>
      <dgm:t>
        <a:bodyPr/>
        <a:lstStyle/>
        <a:p>
          <a:endParaRPr lang="en-US"/>
        </a:p>
      </dgm:t>
    </dgm:pt>
    <dgm:pt modelId="{9639FBA6-43DD-490D-AEF9-52936A2F41D2}" type="sibTrans" cxnId="{5B19E054-AC8B-45EC-8567-67B2ED05F7EC}">
      <dgm:prSet/>
      <dgm:spPr/>
      <dgm:t>
        <a:bodyPr/>
        <a:lstStyle/>
        <a:p>
          <a:endParaRPr lang="en-US"/>
        </a:p>
      </dgm:t>
    </dgm:pt>
    <dgm:pt modelId="{901ED35C-606B-4BCB-BB2A-AB13D1B0578E}">
      <dgm:prSet/>
      <dgm:spPr/>
      <dgm:t>
        <a:bodyPr/>
        <a:lstStyle/>
        <a:p>
          <a:pPr>
            <a:lnSpc>
              <a:spcPct val="100000"/>
            </a:lnSpc>
          </a:pPr>
          <a:r>
            <a:rPr lang="en-US" dirty="0"/>
            <a:t>The data set is made up of 7 columns of the primary beneficiary's health related information.</a:t>
          </a:r>
        </a:p>
      </dgm:t>
    </dgm:pt>
    <dgm:pt modelId="{DACF2046-C2A7-4A82-A169-D48740BA1550}" type="parTrans" cxnId="{495238D9-8387-49CC-B5F6-EEF3F066B7C3}">
      <dgm:prSet/>
      <dgm:spPr/>
      <dgm:t>
        <a:bodyPr/>
        <a:lstStyle/>
        <a:p>
          <a:endParaRPr lang="en-US"/>
        </a:p>
      </dgm:t>
    </dgm:pt>
    <dgm:pt modelId="{089E4EAB-AE05-4BDB-97C3-864B488F9A18}" type="sibTrans" cxnId="{495238D9-8387-49CC-B5F6-EEF3F066B7C3}">
      <dgm:prSet/>
      <dgm:spPr/>
      <dgm:t>
        <a:bodyPr/>
        <a:lstStyle/>
        <a:p>
          <a:endParaRPr lang="en-US"/>
        </a:p>
      </dgm:t>
    </dgm:pt>
    <dgm:pt modelId="{BA803BED-2668-4DA3-B62D-F524B8293B81}">
      <dgm:prSet/>
      <dgm:spPr/>
      <dgm:t>
        <a:bodyPr/>
        <a:lstStyle/>
        <a:p>
          <a:pPr>
            <a:lnSpc>
              <a:spcPct val="100000"/>
            </a:lnSpc>
          </a:pPr>
          <a:r>
            <a:rPr lang="en-US" dirty="0"/>
            <a:t>The data used in my analysis was pulled from Kaggle: https://www.kaggle.com/mirichoi0218/insurance</a:t>
          </a:r>
        </a:p>
      </dgm:t>
    </dgm:pt>
    <dgm:pt modelId="{A6AB702F-566A-417A-A143-CBCD8058B51B}" type="parTrans" cxnId="{D5C44607-E00C-4BAB-BD66-A20F3DDDCD40}">
      <dgm:prSet/>
      <dgm:spPr/>
      <dgm:t>
        <a:bodyPr/>
        <a:lstStyle/>
        <a:p>
          <a:endParaRPr lang="en-US"/>
        </a:p>
      </dgm:t>
    </dgm:pt>
    <dgm:pt modelId="{88960C5F-255A-4481-B0BE-0A1E3B6D2F04}" type="sibTrans" cxnId="{D5C44607-E00C-4BAB-BD66-A20F3DDDCD40}">
      <dgm:prSet/>
      <dgm:spPr/>
      <dgm:t>
        <a:bodyPr/>
        <a:lstStyle/>
        <a:p>
          <a:endParaRPr lang="en-US"/>
        </a:p>
      </dgm:t>
    </dgm:pt>
    <dgm:pt modelId="{115C2524-9476-4A65-8E19-E26332A2945A}" type="pres">
      <dgm:prSet presAssocID="{9C8E6B4A-076D-46CF-ADED-15BB890D507B}" presName="root" presStyleCnt="0">
        <dgm:presLayoutVars>
          <dgm:dir/>
          <dgm:resizeHandles val="exact"/>
        </dgm:presLayoutVars>
      </dgm:prSet>
      <dgm:spPr/>
    </dgm:pt>
    <dgm:pt modelId="{979AD1B6-15CB-462B-ACD3-95B1F22E7D1D}" type="pres">
      <dgm:prSet presAssocID="{2AC8D74C-42CB-4826-BCBC-A02546B7C467}" presName="compNode" presStyleCnt="0"/>
      <dgm:spPr/>
    </dgm:pt>
    <dgm:pt modelId="{BCFDCFCB-E952-49AB-8D67-C83C085AAAD4}" type="pres">
      <dgm:prSet presAssocID="{2AC8D74C-42CB-4826-BCBC-A02546B7C467}" presName="bgRect" presStyleLbl="bgShp" presStyleIdx="0" presStyleCnt="3" custLinFactNeighborX="-142" custLinFactNeighborY="-43"/>
      <dgm:spPr/>
    </dgm:pt>
    <dgm:pt modelId="{B4F6CAF0-3835-4C69-B4E0-62533F7F0664}" type="pres">
      <dgm:prSet presAssocID="{2AC8D74C-42CB-4826-BCBC-A02546B7C4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urban scene"/>
        </a:ext>
      </dgm:extLst>
    </dgm:pt>
    <dgm:pt modelId="{2D286B2E-CF5C-48E6-A862-201B3B32FB6E}" type="pres">
      <dgm:prSet presAssocID="{2AC8D74C-42CB-4826-BCBC-A02546B7C467}" presName="spaceRect" presStyleCnt="0"/>
      <dgm:spPr/>
    </dgm:pt>
    <dgm:pt modelId="{FD33CEB1-2D10-475F-8B88-988A5DFC77B8}" type="pres">
      <dgm:prSet presAssocID="{2AC8D74C-42CB-4826-BCBC-A02546B7C467}" presName="parTx" presStyleLbl="revTx" presStyleIdx="0" presStyleCnt="3">
        <dgm:presLayoutVars>
          <dgm:chMax val="0"/>
          <dgm:chPref val="0"/>
        </dgm:presLayoutVars>
      </dgm:prSet>
      <dgm:spPr/>
    </dgm:pt>
    <dgm:pt modelId="{42C7F222-DF27-4559-8562-2DE64616F789}" type="pres">
      <dgm:prSet presAssocID="{9639FBA6-43DD-490D-AEF9-52936A2F41D2}" presName="sibTrans" presStyleCnt="0"/>
      <dgm:spPr/>
    </dgm:pt>
    <dgm:pt modelId="{78FBB240-DA07-486E-A158-873890C26454}" type="pres">
      <dgm:prSet presAssocID="{901ED35C-606B-4BCB-BB2A-AB13D1B0578E}" presName="compNode" presStyleCnt="0"/>
      <dgm:spPr/>
    </dgm:pt>
    <dgm:pt modelId="{5A475473-19D1-446C-983E-4AF6A892C68F}" type="pres">
      <dgm:prSet presAssocID="{901ED35C-606B-4BCB-BB2A-AB13D1B0578E}" presName="bgRect" presStyleLbl="bgShp" presStyleIdx="1" presStyleCnt="3"/>
      <dgm:spPr/>
    </dgm:pt>
    <dgm:pt modelId="{45BED461-1BD9-49CA-8732-EA5538CD0E21}" type="pres">
      <dgm:prSet presAssocID="{901ED35C-606B-4BCB-BB2A-AB13D1B057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772B19C5-944D-4879-9C75-4DCA974B1CFF}" type="pres">
      <dgm:prSet presAssocID="{901ED35C-606B-4BCB-BB2A-AB13D1B0578E}" presName="spaceRect" presStyleCnt="0"/>
      <dgm:spPr/>
    </dgm:pt>
    <dgm:pt modelId="{AF33EFD7-6E77-4B08-BB11-30936691F609}" type="pres">
      <dgm:prSet presAssocID="{901ED35C-606B-4BCB-BB2A-AB13D1B0578E}" presName="parTx" presStyleLbl="revTx" presStyleIdx="1" presStyleCnt="3">
        <dgm:presLayoutVars>
          <dgm:chMax val="0"/>
          <dgm:chPref val="0"/>
        </dgm:presLayoutVars>
      </dgm:prSet>
      <dgm:spPr/>
    </dgm:pt>
    <dgm:pt modelId="{FBE1E845-E842-4AEB-8F67-0C7B2ADF55FE}" type="pres">
      <dgm:prSet presAssocID="{089E4EAB-AE05-4BDB-97C3-864B488F9A18}" presName="sibTrans" presStyleCnt="0"/>
      <dgm:spPr/>
    </dgm:pt>
    <dgm:pt modelId="{86FA4D3F-97FF-4FF5-882B-9B0DD133DD9C}" type="pres">
      <dgm:prSet presAssocID="{BA803BED-2668-4DA3-B62D-F524B8293B81}" presName="compNode" presStyleCnt="0"/>
      <dgm:spPr/>
    </dgm:pt>
    <dgm:pt modelId="{4AEBE241-7CC1-408A-AFDE-E2450FAD3F9E}" type="pres">
      <dgm:prSet presAssocID="{BA803BED-2668-4DA3-B62D-F524B8293B81}" presName="bgRect" presStyleLbl="bgShp" presStyleIdx="2" presStyleCnt="3"/>
      <dgm:spPr/>
    </dgm:pt>
    <dgm:pt modelId="{8B0820A5-BAA3-46B5-82FD-E50131A4B123}" type="pres">
      <dgm:prSet presAssocID="{BA803BED-2668-4DA3-B62D-F524B8293B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B2627EB-D46D-4C47-89C2-EFB49F21281E}" type="pres">
      <dgm:prSet presAssocID="{BA803BED-2668-4DA3-B62D-F524B8293B81}" presName="spaceRect" presStyleCnt="0"/>
      <dgm:spPr/>
    </dgm:pt>
    <dgm:pt modelId="{09BDF6D6-6543-4D8E-B12C-2FF212074A3E}" type="pres">
      <dgm:prSet presAssocID="{BA803BED-2668-4DA3-B62D-F524B8293B81}" presName="parTx" presStyleLbl="revTx" presStyleIdx="2" presStyleCnt="3">
        <dgm:presLayoutVars>
          <dgm:chMax val="0"/>
          <dgm:chPref val="0"/>
        </dgm:presLayoutVars>
      </dgm:prSet>
      <dgm:spPr/>
    </dgm:pt>
  </dgm:ptLst>
  <dgm:cxnLst>
    <dgm:cxn modelId="{D5C44607-E00C-4BAB-BD66-A20F3DDDCD40}" srcId="{9C8E6B4A-076D-46CF-ADED-15BB890D507B}" destId="{BA803BED-2668-4DA3-B62D-F524B8293B81}" srcOrd="2" destOrd="0" parTransId="{A6AB702F-566A-417A-A143-CBCD8058B51B}" sibTransId="{88960C5F-255A-4481-B0BE-0A1E3B6D2F04}"/>
    <dgm:cxn modelId="{2AD82B23-A189-4E0B-AAAE-9BED8FFAC640}" type="presOf" srcId="{2AC8D74C-42CB-4826-BCBC-A02546B7C467}" destId="{FD33CEB1-2D10-475F-8B88-988A5DFC77B8}" srcOrd="0" destOrd="0" presId="urn:microsoft.com/office/officeart/2018/2/layout/IconVerticalSolidList"/>
    <dgm:cxn modelId="{808A4B6F-7958-4D22-B317-5D0C05AE06DB}" type="presOf" srcId="{9C8E6B4A-076D-46CF-ADED-15BB890D507B}" destId="{115C2524-9476-4A65-8E19-E26332A2945A}" srcOrd="0" destOrd="0" presId="urn:microsoft.com/office/officeart/2018/2/layout/IconVerticalSolidList"/>
    <dgm:cxn modelId="{ADD45C73-AE3B-4F61-91A6-9FA6DAFB8D49}" type="presOf" srcId="{BA803BED-2668-4DA3-B62D-F524B8293B81}" destId="{09BDF6D6-6543-4D8E-B12C-2FF212074A3E}" srcOrd="0" destOrd="0" presId="urn:microsoft.com/office/officeart/2018/2/layout/IconVerticalSolidList"/>
    <dgm:cxn modelId="{5B19E054-AC8B-45EC-8567-67B2ED05F7EC}" srcId="{9C8E6B4A-076D-46CF-ADED-15BB890D507B}" destId="{2AC8D74C-42CB-4826-BCBC-A02546B7C467}" srcOrd="0" destOrd="0" parTransId="{68CED29F-6786-431D-AFAD-4CADB6B08D0A}" sibTransId="{9639FBA6-43DD-490D-AEF9-52936A2F41D2}"/>
    <dgm:cxn modelId="{EC9982BE-D8DB-48B2-81AA-F33E9C128C04}" type="presOf" srcId="{901ED35C-606B-4BCB-BB2A-AB13D1B0578E}" destId="{AF33EFD7-6E77-4B08-BB11-30936691F609}" srcOrd="0" destOrd="0" presId="urn:microsoft.com/office/officeart/2018/2/layout/IconVerticalSolidList"/>
    <dgm:cxn modelId="{495238D9-8387-49CC-B5F6-EEF3F066B7C3}" srcId="{9C8E6B4A-076D-46CF-ADED-15BB890D507B}" destId="{901ED35C-606B-4BCB-BB2A-AB13D1B0578E}" srcOrd="1" destOrd="0" parTransId="{DACF2046-C2A7-4A82-A169-D48740BA1550}" sibTransId="{089E4EAB-AE05-4BDB-97C3-864B488F9A18}"/>
    <dgm:cxn modelId="{58C93C7B-12E1-4064-9CF4-102C6ACD7E43}" type="presParOf" srcId="{115C2524-9476-4A65-8E19-E26332A2945A}" destId="{979AD1B6-15CB-462B-ACD3-95B1F22E7D1D}" srcOrd="0" destOrd="0" presId="urn:microsoft.com/office/officeart/2018/2/layout/IconVerticalSolidList"/>
    <dgm:cxn modelId="{92FAAF63-9AC9-4F3C-9CF9-8D8403DEFC44}" type="presParOf" srcId="{979AD1B6-15CB-462B-ACD3-95B1F22E7D1D}" destId="{BCFDCFCB-E952-49AB-8D67-C83C085AAAD4}" srcOrd="0" destOrd="0" presId="urn:microsoft.com/office/officeart/2018/2/layout/IconVerticalSolidList"/>
    <dgm:cxn modelId="{E4AC7E8F-7977-4A26-A732-4E04C0CF4129}" type="presParOf" srcId="{979AD1B6-15CB-462B-ACD3-95B1F22E7D1D}" destId="{B4F6CAF0-3835-4C69-B4E0-62533F7F0664}" srcOrd="1" destOrd="0" presId="urn:microsoft.com/office/officeart/2018/2/layout/IconVerticalSolidList"/>
    <dgm:cxn modelId="{A85ABE2C-6ADB-40C4-9FF1-3D532B6AFB87}" type="presParOf" srcId="{979AD1B6-15CB-462B-ACD3-95B1F22E7D1D}" destId="{2D286B2E-CF5C-48E6-A862-201B3B32FB6E}" srcOrd="2" destOrd="0" presId="urn:microsoft.com/office/officeart/2018/2/layout/IconVerticalSolidList"/>
    <dgm:cxn modelId="{E0A2C5F3-1CF4-4664-9FCF-7B297FE65385}" type="presParOf" srcId="{979AD1B6-15CB-462B-ACD3-95B1F22E7D1D}" destId="{FD33CEB1-2D10-475F-8B88-988A5DFC77B8}" srcOrd="3" destOrd="0" presId="urn:microsoft.com/office/officeart/2018/2/layout/IconVerticalSolidList"/>
    <dgm:cxn modelId="{DF28735E-97E1-4B1D-BFFA-31E840C48B74}" type="presParOf" srcId="{115C2524-9476-4A65-8E19-E26332A2945A}" destId="{42C7F222-DF27-4559-8562-2DE64616F789}" srcOrd="1" destOrd="0" presId="urn:microsoft.com/office/officeart/2018/2/layout/IconVerticalSolidList"/>
    <dgm:cxn modelId="{113128B7-E31B-4557-9531-3CDC432CB43C}" type="presParOf" srcId="{115C2524-9476-4A65-8E19-E26332A2945A}" destId="{78FBB240-DA07-486E-A158-873890C26454}" srcOrd="2" destOrd="0" presId="urn:microsoft.com/office/officeart/2018/2/layout/IconVerticalSolidList"/>
    <dgm:cxn modelId="{C538018B-1B6B-4BD3-BA7D-DD37DE101AC1}" type="presParOf" srcId="{78FBB240-DA07-486E-A158-873890C26454}" destId="{5A475473-19D1-446C-983E-4AF6A892C68F}" srcOrd="0" destOrd="0" presId="urn:microsoft.com/office/officeart/2018/2/layout/IconVerticalSolidList"/>
    <dgm:cxn modelId="{B618BB6B-1A8A-45E8-AA0A-F77FCA5CF810}" type="presParOf" srcId="{78FBB240-DA07-486E-A158-873890C26454}" destId="{45BED461-1BD9-49CA-8732-EA5538CD0E21}" srcOrd="1" destOrd="0" presId="urn:microsoft.com/office/officeart/2018/2/layout/IconVerticalSolidList"/>
    <dgm:cxn modelId="{5DFDAF19-EA2F-4A81-AEE1-FF8A1DE9283E}" type="presParOf" srcId="{78FBB240-DA07-486E-A158-873890C26454}" destId="{772B19C5-944D-4879-9C75-4DCA974B1CFF}" srcOrd="2" destOrd="0" presId="urn:microsoft.com/office/officeart/2018/2/layout/IconVerticalSolidList"/>
    <dgm:cxn modelId="{6948833D-CB7D-426B-8AC0-BC102629D749}" type="presParOf" srcId="{78FBB240-DA07-486E-A158-873890C26454}" destId="{AF33EFD7-6E77-4B08-BB11-30936691F609}" srcOrd="3" destOrd="0" presId="urn:microsoft.com/office/officeart/2018/2/layout/IconVerticalSolidList"/>
    <dgm:cxn modelId="{65C2A4EC-76F6-4308-9745-94F9FD0BCAF6}" type="presParOf" srcId="{115C2524-9476-4A65-8E19-E26332A2945A}" destId="{FBE1E845-E842-4AEB-8F67-0C7B2ADF55FE}" srcOrd="3" destOrd="0" presId="urn:microsoft.com/office/officeart/2018/2/layout/IconVerticalSolidList"/>
    <dgm:cxn modelId="{1ABA4A70-7F50-4543-910A-29BE53458F72}" type="presParOf" srcId="{115C2524-9476-4A65-8E19-E26332A2945A}" destId="{86FA4D3F-97FF-4FF5-882B-9B0DD133DD9C}" srcOrd="4" destOrd="0" presId="urn:microsoft.com/office/officeart/2018/2/layout/IconVerticalSolidList"/>
    <dgm:cxn modelId="{EE5A668A-3081-4977-9C5F-656A4358A95C}" type="presParOf" srcId="{86FA4D3F-97FF-4FF5-882B-9B0DD133DD9C}" destId="{4AEBE241-7CC1-408A-AFDE-E2450FAD3F9E}" srcOrd="0" destOrd="0" presId="urn:microsoft.com/office/officeart/2018/2/layout/IconVerticalSolidList"/>
    <dgm:cxn modelId="{E3F177C2-DF2F-4EB3-BC9D-975F50916D67}" type="presParOf" srcId="{86FA4D3F-97FF-4FF5-882B-9B0DD133DD9C}" destId="{8B0820A5-BAA3-46B5-82FD-E50131A4B123}" srcOrd="1" destOrd="0" presId="urn:microsoft.com/office/officeart/2018/2/layout/IconVerticalSolidList"/>
    <dgm:cxn modelId="{38DA7B81-0E7B-409B-B66D-174BB58B5218}" type="presParOf" srcId="{86FA4D3F-97FF-4FF5-882B-9B0DD133DD9C}" destId="{CB2627EB-D46D-4C47-89C2-EFB49F21281E}" srcOrd="2" destOrd="0" presId="urn:microsoft.com/office/officeart/2018/2/layout/IconVerticalSolidList"/>
    <dgm:cxn modelId="{2D0840E4-5CA8-4CCD-8474-DD22AF05071B}" type="presParOf" srcId="{86FA4D3F-97FF-4FF5-882B-9B0DD133DD9C}" destId="{09BDF6D6-6543-4D8E-B12C-2FF212074A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7D2555-FCAB-422C-94D4-D602B968C9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E62E28D-DDBC-4ED0-AA1E-099690377281}">
      <dgm:prSet custT="1"/>
      <dgm:spPr/>
      <dgm:t>
        <a:bodyPr/>
        <a:lstStyle/>
        <a:p>
          <a:r>
            <a:rPr lang="en-US" sz="2200" dirty="0">
              <a:solidFill>
                <a:schemeClr val="tx1"/>
              </a:solidFill>
            </a:rPr>
            <a:t>Age (over 39 vs under 40 years old):</a:t>
          </a:r>
        </a:p>
      </dgm:t>
    </dgm:pt>
    <dgm:pt modelId="{725C49ED-9E45-477D-92FB-B7C80E02E2C1}" type="parTrans" cxnId="{24185A5A-2CC0-453C-BA8B-7F97E9680A82}">
      <dgm:prSet/>
      <dgm:spPr/>
      <dgm:t>
        <a:bodyPr/>
        <a:lstStyle/>
        <a:p>
          <a:endParaRPr lang="en-US"/>
        </a:p>
      </dgm:t>
    </dgm:pt>
    <dgm:pt modelId="{C1E3043B-EF9A-4227-81C7-A586D06CF8AA}" type="sibTrans" cxnId="{24185A5A-2CC0-453C-BA8B-7F97E9680A82}">
      <dgm:prSet/>
      <dgm:spPr/>
      <dgm:t>
        <a:bodyPr/>
        <a:lstStyle/>
        <a:p>
          <a:endParaRPr lang="en-US"/>
        </a:p>
      </dgm:t>
    </dgm:pt>
    <dgm:pt modelId="{F882C11E-5C70-4CFE-9CF1-208E385ABFB1}">
      <dgm:prSet custT="1"/>
      <dgm:spPr/>
      <dgm:t>
        <a:bodyPr/>
        <a:lstStyle/>
        <a:p>
          <a:pPr>
            <a:lnSpc>
              <a:spcPct val="150000"/>
            </a:lnSpc>
          </a:pPr>
          <a:r>
            <a:rPr lang="en-US" sz="1800" dirty="0"/>
            <a:t>Extremely low correlation</a:t>
          </a:r>
        </a:p>
      </dgm:t>
    </dgm:pt>
    <dgm:pt modelId="{A695DC01-3958-4CB1-BA81-4C096A190B74}" type="parTrans" cxnId="{FF2F6462-8A53-42CB-B4EF-5CFB5D43757E}">
      <dgm:prSet/>
      <dgm:spPr/>
      <dgm:t>
        <a:bodyPr/>
        <a:lstStyle/>
        <a:p>
          <a:endParaRPr lang="en-US"/>
        </a:p>
      </dgm:t>
    </dgm:pt>
    <dgm:pt modelId="{A48D7996-39B5-463A-871E-5E24BAB7139F}" type="sibTrans" cxnId="{FF2F6462-8A53-42CB-B4EF-5CFB5D43757E}">
      <dgm:prSet/>
      <dgm:spPr/>
      <dgm:t>
        <a:bodyPr/>
        <a:lstStyle/>
        <a:p>
          <a:endParaRPr lang="en-US"/>
        </a:p>
      </dgm:t>
    </dgm:pt>
    <dgm:pt modelId="{3A0482EB-469F-4375-BF98-A289001D3D09}">
      <dgm:prSet custT="1"/>
      <dgm:spPr/>
      <dgm:t>
        <a:bodyPr/>
        <a:lstStyle/>
        <a:p>
          <a:pPr>
            <a:lnSpc>
              <a:spcPct val="150000"/>
            </a:lnSpc>
          </a:pPr>
          <a:r>
            <a:rPr lang="en-US" sz="1800" dirty="0"/>
            <a:t>Small mean difference </a:t>
          </a:r>
        </a:p>
      </dgm:t>
    </dgm:pt>
    <dgm:pt modelId="{0197139F-90D8-4234-9146-0701297646CC}" type="parTrans" cxnId="{40E3CC24-993B-4D5E-A27A-FDEA3A242066}">
      <dgm:prSet/>
      <dgm:spPr/>
      <dgm:t>
        <a:bodyPr/>
        <a:lstStyle/>
        <a:p>
          <a:endParaRPr lang="en-US"/>
        </a:p>
      </dgm:t>
    </dgm:pt>
    <dgm:pt modelId="{02A8EA9C-C73F-45A5-8161-289651DB1A95}" type="sibTrans" cxnId="{40E3CC24-993B-4D5E-A27A-FDEA3A242066}">
      <dgm:prSet/>
      <dgm:spPr/>
      <dgm:t>
        <a:bodyPr/>
        <a:lstStyle/>
        <a:p>
          <a:endParaRPr lang="en-US"/>
        </a:p>
      </dgm:t>
    </dgm:pt>
    <dgm:pt modelId="{30E7B824-AAA0-443C-9012-44DA3F1E3D58}">
      <dgm:prSet custT="1"/>
      <dgm:spPr/>
      <dgm:t>
        <a:bodyPr/>
        <a:lstStyle/>
        <a:p>
          <a:pPr>
            <a:lnSpc>
              <a:spcPct val="150000"/>
            </a:lnSpc>
          </a:pPr>
          <a:r>
            <a:rPr lang="en-US" sz="1800" dirty="0"/>
            <a:t>Similar means above BMI of 30.0</a:t>
          </a:r>
        </a:p>
      </dgm:t>
    </dgm:pt>
    <dgm:pt modelId="{C92092E5-FEE8-4C38-81ED-CAC1BE9923B0}" type="parTrans" cxnId="{EDADF92D-4DBA-44C4-AA9B-F7B02E469C45}">
      <dgm:prSet/>
      <dgm:spPr/>
      <dgm:t>
        <a:bodyPr/>
        <a:lstStyle/>
        <a:p>
          <a:endParaRPr lang="en-US"/>
        </a:p>
      </dgm:t>
    </dgm:pt>
    <dgm:pt modelId="{95A8583C-FB5A-4FF3-9A75-667B9D6D543D}" type="sibTrans" cxnId="{EDADF92D-4DBA-44C4-AA9B-F7B02E469C45}">
      <dgm:prSet/>
      <dgm:spPr/>
      <dgm:t>
        <a:bodyPr/>
        <a:lstStyle/>
        <a:p>
          <a:endParaRPr lang="en-US"/>
        </a:p>
      </dgm:t>
    </dgm:pt>
    <dgm:pt modelId="{0B6EF1CB-8E88-4D7B-832F-9DAE2BE00D49}">
      <dgm:prSet custT="1"/>
      <dgm:spPr/>
      <dgm:t>
        <a:bodyPr/>
        <a:lstStyle/>
        <a:p>
          <a:r>
            <a:rPr lang="en-US" sz="2200" dirty="0">
              <a:solidFill>
                <a:schemeClr val="tx1"/>
              </a:solidFill>
            </a:rPr>
            <a:t>Region (North vs South): </a:t>
          </a:r>
        </a:p>
      </dgm:t>
    </dgm:pt>
    <dgm:pt modelId="{32C30E0A-BD09-4F7A-AF8E-5C6121F3FD1E}" type="parTrans" cxnId="{D8D00B5B-F5A0-42F1-A9D8-3585357408B4}">
      <dgm:prSet/>
      <dgm:spPr/>
      <dgm:t>
        <a:bodyPr/>
        <a:lstStyle/>
        <a:p>
          <a:endParaRPr lang="en-US"/>
        </a:p>
      </dgm:t>
    </dgm:pt>
    <dgm:pt modelId="{B5CBC8AF-B62A-4E5E-9AD0-309331C98EBB}" type="sibTrans" cxnId="{D8D00B5B-F5A0-42F1-A9D8-3585357408B4}">
      <dgm:prSet/>
      <dgm:spPr/>
      <dgm:t>
        <a:bodyPr/>
        <a:lstStyle/>
        <a:p>
          <a:endParaRPr lang="en-US"/>
        </a:p>
      </dgm:t>
    </dgm:pt>
    <dgm:pt modelId="{0F30771E-B2CC-4FA6-90DE-3EC883EB3A05}">
      <dgm:prSet custT="1"/>
      <dgm:spPr/>
      <dgm:t>
        <a:bodyPr/>
        <a:lstStyle/>
        <a:p>
          <a:pPr>
            <a:lnSpc>
              <a:spcPct val="150000"/>
            </a:lnSpc>
          </a:pPr>
          <a:r>
            <a:rPr lang="en-US" sz="1800" dirty="0"/>
            <a:t>Low p-value</a:t>
          </a:r>
        </a:p>
      </dgm:t>
    </dgm:pt>
    <dgm:pt modelId="{1403AA0C-966D-4340-A2F9-7AB7210CA889}" type="parTrans" cxnId="{203F102C-A493-40C1-BF1D-F3701929A286}">
      <dgm:prSet/>
      <dgm:spPr/>
      <dgm:t>
        <a:bodyPr/>
        <a:lstStyle/>
        <a:p>
          <a:endParaRPr lang="en-US"/>
        </a:p>
      </dgm:t>
    </dgm:pt>
    <dgm:pt modelId="{22D73BFA-C685-42B8-BC1D-3B5D59407FE6}" type="sibTrans" cxnId="{203F102C-A493-40C1-BF1D-F3701929A286}">
      <dgm:prSet/>
      <dgm:spPr/>
      <dgm:t>
        <a:bodyPr/>
        <a:lstStyle/>
        <a:p>
          <a:endParaRPr lang="en-US"/>
        </a:p>
      </dgm:t>
    </dgm:pt>
    <dgm:pt modelId="{D3303604-98FF-4AC8-B672-6CA746B5C7C5}">
      <dgm:prSet custT="1"/>
      <dgm:spPr/>
      <dgm:t>
        <a:bodyPr/>
        <a:lstStyle/>
        <a:p>
          <a:pPr>
            <a:lnSpc>
              <a:spcPct val="150000"/>
            </a:lnSpc>
          </a:pPr>
          <a:r>
            <a:rPr lang="en-US" sz="1800" dirty="0"/>
            <a:t>Average BMI of above 30.0 in the South </a:t>
          </a:r>
        </a:p>
      </dgm:t>
    </dgm:pt>
    <dgm:pt modelId="{C93A44AB-CBBA-433E-B022-65FB43789E38}" type="parTrans" cxnId="{77A30F8B-8C11-4228-A02B-49D44B527DF9}">
      <dgm:prSet/>
      <dgm:spPr/>
    </dgm:pt>
    <dgm:pt modelId="{7FF8978E-752C-4E19-AFD9-FFC44CA70EFD}" type="sibTrans" cxnId="{77A30F8B-8C11-4228-A02B-49D44B527DF9}">
      <dgm:prSet/>
      <dgm:spPr/>
    </dgm:pt>
    <dgm:pt modelId="{4F074032-7834-413A-8D94-F41119AD4F02}">
      <dgm:prSet custT="1"/>
      <dgm:spPr/>
      <dgm:t>
        <a:bodyPr/>
        <a:lstStyle/>
        <a:p>
          <a:pPr>
            <a:lnSpc>
              <a:spcPct val="150000"/>
            </a:lnSpc>
          </a:pPr>
          <a:r>
            <a:rPr lang="en-US" sz="1800" dirty="0"/>
            <a:t>Confidence interval of between 2.2 and 3.5</a:t>
          </a:r>
        </a:p>
      </dgm:t>
    </dgm:pt>
    <dgm:pt modelId="{BD9F0300-9C94-4C28-BD06-D63687D70302}" type="parTrans" cxnId="{19326488-5A21-4813-8C4C-44653C034DE2}">
      <dgm:prSet/>
      <dgm:spPr/>
    </dgm:pt>
    <dgm:pt modelId="{A1CE2855-F863-4CC7-8AAB-57170C9C6025}" type="sibTrans" cxnId="{19326488-5A21-4813-8C4C-44653C034DE2}">
      <dgm:prSet/>
      <dgm:spPr/>
    </dgm:pt>
    <dgm:pt modelId="{3310C448-594C-4515-BD4E-572CD7299969}" type="pres">
      <dgm:prSet presAssocID="{D97D2555-FCAB-422C-94D4-D602B968C9D0}" presName="linear" presStyleCnt="0">
        <dgm:presLayoutVars>
          <dgm:dir/>
          <dgm:animLvl val="lvl"/>
          <dgm:resizeHandles val="exact"/>
        </dgm:presLayoutVars>
      </dgm:prSet>
      <dgm:spPr/>
    </dgm:pt>
    <dgm:pt modelId="{5857A832-BC1C-4D27-8049-399031E8BC89}" type="pres">
      <dgm:prSet presAssocID="{1E62E28D-DDBC-4ED0-AA1E-099690377281}" presName="parentLin" presStyleCnt="0"/>
      <dgm:spPr/>
    </dgm:pt>
    <dgm:pt modelId="{5D63557E-D304-4B9E-AEDE-A068C13E08BF}" type="pres">
      <dgm:prSet presAssocID="{1E62E28D-DDBC-4ED0-AA1E-099690377281}" presName="parentLeftMargin" presStyleLbl="node1" presStyleIdx="0" presStyleCnt="2"/>
      <dgm:spPr/>
    </dgm:pt>
    <dgm:pt modelId="{D9CDAF5C-300E-4F3D-9200-4126BADD1798}" type="pres">
      <dgm:prSet presAssocID="{1E62E28D-DDBC-4ED0-AA1E-099690377281}" presName="parentText" presStyleLbl="node1" presStyleIdx="0" presStyleCnt="2" custScaleY="41623" custLinFactNeighborX="-46858" custLinFactNeighborY="855">
        <dgm:presLayoutVars>
          <dgm:chMax val="0"/>
          <dgm:bulletEnabled val="1"/>
        </dgm:presLayoutVars>
      </dgm:prSet>
      <dgm:spPr/>
    </dgm:pt>
    <dgm:pt modelId="{9FAA2E71-B030-4DA8-A160-503E1FC20416}" type="pres">
      <dgm:prSet presAssocID="{1E62E28D-DDBC-4ED0-AA1E-099690377281}" presName="negativeSpace" presStyleCnt="0"/>
      <dgm:spPr/>
    </dgm:pt>
    <dgm:pt modelId="{B57A3826-400D-439B-BD6E-CA4459297E95}" type="pres">
      <dgm:prSet presAssocID="{1E62E28D-DDBC-4ED0-AA1E-099690377281}" presName="childText" presStyleLbl="conFgAcc1" presStyleIdx="0" presStyleCnt="2" custScaleY="109724" custLinFactNeighborY="3468">
        <dgm:presLayoutVars>
          <dgm:bulletEnabled val="1"/>
        </dgm:presLayoutVars>
      </dgm:prSet>
      <dgm:spPr/>
    </dgm:pt>
    <dgm:pt modelId="{C1D9C5F2-8D18-4030-AE76-CD6D43FCBDA3}" type="pres">
      <dgm:prSet presAssocID="{C1E3043B-EF9A-4227-81C7-A586D06CF8AA}" presName="spaceBetweenRectangles" presStyleCnt="0"/>
      <dgm:spPr/>
    </dgm:pt>
    <dgm:pt modelId="{2010C548-9131-493A-A995-76B353273B25}" type="pres">
      <dgm:prSet presAssocID="{0B6EF1CB-8E88-4D7B-832F-9DAE2BE00D49}" presName="parentLin" presStyleCnt="0"/>
      <dgm:spPr/>
    </dgm:pt>
    <dgm:pt modelId="{FD7B42BD-00B2-4400-A77F-B68B09D81D6D}" type="pres">
      <dgm:prSet presAssocID="{0B6EF1CB-8E88-4D7B-832F-9DAE2BE00D49}" presName="parentLeftMargin" presStyleLbl="node1" presStyleIdx="0" presStyleCnt="2"/>
      <dgm:spPr/>
    </dgm:pt>
    <dgm:pt modelId="{EAB82B20-D8A4-4CF7-9B2A-A180058D9D81}" type="pres">
      <dgm:prSet presAssocID="{0B6EF1CB-8E88-4D7B-832F-9DAE2BE00D49}" presName="parentText" presStyleLbl="node1" presStyleIdx="1" presStyleCnt="2" custScaleY="39225" custLinFactNeighborX="-28976" custLinFactNeighborY="-21504">
        <dgm:presLayoutVars>
          <dgm:chMax val="0"/>
          <dgm:bulletEnabled val="1"/>
        </dgm:presLayoutVars>
      </dgm:prSet>
      <dgm:spPr/>
    </dgm:pt>
    <dgm:pt modelId="{6197C144-8999-4E34-856C-8CFFAFA46642}" type="pres">
      <dgm:prSet presAssocID="{0B6EF1CB-8E88-4D7B-832F-9DAE2BE00D49}" presName="negativeSpace" presStyleCnt="0"/>
      <dgm:spPr/>
    </dgm:pt>
    <dgm:pt modelId="{7724D3CB-8C78-41C6-B5B0-1BA88A0C77E4}" type="pres">
      <dgm:prSet presAssocID="{0B6EF1CB-8E88-4D7B-832F-9DAE2BE00D49}" presName="childText" presStyleLbl="conFgAcc1" presStyleIdx="1" presStyleCnt="2" custScaleY="98245" custLinFactNeighborY="-32711">
        <dgm:presLayoutVars>
          <dgm:bulletEnabled val="1"/>
        </dgm:presLayoutVars>
      </dgm:prSet>
      <dgm:spPr/>
    </dgm:pt>
  </dgm:ptLst>
  <dgm:cxnLst>
    <dgm:cxn modelId="{75EDF00B-AC1F-4F5A-95B4-D23D8833F719}" type="presOf" srcId="{0B6EF1CB-8E88-4D7B-832F-9DAE2BE00D49}" destId="{FD7B42BD-00B2-4400-A77F-B68B09D81D6D}" srcOrd="0" destOrd="0" presId="urn:microsoft.com/office/officeart/2005/8/layout/list1"/>
    <dgm:cxn modelId="{AA5AA50F-E339-4E0F-8376-397238AD90D8}" type="presOf" srcId="{0B6EF1CB-8E88-4D7B-832F-9DAE2BE00D49}" destId="{EAB82B20-D8A4-4CF7-9B2A-A180058D9D81}" srcOrd="1" destOrd="0" presId="urn:microsoft.com/office/officeart/2005/8/layout/list1"/>
    <dgm:cxn modelId="{E4F86D19-F4FA-4A51-A170-0AC4690BF74F}" type="presOf" srcId="{1E62E28D-DDBC-4ED0-AA1E-099690377281}" destId="{5D63557E-D304-4B9E-AEDE-A068C13E08BF}" srcOrd="0" destOrd="0" presId="urn:microsoft.com/office/officeart/2005/8/layout/list1"/>
    <dgm:cxn modelId="{58CE6E23-FED2-4F7B-967B-57D53B63D578}" type="presOf" srcId="{3A0482EB-469F-4375-BF98-A289001D3D09}" destId="{B57A3826-400D-439B-BD6E-CA4459297E95}" srcOrd="0" destOrd="1" presId="urn:microsoft.com/office/officeart/2005/8/layout/list1"/>
    <dgm:cxn modelId="{40E3CC24-993B-4D5E-A27A-FDEA3A242066}" srcId="{1E62E28D-DDBC-4ED0-AA1E-099690377281}" destId="{3A0482EB-469F-4375-BF98-A289001D3D09}" srcOrd="1" destOrd="0" parTransId="{0197139F-90D8-4234-9146-0701297646CC}" sibTransId="{02A8EA9C-C73F-45A5-8161-289651DB1A95}"/>
    <dgm:cxn modelId="{8CECF32A-6FD0-40B0-AF7A-185869B3AB21}" type="presOf" srcId="{30E7B824-AAA0-443C-9012-44DA3F1E3D58}" destId="{B57A3826-400D-439B-BD6E-CA4459297E95}" srcOrd="0" destOrd="2" presId="urn:microsoft.com/office/officeart/2005/8/layout/list1"/>
    <dgm:cxn modelId="{203F102C-A493-40C1-BF1D-F3701929A286}" srcId="{0B6EF1CB-8E88-4D7B-832F-9DAE2BE00D49}" destId="{0F30771E-B2CC-4FA6-90DE-3EC883EB3A05}" srcOrd="0" destOrd="0" parTransId="{1403AA0C-966D-4340-A2F9-7AB7210CA889}" sibTransId="{22D73BFA-C685-42B8-BC1D-3B5D59407FE6}"/>
    <dgm:cxn modelId="{EDADF92D-4DBA-44C4-AA9B-F7B02E469C45}" srcId="{1E62E28D-DDBC-4ED0-AA1E-099690377281}" destId="{30E7B824-AAA0-443C-9012-44DA3F1E3D58}" srcOrd="2" destOrd="0" parTransId="{C92092E5-FEE8-4C38-81ED-CAC1BE9923B0}" sibTransId="{95A8583C-FB5A-4FF3-9A75-667B9D6D543D}"/>
    <dgm:cxn modelId="{9581F330-1A25-4075-A069-7C665E07E909}" type="presOf" srcId="{4F074032-7834-413A-8D94-F41119AD4F02}" destId="{7724D3CB-8C78-41C6-B5B0-1BA88A0C77E4}" srcOrd="0" destOrd="2" presId="urn:microsoft.com/office/officeart/2005/8/layout/list1"/>
    <dgm:cxn modelId="{D8D00B5B-F5A0-42F1-A9D8-3585357408B4}" srcId="{D97D2555-FCAB-422C-94D4-D602B968C9D0}" destId="{0B6EF1CB-8E88-4D7B-832F-9DAE2BE00D49}" srcOrd="1" destOrd="0" parTransId="{32C30E0A-BD09-4F7A-AF8E-5C6121F3FD1E}" sibTransId="{B5CBC8AF-B62A-4E5E-9AD0-309331C98EBB}"/>
    <dgm:cxn modelId="{FF2F6462-8A53-42CB-B4EF-5CFB5D43757E}" srcId="{1E62E28D-DDBC-4ED0-AA1E-099690377281}" destId="{F882C11E-5C70-4CFE-9CF1-208E385ABFB1}" srcOrd="0" destOrd="0" parTransId="{A695DC01-3958-4CB1-BA81-4C096A190B74}" sibTransId="{A48D7996-39B5-463A-871E-5E24BAB7139F}"/>
    <dgm:cxn modelId="{8FF32748-0EA0-42CD-B332-3A6CABF210A9}" type="presOf" srcId="{D97D2555-FCAB-422C-94D4-D602B968C9D0}" destId="{3310C448-594C-4515-BD4E-572CD7299969}" srcOrd="0" destOrd="0" presId="urn:microsoft.com/office/officeart/2005/8/layout/list1"/>
    <dgm:cxn modelId="{86D00B78-EE59-4E7B-888A-E9CA63E7F05F}" type="presOf" srcId="{1E62E28D-DDBC-4ED0-AA1E-099690377281}" destId="{D9CDAF5C-300E-4F3D-9200-4126BADD1798}" srcOrd="1" destOrd="0" presId="urn:microsoft.com/office/officeart/2005/8/layout/list1"/>
    <dgm:cxn modelId="{24185A5A-2CC0-453C-BA8B-7F97E9680A82}" srcId="{D97D2555-FCAB-422C-94D4-D602B968C9D0}" destId="{1E62E28D-DDBC-4ED0-AA1E-099690377281}" srcOrd="0" destOrd="0" parTransId="{725C49ED-9E45-477D-92FB-B7C80E02E2C1}" sibTransId="{C1E3043B-EF9A-4227-81C7-A586D06CF8AA}"/>
    <dgm:cxn modelId="{9CFF757B-32C5-4FAF-983E-CAD59A11AF85}" type="presOf" srcId="{F882C11E-5C70-4CFE-9CF1-208E385ABFB1}" destId="{B57A3826-400D-439B-BD6E-CA4459297E95}" srcOrd="0" destOrd="0" presId="urn:microsoft.com/office/officeart/2005/8/layout/list1"/>
    <dgm:cxn modelId="{19326488-5A21-4813-8C4C-44653C034DE2}" srcId="{0B6EF1CB-8E88-4D7B-832F-9DAE2BE00D49}" destId="{4F074032-7834-413A-8D94-F41119AD4F02}" srcOrd="2" destOrd="0" parTransId="{BD9F0300-9C94-4C28-BD06-D63687D70302}" sibTransId="{A1CE2855-F863-4CC7-8AAB-57170C9C6025}"/>
    <dgm:cxn modelId="{01B97288-695F-4995-B86C-FB6DBC51041D}" type="presOf" srcId="{0F30771E-B2CC-4FA6-90DE-3EC883EB3A05}" destId="{7724D3CB-8C78-41C6-B5B0-1BA88A0C77E4}" srcOrd="0" destOrd="0" presId="urn:microsoft.com/office/officeart/2005/8/layout/list1"/>
    <dgm:cxn modelId="{77A30F8B-8C11-4228-A02B-49D44B527DF9}" srcId="{0B6EF1CB-8E88-4D7B-832F-9DAE2BE00D49}" destId="{D3303604-98FF-4AC8-B672-6CA746B5C7C5}" srcOrd="1" destOrd="0" parTransId="{C93A44AB-CBBA-433E-B022-65FB43789E38}" sibTransId="{7FF8978E-752C-4E19-AFD9-FFC44CA70EFD}"/>
    <dgm:cxn modelId="{38FAE291-360B-4E2A-9D46-37F693143A7A}" type="presOf" srcId="{D3303604-98FF-4AC8-B672-6CA746B5C7C5}" destId="{7724D3CB-8C78-41C6-B5B0-1BA88A0C77E4}" srcOrd="0" destOrd="1" presId="urn:microsoft.com/office/officeart/2005/8/layout/list1"/>
    <dgm:cxn modelId="{B831B41E-4ED6-4ADF-9ECF-6C510C03041B}" type="presParOf" srcId="{3310C448-594C-4515-BD4E-572CD7299969}" destId="{5857A832-BC1C-4D27-8049-399031E8BC89}" srcOrd="0" destOrd="0" presId="urn:microsoft.com/office/officeart/2005/8/layout/list1"/>
    <dgm:cxn modelId="{8BB2D5E6-F502-4ACB-B573-7299A8F66DCF}" type="presParOf" srcId="{5857A832-BC1C-4D27-8049-399031E8BC89}" destId="{5D63557E-D304-4B9E-AEDE-A068C13E08BF}" srcOrd="0" destOrd="0" presId="urn:microsoft.com/office/officeart/2005/8/layout/list1"/>
    <dgm:cxn modelId="{B7E0C8EB-6937-4026-80E8-FDDA94B15B9C}" type="presParOf" srcId="{5857A832-BC1C-4D27-8049-399031E8BC89}" destId="{D9CDAF5C-300E-4F3D-9200-4126BADD1798}" srcOrd="1" destOrd="0" presId="urn:microsoft.com/office/officeart/2005/8/layout/list1"/>
    <dgm:cxn modelId="{A20B3AB4-6922-48CE-B825-1686B1A786AA}" type="presParOf" srcId="{3310C448-594C-4515-BD4E-572CD7299969}" destId="{9FAA2E71-B030-4DA8-A160-503E1FC20416}" srcOrd="1" destOrd="0" presId="urn:microsoft.com/office/officeart/2005/8/layout/list1"/>
    <dgm:cxn modelId="{1BD2CEE0-8D38-4188-BEEB-E8AAE803CCB1}" type="presParOf" srcId="{3310C448-594C-4515-BD4E-572CD7299969}" destId="{B57A3826-400D-439B-BD6E-CA4459297E95}" srcOrd="2" destOrd="0" presId="urn:microsoft.com/office/officeart/2005/8/layout/list1"/>
    <dgm:cxn modelId="{984282A4-EAD5-4313-842A-DF3D8B1BF0C0}" type="presParOf" srcId="{3310C448-594C-4515-BD4E-572CD7299969}" destId="{C1D9C5F2-8D18-4030-AE76-CD6D43FCBDA3}" srcOrd="3" destOrd="0" presId="urn:microsoft.com/office/officeart/2005/8/layout/list1"/>
    <dgm:cxn modelId="{38A56819-B00A-48DA-B8BB-2B6DA57382E3}" type="presParOf" srcId="{3310C448-594C-4515-BD4E-572CD7299969}" destId="{2010C548-9131-493A-A995-76B353273B25}" srcOrd="4" destOrd="0" presId="urn:microsoft.com/office/officeart/2005/8/layout/list1"/>
    <dgm:cxn modelId="{11125C46-8E56-4779-8C04-E05D6B83CF2E}" type="presParOf" srcId="{2010C548-9131-493A-A995-76B353273B25}" destId="{FD7B42BD-00B2-4400-A77F-B68B09D81D6D}" srcOrd="0" destOrd="0" presId="urn:microsoft.com/office/officeart/2005/8/layout/list1"/>
    <dgm:cxn modelId="{D28FBC91-103D-4F92-8B25-F8E85DFF599C}" type="presParOf" srcId="{2010C548-9131-493A-A995-76B353273B25}" destId="{EAB82B20-D8A4-4CF7-9B2A-A180058D9D81}" srcOrd="1" destOrd="0" presId="urn:microsoft.com/office/officeart/2005/8/layout/list1"/>
    <dgm:cxn modelId="{0034824A-B602-49F0-A9E9-5D0336C1FD6A}" type="presParOf" srcId="{3310C448-594C-4515-BD4E-572CD7299969}" destId="{6197C144-8999-4E34-856C-8CFFAFA46642}" srcOrd="5" destOrd="0" presId="urn:microsoft.com/office/officeart/2005/8/layout/list1"/>
    <dgm:cxn modelId="{49098B39-AF6C-40B1-8EBF-03BB5C8C22FD}" type="presParOf" srcId="{3310C448-594C-4515-BD4E-572CD7299969}" destId="{7724D3CB-8C78-41C6-B5B0-1BA88A0C77E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DCFCB-E952-49AB-8D67-C83C085AAAD4}">
      <dsp:nvSpPr>
        <dsp:cNvPr id="0" name=""/>
        <dsp:cNvSpPr/>
      </dsp:nvSpPr>
      <dsp:spPr>
        <a:xfrm>
          <a:off x="0" y="0"/>
          <a:ext cx="6076007" cy="11676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6CAF0-3835-4C69-B4E0-62533F7F0664}">
      <dsp:nvSpPr>
        <dsp:cNvPr id="0" name=""/>
        <dsp:cNvSpPr/>
      </dsp:nvSpPr>
      <dsp:spPr>
        <a:xfrm>
          <a:off x="353217" y="263222"/>
          <a:ext cx="642213" cy="642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3CEB1-2D10-475F-8B88-988A5DFC77B8}">
      <dsp:nvSpPr>
        <dsp:cNvPr id="0" name=""/>
        <dsp:cNvSpPr/>
      </dsp:nvSpPr>
      <dsp:spPr>
        <a:xfrm>
          <a:off x="1348648" y="499"/>
          <a:ext cx="4727358" cy="116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77" tIns="123577" rIns="123577" bIns="123577" numCol="1" spcCol="1270" anchor="ctr" anchorCtr="0">
          <a:noAutofit/>
        </a:bodyPr>
        <a:lstStyle/>
        <a:p>
          <a:pPr marL="0" lvl="0" indent="0" algn="l" defTabSz="666750">
            <a:lnSpc>
              <a:spcPct val="100000"/>
            </a:lnSpc>
            <a:spcBef>
              <a:spcPct val="0"/>
            </a:spcBef>
            <a:spcAft>
              <a:spcPct val="35000"/>
            </a:spcAft>
            <a:buNone/>
          </a:pPr>
          <a:r>
            <a:rPr lang="en-US" sz="1500" kern="1200" dirty="0"/>
            <a:t>The data consisted of a sample size of 1338 health insurance customers information. </a:t>
          </a:r>
        </a:p>
      </dsp:txBody>
      <dsp:txXfrm>
        <a:off x="1348648" y="499"/>
        <a:ext cx="4727358" cy="1167660"/>
      </dsp:txXfrm>
    </dsp:sp>
    <dsp:sp modelId="{5A475473-19D1-446C-983E-4AF6A892C68F}">
      <dsp:nvSpPr>
        <dsp:cNvPr id="0" name=""/>
        <dsp:cNvSpPr/>
      </dsp:nvSpPr>
      <dsp:spPr>
        <a:xfrm>
          <a:off x="0" y="1460075"/>
          <a:ext cx="6076007" cy="11676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ED461-1BD9-49CA-8732-EA5538CD0E21}">
      <dsp:nvSpPr>
        <dsp:cNvPr id="0" name=""/>
        <dsp:cNvSpPr/>
      </dsp:nvSpPr>
      <dsp:spPr>
        <a:xfrm>
          <a:off x="353217" y="1722798"/>
          <a:ext cx="642213" cy="642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3EFD7-6E77-4B08-BB11-30936691F609}">
      <dsp:nvSpPr>
        <dsp:cNvPr id="0" name=""/>
        <dsp:cNvSpPr/>
      </dsp:nvSpPr>
      <dsp:spPr>
        <a:xfrm>
          <a:off x="1348648" y="1460075"/>
          <a:ext cx="4727358" cy="116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77" tIns="123577" rIns="123577" bIns="123577" numCol="1" spcCol="1270" anchor="ctr" anchorCtr="0">
          <a:noAutofit/>
        </a:bodyPr>
        <a:lstStyle/>
        <a:p>
          <a:pPr marL="0" lvl="0" indent="0" algn="l" defTabSz="666750">
            <a:lnSpc>
              <a:spcPct val="100000"/>
            </a:lnSpc>
            <a:spcBef>
              <a:spcPct val="0"/>
            </a:spcBef>
            <a:spcAft>
              <a:spcPct val="35000"/>
            </a:spcAft>
            <a:buNone/>
          </a:pPr>
          <a:r>
            <a:rPr lang="en-US" sz="1500" kern="1200" dirty="0"/>
            <a:t>The data set is made up of 7 columns of the primary beneficiary's health related information.</a:t>
          </a:r>
        </a:p>
      </dsp:txBody>
      <dsp:txXfrm>
        <a:off x="1348648" y="1460075"/>
        <a:ext cx="4727358" cy="1167660"/>
      </dsp:txXfrm>
    </dsp:sp>
    <dsp:sp modelId="{4AEBE241-7CC1-408A-AFDE-E2450FAD3F9E}">
      <dsp:nvSpPr>
        <dsp:cNvPr id="0" name=""/>
        <dsp:cNvSpPr/>
      </dsp:nvSpPr>
      <dsp:spPr>
        <a:xfrm>
          <a:off x="0" y="2919651"/>
          <a:ext cx="6076007" cy="11676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820A5-BAA3-46B5-82FD-E50131A4B123}">
      <dsp:nvSpPr>
        <dsp:cNvPr id="0" name=""/>
        <dsp:cNvSpPr/>
      </dsp:nvSpPr>
      <dsp:spPr>
        <a:xfrm>
          <a:off x="353217" y="3182374"/>
          <a:ext cx="642213" cy="642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DF6D6-6543-4D8E-B12C-2FF212074A3E}">
      <dsp:nvSpPr>
        <dsp:cNvPr id="0" name=""/>
        <dsp:cNvSpPr/>
      </dsp:nvSpPr>
      <dsp:spPr>
        <a:xfrm>
          <a:off x="1348648" y="2919651"/>
          <a:ext cx="4727358" cy="116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77" tIns="123577" rIns="123577" bIns="123577" numCol="1" spcCol="1270" anchor="ctr" anchorCtr="0">
          <a:noAutofit/>
        </a:bodyPr>
        <a:lstStyle/>
        <a:p>
          <a:pPr marL="0" lvl="0" indent="0" algn="l" defTabSz="666750">
            <a:lnSpc>
              <a:spcPct val="100000"/>
            </a:lnSpc>
            <a:spcBef>
              <a:spcPct val="0"/>
            </a:spcBef>
            <a:spcAft>
              <a:spcPct val="35000"/>
            </a:spcAft>
            <a:buNone/>
          </a:pPr>
          <a:r>
            <a:rPr lang="en-US" sz="1500" kern="1200" dirty="0"/>
            <a:t>The data used in my analysis was pulled from Kaggle: https://www.kaggle.com/mirichoi0218/insurance</a:t>
          </a:r>
        </a:p>
      </dsp:txBody>
      <dsp:txXfrm>
        <a:off x="1348648" y="2919651"/>
        <a:ext cx="4727358" cy="1167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A3826-400D-439B-BD6E-CA4459297E95}">
      <dsp:nvSpPr>
        <dsp:cNvPr id="0" name=""/>
        <dsp:cNvSpPr/>
      </dsp:nvSpPr>
      <dsp:spPr>
        <a:xfrm>
          <a:off x="0" y="14465"/>
          <a:ext cx="9928238" cy="268814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0542" tIns="1041400" rIns="770542" bIns="128016" numCol="1" spcCol="1270" anchor="t" anchorCtr="0">
          <a:noAutofit/>
        </a:bodyPr>
        <a:lstStyle/>
        <a:p>
          <a:pPr marL="171450" lvl="1" indent="-171450" algn="l" defTabSz="800100">
            <a:lnSpc>
              <a:spcPct val="150000"/>
            </a:lnSpc>
            <a:spcBef>
              <a:spcPct val="0"/>
            </a:spcBef>
            <a:spcAft>
              <a:spcPct val="15000"/>
            </a:spcAft>
            <a:buChar char="•"/>
          </a:pPr>
          <a:r>
            <a:rPr lang="en-US" sz="1800" kern="1200" dirty="0"/>
            <a:t>Extremely low correlation</a:t>
          </a:r>
        </a:p>
        <a:p>
          <a:pPr marL="171450" lvl="1" indent="-171450" algn="l" defTabSz="800100">
            <a:lnSpc>
              <a:spcPct val="150000"/>
            </a:lnSpc>
            <a:spcBef>
              <a:spcPct val="0"/>
            </a:spcBef>
            <a:spcAft>
              <a:spcPct val="15000"/>
            </a:spcAft>
            <a:buChar char="•"/>
          </a:pPr>
          <a:r>
            <a:rPr lang="en-US" sz="1800" kern="1200" dirty="0"/>
            <a:t>Small mean difference </a:t>
          </a:r>
        </a:p>
        <a:p>
          <a:pPr marL="171450" lvl="1" indent="-171450" algn="l" defTabSz="800100">
            <a:lnSpc>
              <a:spcPct val="150000"/>
            </a:lnSpc>
            <a:spcBef>
              <a:spcPct val="0"/>
            </a:spcBef>
            <a:spcAft>
              <a:spcPct val="15000"/>
            </a:spcAft>
            <a:buChar char="•"/>
          </a:pPr>
          <a:r>
            <a:rPr lang="en-US" sz="1800" kern="1200" dirty="0"/>
            <a:t>Similar means above BMI of 30.0</a:t>
          </a:r>
        </a:p>
      </dsp:txBody>
      <dsp:txXfrm>
        <a:off x="0" y="14465"/>
        <a:ext cx="9928238" cy="2688141"/>
      </dsp:txXfrm>
    </dsp:sp>
    <dsp:sp modelId="{D9CDAF5C-300E-4F3D-9200-4126BADD1798}">
      <dsp:nvSpPr>
        <dsp:cNvPr id="0" name=""/>
        <dsp:cNvSpPr/>
      </dsp:nvSpPr>
      <dsp:spPr>
        <a:xfrm>
          <a:off x="263803" y="143904"/>
          <a:ext cx="6949766" cy="62664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685" tIns="0" rIns="262685"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Age (over 39 vs under 40 years old):</a:t>
          </a:r>
        </a:p>
      </dsp:txBody>
      <dsp:txXfrm>
        <a:off x="294393" y="174494"/>
        <a:ext cx="6888586" cy="565462"/>
      </dsp:txXfrm>
    </dsp:sp>
    <dsp:sp modelId="{7724D3CB-8C78-41C6-B5B0-1BA88A0C77E4}">
      <dsp:nvSpPr>
        <dsp:cNvPr id="0" name=""/>
        <dsp:cNvSpPr/>
      </dsp:nvSpPr>
      <dsp:spPr>
        <a:xfrm>
          <a:off x="0" y="2560001"/>
          <a:ext cx="9928238" cy="240691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0542" tIns="1041400" rIns="770542" bIns="128016" numCol="1" spcCol="1270" anchor="t" anchorCtr="0">
          <a:noAutofit/>
        </a:bodyPr>
        <a:lstStyle/>
        <a:p>
          <a:pPr marL="171450" lvl="1" indent="-171450" algn="l" defTabSz="800100">
            <a:lnSpc>
              <a:spcPct val="150000"/>
            </a:lnSpc>
            <a:spcBef>
              <a:spcPct val="0"/>
            </a:spcBef>
            <a:spcAft>
              <a:spcPct val="15000"/>
            </a:spcAft>
            <a:buChar char="•"/>
          </a:pPr>
          <a:r>
            <a:rPr lang="en-US" sz="1800" kern="1200" dirty="0"/>
            <a:t>Low p-value</a:t>
          </a:r>
        </a:p>
        <a:p>
          <a:pPr marL="171450" lvl="1" indent="-171450" algn="l" defTabSz="800100">
            <a:lnSpc>
              <a:spcPct val="150000"/>
            </a:lnSpc>
            <a:spcBef>
              <a:spcPct val="0"/>
            </a:spcBef>
            <a:spcAft>
              <a:spcPct val="15000"/>
            </a:spcAft>
            <a:buChar char="•"/>
          </a:pPr>
          <a:r>
            <a:rPr lang="en-US" sz="1800" kern="1200" dirty="0"/>
            <a:t>Average BMI of above 30.0 in the South </a:t>
          </a:r>
        </a:p>
        <a:p>
          <a:pPr marL="171450" lvl="1" indent="-171450" algn="l" defTabSz="800100">
            <a:lnSpc>
              <a:spcPct val="150000"/>
            </a:lnSpc>
            <a:spcBef>
              <a:spcPct val="0"/>
            </a:spcBef>
            <a:spcAft>
              <a:spcPct val="15000"/>
            </a:spcAft>
            <a:buChar char="•"/>
          </a:pPr>
          <a:r>
            <a:rPr lang="en-US" sz="1800" kern="1200" dirty="0"/>
            <a:t>Confidence interval of between 2.2 and 3.5</a:t>
          </a:r>
        </a:p>
      </dsp:txBody>
      <dsp:txXfrm>
        <a:off x="0" y="2560001"/>
        <a:ext cx="9928238" cy="2406916"/>
      </dsp:txXfrm>
    </dsp:sp>
    <dsp:sp modelId="{EAB82B20-D8A4-4CF7-9B2A-A180058D9D81}">
      <dsp:nvSpPr>
        <dsp:cNvPr id="0" name=""/>
        <dsp:cNvSpPr/>
      </dsp:nvSpPr>
      <dsp:spPr>
        <a:xfrm>
          <a:off x="352571" y="2644709"/>
          <a:ext cx="6949766" cy="5905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685" tIns="0" rIns="262685"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Region (North vs South): </a:t>
          </a:r>
        </a:p>
      </dsp:txBody>
      <dsp:txXfrm>
        <a:off x="381399" y="2673537"/>
        <a:ext cx="6892110" cy="5328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8EBF9-6682-42A1-8C12-8A068ED85A0F}"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0288A-BB29-4745-981E-5A420AAB4328}" type="slidenum">
              <a:rPr lang="en-US" smtClean="0"/>
              <a:t>‹#›</a:t>
            </a:fld>
            <a:endParaRPr lang="en-US"/>
          </a:p>
        </p:txBody>
      </p:sp>
    </p:spTree>
    <p:extLst>
      <p:ext uri="{BB962C8B-B14F-4D97-AF65-F5344CB8AC3E}">
        <p14:creationId xmlns:p14="http://schemas.microsoft.com/office/powerpoint/2010/main" val="4870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people that may find these findings valuable are insurance companies, employers, and health organizations like the CDC.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important because a high BMI has been proven to be a high-cost health factor for customers, insurance companies, employers.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By identifying potential determinants for higher BMI this could allow employers to target workplace health programs more affectively to improve employee health and decrease their health care expenditures. Insurance companies could find this helpful in calculating premiums for higher risk customers. The CDC could find this information helpful in identifying potential public health issues and how they are affecting citizens.</a:t>
            </a:r>
            <a:endParaRPr lang="en-US" dirty="0"/>
          </a:p>
        </p:txBody>
      </p:sp>
      <p:sp>
        <p:nvSpPr>
          <p:cNvPr id="4" name="Slide Number Placeholder 3"/>
          <p:cNvSpPr>
            <a:spLocks noGrp="1"/>
          </p:cNvSpPr>
          <p:nvPr>
            <p:ph type="sldNum" sz="quarter" idx="5"/>
          </p:nvPr>
        </p:nvSpPr>
        <p:spPr/>
        <p:txBody>
          <a:bodyPr/>
          <a:lstStyle/>
          <a:p>
            <a:fld id="{BEE0288A-BB29-4745-981E-5A420AAB4328}" type="slidenum">
              <a:rPr lang="en-US" smtClean="0"/>
              <a:t>2</a:t>
            </a:fld>
            <a:endParaRPr lang="en-US"/>
          </a:p>
        </p:txBody>
      </p:sp>
    </p:spTree>
    <p:extLst>
      <p:ext uri="{BB962C8B-B14F-4D97-AF65-F5344CB8AC3E}">
        <p14:creationId xmlns:p14="http://schemas.microsoft.com/office/powerpoint/2010/main" val="305987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The .info() method contains the number of columns, column labels, column data types, memory usage, range index, and the number of cells in each column (non-null values). The .shape() shows the current shape of an array. .head() give the first 5 rows of the </a:t>
            </a:r>
            <a:r>
              <a:rPr lang="en-US" b="0" i="0" dirty="0" err="1">
                <a:solidFill>
                  <a:srgbClr val="202124"/>
                </a:solidFill>
                <a:effectLst/>
                <a:latin typeface="Roboto" panose="02000000000000000000" pitchFamily="2" charset="0"/>
              </a:rPr>
              <a:t>Dataframe</a:t>
            </a:r>
            <a:r>
              <a:rPr lang="en-US" b="0" i="0" dirty="0">
                <a:solidFill>
                  <a:srgbClr val="202124"/>
                </a:solidFill>
                <a:effectLst/>
                <a:latin typeface="Roboto" panose="02000000000000000000" pitchFamily="2" charset="0"/>
              </a:rPr>
              <a:t>. </a:t>
            </a:r>
            <a:endParaRPr lang="en-US" b="0" i="0" dirty="0">
              <a:solidFill>
                <a:srgbClr val="4C5F6F"/>
              </a:solidFill>
              <a:effectLst/>
              <a:latin typeface="Roboto" panose="02000000000000000000" pitchFamily="2" charset="0"/>
            </a:endParaRPr>
          </a:p>
          <a:p>
            <a:r>
              <a:rPr lang="en-US" b="0" i="0" dirty="0">
                <a:solidFill>
                  <a:srgbClr val="4C5F6F"/>
                </a:solidFill>
                <a:effectLst/>
                <a:latin typeface="Roboto" panose="02000000000000000000" pitchFamily="2" charset="0"/>
              </a:rPr>
              <a:t>Correlation method gives a value called </a:t>
            </a:r>
            <a:r>
              <a:rPr lang="en-US" b="0" i="1" dirty="0">
                <a:solidFill>
                  <a:srgbClr val="4C5F6F"/>
                </a:solidFill>
                <a:effectLst/>
                <a:latin typeface="Roboto" panose="02000000000000000000" pitchFamily="2" charset="0"/>
              </a:rPr>
              <a:t>correlation coefficient. </a:t>
            </a:r>
            <a:r>
              <a:rPr lang="en-US" dirty="0"/>
              <a:t>A correlation expresses the strength of linkage or co-occurrence between to variables in a single value between -1 and +1. </a:t>
            </a:r>
            <a:endParaRPr lang="en-US" b="0" i="1" dirty="0">
              <a:solidFill>
                <a:srgbClr val="4C5F6F"/>
              </a:solidFill>
              <a:effectLst/>
              <a:latin typeface="Roboto" panose="02000000000000000000" pitchFamily="2" charset="0"/>
            </a:endParaRPr>
          </a:p>
          <a:p>
            <a:r>
              <a:rPr lang="en-US" b="0" i="0" dirty="0">
                <a:solidFill>
                  <a:srgbClr val="000000"/>
                </a:solidFill>
                <a:effectLst/>
                <a:latin typeface="Helvetica Neue"/>
              </a:rPr>
              <a:t>The t-test will compare the means of these two samples and give a value that indicates how different these two means are. It will also give a p-value indicating how likely it is that this difference is due to random chance. A low p-value means that it is unlikely to occur by random chance, meaning that you have a significant result.</a:t>
            </a:r>
            <a:endParaRPr lang="en-US" b="0" i="1" dirty="0">
              <a:solidFill>
                <a:srgbClr val="4C5F6F"/>
              </a:solidFill>
              <a:effectLst/>
              <a:latin typeface="Roboto" panose="02000000000000000000" pitchFamily="2" charset="0"/>
            </a:endParaRPr>
          </a:p>
          <a:p>
            <a:r>
              <a:rPr lang="en-US" b="0" i="0" dirty="0">
                <a:solidFill>
                  <a:srgbClr val="000000"/>
                </a:solidFill>
                <a:effectLst/>
                <a:latin typeface="Helvetica Neue"/>
              </a:rPr>
              <a:t>Using the confidence interval, I can quantify the difference between the average BMI of two groups. The confidence interval gives me the probability that the parameter will fall between an upper and lower value around the mean. This helps me to determine the level of impact. </a:t>
            </a:r>
            <a:endParaRPr lang="en-US" b="0" i="1" dirty="0">
              <a:solidFill>
                <a:srgbClr val="4C5F6F"/>
              </a:solidFill>
              <a:effectLst/>
              <a:latin typeface="Roboto" panose="02000000000000000000" pitchFamily="2"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BEE0288A-BB29-4745-981E-5A420AAB4328}" type="slidenum">
              <a:rPr lang="en-US" smtClean="0"/>
              <a:t>4</a:t>
            </a:fld>
            <a:endParaRPr lang="en-US"/>
          </a:p>
        </p:txBody>
      </p:sp>
    </p:spTree>
    <p:extLst>
      <p:ext uri="{BB962C8B-B14F-4D97-AF65-F5344CB8AC3E}">
        <p14:creationId xmlns:p14="http://schemas.microsoft.com/office/powerpoint/2010/main" val="298673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0288A-BB29-4745-981E-5A420AAB4328}" type="slidenum">
              <a:rPr lang="en-US" smtClean="0"/>
              <a:t>6</a:t>
            </a:fld>
            <a:endParaRPr lang="en-US"/>
          </a:p>
        </p:txBody>
      </p:sp>
    </p:spTree>
    <p:extLst>
      <p:ext uri="{BB962C8B-B14F-4D97-AF65-F5344CB8AC3E}">
        <p14:creationId xmlns:p14="http://schemas.microsoft.com/office/powerpoint/2010/main" val="191871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This means we succeed in rejecting the null hypothesis with 95% confidence that there is no difference in BMI between the northern and southern regions of the beneficiary’s residences. What this means in that it is unlikely that the difference in the means is due to random chance.</a:t>
            </a:r>
            <a:endParaRPr lang="en-US" dirty="0"/>
          </a:p>
        </p:txBody>
      </p:sp>
      <p:sp>
        <p:nvSpPr>
          <p:cNvPr id="4" name="Slide Number Placeholder 3"/>
          <p:cNvSpPr>
            <a:spLocks noGrp="1"/>
          </p:cNvSpPr>
          <p:nvPr>
            <p:ph type="sldNum" sz="quarter" idx="5"/>
          </p:nvPr>
        </p:nvSpPr>
        <p:spPr/>
        <p:txBody>
          <a:bodyPr/>
          <a:lstStyle/>
          <a:p>
            <a:fld id="{BEE0288A-BB29-4745-981E-5A420AAB4328}" type="slidenum">
              <a:rPr lang="en-US" smtClean="0"/>
              <a:t>7</a:t>
            </a:fld>
            <a:endParaRPr lang="en-US"/>
          </a:p>
        </p:txBody>
      </p:sp>
    </p:spTree>
    <p:extLst>
      <p:ext uri="{BB962C8B-B14F-4D97-AF65-F5344CB8AC3E}">
        <p14:creationId xmlns:p14="http://schemas.microsoft.com/office/powerpoint/2010/main" val="73462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a:t>
            </a:r>
            <a:r>
              <a:rPr lang="en-US" b="0" i="0" dirty="0">
                <a:solidFill>
                  <a:srgbClr val="212121"/>
                </a:solidFill>
                <a:effectLst/>
                <a:latin typeface="Roboto" panose="02000000000000000000" pitchFamily="2" charset="0"/>
              </a:rPr>
              <a:t>Based on my findings it is clear that being older or younger than 40 years old is not a factor that should be used to determine BMI.</a:t>
            </a:r>
            <a:endParaRPr lang="en-US" dirty="0"/>
          </a:p>
          <a:p>
            <a:r>
              <a:rPr lang="en-US" b="0" i="0" dirty="0">
                <a:solidFill>
                  <a:srgbClr val="212121"/>
                </a:solidFill>
                <a:effectLst/>
                <a:latin typeface="Roboto" panose="02000000000000000000" pitchFamily="2" charset="0"/>
              </a:rPr>
              <a:t>The actual observed difference between the two age categories is so small that it has no real world-significance.</a:t>
            </a:r>
            <a:endParaRPr lang="en-US" dirty="0"/>
          </a:p>
          <a:p>
            <a:endParaRPr lang="en-US" dirty="0"/>
          </a:p>
          <a:p>
            <a:r>
              <a:rPr lang="en-US" dirty="0"/>
              <a:t>Region: </a:t>
            </a:r>
            <a:r>
              <a:rPr lang="en-US" b="0" i="0" dirty="0">
                <a:solidFill>
                  <a:srgbClr val="212121"/>
                </a:solidFill>
                <a:effectLst/>
                <a:latin typeface="Roboto" panose="02000000000000000000" pitchFamily="2" charset="0"/>
              </a:rPr>
              <a:t>Based on my findings I would recommend that Region be used as a risk factor for determining BMI due to the difference in BMI category. </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This can be used by employers with workers located nationally to target their employee health programs more affectively by understanding that employees located in the south should have health plans targeted differently than those in the north. For example, they could target nutritional and physical exercise plans to southern employees more than northern employees due to the higher BMI observed in the south. This will allow them to improve employee health and decrease their health care expenditures.</a:t>
            </a:r>
          </a:p>
        </p:txBody>
      </p:sp>
      <p:sp>
        <p:nvSpPr>
          <p:cNvPr id="4" name="Slide Number Placeholder 3"/>
          <p:cNvSpPr>
            <a:spLocks noGrp="1"/>
          </p:cNvSpPr>
          <p:nvPr>
            <p:ph type="sldNum" sz="quarter" idx="5"/>
          </p:nvPr>
        </p:nvSpPr>
        <p:spPr/>
        <p:txBody>
          <a:bodyPr/>
          <a:lstStyle/>
          <a:p>
            <a:fld id="{BEE0288A-BB29-4745-981E-5A420AAB4328}" type="slidenum">
              <a:rPr lang="en-US" smtClean="0"/>
              <a:t>8</a:t>
            </a:fld>
            <a:endParaRPr lang="en-US"/>
          </a:p>
        </p:txBody>
      </p:sp>
    </p:spTree>
    <p:extLst>
      <p:ext uri="{BB962C8B-B14F-4D97-AF65-F5344CB8AC3E}">
        <p14:creationId xmlns:p14="http://schemas.microsoft.com/office/powerpoint/2010/main" val="288403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steps in order to expand me work:</a:t>
            </a:r>
          </a:p>
          <a:p>
            <a:r>
              <a:rPr lang="en-US" dirty="0"/>
              <a:t>The healthcare industry is a large complex machine with </a:t>
            </a:r>
          </a:p>
          <a:p>
            <a:r>
              <a:rPr lang="en-US" dirty="0"/>
              <a:t>I think it would be interesting to quantify exactly how much more expensive someone’s health costs are based on region or BMI. I also think it could be interesting to see how the number of children someone has can affect their health as well.</a:t>
            </a:r>
          </a:p>
          <a:p>
            <a:endParaRPr lang="en-US" dirty="0"/>
          </a:p>
          <a:p>
            <a:r>
              <a:rPr lang="en-US" dirty="0"/>
              <a:t>I would also like to find and utilize other datasets that have additional variables so I can look at more than just the 7 variables I have currently. For example, health insurance type, existing long-term illnesses, education, and occupation would all be variables that would be interesting to test for effect on costs as well.  </a:t>
            </a:r>
          </a:p>
        </p:txBody>
      </p:sp>
      <p:sp>
        <p:nvSpPr>
          <p:cNvPr id="4" name="Slide Number Placeholder 3"/>
          <p:cNvSpPr>
            <a:spLocks noGrp="1"/>
          </p:cNvSpPr>
          <p:nvPr>
            <p:ph type="sldNum" sz="quarter" idx="5"/>
          </p:nvPr>
        </p:nvSpPr>
        <p:spPr/>
        <p:txBody>
          <a:bodyPr/>
          <a:lstStyle/>
          <a:p>
            <a:fld id="{BEE0288A-BB29-4745-981E-5A420AAB4328}" type="slidenum">
              <a:rPr lang="en-US" smtClean="0"/>
              <a:t>9</a:t>
            </a:fld>
            <a:endParaRPr lang="en-US"/>
          </a:p>
        </p:txBody>
      </p:sp>
    </p:spTree>
    <p:extLst>
      <p:ext uri="{BB962C8B-B14F-4D97-AF65-F5344CB8AC3E}">
        <p14:creationId xmlns:p14="http://schemas.microsoft.com/office/powerpoint/2010/main" val="57463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6197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16283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860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032465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14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913419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37294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7028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58363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5219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0678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8050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817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0000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1976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
        <p:nvSpPr>
          <p:cNvPr id="5" name="Date Placeholder 4"/>
          <p:cNvSpPr>
            <a:spLocks noGrp="1"/>
          </p:cNvSpPr>
          <p:nvPr>
            <p:ph type="dt" sz="half" idx="10"/>
          </p:nvPr>
        </p:nvSpPr>
        <p:spPr/>
        <p:txBody>
          <a:bodyPr/>
          <a:lstStyle/>
          <a:p>
            <a:fld id="{81B8F32D-D8B6-4B9E-9CBF-DCAC30B7B93D}" type="datetimeFigureOut">
              <a:rPr lang="en-US" smtClean="0"/>
              <a:t>2/22/2022</a:t>
            </a:fld>
            <a:endParaRPr lang="en-US"/>
          </a:p>
        </p:txBody>
      </p:sp>
    </p:spTree>
    <p:extLst>
      <p:ext uri="{BB962C8B-B14F-4D97-AF65-F5344CB8AC3E}">
        <p14:creationId xmlns:p14="http://schemas.microsoft.com/office/powerpoint/2010/main" val="93459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B8F32D-D8B6-4B9E-9CBF-DCAC30B7B93D}" type="datetimeFigureOut">
              <a:rPr lang="en-US" smtClean="0"/>
              <a:pPr/>
              <a:t>2/22/2022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98565411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737C-5F4E-47C7-A707-0779F254A041}"/>
              </a:ext>
            </a:extLst>
          </p:cNvPr>
          <p:cNvSpPr>
            <a:spLocks noGrp="1"/>
          </p:cNvSpPr>
          <p:nvPr>
            <p:ph type="ctrTitle"/>
          </p:nvPr>
        </p:nvSpPr>
        <p:spPr>
          <a:xfrm>
            <a:off x="889847" y="2404531"/>
            <a:ext cx="6505363" cy="1646302"/>
          </a:xfrm>
        </p:spPr>
        <p:txBody>
          <a:bodyPr/>
          <a:lstStyle/>
          <a:p>
            <a:pPr algn="ctr"/>
            <a:r>
              <a:rPr lang="en-US" dirty="0"/>
              <a:t>Capstone III Insurance Dataset: </a:t>
            </a:r>
          </a:p>
        </p:txBody>
      </p:sp>
      <p:sp>
        <p:nvSpPr>
          <p:cNvPr id="3" name="Subtitle 2">
            <a:extLst>
              <a:ext uri="{FF2B5EF4-FFF2-40B4-BE49-F238E27FC236}">
                <a16:creationId xmlns:a16="http://schemas.microsoft.com/office/drawing/2014/main" id="{AE39C15E-83F5-4F10-BAB0-5EECB67772BA}"/>
              </a:ext>
            </a:extLst>
          </p:cNvPr>
          <p:cNvSpPr>
            <a:spLocks noGrp="1"/>
          </p:cNvSpPr>
          <p:nvPr>
            <p:ph type="subTitle" idx="1"/>
          </p:nvPr>
        </p:nvSpPr>
        <p:spPr/>
        <p:txBody>
          <a:bodyPr>
            <a:normAutofit/>
          </a:bodyPr>
          <a:lstStyle/>
          <a:p>
            <a:r>
              <a:rPr lang="en-US" sz="2000" dirty="0"/>
              <a:t>Stephanie Kirk</a:t>
            </a:r>
          </a:p>
          <a:p>
            <a:r>
              <a:rPr lang="en-US" sz="2000" dirty="0"/>
              <a:t>Data Analytics Capstone III | Thinkful</a:t>
            </a:r>
          </a:p>
        </p:txBody>
      </p:sp>
    </p:spTree>
    <p:extLst>
      <p:ext uri="{BB962C8B-B14F-4D97-AF65-F5344CB8AC3E}">
        <p14:creationId xmlns:p14="http://schemas.microsoft.com/office/powerpoint/2010/main" val="150005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3D black question marks with one yellow question mark">
            <a:extLst>
              <a:ext uri="{FF2B5EF4-FFF2-40B4-BE49-F238E27FC236}">
                <a16:creationId xmlns:a16="http://schemas.microsoft.com/office/drawing/2014/main" id="{8A34C5DF-1F4C-42D0-9FD3-62D812911EDB}"/>
              </a:ext>
            </a:extLst>
          </p:cNvPr>
          <p:cNvPicPr>
            <a:picLocks noChangeAspect="1"/>
          </p:cNvPicPr>
          <p:nvPr/>
        </p:nvPicPr>
        <p:blipFill rotWithShape="1">
          <a:blip r:embed="rId2"/>
          <a:srcRect l="42892" r="14945"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1B1353E-B9D8-4980-98C0-0CEAAA889F80}"/>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Questions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42BF78BF-FACC-44C8-892E-00576A6B586D}"/>
              </a:ext>
            </a:extLst>
          </p:cNvPr>
          <p:cNvSpPr txBox="1"/>
          <p:nvPr/>
        </p:nvSpPr>
        <p:spPr>
          <a:xfrm>
            <a:off x="1023041" y="4780230"/>
            <a:ext cx="3892991" cy="923330"/>
          </a:xfrm>
          <a:prstGeom prst="rect">
            <a:avLst/>
          </a:prstGeom>
          <a:noFill/>
        </p:spPr>
        <p:txBody>
          <a:bodyPr wrap="square" rtlCol="0">
            <a:spAutoFit/>
          </a:bodyPr>
          <a:lstStyle/>
          <a:p>
            <a:r>
              <a:rPr lang="en-US" dirty="0">
                <a:solidFill>
                  <a:schemeClr val="accent1">
                    <a:lumMod val="75000"/>
                  </a:schemeClr>
                </a:solidFill>
              </a:rPr>
              <a:t>Contact:</a:t>
            </a:r>
          </a:p>
          <a:p>
            <a:r>
              <a:rPr lang="en-US" dirty="0">
                <a:solidFill>
                  <a:schemeClr val="accent1">
                    <a:lumMod val="75000"/>
                  </a:schemeClr>
                </a:solidFill>
              </a:rPr>
              <a:t>sakirk@csbsju.edu</a:t>
            </a:r>
          </a:p>
          <a:p>
            <a:endParaRPr lang="en-US" dirty="0">
              <a:solidFill>
                <a:schemeClr val="accent1">
                  <a:lumMod val="75000"/>
                </a:schemeClr>
              </a:solidFill>
            </a:endParaRPr>
          </a:p>
        </p:txBody>
      </p:sp>
    </p:spTree>
    <p:extLst>
      <p:ext uri="{BB962C8B-B14F-4D97-AF65-F5344CB8AC3E}">
        <p14:creationId xmlns:p14="http://schemas.microsoft.com/office/powerpoint/2010/main" val="416395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17E1A06-6567-4EF3-A4F1-7DEF2CCC75FD}"/>
              </a:ext>
            </a:extLst>
          </p:cNvPr>
          <p:cNvSpPr>
            <a:spLocks noGrp="1"/>
          </p:cNvSpPr>
          <p:nvPr>
            <p:ph type="title"/>
          </p:nvPr>
        </p:nvSpPr>
        <p:spPr>
          <a:xfrm>
            <a:off x="539941" y="528547"/>
            <a:ext cx="2750933" cy="1115784"/>
          </a:xfrm>
        </p:spPr>
        <p:txBody>
          <a:bodyPr anchor="ctr">
            <a:normAutofit/>
          </a:bodyPr>
          <a:lstStyle/>
          <a:p>
            <a:r>
              <a:rPr lang="en-US" dirty="0"/>
              <a:t>Objective</a:t>
            </a:r>
          </a:p>
        </p:txBody>
      </p:sp>
      <p:sp>
        <p:nvSpPr>
          <p:cNvPr id="3" name="Content Placeholder 2">
            <a:extLst>
              <a:ext uri="{FF2B5EF4-FFF2-40B4-BE49-F238E27FC236}">
                <a16:creationId xmlns:a16="http://schemas.microsoft.com/office/drawing/2014/main" id="{BB9E2E58-FA50-4A56-B0D7-6801278BDA38}"/>
              </a:ext>
            </a:extLst>
          </p:cNvPr>
          <p:cNvSpPr>
            <a:spLocks noGrp="1"/>
          </p:cNvSpPr>
          <p:nvPr>
            <p:ph idx="1"/>
          </p:nvPr>
        </p:nvSpPr>
        <p:spPr>
          <a:xfrm>
            <a:off x="449470" y="2160590"/>
            <a:ext cx="4458963" cy="3440110"/>
          </a:xfrm>
        </p:spPr>
        <p:txBody>
          <a:bodyPr>
            <a:normAutofit/>
          </a:bodyPr>
          <a:lstStyle/>
          <a:p>
            <a:pPr marL="0" indent="0">
              <a:buNone/>
            </a:pPr>
            <a:endParaRPr lang="en-US" dirty="0">
              <a:solidFill>
                <a:schemeClr val="bg1"/>
              </a:solidFill>
            </a:endParaRPr>
          </a:p>
          <a:p>
            <a:r>
              <a:rPr lang="en-US" sz="2000" dirty="0">
                <a:solidFill>
                  <a:schemeClr val="bg1"/>
                </a:solidFill>
              </a:rPr>
              <a:t>Identify potential factors in determining BMI.</a:t>
            </a:r>
          </a:p>
          <a:p>
            <a:pPr marL="0" indent="0">
              <a:buNone/>
            </a:pP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solidFill>
              </a:rPr>
              <a:t>Provide recommendations on how potential risk factors can be used to drive business objectives.</a:t>
            </a:r>
          </a:p>
          <a:p>
            <a:pPr marL="0" indent="0">
              <a:buNone/>
            </a:pPr>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19822494-5D82-4BED-B4FA-D967F77FE46B}"/>
              </a:ext>
            </a:extLst>
          </p:cNvPr>
          <p:cNvPicPr>
            <a:picLocks noChangeAspect="1"/>
          </p:cNvPicPr>
          <p:nvPr/>
        </p:nvPicPr>
        <p:blipFill>
          <a:blip r:embed="rId3"/>
          <a:stretch>
            <a:fillRect/>
          </a:stretch>
        </p:blipFill>
        <p:spPr>
          <a:xfrm>
            <a:off x="6096000" y="1493930"/>
            <a:ext cx="5374093" cy="403057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5016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FC11-9E0E-43A6-9180-C1DFCF7D23D7}"/>
              </a:ext>
            </a:extLst>
          </p:cNvPr>
          <p:cNvSpPr>
            <a:spLocks noGrp="1"/>
          </p:cNvSpPr>
          <p:nvPr>
            <p:ph type="title"/>
          </p:nvPr>
        </p:nvSpPr>
        <p:spPr/>
        <p:txBody>
          <a:bodyPr/>
          <a:lstStyle/>
          <a:p>
            <a:r>
              <a:rPr lang="en-US" dirty="0"/>
              <a:t>The Data</a:t>
            </a:r>
          </a:p>
        </p:txBody>
      </p:sp>
      <p:graphicFrame>
        <p:nvGraphicFramePr>
          <p:cNvPr id="12" name="Content Placeholder 2">
            <a:extLst>
              <a:ext uri="{FF2B5EF4-FFF2-40B4-BE49-F238E27FC236}">
                <a16:creationId xmlns:a16="http://schemas.microsoft.com/office/drawing/2014/main" id="{F4F3C806-26E4-43D0-9A15-41F2AE451C55}"/>
              </a:ext>
            </a:extLst>
          </p:cNvPr>
          <p:cNvGraphicFramePr>
            <a:graphicFrameLocks noGrp="1"/>
          </p:cNvGraphicFramePr>
          <p:nvPr>
            <p:ph idx="1"/>
            <p:extLst>
              <p:ext uri="{D42A27DB-BD31-4B8C-83A1-F6EECF244321}">
                <p14:modId xmlns:p14="http://schemas.microsoft.com/office/powerpoint/2010/main" val="2628282596"/>
              </p:ext>
            </p:extLst>
          </p:nvPr>
        </p:nvGraphicFramePr>
        <p:xfrm>
          <a:off x="304799" y="1750622"/>
          <a:ext cx="6076007" cy="4087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99C3642B-28C0-469C-9F01-F26023AF02CF}"/>
              </a:ext>
            </a:extLst>
          </p:cNvPr>
          <p:cNvSpPr txBox="1"/>
          <p:nvPr/>
        </p:nvSpPr>
        <p:spPr>
          <a:xfrm>
            <a:off x="7064727" y="5315213"/>
            <a:ext cx="4475589" cy="523220"/>
          </a:xfrm>
          <a:prstGeom prst="rect">
            <a:avLst/>
          </a:prstGeom>
          <a:noFill/>
        </p:spPr>
        <p:txBody>
          <a:bodyPr wrap="square">
            <a:spAutoFit/>
          </a:bodyPr>
          <a:lstStyle/>
          <a:p>
            <a:r>
              <a:rPr lang="en-US" sz="1600" dirty="0"/>
              <a:t>*</a:t>
            </a:r>
            <a:r>
              <a:rPr lang="en-US" sz="1600" dirty="0" err="1"/>
              <a:t>DataFrame</a:t>
            </a:r>
            <a:r>
              <a:rPr lang="en-US" sz="1600" dirty="0"/>
              <a:t> information for Insurance Dataset</a:t>
            </a:r>
            <a:r>
              <a:rPr lang="en-US" sz="1200" dirty="0"/>
              <a:t>			</a:t>
            </a:r>
          </a:p>
        </p:txBody>
      </p:sp>
      <p:sp>
        <p:nvSpPr>
          <p:cNvPr id="9" name="TextBox 8">
            <a:extLst>
              <a:ext uri="{FF2B5EF4-FFF2-40B4-BE49-F238E27FC236}">
                <a16:creationId xmlns:a16="http://schemas.microsoft.com/office/drawing/2014/main" id="{ECA83289-CDA1-4408-A9E0-2F42BCE0AAC6}"/>
              </a:ext>
            </a:extLst>
          </p:cNvPr>
          <p:cNvSpPr txBox="1"/>
          <p:nvPr/>
        </p:nvSpPr>
        <p:spPr>
          <a:xfrm>
            <a:off x="7006817" y="1761678"/>
            <a:ext cx="4591410" cy="3416320"/>
          </a:xfrm>
          <a:prstGeom prst="rect">
            <a:avLst/>
          </a:prstGeom>
          <a:solidFill>
            <a:schemeClr val="bg1"/>
          </a:solidFill>
          <a:ln>
            <a:solidFill>
              <a:schemeClr val="tx2"/>
            </a:solidFill>
          </a:ln>
        </p:spPr>
        <p:txBody>
          <a:bodyPr wrap="square">
            <a:spAutoFit/>
          </a:bodyPr>
          <a:lstStyle/>
          <a:p>
            <a:r>
              <a:rPr lang="en-US" dirty="0" err="1"/>
              <a:t>RangeIndex</a:t>
            </a:r>
            <a:r>
              <a:rPr lang="en-US" dirty="0"/>
              <a:t>: 1338 entries, 0 to 1337</a:t>
            </a:r>
          </a:p>
          <a:p>
            <a:r>
              <a:rPr lang="en-US" dirty="0"/>
              <a:t>Data columns (total 7 columns):</a:t>
            </a:r>
          </a:p>
          <a:p>
            <a:r>
              <a:rPr lang="en-US" dirty="0"/>
              <a:t> #   Column    Non-Null Count  </a:t>
            </a:r>
            <a:r>
              <a:rPr lang="en-US" dirty="0" err="1"/>
              <a:t>Dtype</a:t>
            </a:r>
            <a:r>
              <a:rPr lang="en-US" dirty="0"/>
              <a:t>  </a:t>
            </a:r>
          </a:p>
          <a:p>
            <a:r>
              <a:rPr lang="en-US" dirty="0"/>
              <a:t>---  ------    --------------  -----  </a:t>
            </a:r>
          </a:p>
          <a:p>
            <a:r>
              <a:rPr lang="en-US" dirty="0"/>
              <a:t> 0  age		1338 non-null   int64  </a:t>
            </a:r>
          </a:p>
          <a:p>
            <a:r>
              <a:rPr lang="en-US" dirty="0"/>
              <a:t> 1  sex		1338 non-null   object </a:t>
            </a:r>
          </a:p>
          <a:p>
            <a:r>
              <a:rPr lang="en-US" dirty="0"/>
              <a:t> 2  </a:t>
            </a:r>
            <a:r>
              <a:rPr lang="en-US" dirty="0" err="1"/>
              <a:t>bmi</a:t>
            </a:r>
            <a:r>
              <a:rPr lang="en-US" dirty="0"/>
              <a:t>		1338 non-null   float64</a:t>
            </a:r>
          </a:p>
          <a:p>
            <a:r>
              <a:rPr lang="en-US" dirty="0"/>
              <a:t> 3  children	1338 non-null   int64  </a:t>
            </a:r>
          </a:p>
          <a:p>
            <a:r>
              <a:rPr lang="en-US" dirty="0"/>
              <a:t> 4  smoker	1338 non-null   object </a:t>
            </a:r>
          </a:p>
          <a:p>
            <a:r>
              <a:rPr lang="en-US" dirty="0"/>
              <a:t> 5  region	1338 non-null   object </a:t>
            </a:r>
          </a:p>
          <a:p>
            <a:r>
              <a:rPr lang="en-US" dirty="0"/>
              <a:t> 6  charges	1338 non-null   float64</a:t>
            </a:r>
          </a:p>
          <a:p>
            <a:r>
              <a:rPr lang="en-US" dirty="0" err="1"/>
              <a:t>dtypes</a:t>
            </a:r>
            <a:r>
              <a:rPr lang="en-US" dirty="0"/>
              <a:t>: float64(2), int64(2), object(3)</a:t>
            </a:r>
          </a:p>
        </p:txBody>
      </p:sp>
    </p:spTree>
    <p:extLst>
      <p:ext uri="{BB962C8B-B14F-4D97-AF65-F5344CB8AC3E}">
        <p14:creationId xmlns:p14="http://schemas.microsoft.com/office/powerpoint/2010/main" val="416124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D7A7-CEB8-46DB-980A-CCDF7290B48D}"/>
              </a:ext>
            </a:extLst>
          </p:cNvPr>
          <p:cNvSpPr>
            <a:spLocks noGrp="1"/>
          </p:cNvSpPr>
          <p:nvPr>
            <p:ph type="title"/>
          </p:nvPr>
        </p:nvSpPr>
        <p:spPr>
          <a:xfrm>
            <a:off x="677334" y="609600"/>
            <a:ext cx="8596668" cy="713516"/>
          </a:xfrm>
        </p:spPr>
        <p:txBody>
          <a:bodyPr/>
          <a:lstStyle/>
          <a:p>
            <a:r>
              <a:rPr lang="en-US" dirty="0"/>
              <a:t>Methods</a:t>
            </a:r>
          </a:p>
        </p:txBody>
      </p:sp>
      <p:sp>
        <p:nvSpPr>
          <p:cNvPr id="3" name="Content Placeholder 2">
            <a:extLst>
              <a:ext uri="{FF2B5EF4-FFF2-40B4-BE49-F238E27FC236}">
                <a16:creationId xmlns:a16="http://schemas.microsoft.com/office/drawing/2014/main" id="{75A1FBE1-3971-45AD-982C-878EAC9214BE}"/>
              </a:ext>
            </a:extLst>
          </p:cNvPr>
          <p:cNvSpPr>
            <a:spLocks noGrp="1"/>
          </p:cNvSpPr>
          <p:nvPr>
            <p:ph idx="1"/>
          </p:nvPr>
        </p:nvSpPr>
        <p:spPr>
          <a:xfrm>
            <a:off x="445026" y="1777878"/>
            <a:ext cx="8828975" cy="4191851"/>
          </a:xfrm>
        </p:spPr>
        <p:txBody>
          <a:bodyPr>
            <a:normAutofit lnSpcReduction="10000"/>
          </a:bodyPr>
          <a:lstStyle/>
          <a:p>
            <a:pPr>
              <a:lnSpc>
                <a:spcPct val="150000"/>
              </a:lnSpc>
            </a:pPr>
            <a:r>
              <a:rPr lang="en-US" sz="2000" dirty="0"/>
              <a:t>Imported csv file from Kaggle into Pandas </a:t>
            </a:r>
            <a:r>
              <a:rPr lang="en-US" sz="2000" dirty="0" err="1"/>
              <a:t>Dataframe</a:t>
            </a:r>
            <a:r>
              <a:rPr lang="en-US" sz="2000" dirty="0"/>
              <a:t> in Google </a:t>
            </a:r>
            <a:r>
              <a:rPr lang="en-US" sz="2000" dirty="0" err="1"/>
              <a:t>Colab</a:t>
            </a:r>
            <a:r>
              <a:rPr lang="en-US" sz="2000" dirty="0"/>
              <a:t>.</a:t>
            </a:r>
          </a:p>
          <a:p>
            <a:pPr>
              <a:lnSpc>
                <a:spcPct val="150000"/>
              </a:lnSpc>
            </a:pPr>
            <a:r>
              <a:rPr lang="en-US" sz="2000" dirty="0"/>
              <a:t>Performed shape(), info(), and head() methods to get an idea of the dataset.</a:t>
            </a:r>
          </a:p>
          <a:p>
            <a:pPr>
              <a:lnSpc>
                <a:spcPct val="150000"/>
              </a:lnSpc>
            </a:pPr>
            <a:r>
              <a:rPr lang="en-US" sz="2000" dirty="0"/>
              <a:t>Split variables into groups using </a:t>
            </a:r>
            <a:r>
              <a:rPr lang="en-US" sz="2000" dirty="0" err="1"/>
              <a:t>Dataframe</a:t>
            </a:r>
            <a:r>
              <a:rPr lang="en-US" sz="2000" dirty="0"/>
              <a:t> manipulation.</a:t>
            </a:r>
          </a:p>
          <a:p>
            <a:pPr>
              <a:lnSpc>
                <a:spcPct val="150000"/>
              </a:lnSpc>
            </a:pPr>
            <a:r>
              <a:rPr lang="en-US" sz="2000" dirty="0"/>
              <a:t>Conducted the following Statistical tests:</a:t>
            </a:r>
          </a:p>
          <a:p>
            <a:pPr lvl="1">
              <a:lnSpc>
                <a:spcPct val="150000"/>
              </a:lnSpc>
            </a:pPr>
            <a:r>
              <a:rPr lang="en-US" sz="1800" dirty="0"/>
              <a:t>Correlation analysis using .</a:t>
            </a:r>
            <a:r>
              <a:rPr lang="en-US" sz="1800" dirty="0" err="1"/>
              <a:t>corr</a:t>
            </a:r>
            <a:r>
              <a:rPr lang="en-US" sz="1800" dirty="0"/>
              <a:t>() method</a:t>
            </a:r>
          </a:p>
          <a:p>
            <a:pPr lvl="1">
              <a:lnSpc>
                <a:spcPct val="150000"/>
              </a:lnSpc>
            </a:pPr>
            <a:r>
              <a:rPr lang="en-US" sz="1800" dirty="0"/>
              <a:t>Calculated confidence intervals</a:t>
            </a:r>
          </a:p>
          <a:p>
            <a:pPr lvl="1">
              <a:lnSpc>
                <a:spcPct val="150000"/>
              </a:lnSpc>
            </a:pPr>
            <a:r>
              <a:rPr lang="en-US" sz="1800" dirty="0"/>
              <a:t>Two-sample t-test using </a:t>
            </a:r>
            <a:r>
              <a:rPr lang="en-US" sz="1800" dirty="0" err="1"/>
              <a:t>stats.ttest</a:t>
            </a:r>
            <a:r>
              <a:rPr lang="en-US" sz="1800" dirty="0"/>
              <a:t>() method</a:t>
            </a:r>
          </a:p>
        </p:txBody>
      </p:sp>
    </p:spTree>
    <p:extLst>
      <p:ext uri="{BB962C8B-B14F-4D97-AF65-F5344CB8AC3E}">
        <p14:creationId xmlns:p14="http://schemas.microsoft.com/office/powerpoint/2010/main" val="327064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AE7B4F-91EE-4E71-88D0-04A46CC660DC}"/>
              </a:ext>
            </a:extLst>
          </p:cNvPr>
          <p:cNvSpPr>
            <a:spLocks noGrp="1"/>
          </p:cNvSpPr>
          <p:nvPr>
            <p:ph type="title"/>
          </p:nvPr>
        </p:nvSpPr>
        <p:spPr>
          <a:xfrm>
            <a:off x="677334" y="609600"/>
            <a:ext cx="8596668" cy="1083398"/>
          </a:xfrm>
        </p:spPr>
        <p:txBody>
          <a:bodyPr>
            <a:normAutofit/>
          </a:bodyPr>
          <a:lstStyle/>
          <a:p>
            <a:r>
              <a:rPr lang="en-US" dirty="0"/>
              <a:t>My Hypotheses</a:t>
            </a:r>
          </a:p>
        </p:txBody>
      </p:sp>
      <p:sp>
        <p:nvSpPr>
          <p:cNvPr id="3" name="Content Placeholder 2">
            <a:extLst>
              <a:ext uri="{FF2B5EF4-FFF2-40B4-BE49-F238E27FC236}">
                <a16:creationId xmlns:a16="http://schemas.microsoft.com/office/drawing/2014/main" id="{50CDA9C6-B2F5-4C9E-A016-2CF43C302B4E}"/>
              </a:ext>
            </a:extLst>
          </p:cNvPr>
          <p:cNvSpPr>
            <a:spLocks noGrp="1"/>
          </p:cNvSpPr>
          <p:nvPr>
            <p:ph idx="1"/>
          </p:nvPr>
        </p:nvSpPr>
        <p:spPr>
          <a:xfrm>
            <a:off x="677334" y="2446219"/>
            <a:ext cx="8596668" cy="2989381"/>
          </a:xfrm>
        </p:spPr>
        <p:txBody>
          <a:bodyPr>
            <a:normAutofit/>
          </a:bodyPr>
          <a:lstStyle/>
          <a:p>
            <a:r>
              <a:rPr lang="en-US" sz="2000" dirty="0"/>
              <a:t>Hypothesis 1: The null hypothesis is that there is no significant difference in BMI between beneficiaries that are older or younger than 40 years old. </a:t>
            </a:r>
          </a:p>
          <a:p>
            <a:endParaRPr lang="en-US" sz="2000" dirty="0"/>
          </a:p>
          <a:p>
            <a:r>
              <a:rPr lang="en-US" sz="2000" dirty="0"/>
              <a:t>Hypothesis 2: The null hypothesis is that there is no significant difference in BMI between the northern and southern regions of the beneficiary’s residences. </a:t>
            </a:r>
          </a:p>
        </p:txBody>
      </p:sp>
    </p:spTree>
    <p:extLst>
      <p:ext uri="{BB962C8B-B14F-4D97-AF65-F5344CB8AC3E}">
        <p14:creationId xmlns:p14="http://schemas.microsoft.com/office/powerpoint/2010/main" val="14793020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191C-3BA9-4605-9557-B3A482D6E330}"/>
              </a:ext>
            </a:extLst>
          </p:cNvPr>
          <p:cNvSpPr>
            <a:spLocks noGrp="1"/>
          </p:cNvSpPr>
          <p:nvPr>
            <p:ph type="title"/>
          </p:nvPr>
        </p:nvSpPr>
        <p:spPr>
          <a:xfrm>
            <a:off x="677334" y="609600"/>
            <a:ext cx="8596668" cy="740229"/>
          </a:xfrm>
        </p:spPr>
        <p:txBody>
          <a:bodyPr/>
          <a:lstStyle/>
          <a:p>
            <a:r>
              <a:rPr lang="en-US" dirty="0"/>
              <a:t>Age</a:t>
            </a:r>
          </a:p>
        </p:txBody>
      </p:sp>
      <p:sp>
        <p:nvSpPr>
          <p:cNvPr id="3" name="Content Placeholder 2">
            <a:extLst>
              <a:ext uri="{FF2B5EF4-FFF2-40B4-BE49-F238E27FC236}">
                <a16:creationId xmlns:a16="http://schemas.microsoft.com/office/drawing/2014/main" id="{DE9DD0BF-96F5-41CB-92CF-23D3E72FADD1}"/>
              </a:ext>
            </a:extLst>
          </p:cNvPr>
          <p:cNvSpPr>
            <a:spLocks noGrp="1"/>
          </p:cNvSpPr>
          <p:nvPr>
            <p:ph idx="1"/>
          </p:nvPr>
        </p:nvSpPr>
        <p:spPr>
          <a:xfrm>
            <a:off x="387534" y="1886552"/>
            <a:ext cx="6370447" cy="3993907"/>
          </a:xfrm>
        </p:spPr>
        <p:txBody>
          <a:bodyPr>
            <a:normAutofit/>
          </a:bodyPr>
          <a:lstStyle/>
          <a:p>
            <a:pPr>
              <a:lnSpc>
                <a:spcPct val="150000"/>
              </a:lnSpc>
            </a:pPr>
            <a:r>
              <a:rPr lang="en-US" dirty="0"/>
              <a:t>Succeed in rejecting the null with 95% confidence and p-value of &lt;.000367.</a:t>
            </a:r>
          </a:p>
          <a:p>
            <a:pPr>
              <a:lnSpc>
                <a:spcPct val="150000"/>
              </a:lnSpc>
            </a:pPr>
            <a:r>
              <a:rPr lang="en-US" dirty="0"/>
              <a:t>Correlation Statistic: 0.097257</a:t>
            </a:r>
          </a:p>
          <a:p>
            <a:pPr>
              <a:lnSpc>
                <a:spcPct val="150000"/>
              </a:lnSpc>
            </a:pPr>
            <a:r>
              <a:rPr lang="en-US" dirty="0"/>
              <a:t>Older than 40 average BMI 31.2607</a:t>
            </a:r>
          </a:p>
          <a:p>
            <a:pPr>
              <a:lnSpc>
                <a:spcPct val="150000"/>
              </a:lnSpc>
            </a:pPr>
            <a:r>
              <a:rPr lang="en-US" dirty="0"/>
              <a:t>Younger than 40 average BMI 30.0749</a:t>
            </a:r>
          </a:p>
          <a:p>
            <a:pPr>
              <a:lnSpc>
                <a:spcPct val="150000"/>
              </a:lnSpc>
            </a:pPr>
            <a:r>
              <a:rPr lang="en-US" dirty="0"/>
              <a:t>With 95% confidence, customers older than 40 years old have between 0.535 and 1.836 higher BMI than those who are younger than 40 years old. </a:t>
            </a:r>
          </a:p>
          <a:p>
            <a:pPr>
              <a:lnSpc>
                <a:spcPct val="150000"/>
              </a:lnSpc>
            </a:pPr>
            <a:endParaRPr lang="en-US" dirty="0"/>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ED7FD7D8-043A-41AD-B7AB-5BF7172779F3}"/>
              </a:ext>
            </a:extLst>
          </p:cNvPr>
          <p:cNvPicPr>
            <a:picLocks noChangeAspect="1"/>
          </p:cNvPicPr>
          <p:nvPr/>
        </p:nvPicPr>
        <p:blipFill>
          <a:blip r:embed="rId3"/>
          <a:stretch>
            <a:fillRect/>
          </a:stretch>
        </p:blipFill>
        <p:spPr>
          <a:xfrm>
            <a:off x="6617479" y="1886552"/>
            <a:ext cx="5313045" cy="4315163"/>
          </a:xfrm>
          <a:prstGeom prst="rect">
            <a:avLst/>
          </a:prstGeom>
        </p:spPr>
      </p:pic>
    </p:spTree>
    <p:extLst>
      <p:ext uri="{BB962C8B-B14F-4D97-AF65-F5344CB8AC3E}">
        <p14:creationId xmlns:p14="http://schemas.microsoft.com/office/powerpoint/2010/main" val="389588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C4C3-98F3-40C0-8E22-43CF2390FBB6}"/>
              </a:ext>
            </a:extLst>
          </p:cNvPr>
          <p:cNvSpPr>
            <a:spLocks noGrp="1"/>
          </p:cNvSpPr>
          <p:nvPr>
            <p:ph type="title"/>
          </p:nvPr>
        </p:nvSpPr>
        <p:spPr>
          <a:xfrm>
            <a:off x="677334" y="609600"/>
            <a:ext cx="4792058" cy="914400"/>
          </a:xfrm>
        </p:spPr>
        <p:txBody>
          <a:bodyPr/>
          <a:lstStyle/>
          <a:p>
            <a:r>
              <a:rPr lang="en-US" dirty="0"/>
              <a:t>Region</a:t>
            </a:r>
          </a:p>
        </p:txBody>
      </p:sp>
      <p:sp>
        <p:nvSpPr>
          <p:cNvPr id="3" name="Content Placeholder 2">
            <a:extLst>
              <a:ext uri="{FF2B5EF4-FFF2-40B4-BE49-F238E27FC236}">
                <a16:creationId xmlns:a16="http://schemas.microsoft.com/office/drawing/2014/main" id="{75696CEF-BEC1-47BE-8F8C-77234770DAE2}"/>
              </a:ext>
            </a:extLst>
          </p:cNvPr>
          <p:cNvSpPr>
            <a:spLocks noGrp="1"/>
          </p:cNvSpPr>
          <p:nvPr>
            <p:ph idx="1"/>
          </p:nvPr>
        </p:nvSpPr>
        <p:spPr>
          <a:xfrm>
            <a:off x="317245" y="2329173"/>
            <a:ext cx="6550780" cy="2942980"/>
          </a:xfrm>
        </p:spPr>
        <p:txBody>
          <a:bodyPr>
            <a:normAutofit/>
          </a:bodyPr>
          <a:lstStyle/>
          <a:p>
            <a:pPr>
              <a:lnSpc>
                <a:spcPct val="150000"/>
              </a:lnSpc>
            </a:pPr>
            <a:r>
              <a:rPr lang="en-US" dirty="0"/>
              <a:t>Succeed in rejecting the null hypothesis with 95% confidence and p-value of 2.91999e-18.</a:t>
            </a:r>
          </a:p>
          <a:p>
            <a:pPr>
              <a:lnSpc>
                <a:spcPct val="150000"/>
              </a:lnSpc>
            </a:pPr>
            <a:r>
              <a:rPr lang="en-US" dirty="0"/>
              <a:t>Correlation Statistic: 0.235</a:t>
            </a:r>
          </a:p>
          <a:p>
            <a:pPr>
              <a:lnSpc>
                <a:spcPct val="150000"/>
              </a:lnSpc>
            </a:pPr>
            <a:r>
              <a:rPr lang="en-US" dirty="0"/>
              <a:t>With 95% confidence, customers from the south have on average between 2.234 and 3.501 higher BMI than customers in the north.</a:t>
            </a:r>
          </a:p>
          <a:p>
            <a:endParaRPr lang="en-US" dirty="0"/>
          </a:p>
        </p:txBody>
      </p:sp>
      <p:pic>
        <p:nvPicPr>
          <p:cNvPr id="7" name="Picture 6">
            <a:extLst>
              <a:ext uri="{FF2B5EF4-FFF2-40B4-BE49-F238E27FC236}">
                <a16:creationId xmlns:a16="http://schemas.microsoft.com/office/drawing/2014/main" id="{402417B5-C0DC-4171-BAC9-1A35453BC955}"/>
              </a:ext>
            </a:extLst>
          </p:cNvPr>
          <p:cNvPicPr>
            <a:picLocks noChangeAspect="1"/>
          </p:cNvPicPr>
          <p:nvPr/>
        </p:nvPicPr>
        <p:blipFill>
          <a:blip r:embed="rId3"/>
          <a:stretch>
            <a:fillRect/>
          </a:stretch>
        </p:blipFill>
        <p:spPr>
          <a:xfrm>
            <a:off x="7466292" y="1640360"/>
            <a:ext cx="3869002" cy="4608155"/>
          </a:xfrm>
          <a:prstGeom prst="rect">
            <a:avLst/>
          </a:prstGeom>
        </p:spPr>
      </p:pic>
      <p:sp>
        <p:nvSpPr>
          <p:cNvPr id="8" name="TextBox 7">
            <a:extLst>
              <a:ext uri="{FF2B5EF4-FFF2-40B4-BE49-F238E27FC236}">
                <a16:creationId xmlns:a16="http://schemas.microsoft.com/office/drawing/2014/main" id="{E3D9982B-C12C-42D9-86B4-6DF978309C07}"/>
              </a:ext>
            </a:extLst>
          </p:cNvPr>
          <p:cNvSpPr txBox="1"/>
          <p:nvPr/>
        </p:nvSpPr>
        <p:spPr>
          <a:xfrm>
            <a:off x="8517987" y="1874831"/>
            <a:ext cx="1084218" cy="307777"/>
          </a:xfrm>
          <a:prstGeom prst="rect">
            <a:avLst/>
          </a:prstGeom>
          <a:noFill/>
        </p:spPr>
        <p:txBody>
          <a:bodyPr wrap="square" rtlCol="0">
            <a:spAutoFit/>
          </a:bodyPr>
          <a:lstStyle/>
          <a:p>
            <a:r>
              <a:rPr lang="en-US" sz="1400" dirty="0">
                <a:latin typeface="Franklin Gothic Book" panose="020B0503020102020204" pitchFamily="34" charset="0"/>
                <a:cs typeface="Calibri" panose="020F0502020204030204" pitchFamily="34" charset="0"/>
              </a:rPr>
              <a:t>32.054</a:t>
            </a:r>
          </a:p>
        </p:txBody>
      </p:sp>
      <p:sp>
        <p:nvSpPr>
          <p:cNvPr id="11" name="TextBox 10">
            <a:extLst>
              <a:ext uri="{FF2B5EF4-FFF2-40B4-BE49-F238E27FC236}">
                <a16:creationId xmlns:a16="http://schemas.microsoft.com/office/drawing/2014/main" id="{A0379F25-8855-43CD-8A98-6B3B9F110CC1}"/>
              </a:ext>
            </a:extLst>
          </p:cNvPr>
          <p:cNvSpPr txBox="1"/>
          <p:nvPr/>
        </p:nvSpPr>
        <p:spPr>
          <a:xfrm>
            <a:off x="10111791" y="2175285"/>
            <a:ext cx="1084218" cy="307777"/>
          </a:xfrm>
          <a:prstGeom prst="rect">
            <a:avLst/>
          </a:prstGeom>
          <a:noFill/>
        </p:spPr>
        <p:txBody>
          <a:bodyPr wrap="square" rtlCol="0">
            <a:spAutoFit/>
          </a:bodyPr>
          <a:lstStyle/>
          <a:p>
            <a:r>
              <a:rPr lang="en-US" sz="1400" dirty="0">
                <a:latin typeface="Franklin Gothic Book" panose="020B0503020102020204" pitchFamily="34" charset="0"/>
                <a:cs typeface="Courier New" panose="02070309020205020404" pitchFamily="49" charset="0"/>
              </a:rPr>
              <a:t>29.187</a:t>
            </a:r>
          </a:p>
        </p:txBody>
      </p:sp>
    </p:spTree>
    <p:extLst>
      <p:ext uri="{BB962C8B-B14F-4D97-AF65-F5344CB8AC3E}">
        <p14:creationId xmlns:p14="http://schemas.microsoft.com/office/powerpoint/2010/main" val="73226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79A5A-4B12-4386-9F5B-C9AAD7B6A2D3}"/>
              </a:ext>
            </a:extLst>
          </p:cNvPr>
          <p:cNvSpPr>
            <a:spLocks noGrp="1"/>
          </p:cNvSpPr>
          <p:nvPr>
            <p:ph type="title"/>
          </p:nvPr>
        </p:nvSpPr>
        <p:spPr>
          <a:xfrm>
            <a:off x="1286933" y="609600"/>
            <a:ext cx="10197494" cy="1099457"/>
          </a:xfrm>
        </p:spPr>
        <p:txBody>
          <a:bodyPr>
            <a:normAutofit/>
          </a:bodyPr>
          <a:lstStyle/>
          <a:p>
            <a:r>
              <a:rPr lang="en-US" dirty="0"/>
              <a:t>Recommendations </a:t>
            </a:r>
          </a:p>
        </p:txBody>
      </p:sp>
      <p:sp>
        <p:nvSpPr>
          <p:cNvPr id="29" name="Isosceles Triangle 28">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B6FA34C-5BF4-4EBD-B2F8-2E8BE9FE69CC}"/>
              </a:ext>
            </a:extLst>
          </p:cNvPr>
          <p:cNvGraphicFramePr>
            <a:graphicFrameLocks noGrp="1"/>
          </p:cNvGraphicFramePr>
          <p:nvPr>
            <p:ph idx="1"/>
            <p:extLst>
              <p:ext uri="{D42A27DB-BD31-4B8C-83A1-F6EECF244321}">
                <p14:modId xmlns:p14="http://schemas.microsoft.com/office/powerpoint/2010/main" val="3277167087"/>
              </p:ext>
            </p:extLst>
          </p:nvPr>
        </p:nvGraphicFramePr>
        <p:xfrm>
          <a:off x="1286933" y="1422762"/>
          <a:ext cx="9928238" cy="5218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61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AF43-7A46-47CB-B73C-EBF1A908DB3E}"/>
              </a:ext>
            </a:extLst>
          </p:cNvPr>
          <p:cNvSpPr>
            <a:spLocks noGrp="1"/>
          </p:cNvSpPr>
          <p:nvPr>
            <p:ph type="title"/>
          </p:nvPr>
        </p:nvSpPr>
        <p:spPr>
          <a:xfrm>
            <a:off x="677334" y="609600"/>
            <a:ext cx="8596668" cy="773430"/>
          </a:xfrm>
        </p:spPr>
        <p:txBody>
          <a:bodyPr/>
          <a:lstStyle/>
          <a:p>
            <a:r>
              <a:rPr lang="en-US" dirty="0"/>
              <a:t>Next Steps</a:t>
            </a:r>
          </a:p>
        </p:txBody>
      </p:sp>
      <p:sp>
        <p:nvSpPr>
          <p:cNvPr id="3" name="Content Placeholder 2">
            <a:extLst>
              <a:ext uri="{FF2B5EF4-FFF2-40B4-BE49-F238E27FC236}">
                <a16:creationId xmlns:a16="http://schemas.microsoft.com/office/drawing/2014/main" id="{C20E813D-3F36-488D-A950-C38A545D08F5}"/>
              </a:ext>
            </a:extLst>
          </p:cNvPr>
          <p:cNvSpPr>
            <a:spLocks noGrp="1"/>
          </p:cNvSpPr>
          <p:nvPr>
            <p:ph idx="1"/>
          </p:nvPr>
        </p:nvSpPr>
        <p:spPr>
          <a:xfrm>
            <a:off x="208665" y="1480344"/>
            <a:ext cx="5277735" cy="2159951"/>
          </a:xfrm>
        </p:spPr>
        <p:txBody>
          <a:bodyPr>
            <a:normAutofit/>
          </a:bodyPr>
          <a:lstStyle/>
          <a:p>
            <a:pPr>
              <a:lnSpc>
                <a:spcPct val="150000"/>
              </a:lnSpc>
            </a:pPr>
            <a:r>
              <a:rPr lang="en-US" dirty="0"/>
              <a:t>I’d like to dive into more variables such as </a:t>
            </a:r>
          </a:p>
          <a:p>
            <a:pPr lvl="1">
              <a:lnSpc>
                <a:spcPct val="150000"/>
              </a:lnSpc>
            </a:pPr>
            <a:r>
              <a:rPr lang="en-US" sz="1800" dirty="0"/>
              <a:t>Charges</a:t>
            </a:r>
          </a:p>
          <a:p>
            <a:pPr lvl="1">
              <a:lnSpc>
                <a:spcPct val="150000"/>
              </a:lnSpc>
            </a:pPr>
            <a:r>
              <a:rPr lang="en-US" sz="1800" dirty="0"/>
              <a:t>Number of Children</a:t>
            </a:r>
          </a:p>
        </p:txBody>
      </p:sp>
      <p:sp>
        <p:nvSpPr>
          <p:cNvPr id="7" name="Content Placeholder 2">
            <a:extLst>
              <a:ext uri="{FF2B5EF4-FFF2-40B4-BE49-F238E27FC236}">
                <a16:creationId xmlns:a16="http://schemas.microsoft.com/office/drawing/2014/main" id="{57DFAE11-5B31-4218-9C45-C91CEE2684F4}"/>
              </a:ext>
            </a:extLst>
          </p:cNvPr>
          <p:cNvSpPr txBox="1">
            <a:spLocks/>
          </p:cNvSpPr>
          <p:nvPr/>
        </p:nvSpPr>
        <p:spPr>
          <a:xfrm>
            <a:off x="5486401" y="1480344"/>
            <a:ext cx="4800600" cy="40517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t>Datasets with additional information</a:t>
            </a:r>
          </a:p>
          <a:p>
            <a:pPr lvl="1">
              <a:lnSpc>
                <a:spcPct val="150000"/>
              </a:lnSpc>
            </a:pPr>
            <a:r>
              <a:rPr lang="en-US" sz="1800" dirty="0"/>
              <a:t>Datasets with additional information</a:t>
            </a:r>
          </a:p>
          <a:p>
            <a:pPr lvl="1">
              <a:lnSpc>
                <a:spcPct val="150000"/>
              </a:lnSpc>
            </a:pPr>
            <a:r>
              <a:rPr lang="en-US" sz="1800" dirty="0"/>
              <a:t>Insurance type</a:t>
            </a:r>
          </a:p>
          <a:p>
            <a:pPr lvl="1">
              <a:lnSpc>
                <a:spcPct val="150000"/>
              </a:lnSpc>
            </a:pPr>
            <a:r>
              <a:rPr lang="en-US" sz="1800" dirty="0"/>
              <a:t>Education</a:t>
            </a:r>
          </a:p>
          <a:p>
            <a:pPr lvl="1">
              <a:lnSpc>
                <a:spcPct val="150000"/>
              </a:lnSpc>
            </a:pPr>
            <a:r>
              <a:rPr lang="en-US" sz="1800" dirty="0"/>
              <a:t>Existing long-term illness</a:t>
            </a:r>
          </a:p>
          <a:p>
            <a:pPr lvl="1">
              <a:lnSpc>
                <a:spcPct val="150000"/>
              </a:lnSpc>
            </a:pPr>
            <a:r>
              <a:rPr lang="en-US" sz="1800" dirty="0"/>
              <a:t>Occupation</a:t>
            </a:r>
          </a:p>
        </p:txBody>
      </p:sp>
      <p:pic>
        <p:nvPicPr>
          <p:cNvPr id="9" name="Picture 8">
            <a:extLst>
              <a:ext uri="{FF2B5EF4-FFF2-40B4-BE49-F238E27FC236}">
                <a16:creationId xmlns:a16="http://schemas.microsoft.com/office/drawing/2014/main" id="{0392FAB9-D831-475D-A450-369DEBF5E5A3}"/>
              </a:ext>
            </a:extLst>
          </p:cNvPr>
          <p:cNvPicPr>
            <a:picLocks noChangeAspect="1"/>
          </p:cNvPicPr>
          <p:nvPr/>
        </p:nvPicPr>
        <p:blipFill>
          <a:blip r:embed="rId3"/>
          <a:stretch>
            <a:fillRect/>
          </a:stretch>
        </p:blipFill>
        <p:spPr>
          <a:xfrm>
            <a:off x="1170132" y="3166610"/>
            <a:ext cx="3710478" cy="3588819"/>
          </a:xfrm>
          <a:prstGeom prst="rect">
            <a:avLst/>
          </a:prstGeom>
        </p:spPr>
      </p:pic>
    </p:spTree>
    <p:extLst>
      <p:ext uri="{BB962C8B-B14F-4D97-AF65-F5344CB8AC3E}">
        <p14:creationId xmlns:p14="http://schemas.microsoft.com/office/powerpoint/2010/main" val="1483173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21495</TotalTime>
  <Words>1149</Words>
  <Application>Microsoft Office PowerPoint</Application>
  <PresentationFormat>Widescreen</PresentationFormat>
  <Paragraphs>98</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Helvetica Neue</vt:lpstr>
      <vt:lpstr>Roboto</vt:lpstr>
      <vt:lpstr>Trebuchet MS</vt:lpstr>
      <vt:lpstr>Wingdings 3</vt:lpstr>
      <vt:lpstr>Facet</vt:lpstr>
      <vt:lpstr>Capstone III Insurance Dataset: </vt:lpstr>
      <vt:lpstr>Objective</vt:lpstr>
      <vt:lpstr>The Data</vt:lpstr>
      <vt:lpstr>Methods</vt:lpstr>
      <vt:lpstr>My Hypotheses</vt:lpstr>
      <vt:lpstr>Age</vt:lpstr>
      <vt:lpstr>Region</vt:lpstr>
      <vt:lpstr>Recommendations </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II</dc:title>
  <dc:creator>Stephanie Kirk</dc:creator>
  <cp:lastModifiedBy>Stephanie Kirk</cp:lastModifiedBy>
  <cp:revision>41</cp:revision>
  <dcterms:created xsi:type="dcterms:W3CDTF">2022-01-04T00:06:02Z</dcterms:created>
  <dcterms:modified xsi:type="dcterms:W3CDTF">2022-02-26T01:41:14Z</dcterms:modified>
</cp:coreProperties>
</file>