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0" r:id="rId4"/>
    <p:sldId id="258" r:id="rId5"/>
    <p:sldId id="274" r:id="rId6"/>
    <p:sldId id="272" r:id="rId7"/>
    <p:sldId id="27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660"/>
  </p:normalViewPr>
  <p:slideViewPr>
    <p:cSldViewPr snapToGrid="0">
      <p:cViewPr>
        <p:scale>
          <a:sx n="60" d="100"/>
          <a:sy n="60" d="100"/>
        </p:scale>
        <p:origin x="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[Book1]vizualiztion!PivotTable34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Average Sale Price by Garage Capacity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vizualiztion!$H$1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vizualiztion!$G$2:$G$5</c:f>
              <c:strCach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strCache>
            </c:strRef>
          </c:cat>
          <c:val>
            <c:numRef>
              <c:f>vizualiztion!$H$2:$H$5</c:f>
              <c:numCache>
                <c:formatCode>General</c:formatCode>
                <c:ptCount val="3"/>
                <c:pt idx="0">
                  <c:v>183851.66383495147</c:v>
                </c:pt>
                <c:pt idx="1">
                  <c:v>309636.12154696131</c:v>
                </c:pt>
                <c:pt idx="2">
                  <c:v>192655.8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B-42AA-9503-E020E1B7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0637936"/>
        <c:axId val="920634192"/>
      </c:barChart>
      <c:catAx>
        <c:axId val="92063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34192"/>
        <c:crosses val="autoZero"/>
        <c:auto val="1"/>
        <c:lblAlgn val="ctr"/>
        <c:lblOffset val="100"/>
        <c:noMultiLvlLbl val="0"/>
      </c:catAx>
      <c:valAx>
        <c:axId val="92063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3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Above</a:t>
            </a:r>
            <a:r>
              <a:rPr lang="en-US" sz="1800" baseline="0" dirty="0"/>
              <a:t> Ground Living Area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674231653656141E-2"/>
                  <c:y val="-3.0523253485072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33-4915-B94C-9184E23A35DB}"/>
                </c:ext>
              </c:extLst>
            </c:dLbl>
            <c:dLbl>
              <c:idx val="1"/>
              <c:layout>
                <c:manualLayout>
                  <c:x val="-3.573049640069173E-2"/>
                  <c:y val="-4.0697671313429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33-4915-B94C-9184E23A35DB}"/>
                </c:ext>
              </c:extLst>
            </c:dLbl>
            <c:dLbl>
              <c:idx val="2"/>
              <c:layout>
                <c:manualLayout>
                  <c:x val="-7.3843025894762909E-2"/>
                  <c:y val="-4.7480616532334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33-4915-B94C-9184E23A3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'GrLiving T-test'!$Q$62:$S$62</c:f>
                <c:numCache>
                  <c:formatCode>General</c:formatCode>
                  <c:ptCount val="3"/>
                  <c:pt idx="0">
                    <c:v>3512.6387133719613</c:v>
                  </c:pt>
                  <c:pt idx="1">
                    <c:v>12977.037782200314</c:v>
                  </c:pt>
                  <c:pt idx="2">
                    <c:v>77361.826613838391</c:v>
                  </c:pt>
                </c:numCache>
              </c:numRef>
            </c:plus>
            <c:minus>
              <c:numRef>
                <c:f>'GrLiving T-test'!$Q$63:$S$63</c:f>
                <c:numCache>
                  <c:formatCode>General</c:formatCode>
                  <c:ptCount val="3"/>
                  <c:pt idx="0">
                    <c:v>3512.6387133719613</c:v>
                  </c:pt>
                  <c:pt idx="1">
                    <c:v>12977.037782200314</c:v>
                  </c:pt>
                  <c:pt idx="2">
                    <c:v>77361.826613838391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'GrLiving T-test'!$Q$57:$S$57</c:f>
              <c:strCache>
                <c:ptCount val="3"/>
                <c:pt idx="0">
                  <c:v>1000-2000 sq ft</c:v>
                </c:pt>
                <c:pt idx="1">
                  <c:v>2000-3000 sq ft</c:v>
                </c:pt>
                <c:pt idx="2">
                  <c:v>3000-4000 sq ft</c:v>
                </c:pt>
              </c:strCache>
            </c:strRef>
          </c:cat>
          <c:val>
            <c:numRef>
              <c:f>'GrLiving T-test'!$Q$58:$S$58</c:f>
              <c:numCache>
                <c:formatCode>_("$"* #,##0.00_);_("$"* \(#,##0.00\);_("$"* "-"??_);_(@_)</c:formatCode>
                <c:ptCount val="3"/>
                <c:pt idx="0">
                  <c:v>175006.44773175541</c:v>
                </c:pt>
                <c:pt idx="1">
                  <c:v>272048.45685279189</c:v>
                </c:pt>
                <c:pt idx="2">
                  <c:v>367900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3-4915-B94C-9184E23A3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0662896"/>
        <c:axId val="920663312"/>
      </c:barChart>
      <c:catAx>
        <c:axId val="92066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63312"/>
        <c:crosses val="autoZero"/>
        <c:auto val="1"/>
        <c:lblAlgn val="ctr"/>
        <c:lblOffset val="100"/>
        <c:noMultiLvlLbl val="0"/>
      </c:catAx>
      <c:valAx>
        <c:axId val="920663312"/>
        <c:scaling>
          <c:orientation val="minMax"/>
          <c:min val="1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6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II Final.xlsx]Lead Paint T-Test 1978!PivotTable49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 Sale Price Before and After 1978</a:t>
            </a:r>
          </a:p>
        </c:rich>
      </c:tx>
      <c:layout>
        <c:manualLayout>
          <c:xMode val="edge"/>
          <c:yMode val="edge"/>
          <c:x val="0.110466572888494"/>
          <c:y val="3.4516769306492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538205643066914"/>
          <c:y val="0.16121913229190532"/>
          <c:w val="0.77616266398449685"/>
          <c:h val="0.72998971835131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'Lead Paint T-Test 1978'!$P$3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868435986212733E-3"/>
                  <c:y val="6.90335386129857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B8-4270-99B1-4C0D18548C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'Lead Paint T-Test 1978'!$O$4:$O$6</c:f>
              <c:strCache>
                <c:ptCount val="2"/>
                <c:pt idx="0">
                  <c:v>After 1978</c:v>
                </c:pt>
                <c:pt idx="1">
                  <c:v>Before 1978</c:v>
                </c:pt>
              </c:strCache>
            </c:strRef>
          </c:cat>
          <c:val>
            <c:numRef>
              <c:f>'Lead Paint T-Test 1978'!$P$4:$P$6</c:f>
              <c:numCache>
                <c:formatCode>"$"#,##0</c:formatCode>
                <c:ptCount val="2"/>
                <c:pt idx="0">
                  <c:v>232365.14492753622</c:v>
                </c:pt>
                <c:pt idx="1">
                  <c:v>142844.08939213349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8-4270-99B1-4C0D18548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0647088"/>
        <c:axId val="920632944"/>
      </c:barChart>
      <c:catAx>
        <c:axId val="92064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32944"/>
        <c:crosses val="autoZero"/>
        <c:auto val="1"/>
        <c:lblAlgn val="ctr"/>
        <c:lblOffset val="100"/>
        <c:noMultiLvlLbl val="0"/>
      </c:catAx>
      <c:valAx>
        <c:axId val="92063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E6B4A-076D-46CF-ADED-15BB890D50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8D74C-42CB-4826-BCBC-A02546B7C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consisted of a sample size of 1460 homes in Ames, Iowa that were sold between 2006 and 2010.</a:t>
          </a:r>
        </a:p>
      </dgm:t>
    </dgm:pt>
    <dgm:pt modelId="{68CED29F-6786-431D-AFAD-4CADB6B08D0A}" type="parTrans" cxnId="{5B19E054-AC8B-45EC-8567-67B2ED05F7EC}">
      <dgm:prSet/>
      <dgm:spPr/>
      <dgm:t>
        <a:bodyPr/>
        <a:lstStyle/>
        <a:p>
          <a:endParaRPr lang="en-US"/>
        </a:p>
      </dgm:t>
    </dgm:pt>
    <dgm:pt modelId="{9639FBA6-43DD-490D-AEF9-52936A2F41D2}" type="sibTrans" cxnId="{5B19E054-AC8B-45EC-8567-67B2ED05F7EC}">
      <dgm:prSet/>
      <dgm:spPr/>
      <dgm:t>
        <a:bodyPr/>
        <a:lstStyle/>
        <a:p>
          <a:endParaRPr lang="en-US"/>
        </a:p>
      </dgm:t>
    </dgm:pt>
    <dgm:pt modelId="{901ED35C-606B-4BCB-BB2A-AB13D1B057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set is made up of 80 columns and is approximately evenly distributed.</a:t>
          </a:r>
        </a:p>
      </dgm:t>
    </dgm:pt>
    <dgm:pt modelId="{DACF2046-C2A7-4A82-A169-D48740BA1550}" type="parTrans" cxnId="{495238D9-8387-49CC-B5F6-EEF3F066B7C3}">
      <dgm:prSet/>
      <dgm:spPr/>
      <dgm:t>
        <a:bodyPr/>
        <a:lstStyle/>
        <a:p>
          <a:endParaRPr lang="en-US"/>
        </a:p>
      </dgm:t>
    </dgm:pt>
    <dgm:pt modelId="{089E4EAB-AE05-4BDB-97C3-864B488F9A18}" type="sibTrans" cxnId="{495238D9-8387-49CC-B5F6-EEF3F066B7C3}">
      <dgm:prSet/>
      <dgm:spPr/>
      <dgm:t>
        <a:bodyPr/>
        <a:lstStyle/>
        <a:p>
          <a:endParaRPr lang="en-US"/>
        </a:p>
      </dgm:t>
    </dgm:pt>
    <dgm:pt modelId="{BA803BED-2668-4DA3-B62D-F524B8293B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used in my analysis was pulled from Kaggle: https://www.kaggle.com/alphaepsilon/housing-prices-dataset</a:t>
          </a:r>
        </a:p>
      </dgm:t>
    </dgm:pt>
    <dgm:pt modelId="{A6AB702F-566A-417A-A143-CBCD8058B51B}" type="parTrans" cxnId="{D5C44607-E00C-4BAB-BD66-A20F3DDDCD40}">
      <dgm:prSet/>
      <dgm:spPr/>
      <dgm:t>
        <a:bodyPr/>
        <a:lstStyle/>
        <a:p>
          <a:endParaRPr lang="en-US"/>
        </a:p>
      </dgm:t>
    </dgm:pt>
    <dgm:pt modelId="{88960C5F-255A-4481-B0BE-0A1E3B6D2F04}" type="sibTrans" cxnId="{D5C44607-E00C-4BAB-BD66-A20F3DDDCD40}">
      <dgm:prSet/>
      <dgm:spPr/>
      <dgm:t>
        <a:bodyPr/>
        <a:lstStyle/>
        <a:p>
          <a:endParaRPr lang="en-US"/>
        </a:p>
      </dgm:t>
    </dgm:pt>
    <dgm:pt modelId="{115C2524-9476-4A65-8E19-E26332A2945A}" type="pres">
      <dgm:prSet presAssocID="{9C8E6B4A-076D-46CF-ADED-15BB890D507B}" presName="root" presStyleCnt="0">
        <dgm:presLayoutVars>
          <dgm:dir/>
          <dgm:resizeHandles val="exact"/>
        </dgm:presLayoutVars>
      </dgm:prSet>
      <dgm:spPr/>
    </dgm:pt>
    <dgm:pt modelId="{979AD1B6-15CB-462B-ACD3-95B1F22E7D1D}" type="pres">
      <dgm:prSet presAssocID="{2AC8D74C-42CB-4826-BCBC-A02546B7C467}" presName="compNode" presStyleCnt="0"/>
      <dgm:spPr/>
    </dgm:pt>
    <dgm:pt modelId="{BCFDCFCB-E952-49AB-8D67-C83C085AAAD4}" type="pres">
      <dgm:prSet presAssocID="{2AC8D74C-42CB-4826-BCBC-A02546B7C467}" presName="bgRect" presStyleLbl="bgShp" presStyleIdx="0" presStyleCnt="3" custLinFactNeighborX="0" custLinFactNeighborY="-19756"/>
      <dgm:spPr/>
    </dgm:pt>
    <dgm:pt modelId="{B4F6CAF0-3835-4C69-B4E0-62533F7F0664}" type="pres">
      <dgm:prSet presAssocID="{2AC8D74C-42CB-4826-BCBC-A02546B7C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2D286B2E-CF5C-48E6-A862-201B3B32FB6E}" type="pres">
      <dgm:prSet presAssocID="{2AC8D74C-42CB-4826-BCBC-A02546B7C467}" presName="spaceRect" presStyleCnt="0"/>
      <dgm:spPr/>
    </dgm:pt>
    <dgm:pt modelId="{FD33CEB1-2D10-475F-8B88-988A5DFC77B8}" type="pres">
      <dgm:prSet presAssocID="{2AC8D74C-42CB-4826-BCBC-A02546B7C467}" presName="parTx" presStyleLbl="revTx" presStyleIdx="0" presStyleCnt="3">
        <dgm:presLayoutVars>
          <dgm:chMax val="0"/>
          <dgm:chPref val="0"/>
        </dgm:presLayoutVars>
      </dgm:prSet>
      <dgm:spPr/>
    </dgm:pt>
    <dgm:pt modelId="{42C7F222-DF27-4559-8562-2DE64616F789}" type="pres">
      <dgm:prSet presAssocID="{9639FBA6-43DD-490D-AEF9-52936A2F41D2}" presName="sibTrans" presStyleCnt="0"/>
      <dgm:spPr/>
    </dgm:pt>
    <dgm:pt modelId="{78FBB240-DA07-486E-A158-873890C26454}" type="pres">
      <dgm:prSet presAssocID="{901ED35C-606B-4BCB-BB2A-AB13D1B0578E}" presName="compNode" presStyleCnt="0"/>
      <dgm:spPr/>
    </dgm:pt>
    <dgm:pt modelId="{5A475473-19D1-446C-983E-4AF6A892C68F}" type="pres">
      <dgm:prSet presAssocID="{901ED35C-606B-4BCB-BB2A-AB13D1B0578E}" presName="bgRect" presStyleLbl="bgShp" presStyleIdx="1" presStyleCnt="3"/>
      <dgm:spPr/>
    </dgm:pt>
    <dgm:pt modelId="{45BED461-1BD9-49CA-8732-EA5538CD0E21}" type="pres">
      <dgm:prSet presAssocID="{901ED35C-606B-4BCB-BB2A-AB13D1B057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72B19C5-944D-4879-9C75-4DCA974B1CFF}" type="pres">
      <dgm:prSet presAssocID="{901ED35C-606B-4BCB-BB2A-AB13D1B0578E}" presName="spaceRect" presStyleCnt="0"/>
      <dgm:spPr/>
    </dgm:pt>
    <dgm:pt modelId="{AF33EFD7-6E77-4B08-BB11-30936691F609}" type="pres">
      <dgm:prSet presAssocID="{901ED35C-606B-4BCB-BB2A-AB13D1B0578E}" presName="parTx" presStyleLbl="revTx" presStyleIdx="1" presStyleCnt="3">
        <dgm:presLayoutVars>
          <dgm:chMax val="0"/>
          <dgm:chPref val="0"/>
        </dgm:presLayoutVars>
      </dgm:prSet>
      <dgm:spPr/>
    </dgm:pt>
    <dgm:pt modelId="{FBE1E845-E842-4AEB-8F67-0C7B2ADF55FE}" type="pres">
      <dgm:prSet presAssocID="{089E4EAB-AE05-4BDB-97C3-864B488F9A18}" presName="sibTrans" presStyleCnt="0"/>
      <dgm:spPr/>
    </dgm:pt>
    <dgm:pt modelId="{86FA4D3F-97FF-4FF5-882B-9B0DD133DD9C}" type="pres">
      <dgm:prSet presAssocID="{BA803BED-2668-4DA3-B62D-F524B8293B81}" presName="compNode" presStyleCnt="0"/>
      <dgm:spPr/>
    </dgm:pt>
    <dgm:pt modelId="{4AEBE241-7CC1-408A-AFDE-E2450FAD3F9E}" type="pres">
      <dgm:prSet presAssocID="{BA803BED-2668-4DA3-B62D-F524B8293B81}" presName="bgRect" presStyleLbl="bgShp" presStyleIdx="2" presStyleCnt="3"/>
      <dgm:spPr/>
    </dgm:pt>
    <dgm:pt modelId="{8B0820A5-BAA3-46B5-82FD-E50131A4B123}" type="pres">
      <dgm:prSet presAssocID="{BA803BED-2668-4DA3-B62D-F524B8293B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2627EB-D46D-4C47-89C2-EFB49F21281E}" type="pres">
      <dgm:prSet presAssocID="{BA803BED-2668-4DA3-B62D-F524B8293B81}" presName="spaceRect" presStyleCnt="0"/>
      <dgm:spPr/>
    </dgm:pt>
    <dgm:pt modelId="{09BDF6D6-6543-4D8E-B12C-2FF212074A3E}" type="pres">
      <dgm:prSet presAssocID="{BA803BED-2668-4DA3-B62D-F524B8293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C44607-E00C-4BAB-BD66-A20F3DDDCD40}" srcId="{9C8E6B4A-076D-46CF-ADED-15BB890D507B}" destId="{BA803BED-2668-4DA3-B62D-F524B8293B81}" srcOrd="2" destOrd="0" parTransId="{A6AB702F-566A-417A-A143-CBCD8058B51B}" sibTransId="{88960C5F-255A-4481-B0BE-0A1E3B6D2F04}"/>
    <dgm:cxn modelId="{2AD82B23-A189-4E0B-AAAE-9BED8FFAC640}" type="presOf" srcId="{2AC8D74C-42CB-4826-BCBC-A02546B7C467}" destId="{FD33CEB1-2D10-475F-8B88-988A5DFC77B8}" srcOrd="0" destOrd="0" presId="urn:microsoft.com/office/officeart/2018/2/layout/IconVerticalSolidList"/>
    <dgm:cxn modelId="{808A4B6F-7958-4D22-B317-5D0C05AE06DB}" type="presOf" srcId="{9C8E6B4A-076D-46CF-ADED-15BB890D507B}" destId="{115C2524-9476-4A65-8E19-E26332A2945A}" srcOrd="0" destOrd="0" presId="urn:microsoft.com/office/officeart/2018/2/layout/IconVerticalSolidList"/>
    <dgm:cxn modelId="{ADD45C73-AE3B-4F61-91A6-9FA6DAFB8D49}" type="presOf" srcId="{BA803BED-2668-4DA3-B62D-F524B8293B81}" destId="{09BDF6D6-6543-4D8E-B12C-2FF212074A3E}" srcOrd="0" destOrd="0" presId="urn:microsoft.com/office/officeart/2018/2/layout/IconVerticalSolidList"/>
    <dgm:cxn modelId="{5B19E054-AC8B-45EC-8567-67B2ED05F7EC}" srcId="{9C8E6B4A-076D-46CF-ADED-15BB890D507B}" destId="{2AC8D74C-42CB-4826-BCBC-A02546B7C467}" srcOrd="0" destOrd="0" parTransId="{68CED29F-6786-431D-AFAD-4CADB6B08D0A}" sibTransId="{9639FBA6-43DD-490D-AEF9-52936A2F41D2}"/>
    <dgm:cxn modelId="{EC9982BE-D8DB-48B2-81AA-F33E9C128C04}" type="presOf" srcId="{901ED35C-606B-4BCB-BB2A-AB13D1B0578E}" destId="{AF33EFD7-6E77-4B08-BB11-30936691F609}" srcOrd="0" destOrd="0" presId="urn:microsoft.com/office/officeart/2018/2/layout/IconVerticalSolidList"/>
    <dgm:cxn modelId="{495238D9-8387-49CC-B5F6-EEF3F066B7C3}" srcId="{9C8E6B4A-076D-46CF-ADED-15BB890D507B}" destId="{901ED35C-606B-4BCB-BB2A-AB13D1B0578E}" srcOrd="1" destOrd="0" parTransId="{DACF2046-C2A7-4A82-A169-D48740BA1550}" sibTransId="{089E4EAB-AE05-4BDB-97C3-864B488F9A18}"/>
    <dgm:cxn modelId="{58C93C7B-12E1-4064-9CF4-102C6ACD7E43}" type="presParOf" srcId="{115C2524-9476-4A65-8E19-E26332A2945A}" destId="{979AD1B6-15CB-462B-ACD3-95B1F22E7D1D}" srcOrd="0" destOrd="0" presId="urn:microsoft.com/office/officeart/2018/2/layout/IconVerticalSolidList"/>
    <dgm:cxn modelId="{92FAAF63-9AC9-4F3C-9CF9-8D8403DEFC44}" type="presParOf" srcId="{979AD1B6-15CB-462B-ACD3-95B1F22E7D1D}" destId="{BCFDCFCB-E952-49AB-8D67-C83C085AAAD4}" srcOrd="0" destOrd="0" presId="urn:microsoft.com/office/officeart/2018/2/layout/IconVerticalSolidList"/>
    <dgm:cxn modelId="{E4AC7E8F-7977-4A26-A732-4E04C0CF4129}" type="presParOf" srcId="{979AD1B6-15CB-462B-ACD3-95B1F22E7D1D}" destId="{B4F6CAF0-3835-4C69-B4E0-62533F7F0664}" srcOrd="1" destOrd="0" presId="urn:microsoft.com/office/officeart/2018/2/layout/IconVerticalSolidList"/>
    <dgm:cxn modelId="{A85ABE2C-6ADB-40C4-9FF1-3D532B6AFB87}" type="presParOf" srcId="{979AD1B6-15CB-462B-ACD3-95B1F22E7D1D}" destId="{2D286B2E-CF5C-48E6-A862-201B3B32FB6E}" srcOrd="2" destOrd="0" presId="urn:microsoft.com/office/officeart/2018/2/layout/IconVerticalSolidList"/>
    <dgm:cxn modelId="{E0A2C5F3-1CF4-4664-9FCF-7B297FE65385}" type="presParOf" srcId="{979AD1B6-15CB-462B-ACD3-95B1F22E7D1D}" destId="{FD33CEB1-2D10-475F-8B88-988A5DFC77B8}" srcOrd="3" destOrd="0" presId="urn:microsoft.com/office/officeart/2018/2/layout/IconVerticalSolidList"/>
    <dgm:cxn modelId="{DF28735E-97E1-4B1D-BFFA-31E840C48B74}" type="presParOf" srcId="{115C2524-9476-4A65-8E19-E26332A2945A}" destId="{42C7F222-DF27-4559-8562-2DE64616F789}" srcOrd="1" destOrd="0" presId="urn:microsoft.com/office/officeart/2018/2/layout/IconVerticalSolidList"/>
    <dgm:cxn modelId="{113128B7-E31B-4557-9531-3CDC432CB43C}" type="presParOf" srcId="{115C2524-9476-4A65-8E19-E26332A2945A}" destId="{78FBB240-DA07-486E-A158-873890C26454}" srcOrd="2" destOrd="0" presId="urn:microsoft.com/office/officeart/2018/2/layout/IconVerticalSolidList"/>
    <dgm:cxn modelId="{C538018B-1B6B-4BD3-BA7D-DD37DE101AC1}" type="presParOf" srcId="{78FBB240-DA07-486E-A158-873890C26454}" destId="{5A475473-19D1-446C-983E-4AF6A892C68F}" srcOrd="0" destOrd="0" presId="urn:microsoft.com/office/officeart/2018/2/layout/IconVerticalSolidList"/>
    <dgm:cxn modelId="{B618BB6B-1A8A-45E8-AA0A-F77FCA5CF810}" type="presParOf" srcId="{78FBB240-DA07-486E-A158-873890C26454}" destId="{45BED461-1BD9-49CA-8732-EA5538CD0E21}" srcOrd="1" destOrd="0" presId="urn:microsoft.com/office/officeart/2018/2/layout/IconVerticalSolidList"/>
    <dgm:cxn modelId="{5DFDAF19-EA2F-4A81-AEE1-FF8A1DE9283E}" type="presParOf" srcId="{78FBB240-DA07-486E-A158-873890C26454}" destId="{772B19C5-944D-4879-9C75-4DCA974B1CFF}" srcOrd="2" destOrd="0" presId="urn:microsoft.com/office/officeart/2018/2/layout/IconVerticalSolidList"/>
    <dgm:cxn modelId="{6948833D-CB7D-426B-8AC0-BC102629D749}" type="presParOf" srcId="{78FBB240-DA07-486E-A158-873890C26454}" destId="{AF33EFD7-6E77-4B08-BB11-30936691F609}" srcOrd="3" destOrd="0" presId="urn:microsoft.com/office/officeart/2018/2/layout/IconVerticalSolidList"/>
    <dgm:cxn modelId="{65C2A4EC-76F6-4308-9745-94F9FD0BCAF6}" type="presParOf" srcId="{115C2524-9476-4A65-8E19-E26332A2945A}" destId="{FBE1E845-E842-4AEB-8F67-0C7B2ADF55FE}" srcOrd="3" destOrd="0" presId="urn:microsoft.com/office/officeart/2018/2/layout/IconVerticalSolidList"/>
    <dgm:cxn modelId="{1ABA4A70-7F50-4543-910A-29BE53458F72}" type="presParOf" srcId="{115C2524-9476-4A65-8E19-E26332A2945A}" destId="{86FA4D3F-97FF-4FF5-882B-9B0DD133DD9C}" srcOrd="4" destOrd="0" presId="urn:microsoft.com/office/officeart/2018/2/layout/IconVerticalSolidList"/>
    <dgm:cxn modelId="{EE5A668A-3081-4977-9C5F-656A4358A95C}" type="presParOf" srcId="{86FA4D3F-97FF-4FF5-882B-9B0DD133DD9C}" destId="{4AEBE241-7CC1-408A-AFDE-E2450FAD3F9E}" srcOrd="0" destOrd="0" presId="urn:microsoft.com/office/officeart/2018/2/layout/IconVerticalSolidList"/>
    <dgm:cxn modelId="{E3F177C2-DF2F-4EB3-BC9D-975F50916D67}" type="presParOf" srcId="{86FA4D3F-97FF-4FF5-882B-9B0DD133DD9C}" destId="{8B0820A5-BAA3-46B5-82FD-E50131A4B123}" srcOrd="1" destOrd="0" presId="urn:microsoft.com/office/officeart/2018/2/layout/IconVerticalSolidList"/>
    <dgm:cxn modelId="{38DA7B81-0E7B-409B-B66D-174BB58B5218}" type="presParOf" srcId="{86FA4D3F-97FF-4FF5-882B-9B0DD133DD9C}" destId="{CB2627EB-D46D-4C47-89C2-EFB49F21281E}" srcOrd="2" destOrd="0" presId="urn:microsoft.com/office/officeart/2018/2/layout/IconVerticalSolidList"/>
    <dgm:cxn modelId="{2D0840E4-5CA8-4CCD-8474-DD22AF05071B}" type="presParOf" srcId="{86FA4D3F-97FF-4FF5-882B-9B0DD133DD9C}" destId="{09BDF6D6-6543-4D8E-B12C-2FF212074A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D2555-FCAB-422C-94D4-D602B968C9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2E28D-DDBC-4ED0-AA1E-09969037728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Focus on high impact home factors:</a:t>
          </a:r>
        </a:p>
      </dgm:t>
    </dgm:pt>
    <dgm:pt modelId="{725C49ED-9E45-477D-92FB-B7C80E02E2C1}" type="parTrans" cxnId="{24185A5A-2CC0-453C-BA8B-7F97E9680A82}">
      <dgm:prSet/>
      <dgm:spPr/>
      <dgm:t>
        <a:bodyPr/>
        <a:lstStyle/>
        <a:p>
          <a:endParaRPr lang="en-US"/>
        </a:p>
      </dgm:t>
    </dgm:pt>
    <dgm:pt modelId="{C1E3043B-EF9A-4227-81C7-A586D06CF8AA}" type="sibTrans" cxnId="{24185A5A-2CC0-453C-BA8B-7F97E9680A82}">
      <dgm:prSet/>
      <dgm:spPr/>
      <dgm:t>
        <a:bodyPr/>
        <a:lstStyle/>
        <a:p>
          <a:endParaRPr lang="en-US"/>
        </a:p>
      </dgm:t>
    </dgm:pt>
    <dgm:pt modelId="{F882C11E-5C70-4CFE-9CF1-208E385ABFB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Garages with a car capacity of 3</a:t>
          </a:r>
        </a:p>
      </dgm:t>
    </dgm:pt>
    <dgm:pt modelId="{A695DC01-3958-4CB1-BA81-4C096A190B74}" type="parTrans" cxnId="{FF2F6462-8A53-42CB-B4EF-5CFB5D43757E}">
      <dgm:prSet/>
      <dgm:spPr/>
      <dgm:t>
        <a:bodyPr/>
        <a:lstStyle/>
        <a:p>
          <a:endParaRPr lang="en-US"/>
        </a:p>
      </dgm:t>
    </dgm:pt>
    <dgm:pt modelId="{A48D7996-39B5-463A-871E-5E24BAB7139F}" type="sibTrans" cxnId="{FF2F6462-8A53-42CB-B4EF-5CFB5D43757E}">
      <dgm:prSet/>
      <dgm:spPr/>
      <dgm:t>
        <a:bodyPr/>
        <a:lstStyle/>
        <a:p>
          <a:endParaRPr lang="en-US"/>
        </a:p>
      </dgm:t>
    </dgm:pt>
    <dgm:pt modelId="{3A0482EB-469F-4375-BF98-A289001D3D09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Above ground living spaces of 2000 to 4000 sq ft with between 3000-4000 sq ft being best </a:t>
          </a:r>
        </a:p>
      </dgm:t>
    </dgm:pt>
    <dgm:pt modelId="{0197139F-90D8-4234-9146-0701297646CC}" type="parTrans" cxnId="{40E3CC24-993B-4D5E-A27A-FDEA3A242066}">
      <dgm:prSet/>
      <dgm:spPr/>
      <dgm:t>
        <a:bodyPr/>
        <a:lstStyle/>
        <a:p>
          <a:endParaRPr lang="en-US"/>
        </a:p>
      </dgm:t>
    </dgm:pt>
    <dgm:pt modelId="{02A8EA9C-C73F-45A5-8161-289651DB1A95}" type="sibTrans" cxnId="{40E3CC24-993B-4D5E-A27A-FDEA3A242066}">
      <dgm:prSet/>
      <dgm:spPr/>
      <dgm:t>
        <a:bodyPr/>
        <a:lstStyle/>
        <a:p>
          <a:endParaRPr lang="en-US"/>
        </a:p>
      </dgm:t>
    </dgm:pt>
    <dgm:pt modelId="{30E7B824-AAA0-443C-9012-44DA3F1E3D58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After lead paint ban (1978)</a:t>
          </a:r>
        </a:p>
      </dgm:t>
    </dgm:pt>
    <dgm:pt modelId="{C92092E5-FEE8-4C38-81ED-CAC1BE9923B0}" type="parTrans" cxnId="{EDADF92D-4DBA-44C4-AA9B-F7B02E469C45}">
      <dgm:prSet/>
      <dgm:spPr/>
      <dgm:t>
        <a:bodyPr/>
        <a:lstStyle/>
        <a:p>
          <a:endParaRPr lang="en-US"/>
        </a:p>
      </dgm:t>
    </dgm:pt>
    <dgm:pt modelId="{95A8583C-FB5A-4FF3-9A75-667B9D6D543D}" type="sibTrans" cxnId="{EDADF92D-4DBA-44C4-AA9B-F7B02E469C45}">
      <dgm:prSet/>
      <dgm:spPr/>
      <dgm:t>
        <a:bodyPr/>
        <a:lstStyle/>
        <a:p>
          <a:endParaRPr lang="en-US"/>
        </a:p>
      </dgm:t>
    </dgm:pt>
    <dgm:pt modelId="{0B6EF1CB-8E88-4D7B-832F-9DAE2BE00D4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Avoid homes with: </a:t>
          </a:r>
        </a:p>
      </dgm:t>
    </dgm:pt>
    <dgm:pt modelId="{32C30E0A-BD09-4F7A-AF8E-5C6121F3FD1E}" type="parTrans" cxnId="{D8D00B5B-F5A0-42F1-A9D8-3585357408B4}">
      <dgm:prSet/>
      <dgm:spPr/>
      <dgm:t>
        <a:bodyPr/>
        <a:lstStyle/>
        <a:p>
          <a:endParaRPr lang="en-US"/>
        </a:p>
      </dgm:t>
    </dgm:pt>
    <dgm:pt modelId="{B5CBC8AF-B62A-4E5E-9AD0-309331C98EBB}" type="sibTrans" cxnId="{D8D00B5B-F5A0-42F1-A9D8-3585357408B4}">
      <dgm:prSet/>
      <dgm:spPr/>
      <dgm:t>
        <a:bodyPr/>
        <a:lstStyle/>
        <a:p>
          <a:endParaRPr lang="en-US"/>
        </a:p>
      </dgm:t>
    </dgm:pt>
    <dgm:pt modelId="{0F30771E-B2CC-4FA6-90DE-3EC883EB3A05}">
      <dgm:prSet/>
      <dgm:spPr/>
      <dgm:t>
        <a:bodyPr/>
        <a:lstStyle/>
        <a:p>
          <a:r>
            <a:rPr lang="en-US" dirty="0"/>
            <a:t>4 car garages high negative impact on sale price </a:t>
          </a:r>
        </a:p>
      </dgm:t>
    </dgm:pt>
    <dgm:pt modelId="{1403AA0C-966D-4340-A2F9-7AB7210CA889}" type="parTrans" cxnId="{203F102C-A493-40C1-BF1D-F3701929A286}">
      <dgm:prSet/>
      <dgm:spPr/>
      <dgm:t>
        <a:bodyPr/>
        <a:lstStyle/>
        <a:p>
          <a:endParaRPr lang="en-US"/>
        </a:p>
      </dgm:t>
    </dgm:pt>
    <dgm:pt modelId="{22D73BFA-C685-42B8-BC1D-3B5D59407FE6}" type="sibTrans" cxnId="{203F102C-A493-40C1-BF1D-F3701929A286}">
      <dgm:prSet/>
      <dgm:spPr/>
      <dgm:t>
        <a:bodyPr/>
        <a:lstStyle/>
        <a:p>
          <a:endParaRPr lang="en-US"/>
        </a:p>
      </dgm:t>
    </dgm:pt>
    <dgm:pt modelId="{3310C448-594C-4515-BD4E-572CD7299969}" type="pres">
      <dgm:prSet presAssocID="{D97D2555-FCAB-422C-94D4-D602B968C9D0}" presName="linear" presStyleCnt="0">
        <dgm:presLayoutVars>
          <dgm:dir/>
          <dgm:animLvl val="lvl"/>
          <dgm:resizeHandles val="exact"/>
        </dgm:presLayoutVars>
      </dgm:prSet>
      <dgm:spPr/>
    </dgm:pt>
    <dgm:pt modelId="{5857A832-BC1C-4D27-8049-399031E8BC89}" type="pres">
      <dgm:prSet presAssocID="{1E62E28D-DDBC-4ED0-AA1E-099690377281}" presName="parentLin" presStyleCnt="0"/>
      <dgm:spPr/>
    </dgm:pt>
    <dgm:pt modelId="{5D63557E-D304-4B9E-AEDE-A068C13E08BF}" type="pres">
      <dgm:prSet presAssocID="{1E62E28D-DDBC-4ED0-AA1E-099690377281}" presName="parentLeftMargin" presStyleLbl="node1" presStyleIdx="0" presStyleCnt="2"/>
      <dgm:spPr/>
    </dgm:pt>
    <dgm:pt modelId="{D9CDAF5C-300E-4F3D-9200-4126BADD1798}" type="pres">
      <dgm:prSet presAssocID="{1E62E28D-DDBC-4ED0-AA1E-0996903772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AA2E71-B030-4DA8-A160-503E1FC20416}" type="pres">
      <dgm:prSet presAssocID="{1E62E28D-DDBC-4ED0-AA1E-099690377281}" presName="negativeSpace" presStyleCnt="0"/>
      <dgm:spPr/>
    </dgm:pt>
    <dgm:pt modelId="{B57A3826-400D-439B-BD6E-CA4459297E95}" type="pres">
      <dgm:prSet presAssocID="{1E62E28D-DDBC-4ED0-AA1E-099690377281}" presName="childText" presStyleLbl="conFgAcc1" presStyleIdx="0" presStyleCnt="2" custScaleY="109724">
        <dgm:presLayoutVars>
          <dgm:bulletEnabled val="1"/>
        </dgm:presLayoutVars>
      </dgm:prSet>
      <dgm:spPr/>
    </dgm:pt>
    <dgm:pt modelId="{C1D9C5F2-8D18-4030-AE76-CD6D43FCBDA3}" type="pres">
      <dgm:prSet presAssocID="{C1E3043B-EF9A-4227-81C7-A586D06CF8AA}" presName="spaceBetweenRectangles" presStyleCnt="0"/>
      <dgm:spPr/>
    </dgm:pt>
    <dgm:pt modelId="{2010C548-9131-493A-A995-76B353273B25}" type="pres">
      <dgm:prSet presAssocID="{0B6EF1CB-8E88-4D7B-832F-9DAE2BE00D49}" presName="parentLin" presStyleCnt="0"/>
      <dgm:spPr/>
    </dgm:pt>
    <dgm:pt modelId="{FD7B42BD-00B2-4400-A77F-B68B09D81D6D}" type="pres">
      <dgm:prSet presAssocID="{0B6EF1CB-8E88-4D7B-832F-9DAE2BE00D49}" presName="parentLeftMargin" presStyleLbl="node1" presStyleIdx="0" presStyleCnt="2"/>
      <dgm:spPr/>
    </dgm:pt>
    <dgm:pt modelId="{EAB82B20-D8A4-4CF7-9B2A-A180058D9D81}" type="pres">
      <dgm:prSet presAssocID="{0B6EF1CB-8E88-4D7B-832F-9DAE2BE00D49}" presName="parentText" presStyleLbl="node1" presStyleIdx="1" presStyleCnt="2" custLinFactNeighborX="-3648" custLinFactNeighborY="-29438">
        <dgm:presLayoutVars>
          <dgm:chMax val="0"/>
          <dgm:bulletEnabled val="1"/>
        </dgm:presLayoutVars>
      </dgm:prSet>
      <dgm:spPr/>
    </dgm:pt>
    <dgm:pt modelId="{6197C144-8999-4E34-856C-8CFFAFA46642}" type="pres">
      <dgm:prSet presAssocID="{0B6EF1CB-8E88-4D7B-832F-9DAE2BE00D49}" presName="negativeSpace" presStyleCnt="0"/>
      <dgm:spPr/>
    </dgm:pt>
    <dgm:pt modelId="{7724D3CB-8C78-41C6-B5B0-1BA88A0C77E4}" type="pres">
      <dgm:prSet presAssocID="{0B6EF1CB-8E88-4D7B-832F-9DAE2BE00D49}" presName="childText" presStyleLbl="conFgAcc1" presStyleIdx="1" presStyleCnt="2" custScaleY="100793" custLinFactNeighborY="-32711">
        <dgm:presLayoutVars>
          <dgm:bulletEnabled val="1"/>
        </dgm:presLayoutVars>
      </dgm:prSet>
      <dgm:spPr/>
    </dgm:pt>
  </dgm:ptLst>
  <dgm:cxnLst>
    <dgm:cxn modelId="{75EDF00B-AC1F-4F5A-95B4-D23D8833F719}" type="presOf" srcId="{0B6EF1CB-8E88-4D7B-832F-9DAE2BE00D49}" destId="{FD7B42BD-00B2-4400-A77F-B68B09D81D6D}" srcOrd="0" destOrd="0" presId="urn:microsoft.com/office/officeart/2005/8/layout/list1"/>
    <dgm:cxn modelId="{AA5AA50F-E339-4E0F-8376-397238AD90D8}" type="presOf" srcId="{0B6EF1CB-8E88-4D7B-832F-9DAE2BE00D49}" destId="{EAB82B20-D8A4-4CF7-9B2A-A180058D9D81}" srcOrd="1" destOrd="0" presId="urn:microsoft.com/office/officeart/2005/8/layout/list1"/>
    <dgm:cxn modelId="{E4F86D19-F4FA-4A51-A170-0AC4690BF74F}" type="presOf" srcId="{1E62E28D-DDBC-4ED0-AA1E-099690377281}" destId="{5D63557E-D304-4B9E-AEDE-A068C13E08BF}" srcOrd="0" destOrd="0" presId="urn:microsoft.com/office/officeart/2005/8/layout/list1"/>
    <dgm:cxn modelId="{58CE6E23-FED2-4F7B-967B-57D53B63D578}" type="presOf" srcId="{3A0482EB-469F-4375-BF98-A289001D3D09}" destId="{B57A3826-400D-439B-BD6E-CA4459297E95}" srcOrd="0" destOrd="1" presId="urn:microsoft.com/office/officeart/2005/8/layout/list1"/>
    <dgm:cxn modelId="{40E3CC24-993B-4D5E-A27A-FDEA3A242066}" srcId="{1E62E28D-DDBC-4ED0-AA1E-099690377281}" destId="{3A0482EB-469F-4375-BF98-A289001D3D09}" srcOrd="1" destOrd="0" parTransId="{0197139F-90D8-4234-9146-0701297646CC}" sibTransId="{02A8EA9C-C73F-45A5-8161-289651DB1A95}"/>
    <dgm:cxn modelId="{8CECF32A-6FD0-40B0-AF7A-185869B3AB21}" type="presOf" srcId="{30E7B824-AAA0-443C-9012-44DA3F1E3D58}" destId="{B57A3826-400D-439B-BD6E-CA4459297E95}" srcOrd="0" destOrd="2" presId="urn:microsoft.com/office/officeart/2005/8/layout/list1"/>
    <dgm:cxn modelId="{203F102C-A493-40C1-BF1D-F3701929A286}" srcId="{0B6EF1CB-8E88-4D7B-832F-9DAE2BE00D49}" destId="{0F30771E-B2CC-4FA6-90DE-3EC883EB3A05}" srcOrd="0" destOrd="0" parTransId="{1403AA0C-966D-4340-A2F9-7AB7210CA889}" sibTransId="{22D73BFA-C685-42B8-BC1D-3B5D59407FE6}"/>
    <dgm:cxn modelId="{EDADF92D-4DBA-44C4-AA9B-F7B02E469C45}" srcId="{1E62E28D-DDBC-4ED0-AA1E-099690377281}" destId="{30E7B824-AAA0-443C-9012-44DA3F1E3D58}" srcOrd="2" destOrd="0" parTransId="{C92092E5-FEE8-4C38-81ED-CAC1BE9923B0}" sibTransId="{95A8583C-FB5A-4FF3-9A75-667B9D6D543D}"/>
    <dgm:cxn modelId="{D8D00B5B-F5A0-42F1-A9D8-3585357408B4}" srcId="{D97D2555-FCAB-422C-94D4-D602B968C9D0}" destId="{0B6EF1CB-8E88-4D7B-832F-9DAE2BE00D49}" srcOrd="1" destOrd="0" parTransId="{32C30E0A-BD09-4F7A-AF8E-5C6121F3FD1E}" sibTransId="{B5CBC8AF-B62A-4E5E-9AD0-309331C98EBB}"/>
    <dgm:cxn modelId="{FF2F6462-8A53-42CB-B4EF-5CFB5D43757E}" srcId="{1E62E28D-DDBC-4ED0-AA1E-099690377281}" destId="{F882C11E-5C70-4CFE-9CF1-208E385ABFB1}" srcOrd="0" destOrd="0" parTransId="{A695DC01-3958-4CB1-BA81-4C096A190B74}" sibTransId="{A48D7996-39B5-463A-871E-5E24BAB7139F}"/>
    <dgm:cxn modelId="{8FF32748-0EA0-42CD-B332-3A6CABF210A9}" type="presOf" srcId="{D97D2555-FCAB-422C-94D4-D602B968C9D0}" destId="{3310C448-594C-4515-BD4E-572CD7299969}" srcOrd="0" destOrd="0" presId="urn:microsoft.com/office/officeart/2005/8/layout/list1"/>
    <dgm:cxn modelId="{86D00B78-EE59-4E7B-888A-E9CA63E7F05F}" type="presOf" srcId="{1E62E28D-DDBC-4ED0-AA1E-099690377281}" destId="{D9CDAF5C-300E-4F3D-9200-4126BADD1798}" srcOrd="1" destOrd="0" presId="urn:microsoft.com/office/officeart/2005/8/layout/list1"/>
    <dgm:cxn modelId="{24185A5A-2CC0-453C-BA8B-7F97E9680A82}" srcId="{D97D2555-FCAB-422C-94D4-D602B968C9D0}" destId="{1E62E28D-DDBC-4ED0-AA1E-099690377281}" srcOrd="0" destOrd="0" parTransId="{725C49ED-9E45-477D-92FB-B7C80E02E2C1}" sibTransId="{C1E3043B-EF9A-4227-81C7-A586D06CF8AA}"/>
    <dgm:cxn modelId="{9CFF757B-32C5-4FAF-983E-CAD59A11AF85}" type="presOf" srcId="{F882C11E-5C70-4CFE-9CF1-208E385ABFB1}" destId="{B57A3826-400D-439B-BD6E-CA4459297E95}" srcOrd="0" destOrd="0" presId="urn:microsoft.com/office/officeart/2005/8/layout/list1"/>
    <dgm:cxn modelId="{01B97288-695F-4995-B86C-FB6DBC51041D}" type="presOf" srcId="{0F30771E-B2CC-4FA6-90DE-3EC883EB3A05}" destId="{7724D3CB-8C78-41C6-B5B0-1BA88A0C77E4}" srcOrd="0" destOrd="0" presId="urn:microsoft.com/office/officeart/2005/8/layout/list1"/>
    <dgm:cxn modelId="{B831B41E-4ED6-4ADF-9ECF-6C510C03041B}" type="presParOf" srcId="{3310C448-594C-4515-BD4E-572CD7299969}" destId="{5857A832-BC1C-4D27-8049-399031E8BC89}" srcOrd="0" destOrd="0" presId="urn:microsoft.com/office/officeart/2005/8/layout/list1"/>
    <dgm:cxn modelId="{8BB2D5E6-F502-4ACB-B573-7299A8F66DCF}" type="presParOf" srcId="{5857A832-BC1C-4D27-8049-399031E8BC89}" destId="{5D63557E-D304-4B9E-AEDE-A068C13E08BF}" srcOrd="0" destOrd="0" presId="urn:microsoft.com/office/officeart/2005/8/layout/list1"/>
    <dgm:cxn modelId="{B7E0C8EB-6937-4026-80E8-FDDA94B15B9C}" type="presParOf" srcId="{5857A832-BC1C-4D27-8049-399031E8BC89}" destId="{D9CDAF5C-300E-4F3D-9200-4126BADD1798}" srcOrd="1" destOrd="0" presId="urn:microsoft.com/office/officeart/2005/8/layout/list1"/>
    <dgm:cxn modelId="{A20B3AB4-6922-48CE-B825-1686B1A786AA}" type="presParOf" srcId="{3310C448-594C-4515-BD4E-572CD7299969}" destId="{9FAA2E71-B030-4DA8-A160-503E1FC20416}" srcOrd="1" destOrd="0" presId="urn:microsoft.com/office/officeart/2005/8/layout/list1"/>
    <dgm:cxn modelId="{1BD2CEE0-8D38-4188-BEEB-E8AAE803CCB1}" type="presParOf" srcId="{3310C448-594C-4515-BD4E-572CD7299969}" destId="{B57A3826-400D-439B-BD6E-CA4459297E95}" srcOrd="2" destOrd="0" presId="urn:microsoft.com/office/officeart/2005/8/layout/list1"/>
    <dgm:cxn modelId="{984282A4-EAD5-4313-842A-DF3D8B1BF0C0}" type="presParOf" srcId="{3310C448-594C-4515-BD4E-572CD7299969}" destId="{C1D9C5F2-8D18-4030-AE76-CD6D43FCBDA3}" srcOrd="3" destOrd="0" presId="urn:microsoft.com/office/officeart/2005/8/layout/list1"/>
    <dgm:cxn modelId="{38A56819-B00A-48DA-B8BB-2B6DA57382E3}" type="presParOf" srcId="{3310C448-594C-4515-BD4E-572CD7299969}" destId="{2010C548-9131-493A-A995-76B353273B25}" srcOrd="4" destOrd="0" presId="urn:microsoft.com/office/officeart/2005/8/layout/list1"/>
    <dgm:cxn modelId="{11125C46-8E56-4779-8C04-E05D6B83CF2E}" type="presParOf" srcId="{2010C548-9131-493A-A995-76B353273B25}" destId="{FD7B42BD-00B2-4400-A77F-B68B09D81D6D}" srcOrd="0" destOrd="0" presId="urn:microsoft.com/office/officeart/2005/8/layout/list1"/>
    <dgm:cxn modelId="{D28FBC91-103D-4F92-8B25-F8E85DFF599C}" type="presParOf" srcId="{2010C548-9131-493A-A995-76B353273B25}" destId="{EAB82B20-D8A4-4CF7-9B2A-A180058D9D81}" srcOrd="1" destOrd="0" presId="urn:microsoft.com/office/officeart/2005/8/layout/list1"/>
    <dgm:cxn modelId="{0034824A-B602-49F0-A9E9-5D0336C1FD6A}" type="presParOf" srcId="{3310C448-594C-4515-BD4E-572CD7299969}" destId="{6197C144-8999-4E34-856C-8CFFAFA46642}" srcOrd="5" destOrd="0" presId="urn:microsoft.com/office/officeart/2005/8/layout/list1"/>
    <dgm:cxn modelId="{49098B39-AF6C-40B1-8EBF-03BB5C8C22FD}" type="presParOf" srcId="{3310C448-594C-4515-BD4E-572CD7299969}" destId="{7724D3CB-8C78-41C6-B5B0-1BA88A0C77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DCFCB-E952-49AB-8D67-C83C085AAAD4}">
      <dsp:nvSpPr>
        <dsp:cNvPr id="0" name=""/>
        <dsp:cNvSpPr/>
      </dsp:nvSpPr>
      <dsp:spPr>
        <a:xfrm>
          <a:off x="0" y="0"/>
          <a:ext cx="6076007" cy="11676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6CAF0-3835-4C69-B4E0-62533F7F0664}">
      <dsp:nvSpPr>
        <dsp:cNvPr id="0" name=""/>
        <dsp:cNvSpPr/>
      </dsp:nvSpPr>
      <dsp:spPr>
        <a:xfrm>
          <a:off x="353217" y="263222"/>
          <a:ext cx="642213" cy="6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CEB1-2D10-475F-8B88-988A5DFC77B8}">
      <dsp:nvSpPr>
        <dsp:cNvPr id="0" name=""/>
        <dsp:cNvSpPr/>
      </dsp:nvSpPr>
      <dsp:spPr>
        <a:xfrm>
          <a:off x="1348648" y="499"/>
          <a:ext cx="4727358" cy="116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 consisted of a sample size of 1460 homes in Ames, Iowa that were sold between 2006 and 2010.</a:t>
          </a:r>
        </a:p>
      </dsp:txBody>
      <dsp:txXfrm>
        <a:off x="1348648" y="499"/>
        <a:ext cx="4727358" cy="1167660"/>
      </dsp:txXfrm>
    </dsp:sp>
    <dsp:sp modelId="{5A475473-19D1-446C-983E-4AF6A892C68F}">
      <dsp:nvSpPr>
        <dsp:cNvPr id="0" name=""/>
        <dsp:cNvSpPr/>
      </dsp:nvSpPr>
      <dsp:spPr>
        <a:xfrm>
          <a:off x="0" y="1460075"/>
          <a:ext cx="6076007" cy="11676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D461-1BD9-49CA-8732-EA5538CD0E21}">
      <dsp:nvSpPr>
        <dsp:cNvPr id="0" name=""/>
        <dsp:cNvSpPr/>
      </dsp:nvSpPr>
      <dsp:spPr>
        <a:xfrm>
          <a:off x="353217" y="1722798"/>
          <a:ext cx="642213" cy="6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EFD7-6E77-4B08-BB11-30936691F609}">
      <dsp:nvSpPr>
        <dsp:cNvPr id="0" name=""/>
        <dsp:cNvSpPr/>
      </dsp:nvSpPr>
      <dsp:spPr>
        <a:xfrm>
          <a:off x="1348648" y="1460075"/>
          <a:ext cx="4727358" cy="116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 set is made up of 80 columns and is approximately evenly distributed.</a:t>
          </a:r>
        </a:p>
      </dsp:txBody>
      <dsp:txXfrm>
        <a:off x="1348648" y="1460075"/>
        <a:ext cx="4727358" cy="1167660"/>
      </dsp:txXfrm>
    </dsp:sp>
    <dsp:sp modelId="{4AEBE241-7CC1-408A-AFDE-E2450FAD3F9E}">
      <dsp:nvSpPr>
        <dsp:cNvPr id="0" name=""/>
        <dsp:cNvSpPr/>
      </dsp:nvSpPr>
      <dsp:spPr>
        <a:xfrm>
          <a:off x="0" y="2919651"/>
          <a:ext cx="6076007" cy="11676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820A5-BAA3-46B5-82FD-E50131A4B123}">
      <dsp:nvSpPr>
        <dsp:cNvPr id="0" name=""/>
        <dsp:cNvSpPr/>
      </dsp:nvSpPr>
      <dsp:spPr>
        <a:xfrm>
          <a:off x="353217" y="3182374"/>
          <a:ext cx="642213" cy="6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DF6D6-6543-4D8E-B12C-2FF212074A3E}">
      <dsp:nvSpPr>
        <dsp:cNvPr id="0" name=""/>
        <dsp:cNvSpPr/>
      </dsp:nvSpPr>
      <dsp:spPr>
        <a:xfrm>
          <a:off x="1348648" y="2919651"/>
          <a:ext cx="4727358" cy="116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 used in my analysis was pulled from Kaggle: https://www.kaggle.com/alphaepsilon/housing-prices-dataset</a:t>
          </a:r>
        </a:p>
      </dsp:txBody>
      <dsp:txXfrm>
        <a:off x="1348648" y="2919651"/>
        <a:ext cx="4727358" cy="116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A3826-400D-439B-BD6E-CA4459297E95}">
      <dsp:nvSpPr>
        <dsp:cNvPr id="0" name=""/>
        <dsp:cNvSpPr/>
      </dsp:nvSpPr>
      <dsp:spPr>
        <a:xfrm>
          <a:off x="0" y="345247"/>
          <a:ext cx="9928238" cy="28894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542" tIns="458216" rIns="7705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Garages with a car capacity of 3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Above ground living spaces of 2000 to 4000 sq ft with between 3000-4000 sq ft being best 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After lead paint ban (1978)</a:t>
          </a:r>
        </a:p>
      </dsp:txBody>
      <dsp:txXfrm>
        <a:off x="0" y="345247"/>
        <a:ext cx="9928238" cy="2889471"/>
      </dsp:txXfrm>
    </dsp:sp>
    <dsp:sp modelId="{D9CDAF5C-300E-4F3D-9200-4126BADD1798}">
      <dsp:nvSpPr>
        <dsp:cNvPr id="0" name=""/>
        <dsp:cNvSpPr/>
      </dsp:nvSpPr>
      <dsp:spPr>
        <a:xfrm>
          <a:off x="496411" y="20527"/>
          <a:ext cx="694976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685" tIns="0" rIns="262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Focus on high impact home factors:</a:t>
          </a:r>
        </a:p>
      </dsp:txBody>
      <dsp:txXfrm>
        <a:off x="528114" y="52230"/>
        <a:ext cx="6886360" cy="586034"/>
      </dsp:txXfrm>
    </dsp:sp>
    <dsp:sp modelId="{7724D3CB-8C78-41C6-B5B0-1BA88A0C77E4}">
      <dsp:nvSpPr>
        <dsp:cNvPr id="0" name=""/>
        <dsp:cNvSpPr/>
      </dsp:nvSpPr>
      <dsp:spPr>
        <a:xfrm>
          <a:off x="0" y="3572019"/>
          <a:ext cx="9928238" cy="9255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542" tIns="458216" rIns="7705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4 car garages high negative impact on sale price </a:t>
          </a:r>
        </a:p>
      </dsp:txBody>
      <dsp:txXfrm>
        <a:off x="0" y="3572019"/>
        <a:ext cx="9928238" cy="925506"/>
      </dsp:txXfrm>
    </dsp:sp>
    <dsp:sp modelId="{EAB82B20-D8A4-4CF7-9B2A-A180058D9D81}">
      <dsp:nvSpPr>
        <dsp:cNvPr id="0" name=""/>
        <dsp:cNvSpPr/>
      </dsp:nvSpPr>
      <dsp:spPr>
        <a:xfrm>
          <a:off x="478302" y="3162336"/>
          <a:ext cx="694976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685" tIns="0" rIns="262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Avoid homes with: </a:t>
          </a:r>
        </a:p>
      </dsp:txBody>
      <dsp:txXfrm>
        <a:off x="510005" y="3194039"/>
        <a:ext cx="688636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60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6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4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9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37C-5F4E-47C7-A707-0779F254A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II: Driving Factors of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9C15E-83F5-4F10-BAB0-5EECB6777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Kirk</a:t>
            </a:r>
          </a:p>
          <a:p>
            <a:r>
              <a:rPr lang="en-US" dirty="0"/>
              <a:t>Data Analytics Capstone II| Thinkful</a:t>
            </a:r>
          </a:p>
        </p:txBody>
      </p:sp>
    </p:spTree>
    <p:extLst>
      <p:ext uri="{BB962C8B-B14F-4D97-AF65-F5344CB8AC3E}">
        <p14:creationId xmlns:p14="http://schemas.microsoft.com/office/powerpoint/2010/main" val="15000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8A34C5DF-1F4C-42D0-9FD3-62D812911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92" r="14945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1353E-B9D8-4980-98C0-0CEAAA88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F78BF-FACC-44C8-892E-00576A6B586D}"/>
              </a:ext>
            </a:extLst>
          </p:cNvPr>
          <p:cNvSpPr txBox="1"/>
          <p:nvPr/>
        </p:nvSpPr>
        <p:spPr>
          <a:xfrm>
            <a:off x="1023041" y="4780230"/>
            <a:ext cx="38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Contact: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sakirk@csbsju.edu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1A06-6567-4EF3-A4F1-7DEF2CCC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2E58-FA50-4A56-B0D7-6801278B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" y="2504622"/>
            <a:ext cx="5051771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what factors drive housing prices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Provide recommendations on how investment dollars should be allocated into mortgage-backed securities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 descr="Choosing right house compare different houses Vector Image">
            <a:extLst>
              <a:ext uri="{FF2B5EF4-FFF2-40B4-BE49-F238E27FC236}">
                <a16:creationId xmlns:a16="http://schemas.microsoft.com/office/drawing/2014/main" id="{BB7FBFC8-37D7-4519-9AF3-014FCD5C6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660" b="11040"/>
          <a:stretch/>
        </p:blipFill>
        <p:spPr bwMode="auto">
          <a:xfrm>
            <a:off x="6466476" y="972608"/>
            <a:ext cx="4402549" cy="490026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4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E7B4F-91EE-4E71-88D0-04A46CC6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3398"/>
          </a:xfrm>
        </p:spPr>
        <p:txBody>
          <a:bodyPr>
            <a:normAutofit/>
          </a:bodyPr>
          <a:lstStyle/>
          <a:p>
            <a:r>
              <a:rPr lang="en-US" dirty="0"/>
              <a:t>My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A9C6-B2F5-4C9E-A016-2CF43C30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Important factors of sale price are specific details of the home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hypothesis that the below are factors that drive home prices:</a:t>
            </a:r>
          </a:p>
          <a:p>
            <a:pPr lvl="1"/>
            <a:r>
              <a:rPr lang="en-US" dirty="0"/>
              <a:t>Number of Stories</a:t>
            </a:r>
          </a:p>
          <a:p>
            <a:pPr lvl="1"/>
            <a:r>
              <a:rPr lang="en-US" dirty="0"/>
              <a:t>Above Ground Living Space</a:t>
            </a:r>
          </a:p>
          <a:p>
            <a:pPr lvl="1"/>
            <a:r>
              <a:rPr lang="en-US" dirty="0"/>
              <a:t>Garage Capacity</a:t>
            </a:r>
          </a:p>
          <a:p>
            <a:pPr lvl="1"/>
            <a:r>
              <a:rPr lang="en-US" dirty="0"/>
              <a:t>Number of Fireplaces</a:t>
            </a:r>
          </a:p>
          <a:p>
            <a:pPr lvl="1"/>
            <a:r>
              <a:rPr lang="en-US" dirty="0"/>
              <a:t>Before and After Lead Paint (1978)</a:t>
            </a:r>
          </a:p>
          <a:p>
            <a:pPr lvl="1"/>
            <a:r>
              <a:rPr lang="en-US" dirty="0"/>
              <a:t>Pool vs No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0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FC11-9E0E-43A6-9180-C1DFCF7D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4F3C806-26E4-43D0-9A15-41F2AE451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47709"/>
              </p:ext>
            </p:extLst>
          </p:nvPr>
        </p:nvGraphicFramePr>
        <p:xfrm>
          <a:off x="1011176" y="1698863"/>
          <a:ext cx="6076007" cy="408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A7D771-8F28-4AEC-975E-871D99FDD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470" y="2090093"/>
            <a:ext cx="2985354" cy="2623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C3642B-28C0-469C-9F01-F26023AF02CF}"/>
              </a:ext>
            </a:extLst>
          </p:cNvPr>
          <p:cNvSpPr txBox="1"/>
          <p:nvPr/>
        </p:nvSpPr>
        <p:spPr>
          <a:xfrm>
            <a:off x="7994209" y="4873279"/>
            <a:ext cx="3702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*Descriptive Statistics for Housing Prices Dataset			</a:t>
            </a:r>
          </a:p>
        </p:txBody>
      </p:sp>
    </p:spTree>
    <p:extLst>
      <p:ext uri="{BB962C8B-B14F-4D97-AF65-F5344CB8AC3E}">
        <p14:creationId xmlns:p14="http://schemas.microsoft.com/office/powerpoint/2010/main" val="41612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D7A7-CEB8-46DB-980A-CCDF7290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51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FBE1-3971-45AD-982C-878EAC92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2275610"/>
          </a:xfrm>
        </p:spPr>
        <p:txBody>
          <a:bodyPr>
            <a:normAutofit/>
          </a:bodyPr>
          <a:lstStyle/>
          <a:p>
            <a:r>
              <a:rPr lang="en-US" dirty="0"/>
              <a:t>Chose variables that stood out as having greatest impact on home prices</a:t>
            </a:r>
          </a:p>
          <a:p>
            <a:r>
              <a:rPr lang="en-US" dirty="0"/>
              <a:t>Split variable into groups using Excel’s pivot table filtering </a:t>
            </a:r>
          </a:p>
          <a:p>
            <a:r>
              <a:rPr lang="en-US" dirty="0"/>
              <a:t>Conducted two-sample t-tests using Analysis Toolpak in Excel assuming unequal variances </a:t>
            </a:r>
          </a:p>
          <a:p>
            <a:r>
              <a:rPr lang="en-US" dirty="0"/>
              <a:t>Determined impact level by calculating percent of mean difference to average sale price of  the sample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04FF1-2B64-4C07-A782-F99AE6DD6EF1}"/>
              </a:ext>
            </a:extLst>
          </p:cNvPr>
          <p:cNvSpPr txBox="1">
            <a:spLocks/>
          </p:cNvSpPr>
          <p:nvPr/>
        </p:nvSpPr>
        <p:spPr>
          <a:xfrm>
            <a:off x="677334" y="4315488"/>
            <a:ext cx="2418951" cy="196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Pool vs No Pool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Above ground living space between 3000-4000 and &gt;4000 sq ft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Houses with 2 vs 3 fireplaces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98CF76-09F4-417B-A277-FECF85A84ED2}"/>
              </a:ext>
            </a:extLst>
          </p:cNvPr>
          <p:cNvSpPr txBox="1">
            <a:spLocks/>
          </p:cNvSpPr>
          <p:nvPr/>
        </p:nvSpPr>
        <p:spPr>
          <a:xfrm>
            <a:off x="1288442" y="3849048"/>
            <a:ext cx="1196733" cy="396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No Impact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5300B3-99C9-4BE1-82A1-74D06407B35F}"/>
              </a:ext>
            </a:extLst>
          </p:cNvPr>
          <p:cNvSpPr txBox="1">
            <a:spLocks/>
          </p:cNvSpPr>
          <p:nvPr/>
        </p:nvSpPr>
        <p:spPr>
          <a:xfrm>
            <a:off x="4123309" y="3882173"/>
            <a:ext cx="1292549" cy="315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Low Impact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BC5E7C-90FB-49C8-A143-D72221BDB304}"/>
              </a:ext>
            </a:extLst>
          </p:cNvPr>
          <p:cNvSpPr txBox="1">
            <a:spLocks/>
          </p:cNvSpPr>
          <p:nvPr/>
        </p:nvSpPr>
        <p:spPr>
          <a:xfrm>
            <a:off x="3514840" y="4315486"/>
            <a:ext cx="2509486" cy="187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Number of Stories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Number of Fireplaces 0 vs 1 and 1 vs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Garage capacity 0 vs 1 and 1 vs 2 Cars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Above ground living space &lt;1000 and 1000-2000 sq ft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5A1CE4-05D1-4421-A879-89780FBF51E9}"/>
              </a:ext>
            </a:extLst>
          </p:cNvPr>
          <p:cNvSpPr txBox="1">
            <a:spLocks/>
          </p:cNvSpPr>
          <p:nvPr/>
        </p:nvSpPr>
        <p:spPr>
          <a:xfrm>
            <a:off x="7057471" y="3882173"/>
            <a:ext cx="1433631" cy="329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High Impact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A6148F-E514-4022-AE73-909943D7793F}"/>
              </a:ext>
            </a:extLst>
          </p:cNvPr>
          <p:cNvSpPr txBox="1">
            <a:spLocks/>
          </p:cNvSpPr>
          <p:nvPr/>
        </p:nvSpPr>
        <p:spPr>
          <a:xfrm>
            <a:off x="6442881" y="4329892"/>
            <a:ext cx="2509486" cy="239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Garage capacity 2 vs 3 and 3 vs 4 cars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Above ground living space 1000-2000 vs 2000-3000 sq ft and 2000-3000 vs 3000-4000 sq ft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Before and After Lead Paint Ban (1978)</a:t>
            </a:r>
          </a:p>
        </p:txBody>
      </p:sp>
    </p:spTree>
    <p:extLst>
      <p:ext uri="{BB962C8B-B14F-4D97-AF65-F5344CB8AC3E}">
        <p14:creationId xmlns:p14="http://schemas.microsoft.com/office/powerpoint/2010/main" val="22006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191C-3BA9-4605-9557-B3A482D6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en-US" dirty="0"/>
              <a:t>Garage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D0BF-96F5-41CB-92CF-23D3E72F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02448" cy="3880773"/>
          </a:xfrm>
        </p:spPr>
        <p:txBody>
          <a:bodyPr/>
          <a:lstStyle/>
          <a:p>
            <a:r>
              <a:rPr lang="en-US" dirty="0"/>
              <a:t>Succeed in rejecting the null with 95% confidence and p-value of &lt;.006</a:t>
            </a:r>
          </a:p>
          <a:p>
            <a:endParaRPr lang="en-US" dirty="0"/>
          </a:p>
          <a:p>
            <a:r>
              <a:rPr lang="en-US" dirty="0"/>
              <a:t>Garage capacity of 2 vs 3 cars high positive impact  </a:t>
            </a:r>
          </a:p>
          <a:p>
            <a:pPr lvl="2"/>
            <a:r>
              <a:rPr lang="en-US" dirty="0"/>
              <a:t>With 95% confidence, homes with 3 car garages sell for between $109,729 and $141,839 more than 2 car garages.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Garage capacity 3 vs 4 cars high negative impact</a:t>
            </a:r>
          </a:p>
          <a:p>
            <a:pPr lvl="2"/>
            <a:r>
              <a:rPr lang="en-US" dirty="0"/>
              <a:t>With 95% confidence, homes with 4 car garages sell for between $53,135 and $180,825 less than 3 car garages.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C2BEDC-200A-4570-8EC2-16CD664AF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013640"/>
              </p:ext>
            </p:extLst>
          </p:nvPr>
        </p:nvGraphicFramePr>
        <p:xfrm>
          <a:off x="6979782" y="2287992"/>
          <a:ext cx="4798559" cy="362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588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4C3-98F3-40C0-8E22-43CF2390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Above Ground Living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CEF-BEC1-47BE-8F8C-77234770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0" y="2095275"/>
            <a:ext cx="6550780" cy="4261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Succeed in rejecting the null with 95% confidence </a:t>
            </a:r>
          </a:p>
          <a:p>
            <a:pPr>
              <a:lnSpc>
                <a:spcPct val="150000"/>
              </a:lnSpc>
            </a:pPr>
            <a:r>
              <a:rPr lang="en-US" dirty="0"/>
              <a:t>Above ground living space of 1000-2000 vs 2000-3000 sq ft</a:t>
            </a:r>
          </a:p>
          <a:p>
            <a:pPr lvl="1"/>
            <a:r>
              <a:rPr lang="en-US" sz="1400" dirty="0"/>
              <a:t>p value ≈ 0 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Average sale price is between $83,597 and $110,486 higher</a:t>
            </a:r>
          </a:p>
          <a:p>
            <a:pPr>
              <a:lnSpc>
                <a:spcPct val="150000"/>
              </a:lnSpc>
            </a:pPr>
            <a:r>
              <a:rPr lang="en-US" dirty="0"/>
              <a:t>Above ground living space of 2000-3000 vs 3000-4000 sq ft</a:t>
            </a:r>
          </a:p>
          <a:p>
            <a:pPr lvl="1"/>
            <a:r>
              <a:rPr lang="en-US" sz="1400" dirty="0"/>
              <a:t>p value = .02</a:t>
            </a:r>
          </a:p>
          <a:p>
            <a:pPr lvl="1"/>
            <a:r>
              <a:rPr lang="en-US" sz="1400" dirty="0"/>
              <a:t>Average sale price is between $17,210 and $174,492 higher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C52DE5-CC52-4FFB-8640-BD1337A57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834337"/>
              </p:ext>
            </p:extLst>
          </p:nvPr>
        </p:nvGraphicFramePr>
        <p:xfrm>
          <a:off x="6705600" y="1926772"/>
          <a:ext cx="5331580" cy="374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226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431F-0C14-462D-91CA-45C98561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Paint Ban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BB246-4026-4DB4-977B-3C6FBAF99C28}"/>
              </a:ext>
            </a:extLst>
          </p:cNvPr>
          <p:cNvSpPr txBox="1">
            <a:spLocks/>
          </p:cNvSpPr>
          <p:nvPr/>
        </p:nvSpPr>
        <p:spPr>
          <a:xfrm>
            <a:off x="318321" y="2302105"/>
            <a:ext cx="5973622" cy="426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Succeed in rejecting the null with 95% confidence there is no difference in homes sold before and after 1978 with </a:t>
            </a:r>
            <a:r>
              <a:rPr lang="en-US" sz="1800" dirty="0"/>
              <a:t>p value ≈ 0 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Avg. sale price of homes built after 1978 are significantly higher than those built prior to that date.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Homes built after 1978 will sell for between $82,118 to $96,923 more.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379527-94A7-43E3-B69D-5BDAE6F7D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84849"/>
              </p:ext>
            </p:extLst>
          </p:nvPr>
        </p:nvGraphicFramePr>
        <p:xfrm>
          <a:off x="6836228" y="2035629"/>
          <a:ext cx="4909458" cy="367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785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9A5A-4B12-4386-9F5B-C9AAD7B6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Recommendations 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FA34C-5BF4-4EBD-B2F8-2E8BE9FE6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02169"/>
              </p:ext>
            </p:extLst>
          </p:nvPr>
        </p:nvGraphicFramePr>
        <p:xfrm>
          <a:off x="1286933" y="1948542"/>
          <a:ext cx="9928238" cy="462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61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12842</TotalTime>
  <Words>588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Capstone II: Driving Factors of Home Prices</vt:lpstr>
      <vt:lpstr>Objective</vt:lpstr>
      <vt:lpstr>My Hypothesis</vt:lpstr>
      <vt:lpstr>The Data</vt:lpstr>
      <vt:lpstr>Methods</vt:lpstr>
      <vt:lpstr>Garage Capacity</vt:lpstr>
      <vt:lpstr>Above Ground Living </vt:lpstr>
      <vt:lpstr>Lead Paint Ban</vt:lpstr>
      <vt:lpstr>Recommendations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</dc:title>
  <dc:creator>Stephanie Kirk</dc:creator>
  <cp:lastModifiedBy>Stephanie Kirk</cp:lastModifiedBy>
  <cp:revision>32</cp:revision>
  <dcterms:created xsi:type="dcterms:W3CDTF">2022-01-04T00:06:02Z</dcterms:created>
  <dcterms:modified xsi:type="dcterms:W3CDTF">2022-01-14T18:55:35Z</dcterms:modified>
</cp:coreProperties>
</file>