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jpg"/>
  <Override PartName="/ppt/media/image5.jpg" ContentType="image/jpg"/>
  <Override PartName="/ppt/media/image7.jpg" ContentType="image/jpg"/>
  <Override PartName="/ppt/media/image9.jpg" ContentType="image/jpg"/>
  <Override PartName="/ppt/media/image11.jpg" ContentType="image/jpg"/>
  <Override PartName="/ppt/media/image13.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5.jpg" ContentType="image/jpg"/>
  <Override PartName="/ppt/media/image20.jpg" ContentType="image/jpg"/>
  <Override PartName="/ppt/media/image21.jpg" ContentType="image/jpg"/>
  <Override PartName="/ppt/media/image24.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1.jpg" ContentType="image/jpg"/>
  <Override PartName="/ppt/notesSlides/notesSlide7.xml" ContentType="application/vnd.openxmlformats-officedocument.presentationml.notesSlide+xml"/>
  <Override PartName="/ppt/media/image52.jpg" ContentType="image/jpg"/>
  <Override PartName="/ppt/notesSlides/notesSlide8.xml" ContentType="application/vnd.openxmlformats-officedocument.presentationml.notesSlide+xml"/>
  <Override PartName="/ppt/media/image53.jpg" ContentType="image/jpg"/>
  <Override PartName="/ppt/media/image54.jpg" ContentType="image/jpg"/>
  <Override PartName="/ppt/media/image55.jpg" ContentType="image/jpg"/>
  <Override PartName="/ppt/media/image56.jpg" ContentType="image/jp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7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334" r:id="rId3"/>
    <p:sldId id="262" r:id="rId4"/>
    <p:sldId id="335"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336" r:id="rId22"/>
    <p:sldId id="337" r:id="rId23"/>
    <p:sldId id="338" r:id="rId24"/>
    <p:sldId id="339" r:id="rId25"/>
    <p:sldId id="340" r:id="rId26"/>
    <p:sldId id="341" r:id="rId27"/>
    <p:sldId id="342"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25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74405"/>
  </p:normalViewPr>
  <p:slideViewPr>
    <p:cSldViewPr snapToGrid="0" snapToObjects="1">
      <p:cViewPr varScale="1">
        <p:scale>
          <a:sx n="84" d="100"/>
          <a:sy n="84" d="100"/>
        </p:scale>
        <p:origin x="44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4A9B4-C68B-BD40-8689-C7C71E3BDD35}" type="datetimeFigureOut">
              <a:rPr lang="en-US" smtClean="0"/>
              <a:t>10/2/19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8B426-9635-7B4C-A1D3-6EC1DDBF0E17}" type="slidenum">
              <a:rPr lang="en-US" smtClean="0"/>
              <a:t>‹#›</a:t>
            </a:fld>
            <a:endParaRPr lang="en-US"/>
          </a:p>
        </p:txBody>
      </p:sp>
    </p:spTree>
    <p:extLst>
      <p:ext uri="{BB962C8B-B14F-4D97-AF65-F5344CB8AC3E}">
        <p14:creationId xmlns:p14="http://schemas.microsoft.com/office/powerpoint/2010/main" val="191676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design thinking is both an ideology and a process it's all about solving complex problems in a user centric way ensuring great experiences and outcomes for the user. Design Thinking was created as a way of taking the processes and approaches the designers use and applying them to problems that designers don't typically approach . for example organizational design business or marketing issues within a company problems that don’t typically fall under the design umbrella</a:t>
            </a:r>
          </a:p>
          <a:p>
            <a:endParaRPr lang="en-CA"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a:t>
            </a:fld>
            <a:endParaRPr lang="en-US"/>
          </a:p>
        </p:txBody>
      </p:sp>
    </p:spTree>
    <p:extLst>
      <p:ext uri="{BB962C8B-B14F-4D97-AF65-F5344CB8AC3E}">
        <p14:creationId xmlns:p14="http://schemas.microsoft.com/office/powerpoint/2010/main" val="223607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Mrs. Paramjit </a:t>
            </a:r>
            <a:r>
              <a:rPr lang="en-CA" sz="1200" kern="1200" dirty="0" err="1">
                <a:solidFill>
                  <a:schemeClr val="tx1"/>
                </a:solidFill>
                <a:effectLst/>
                <a:latin typeface="+mn-lt"/>
                <a:ea typeface="+mn-ea"/>
                <a:cs typeface="+mn-cs"/>
              </a:rPr>
              <a:t>Longia</a:t>
            </a:r>
            <a:r>
              <a:rPr lang="en-CA" sz="1200" kern="1200" dirty="0">
                <a:solidFill>
                  <a:schemeClr val="tx1"/>
                </a:solidFill>
                <a:effectLst/>
                <a:latin typeface="+mn-lt"/>
                <a:ea typeface="+mn-ea"/>
                <a:cs typeface="+mn-cs"/>
              </a:rPr>
              <a:t> is a 55 years old lady who lives in Brantford with her family. She has two daughters and her husband is a truck driver. She works as a supervisor in a warehouse nearby her house. She was recommended to us by one of our friends as we were looking for a person facing challenges to execute routine chores due to physical limitations. She is a petite lady with 4’9” height. Due to her short height, she is facing a number of problems which a normal person would never think of as a problem. She likes to cook for her family and she spends most of her time in her backyard garden. The daily chores in cooking and gardening have become a challenge because of her short height. Our main focus was to identify some of those main challenges and find solutions accordingly.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22</a:t>
            </a:fld>
            <a:endParaRPr lang="en-US"/>
          </a:p>
        </p:txBody>
      </p:sp>
    </p:spTree>
    <p:extLst>
      <p:ext uri="{BB962C8B-B14F-4D97-AF65-F5344CB8AC3E}">
        <p14:creationId xmlns:p14="http://schemas.microsoft.com/office/powerpoint/2010/main" val="321104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first positive point for us was to perceive that the solution would be related to gardening and cooking. </a:t>
            </a:r>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 told us a number of incidents when she almost tripped trying to place or pick stuff from the top shelves. She tried to indicate several problems where she thought an engineer would be helpful. After talking for some time, we visited her backyard garden. She had a lot of plants and vegetables in her garden. The first problem that we saw was with her backyard door. Since she was short and because of this, she couldn’t reach the top of the door to facilitate the locking mechanism. She told us that it happened to her several times that she got locked out because she couldn’t operate the lock from the outside. It was a potential point for us to work on. The potential problem of the backyard door was declined.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This could’ve been constrained our design approaches. The next step was to find the meaning of her liking. We realized that only keeping herself busy wasn’t a valid reason to do something with that much of dedication. So, we set our new goal to know the real reason of her interest towards gardening and cooking. </a:t>
            </a:r>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23</a:t>
            </a:fld>
            <a:endParaRPr lang="en-US"/>
          </a:p>
        </p:txBody>
      </p:sp>
    </p:spTree>
    <p:extLst>
      <p:ext uri="{BB962C8B-B14F-4D97-AF65-F5344CB8AC3E}">
        <p14:creationId xmlns:p14="http://schemas.microsoft.com/office/powerpoint/2010/main" val="66685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Tapped </a:t>
            </a:r>
            <a:r>
              <a:rPr lang="en-CA" sz="1200" b="0" i="0" u="none" strike="noStrike" kern="1200" dirty="0" err="1">
                <a:solidFill>
                  <a:schemeClr val="tx1"/>
                </a:solidFill>
                <a:effectLst/>
                <a:latin typeface="+mn-lt"/>
                <a:ea typeface="+mn-ea"/>
                <a:cs typeface="+mn-cs"/>
              </a:rPr>
              <a:t>recource</a:t>
            </a:r>
            <a:r>
              <a:rPr lang="en-CA" sz="1200" b="0" i="0" u="none" strike="noStrike" kern="1200" dirty="0">
                <a:solidFill>
                  <a:schemeClr val="tx1"/>
                </a:solidFill>
                <a:effectLst/>
                <a:latin typeface="+mn-lt"/>
                <a:ea typeface="+mn-ea"/>
                <a:cs typeface="+mn-cs"/>
              </a:rPr>
              <a:t>: A </a:t>
            </a:r>
            <a:r>
              <a:rPr lang="en-CA" sz="1200" b="1" i="0" u="none" strike="noStrike" kern="1200" dirty="0">
                <a:solidFill>
                  <a:schemeClr val="tx1"/>
                </a:solidFill>
                <a:effectLst/>
                <a:latin typeface="+mn-lt"/>
                <a:ea typeface="+mn-ea"/>
                <a:cs typeface="+mn-cs"/>
              </a:rPr>
              <a:t>resource</a:t>
            </a:r>
            <a:r>
              <a:rPr lang="en-CA" sz="1200" b="0" i="0" u="none" strike="noStrike" kern="1200" dirty="0">
                <a:solidFill>
                  <a:schemeClr val="tx1"/>
                </a:solidFill>
                <a:effectLst/>
                <a:latin typeface="+mn-lt"/>
                <a:ea typeface="+mn-ea"/>
                <a:cs typeface="+mn-cs"/>
              </a:rPr>
              <a:t> that is rich in valuable/enjoyable </a:t>
            </a:r>
            <a:r>
              <a:rPr lang="en-CA" sz="1200" b="0" i="0" u="none" strike="noStrike" kern="1200" dirty="0" err="1">
                <a:solidFill>
                  <a:schemeClr val="tx1"/>
                </a:solidFill>
                <a:effectLst/>
                <a:latin typeface="+mn-lt"/>
                <a:ea typeface="+mn-ea"/>
                <a:cs typeface="+mn-cs"/>
              </a:rPr>
              <a:t>infomation</a:t>
            </a:r>
            <a:r>
              <a:rPr lang="en-CA" sz="1200" b="0" i="0" u="none" strike="noStrike" kern="1200" dirty="0">
                <a:solidFill>
                  <a:schemeClr val="tx1"/>
                </a:solidFill>
                <a:effectLst/>
                <a:latin typeface="+mn-lt"/>
                <a:ea typeface="+mn-ea"/>
                <a:cs typeface="+mn-cs"/>
              </a:rPr>
              <a:t> but is also not acknowledged or noticed as much as it should.</a:t>
            </a: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24</a:t>
            </a:fld>
            <a:endParaRPr lang="en-US"/>
          </a:p>
        </p:txBody>
      </p:sp>
    </p:spTree>
    <p:extLst>
      <p:ext uri="{BB962C8B-B14F-4D97-AF65-F5344CB8AC3E}">
        <p14:creationId xmlns:p14="http://schemas.microsoft.com/office/powerpoint/2010/main" val="4169639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She showed us different vegetables she had in her backyard. When she was showing us around, she had an eye on a weed and she tried to pull that weed with the help of a weed puller. The ground was dry and hard. So, this made it hard for her to penetrate it. She wet the ground and then easily penetrated it. We didn’t see much challenge ourselves to operate the weed puller on the dry ground. This was her physical structure which made it hard for her to use the weed puller.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25</a:t>
            </a:fld>
            <a:endParaRPr lang="en-US"/>
          </a:p>
        </p:txBody>
      </p:sp>
    </p:spTree>
    <p:extLst>
      <p:ext uri="{BB962C8B-B14F-4D97-AF65-F5344CB8AC3E}">
        <p14:creationId xmlns:p14="http://schemas.microsoft.com/office/powerpoint/2010/main" val="62910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What does she say, do, think and feel? This time we decided to focus mainly on gardening because all the problems we saw in her kitchen could be solved by ordering a product from Amazon or buying it from a local market. [3]* Working on the gardening helped us to converge our ways but there was a problem. We didn’t decide what she felt about the gardening and we assumed that it could be nostalgia. But we needed to make sure that our assumptions were right.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26</a:t>
            </a:fld>
            <a:endParaRPr lang="en-US"/>
          </a:p>
        </p:txBody>
      </p:sp>
    </p:spTree>
    <p:extLst>
      <p:ext uri="{BB962C8B-B14F-4D97-AF65-F5344CB8AC3E}">
        <p14:creationId xmlns:p14="http://schemas.microsoft.com/office/powerpoint/2010/main" val="299379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TimesNewRomanPSMT"/>
              </a:rPr>
              <a:t>She shared something very emotional with us this time. She told us that she had a younger brother who died one year ago due to cancer. Her brother had a number of indoor plants and he loved doing gardening. </a:t>
            </a:r>
            <a:r>
              <a:rPr lang="en-CA" sz="1200" kern="1200" dirty="0">
                <a:solidFill>
                  <a:schemeClr val="tx1"/>
                </a:solidFill>
                <a:effectLst/>
                <a:latin typeface="+mn-lt"/>
                <a:ea typeface="+mn-ea"/>
                <a:cs typeface="+mn-cs"/>
              </a:rPr>
              <a:t>When he was having his treatment, she took care of his indoor plants because he kept insisting that these plants were very important to him. He had his treatment for two years and during this treatment she was taking care of these plants. After fighting for two years, he passed away and she moved all those plants to her house. She feels her brother is alive when she sees those plants. We had a sense that these plants were very important to her. </a:t>
            </a:r>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27</a:t>
            </a:fld>
            <a:endParaRPr lang="en-US"/>
          </a:p>
        </p:txBody>
      </p:sp>
    </p:spTree>
    <p:extLst>
      <p:ext uri="{BB962C8B-B14F-4D97-AF65-F5344CB8AC3E}">
        <p14:creationId xmlns:p14="http://schemas.microsoft.com/office/powerpoint/2010/main" val="2863106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Tapped </a:t>
            </a:r>
            <a:r>
              <a:rPr lang="en-CA" sz="1200" b="0" i="0" u="none" strike="noStrike" kern="1200" dirty="0" err="1">
                <a:solidFill>
                  <a:schemeClr val="tx1"/>
                </a:solidFill>
                <a:effectLst/>
                <a:latin typeface="+mn-lt"/>
                <a:ea typeface="+mn-ea"/>
                <a:cs typeface="+mn-cs"/>
              </a:rPr>
              <a:t>recource</a:t>
            </a:r>
            <a:r>
              <a:rPr lang="en-CA" sz="1200" b="0" i="0" u="none" strike="noStrike" kern="1200" dirty="0">
                <a:solidFill>
                  <a:schemeClr val="tx1"/>
                </a:solidFill>
                <a:effectLst/>
                <a:latin typeface="+mn-lt"/>
                <a:ea typeface="+mn-ea"/>
                <a:cs typeface="+mn-cs"/>
              </a:rPr>
              <a:t>: A </a:t>
            </a:r>
            <a:r>
              <a:rPr lang="en-CA" sz="1200" b="1" i="0" u="none" strike="noStrike" kern="1200" dirty="0">
                <a:solidFill>
                  <a:schemeClr val="tx1"/>
                </a:solidFill>
                <a:effectLst/>
                <a:latin typeface="+mn-lt"/>
                <a:ea typeface="+mn-ea"/>
                <a:cs typeface="+mn-cs"/>
              </a:rPr>
              <a:t>resource</a:t>
            </a:r>
            <a:r>
              <a:rPr lang="en-CA" sz="1200" b="0" i="0" u="none" strike="noStrike" kern="1200" dirty="0">
                <a:solidFill>
                  <a:schemeClr val="tx1"/>
                </a:solidFill>
                <a:effectLst/>
                <a:latin typeface="+mn-lt"/>
                <a:ea typeface="+mn-ea"/>
                <a:cs typeface="+mn-cs"/>
              </a:rPr>
              <a:t> that is rich in valuable/enjoyable </a:t>
            </a:r>
            <a:r>
              <a:rPr lang="en-CA" sz="1200" b="0" i="0" u="none" strike="noStrike" kern="1200" dirty="0" err="1">
                <a:solidFill>
                  <a:schemeClr val="tx1"/>
                </a:solidFill>
                <a:effectLst/>
                <a:latin typeface="+mn-lt"/>
                <a:ea typeface="+mn-ea"/>
                <a:cs typeface="+mn-cs"/>
              </a:rPr>
              <a:t>infomation</a:t>
            </a:r>
            <a:r>
              <a:rPr lang="en-CA" sz="1200" b="0" i="0" u="none" strike="noStrike" kern="1200" dirty="0">
                <a:solidFill>
                  <a:schemeClr val="tx1"/>
                </a:solidFill>
                <a:effectLst/>
                <a:latin typeface="+mn-lt"/>
                <a:ea typeface="+mn-ea"/>
                <a:cs typeface="+mn-cs"/>
              </a:rPr>
              <a:t> but is also not acknowledged or noticed as much as it should.</a:t>
            </a: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28</a:t>
            </a:fld>
            <a:endParaRPr lang="en-US"/>
          </a:p>
        </p:txBody>
      </p:sp>
    </p:spTree>
    <p:extLst>
      <p:ext uri="{BB962C8B-B14F-4D97-AF65-F5344CB8AC3E}">
        <p14:creationId xmlns:p14="http://schemas.microsoft.com/office/powerpoint/2010/main" val="2819026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we came up with 24 ideas to make gardening more enjoyable for her. But at this time when we tried to contact her, we came to know that she was away. She was visiting her home back in India. Due to this situation we got stuck in the moment. Then we decided to continue with the information that we already gathered. Our professor, Dr. </a:t>
            </a:r>
            <a:r>
              <a:rPr lang="en-CA" sz="1200" kern="1200" dirty="0" err="1">
                <a:solidFill>
                  <a:schemeClr val="tx1"/>
                </a:solidFill>
                <a:effectLst/>
                <a:latin typeface="+mn-lt"/>
                <a:ea typeface="+mn-ea"/>
                <a:cs typeface="+mn-cs"/>
              </a:rPr>
              <a:t>Fleisig</a:t>
            </a:r>
            <a:r>
              <a:rPr lang="en-CA" sz="1200" kern="1200" dirty="0">
                <a:solidFill>
                  <a:schemeClr val="tx1"/>
                </a:solidFill>
                <a:effectLst/>
                <a:latin typeface="+mn-lt"/>
                <a:ea typeface="+mn-ea"/>
                <a:cs typeface="+mn-cs"/>
              </a:rPr>
              <a:t> acted as our stakeholder as well as our guide at that moment. Based on our 24 ideas, we needed to select one or two ideas from them. We categorized our ideas in to two categories. </a:t>
            </a:r>
            <a:endParaRPr lang="en-CA" dirty="0">
              <a:effectLst/>
            </a:endParaRPr>
          </a:p>
          <a:p>
            <a:r>
              <a:rPr lang="en-CA" sz="1200" kern="1200" dirty="0">
                <a:solidFill>
                  <a:schemeClr val="tx1"/>
                </a:solidFill>
                <a:effectLst/>
                <a:latin typeface="+mn-lt"/>
                <a:ea typeface="+mn-ea"/>
                <a:cs typeface="+mn-cs"/>
              </a:rPr>
              <a:t>Need of a device </a:t>
            </a:r>
          </a:p>
          <a:p>
            <a:r>
              <a:rPr lang="en-CA" sz="1200" kern="1200" dirty="0">
                <a:solidFill>
                  <a:schemeClr val="tx1"/>
                </a:solidFill>
                <a:effectLst/>
                <a:latin typeface="+mn-lt"/>
                <a:ea typeface="+mn-ea"/>
                <a:cs typeface="+mn-cs"/>
              </a:rPr>
              <a:t>No need of a device </a:t>
            </a:r>
          </a:p>
          <a:p>
            <a:r>
              <a:rPr lang="en-CA" sz="1200" kern="1200" dirty="0">
                <a:solidFill>
                  <a:schemeClr val="tx1"/>
                </a:solidFill>
                <a:effectLst/>
                <a:latin typeface="+mn-lt"/>
                <a:ea typeface="+mn-ea"/>
                <a:cs typeface="+mn-cs"/>
              </a:rPr>
              <a:t>The reason of categorizing the ideas in to these categories was to make it easy for us to decide on which category we would want to work. [5]* We chose to work on the first category since we needed to create a prototype of the solution. It would be easy to create a prototype of the solution where a physical device is required. The other category would need a project management plan. So, it was more beneficial to choose one where we would practise design thinking approach better. We marked borders of the eight ideas with a red colour where a device was required as shown in Appendix A. Among these ideas, [6]* the weed puller idea was selected. Because a weed puller is kind of a device which is used by almost everyone having a backyard and our client had a problem to use it properly and she wasn’t aware that this was something that could be solved.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29</a:t>
            </a:fld>
            <a:endParaRPr lang="en-US"/>
          </a:p>
        </p:txBody>
      </p:sp>
    </p:spTree>
    <p:extLst>
      <p:ext uri="{BB962C8B-B14F-4D97-AF65-F5344CB8AC3E}">
        <p14:creationId xmlns:p14="http://schemas.microsoft.com/office/powerpoint/2010/main" val="1282063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31</a:t>
            </a:fld>
            <a:endParaRPr lang="en-US"/>
          </a:p>
        </p:txBody>
      </p:sp>
    </p:spTree>
    <p:extLst>
      <p:ext uri="{BB962C8B-B14F-4D97-AF65-F5344CB8AC3E}">
        <p14:creationId xmlns:p14="http://schemas.microsoft.com/office/powerpoint/2010/main" val="1830094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next step was to seek the different ways to remove weed from the ground. [7]* This decision diverged the whole process and now we were working not only on the weed puller but on the different ways to remove the weed. We brainstormed on the possible solutions with some basic concepts as shown in Appendix A. We categorized it in to four types based on the process behaviour.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35</a:t>
            </a:fld>
            <a:endParaRPr lang="en-US"/>
          </a:p>
        </p:txBody>
      </p:sp>
    </p:spTree>
    <p:extLst>
      <p:ext uri="{BB962C8B-B14F-4D97-AF65-F5344CB8AC3E}">
        <p14:creationId xmlns:p14="http://schemas.microsoft.com/office/powerpoint/2010/main" val="371068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It is a user-centred approach to problem solving with these ingredients:</a:t>
            </a:r>
          </a:p>
          <a:p>
            <a:pPr fontAlgn="base"/>
            <a:r>
              <a:rPr lang="en-CA" sz="1200" b="0" i="0" u="none" strike="noStrike" kern="1200" dirty="0">
                <a:solidFill>
                  <a:schemeClr val="tx1"/>
                </a:solidFill>
                <a:effectLst/>
                <a:latin typeface="+mn-lt"/>
                <a:ea typeface="+mn-ea"/>
                <a:cs typeface="+mn-cs"/>
              </a:rPr>
              <a:t>Human centred</a:t>
            </a:r>
          </a:p>
          <a:p>
            <a:pPr fontAlgn="base"/>
            <a:r>
              <a:rPr lang="en-CA" sz="1200" b="0" i="0" u="none" strike="noStrike" kern="1200" dirty="0">
                <a:solidFill>
                  <a:schemeClr val="tx1"/>
                </a:solidFill>
                <a:effectLst/>
                <a:latin typeface="+mn-lt"/>
                <a:ea typeface="+mn-ea"/>
                <a:cs typeface="+mn-cs"/>
              </a:rPr>
              <a:t>Mindful of process</a:t>
            </a:r>
          </a:p>
          <a:p>
            <a:pPr fontAlgn="base"/>
            <a:r>
              <a:rPr lang="en-CA" sz="1200" b="0" i="0" u="none" strike="noStrike" kern="1200" dirty="0">
                <a:solidFill>
                  <a:schemeClr val="tx1"/>
                </a:solidFill>
                <a:effectLst/>
                <a:latin typeface="+mn-lt"/>
                <a:ea typeface="+mn-ea"/>
                <a:cs typeface="+mn-cs"/>
              </a:rPr>
              <a:t>Show don’t tell</a:t>
            </a:r>
          </a:p>
          <a:p>
            <a:pPr fontAlgn="base"/>
            <a:r>
              <a:rPr lang="en-CA" sz="1200" b="0" i="0" u="none" strike="noStrike" kern="1200" dirty="0">
                <a:solidFill>
                  <a:schemeClr val="tx1"/>
                </a:solidFill>
                <a:effectLst/>
                <a:latin typeface="+mn-lt"/>
                <a:ea typeface="+mn-ea"/>
                <a:cs typeface="+mn-cs"/>
              </a:rPr>
              <a:t>Bias towards action</a:t>
            </a:r>
          </a:p>
          <a:p>
            <a:pPr fontAlgn="base"/>
            <a:r>
              <a:rPr lang="en-CA" sz="1200" b="0" i="0" u="none" strike="noStrike" kern="1200" dirty="0">
                <a:solidFill>
                  <a:schemeClr val="tx1"/>
                </a:solidFill>
                <a:effectLst/>
                <a:latin typeface="+mn-lt"/>
                <a:ea typeface="+mn-ea"/>
                <a:cs typeface="+mn-cs"/>
              </a:rPr>
              <a:t>Radical collaboration</a:t>
            </a:r>
          </a:p>
          <a:p>
            <a:pPr fontAlgn="base"/>
            <a:r>
              <a:rPr lang="en-CA" sz="1200" b="0" i="0" u="none" strike="noStrike" kern="1200" dirty="0">
                <a:solidFill>
                  <a:schemeClr val="tx1"/>
                </a:solidFill>
                <a:effectLst/>
                <a:latin typeface="+mn-lt"/>
                <a:ea typeface="+mn-ea"/>
                <a:cs typeface="+mn-cs"/>
              </a:rPr>
              <a:t>Culture of prototyping</a:t>
            </a: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3</a:t>
            </a:fld>
            <a:endParaRPr lang="en-US"/>
          </a:p>
        </p:txBody>
      </p:sp>
    </p:spTree>
    <p:extLst>
      <p:ext uri="{BB962C8B-B14F-4D97-AF65-F5344CB8AC3E}">
        <p14:creationId xmlns:p14="http://schemas.microsoft.com/office/powerpoint/2010/main" val="190629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36</a:t>
            </a:fld>
            <a:endParaRPr lang="en-US"/>
          </a:p>
        </p:txBody>
      </p:sp>
    </p:spTree>
    <p:extLst>
      <p:ext uri="{BB962C8B-B14F-4D97-AF65-F5344CB8AC3E}">
        <p14:creationId xmlns:p14="http://schemas.microsoft.com/office/powerpoint/2010/main" val="85064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39</a:t>
            </a:fld>
            <a:endParaRPr lang="en-US"/>
          </a:p>
        </p:txBody>
      </p:sp>
    </p:spTree>
    <p:extLst>
      <p:ext uri="{BB962C8B-B14F-4D97-AF65-F5344CB8AC3E}">
        <p14:creationId xmlns:p14="http://schemas.microsoft.com/office/powerpoint/2010/main" val="3422701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41</a:t>
            </a:fld>
            <a:endParaRPr lang="en-US"/>
          </a:p>
        </p:txBody>
      </p:sp>
    </p:spTree>
    <p:extLst>
      <p:ext uri="{BB962C8B-B14F-4D97-AF65-F5344CB8AC3E}">
        <p14:creationId xmlns:p14="http://schemas.microsoft.com/office/powerpoint/2010/main" val="210696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4</a:t>
            </a:fld>
            <a:endParaRPr lang="en-US"/>
          </a:p>
        </p:txBody>
      </p:sp>
    </p:spTree>
    <p:extLst>
      <p:ext uri="{BB962C8B-B14F-4D97-AF65-F5344CB8AC3E}">
        <p14:creationId xmlns:p14="http://schemas.microsoft.com/office/powerpoint/2010/main" val="130868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0" i="0" u="none" strike="noStrike" kern="1200" dirty="0">
                <a:solidFill>
                  <a:schemeClr val="tx1"/>
                </a:solidFill>
                <a:effectLst/>
                <a:latin typeface="+mn-lt"/>
                <a:ea typeface="+mn-ea"/>
                <a:cs typeface="+mn-cs"/>
              </a:rPr>
              <a:t>The classic flow of Design Thinking is to:</a:t>
            </a:r>
          </a:p>
          <a:p>
            <a:pPr fontAlgn="base"/>
            <a:r>
              <a:rPr lang="en-CA" sz="1200" b="0" i="0" u="none" strike="noStrike" kern="1200" dirty="0">
                <a:solidFill>
                  <a:schemeClr val="tx1"/>
                </a:solidFill>
                <a:effectLst/>
                <a:latin typeface="+mn-lt"/>
                <a:ea typeface="+mn-ea"/>
                <a:cs typeface="+mn-cs"/>
              </a:rPr>
              <a:t>Empathise (search for rich stories and find some love)</a:t>
            </a:r>
          </a:p>
          <a:p>
            <a:pPr fontAlgn="base"/>
            <a:r>
              <a:rPr lang="en-CA" sz="1200" b="0" i="0" u="none" strike="noStrike" kern="1200" dirty="0">
                <a:solidFill>
                  <a:schemeClr val="tx1"/>
                </a:solidFill>
                <a:effectLst/>
                <a:latin typeface="+mn-lt"/>
                <a:ea typeface="+mn-ea"/>
                <a:cs typeface="+mn-cs"/>
              </a:rPr>
              <a:t>Define (user need and insights – their POV)</a:t>
            </a:r>
          </a:p>
          <a:p>
            <a:pPr fontAlgn="base"/>
            <a:r>
              <a:rPr lang="en-CA" sz="1200" b="0" i="0" u="none" strike="noStrike" kern="1200" dirty="0">
                <a:solidFill>
                  <a:schemeClr val="tx1"/>
                </a:solidFill>
                <a:effectLst/>
                <a:latin typeface="+mn-lt"/>
                <a:ea typeface="+mn-ea"/>
                <a:cs typeface="+mn-cs"/>
              </a:rPr>
              <a:t>Ideate (ideas, ideas, ideas)</a:t>
            </a:r>
          </a:p>
          <a:p>
            <a:pPr fontAlgn="base"/>
            <a:r>
              <a:rPr lang="en-CA" sz="1200" b="0" i="0" u="none" strike="noStrike" kern="1200" dirty="0">
                <a:solidFill>
                  <a:schemeClr val="tx1"/>
                </a:solidFill>
                <a:effectLst/>
                <a:latin typeface="+mn-lt"/>
                <a:ea typeface="+mn-ea"/>
                <a:cs typeface="+mn-cs"/>
              </a:rPr>
              <a:t>Prototype (build to learn)</a:t>
            </a:r>
          </a:p>
          <a:p>
            <a:pPr fontAlgn="base"/>
            <a:r>
              <a:rPr lang="en-CA" sz="1200" b="0" i="0" u="none" strike="noStrike" kern="1200" dirty="0">
                <a:solidFill>
                  <a:schemeClr val="tx1"/>
                </a:solidFill>
                <a:effectLst/>
                <a:latin typeface="+mn-lt"/>
                <a:ea typeface="+mn-ea"/>
                <a:cs typeface="+mn-cs"/>
              </a:rPr>
              <a:t>Test (show, don’t tell)</a:t>
            </a:r>
          </a:p>
          <a:p>
            <a:pPr fontAlgn="base"/>
            <a:r>
              <a:rPr lang="en-CA" sz="1200" b="0" i="0" u="none" strike="noStrike" kern="1200" dirty="0">
                <a:solidFill>
                  <a:schemeClr val="tx1"/>
                </a:solidFill>
                <a:effectLst/>
                <a:latin typeface="+mn-lt"/>
                <a:ea typeface="+mn-ea"/>
                <a:cs typeface="+mn-cs"/>
              </a:rPr>
              <a:t>Start all over and iterate the flow as much as possible</a:t>
            </a:r>
          </a:p>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5</a:t>
            </a:fld>
            <a:endParaRPr lang="en-US"/>
          </a:p>
        </p:txBody>
      </p:sp>
    </p:spTree>
    <p:extLst>
      <p:ext uri="{BB962C8B-B14F-4D97-AF65-F5344CB8AC3E}">
        <p14:creationId xmlns:p14="http://schemas.microsoft.com/office/powerpoint/2010/main" val="2666265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1" i="0" u="none" strike="noStrike" kern="1200" dirty="0">
                <a:solidFill>
                  <a:schemeClr val="tx1"/>
                </a:solidFill>
                <a:effectLst/>
                <a:latin typeface="+mn-lt"/>
                <a:ea typeface="+mn-ea"/>
                <a:cs typeface="+mn-cs"/>
              </a:rPr>
              <a:t>Back to the beginning</a:t>
            </a:r>
            <a:r>
              <a:rPr lang="en-CA" sz="1200" b="0" i="0" u="none" strike="noStrike" kern="1200" dirty="0">
                <a:solidFill>
                  <a:schemeClr val="tx1"/>
                </a:solidFill>
                <a:effectLst/>
                <a:latin typeface="+mn-lt"/>
                <a:ea typeface="+mn-ea"/>
                <a:cs typeface="+mn-cs"/>
              </a:rPr>
              <a:t> – Start again. Iterate as much as time allows.</a:t>
            </a:r>
          </a:p>
          <a:p>
            <a:br>
              <a:rPr lang="en-CA" dirty="0"/>
            </a:br>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13</a:t>
            </a:fld>
            <a:endParaRPr lang="en-US"/>
          </a:p>
        </p:txBody>
      </p:sp>
    </p:spTree>
    <p:extLst>
      <p:ext uri="{BB962C8B-B14F-4D97-AF65-F5344CB8AC3E}">
        <p14:creationId xmlns:p14="http://schemas.microsoft.com/office/powerpoint/2010/main" val="510607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0" i="0" u="none" strike="noStrike" kern="1200" dirty="0">
                <a:solidFill>
                  <a:schemeClr val="tx1"/>
                </a:solidFill>
                <a:effectLst/>
                <a:latin typeface="+mn-lt"/>
                <a:ea typeface="+mn-ea"/>
                <a:cs typeface="+mn-cs"/>
              </a:rPr>
              <a:t>Ideas and techniques to help the flow</a:t>
            </a:r>
          </a:p>
          <a:p>
            <a:pPr fontAlgn="base"/>
            <a:r>
              <a:rPr lang="en-CA" sz="1200" b="0" i="0" u="none" strike="noStrike" kern="1200" dirty="0">
                <a:solidFill>
                  <a:schemeClr val="tx1"/>
                </a:solidFill>
                <a:effectLst/>
                <a:latin typeface="+mn-lt"/>
                <a:ea typeface="+mn-ea"/>
                <a:cs typeface="+mn-cs"/>
              </a:rPr>
              <a:t>Now we’ve got you thinking design process, here are some ideas and techniques you can use in the flow to make it more effective:</a:t>
            </a:r>
          </a:p>
          <a:p>
            <a:pPr fontAlgn="base"/>
            <a:r>
              <a:rPr lang="en-CA" sz="1200" b="0" i="0" u="none" strike="noStrike" kern="1200" dirty="0">
                <a:solidFill>
                  <a:schemeClr val="tx1"/>
                </a:solidFill>
                <a:effectLst/>
                <a:latin typeface="+mn-lt"/>
                <a:ea typeface="+mn-ea"/>
                <a:cs typeface="+mn-cs"/>
              </a:rPr>
              <a:t>Don’t judge, just observe, engage, and don’t influence. Question everything. Be truly curious. Find patterns. Listen. Really listen.</a:t>
            </a:r>
          </a:p>
          <a:p>
            <a:br>
              <a:rPr lang="en-CA" dirty="0"/>
            </a:br>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14</a:t>
            </a:fld>
            <a:endParaRPr lang="en-US"/>
          </a:p>
        </p:txBody>
      </p:sp>
    </p:spTree>
    <p:extLst>
      <p:ext uri="{BB962C8B-B14F-4D97-AF65-F5344CB8AC3E}">
        <p14:creationId xmlns:p14="http://schemas.microsoft.com/office/powerpoint/2010/main" val="430623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0" i="0" u="none" strike="noStrike" kern="1200" dirty="0">
                <a:solidFill>
                  <a:schemeClr val="tx1"/>
                </a:solidFill>
                <a:effectLst/>
                <a:latin typeface="+mn-lt"/>
                <a:ea typeface="+mn-ea"/>
                <a:cs typeface="+mn-cs"/>
              </a:rPr>
              <a:t>Use post-it notes and a white board. Storytelling is key to getting everyone up to speed. Listen and probe for more information. Look for the nuance and the meaning. Start synthesising. Capture every single, interesting detail.</a:t>
            </a:r>
          </a:p>
          <a:p>
            <a:br>
              <a:rPr lang="en-CA" dirty="0"/>
            </a:br>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15</a:t>
            </a:fld>
            <a:endParaRPr lang="en-US"/>
          </a:p>
        </p:txBody>
      </p:sp>
    </p:spTree>
    <p:extLst>
      <p:ext uri="{BB962C8B-B14F-4D97-AF65-F5344CB8AC3E}">
        <p14:creationId xmlns:p14="http://schemas.microsoft.com/office/powerpoint/2010/main" val="22071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16</a:t>
            </a:fld>
            <a:endParaRPr lang="en-US"/>
          </a:p>
        </p:txBody>
      </p:sp>
    </p:spTree>
    <p:extLst>
      <p:ext uri="{BB962C8B-B14F-4D97-AF65-F5344CB8AC3E}">
        <p14:creationId xmlns:p14="http://schemas.microsoft.com/office/powerpoint/2010/main" val="145227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8B426-9635-7B4C-A1D3-6EC1DDBF0E17}" type="slidenum">
              <a:rPr lang="en-US" smtClean="0"/>
              <a:t>21</a:t>
            </a:fld>
            <a:endParaRPr lang="en-US"/>
          </a:p>
        </p:txBody>
      </p:sp>
    </p:spTree>
    <p:extLst>
      <p:ext uri="{BB962C8B-B14F-4D97-AF65-F5344CB8AC3E}">
        <p14:creationId xmlns:p14="http://schemas.microsoft.com/office/powerpoint/2010/main" val="102217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F31-8E17-B64D-BA2E-9A7484388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6EF44B-5909-8D44-9DCF-31E7E9B33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7DEC82-D879-5A4E-8F29-91B62124D754}"/>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5" name="Footer Placeholder 4">
            <a:extLst>
              <a:ext uri="{FF2B5EF4-FFF2-40B4-BE49-F238E27FC236}">
                <a16:creationId xmlns:a16="http://schemas.microsoft.com/office/drawing/2014/main" id="{B810B632-0698-F249-9906-94B06D25F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AD945-B8B9-1D41-8941-219779836951}"/>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235030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E6FC-5181-1E4C-8E5C-6D6EBDD36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078C21-70FB-0345-B57E-40A0CFCDE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0FECA-1906-D846-89F7-778DF506EB73}"/>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5" name="Footer Placeholder 4">
            <a:extLst>
              <a:ext uri="{FF2B5EF4-FFF2-40B4-BE49-F238E27FC236}">
                <a16:creationId xmlns:a16="http://schemas.microsoft.com/office/drawing/2014/main" id="{A8207F4A-F898-DE43-A6B0-9B6A9A98D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7F3BC-4A89-7441-8486-4AD67585AA23}"/>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249382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F45676-EFD6-2448-887B-4E5A7E5A3E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0A34C8-B261-F543-BC2F-07E1776B7A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D0D03-B502-434D-B38C-8BDAE766077E}"/>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5" name="Footer Placeholder 4">
            <a:extLst>
              <a:ext uri="{FF2B5EF4-FFF2-40B4-BE49-F238E27FC236}">
                <a16:creationId xmlns:a16="http://schemas.microsoft.com/office/drawing/2014/main" id="{120D1EBE-96E7-3645-A92E-DB579B7F4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729D-168A-714E-8249-5E1509C737DE}"/>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75232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663F-8CC4-9244-A919-80DCCA2FF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1AC4F-A558-EF46-9EDC-D3E4B7F29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2BFA9-7475-FC43-8528-802D1B63818C}"/>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5" name="Footer Placeholder 4">
            <a:extLst>
              <a:ext uri="{FF2B5EF4-FFF2-40B4-BE49-F238E27FC236}">
                <a16:creationId xmlns:a16="http://schemas.microsoft.com/office/drawing/2014/main" id="{56A1851A-06D5-964E-9EDD-089B4236B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EBF55-2F54-8845-9A06-EAB24C7ECDAA}"/>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382954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44C4-3D54-644D-9759-E3F83A14A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0BA12F-E665-834C-BB41-CBB046FC2A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4D43D-C738-954F-B527-88CB50897904}"/>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5" name="Footer Placeholder 4">
            <a:extLst>
              <a:ext uri="{FF2B5EF4-FFF2-40B4-BE49-F238E27FC236}">
                <a16:creationId xmlns:a16="http://schemas.microsoft.com/office/drawing/2014/main" id="{84E1D367-4ADF-524A-B914-161519E88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3D250-0A3F-3C42-88D0-8C2686944150}"/>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81982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42CF-9C6E-284D-8E6F-6F68627F3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D5312-E99E-4F4A-941F-FC09BCEFB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4059B-CA56-2042-A10C-B6B3747FE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BD164A-062F-8A44-8035-BDCCE8939278}"/>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6" name="Footer Placeholder 5">
            <a:extLst>
              <a:ext uri="{FF2B5EF4-FFF2-40B4-BE49-F238E27FC236}">
                <a16:creationId xmlns:a16="http://schemas.microsoft.com/office/drawing/2014/main" id="{38718FCF-7008-0C4D-829B-E3CD66939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0E36A-2227-C94A-B297-6011A5E5A3DE}"/>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11039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0934-5362-4648-AE14-28A9B39C50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C9FCF9-F56E-F745-A2CC-A24D3E538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730BE-CE72-7240-9195-5AD88B799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646ED5-30FB-8749-A303-3945D41D0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D13F1-913B-3D41-AE07-D644893C3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2781D-4302-144A-BD53-4A828C36A3DB}"/>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8" name="Footer Placeholder 7">
            <a:extLst>
              <a:ext uri="{FF2B5EF4-FFF2-40B4-BE49-F238E27FC236}">
                <a16:creationId xmlns:a16="http://schemas.microsoft.com/office/drawing/2014/main" id="{BC38C834-1739-C04F-A410-954843D7F9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5D73AB-B80E-2A49-89BB-9FDDE021401D}"/>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423833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FF62-2875-674A-A0B7-97725136C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CE54F4-F500-CC42-A97D-301FAEB1316E}"/>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4" name="Footer Placeholder 3">
            <a:extLst>
              <a:ext uri="{FF2B5EF4-FFF2-40B4-BE49-F238E27FC236}">
                <a16:creationId xmlns:a16="http://schemas.microsoft.com/office/drawing/2014/main" id="{5BAEC2A9-9B8E-AF40-BB7F-DF1277DB39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5910B-0318-AD46-9262-F8FE92186D17}"/>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137054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518FD-08C7-8D44-904D-E92FF5B6AE2C}"/>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3" name="Footer Placeholder 2">
            <a:extLst>
              <a:ext uri="{FF2B5EF4-FFF2-40B4-BE49-F238E27FC236}">
                <a16:creationId xmlns:a16="http://schemas.microsoft.com/office/drawing/2014/main" id="{7DCEDEAA-9D32-1A47-ACCB-94EAF5D8F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85D66D-D096-2C4A-BAAA-3B12E985869C}"/>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184512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91CE-380C-C848-BFB0-505578360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425A8A-4E7C-844F-9DE9-F5606C791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E6CE9-876B-E744-BCA0-8B44B0ED2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A8ADD-2445-D843-AAAC-AA45A55A9A2D}"/>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6" name="Footer Placeholder 5">
            <a:extLst>
              <a:ext uri="{FF2B5EF4-FFF2-40B4-BE49-F238E27FC236}">
                <a16:creationId xmlns:a16="http://schemas.microsoft.com/office/drawing/2014/main" id="{D023225E-3969-AE43-AD5F-574BF68EE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F3982-8164-1E42-A8B3-FACC8CD36E4E}"/>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310495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4AAC-97CB-FE47-B643-8AEFA95B3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75CB85-CA03-A741-B80C-4E5184EA2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09DE7-7095-8848-BCCD-7E73B8767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9951E-6876-514B-A466-F5263C2C91DC}"/>
              </a:ext>
            </a:extLst>
          </p:cNvPr>
          <p:cNvSpPr>
            <a:spLocks noGrp="1"/>
          </p:cNvSpPr>
          <p:nvPr>
            <p:ph type="dt" sz="half" idx="10"/>
          </p:nvPr>
        </p:nvSpPr>
        <p:spPr/>
        <p:txBody>
          <a:bodyPr/>
          <a:lstStyle/>
          <a:p>
            <a:fld id="{8301488C-2D3B-C345-8C76-03DB02B4ED69}" type="datetimeFigureOut">
              <a:rPr lang="en-US" smtClean="0"/>
              <a:t>10/1/19</a:t>
            </a:fld>
            <a:endParaRPr lang="en-US"/>
          </a:p>
        </p:txBody>
      </p:sp>
      <p:sp>
        <p:nvSpPr>
          <p:cNvPr id="6" name="Footer Placeholder 5">
            <a:extLst>
              <a:ext uri="{FF2B5EF4-FFF2-40B4-BE49-F238E27FC236}">
                <a16:creationId xmlns:a16="http://schemas.microsoft.com/office/drawing/2014/main" id="{E31424C7-4E15-B54A-83D4-FC1F4A8BE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5C6E1-8723-8449-9035-FB361AB9B17F}"/>
              </a:ext>
            </a:extLst>
          </p:cNvPr>
          <p:cNvSpPr>
            <a:spLocks noGrp="1"/>
          </p:cNvSpPr>
          <p:nvPr>
            <p:ph type="sldNum" sz="quarter" idx="12"/>
          </p:nvPr>
        </p:nvSpPr>
        <p:spPr/>
        <p:txBody>
          <a:bodyPr/>
          <a:lstStyle/>
          <a:p>
            <a:fld id="{8A360898-5CF1-9442-8374-8B53899528FD}" type="slidenum">
              <a:rPr lang="en-US" smtClean="0"/>
              <a:t>‹#›</a:t>
            </a:fld>
            <a:endParaRPr lang="en-US"/>
          </a:p>
        </p:txBody>
      </p:sp>
    </p:spTree>
    <p:extLst>
      <p:ext uri="{BB962C8B-B14F-4D97-AF65-F5344CB8AC3E}">
        <p14:creationId xmlns:p14="http://schemas.microsoft.com/office/powerpoint/2010/main" val="411165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4F287-B2F9-E444-B86B-577A139BC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10EC91-186A-FB4B-80A3-51E430006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8C8C7-B72A-2C48-8409-2EA490DF5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1488C-2D3B-C345-8C76-03DB02B4ED69}" type="datetimeFigureOut">
              <a:rPr lang="en-US" smtClean="0"/>
              <a:t>10/1/19</a:t>
            </a:fld>
            <a:endParaRPr lang="en-US"/>
          </a:p>
        </p:txBody>
      </p:sp>
      <p:sp>
        <p:nvSpPr>
          <p:cNvPr id="5" name="Footer Placeholder 4">
            <a:extLst>
              <a:ext uri="{FF2B5EF4-FFF2-40B4-BE49-F238E27FC236}">
                <a16:creationId xmlns:a16="http://schemas.microsoft.com/office/drawing/2014/main" id="{2CD35CE1-3CEE-3048-AA29-4A07506BE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77C9E-9C5D-2948-942B-357CCFBD3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60898-5CF1-9442-8374-8B53899528FD}" type="slidenum">
              <a:rPr lang="en-US" smtClean="0"/>
              <a:t>‹#›</a:t>
            </a:fld>
            <a:endParaRPr lang="en-US"/>
          </a:p>
        </p:txBody>
      </p:sp>
    </p:spTree>
    <p:extLst>
      <p:ext uri="{BB962C8B-B14F-4D97-AF65-F5344CB8AC3E}">
        <p14:creationId xmlns:p14="http://schemas.microsoft.com/office/powerpoint/2010/main" val="62076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notesSlide" Target="../notesSlides/notesSlide5.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g"/></Relationships>
</file>

<file path=ppt/slides/_rels/slide30.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68.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D0330-5B4F-0A4C-B1FE-53680DC89EDE}"/>
              </a:ext>
            </a:extLst>
          </p:cNvPr>
          <p:cNvSpPr>
            <a:spLocks noGrp="1"/>
          </p:cNvSpPr>
          <p:nvPr>
            <p:ph type="ctrTitle"/>
          </p:nvPr>
        </p:nvSpPr>
        <p:spPr>
          <a:xfrm>
            <a:off x="838199" y="4525347"/>
            <a:ext cx="6801321" cy="1737360"/>
          </a:xfrm>
        </p:spPr>
        <p:txBody>
          <a:bodyPr anchor="ctr">
            <a:normAutofit/>
          </a:bodyPr>
          <a:lstStyle/>
          <a:p>
            <a:pPr algn="r"/>
            <a:r>
              <a:rPr lang="en-US"/>
              <a:t>Design Thinking  Project </a:t>
            </a:r>
            <a:endParaRPr lang="en-US" dirty="0"/>
          </a:p>
        </p:txBody>
      </p:sp>
      <p:sp>
        <p:nvSpPr>
          <p:cNvPr id="3" name="Subtitle 2">
            <a:extLst>
              <a:ext uri="{FF2B5EF4-FFF2-40B4-BE49-F238E27FC236}">
                <a16:creationId xmlns:a16="http://schemas.microsoft.com/office/drawing/2014/main" id="{8DDE92DA-9E2E-4D43-8BE7-C2BFFC16C116}"/>
              </a:ext>
            </a:extLst>
          </p:cNvPr>
          <p:cNvSpPr>
            <a:spLocks noGrp="1"/>
          </p:cNvSpPr>
          <p:nvPr>
            <p:ph type="subTitle" idx="1"/>
          </p:nvPr>
        </p:nvSpPr>
        <p:spPr>
          <a:xfrm>
            <a:off x="7961258" y="4525347"/>
            <a:ext cx="3258675" cy="1737360"/>
          </a:xfrm>
        </p:spPr>
        <p:txBody>
          <a:bodyPr anchor="ctr">
            <a:normAutofit/>
          </a:bodyPr>
          <a:lstStyle/>
          <a:p>
            <a:pPr algn="l"/>
            <a:r>
              <a:rPr lang="en-US" dirty="0"/>
              <a:t>Aida Motamer</a:t>
            </a:r>
          </a:p>
          <a:p>
            <a:pPr algn="l"/>
            <a:r>
              <a:rPr lang="en-US" dirty="0"/>
              <a:t>HCI TA</a:t>
            </a:r>
          </a:p>
          <a:p>
            <a:pPr algn="l"/>
            <a:r>
              <a:rPr lang="en-US" dirty="0"/>
              <a:t> Oct 2th 2019</a:t>
            </a:r>
          </a:p>
        </p:txBody>
      </p:sp>
      <p:sp>
        <p:nvSpPr>
          <p:cNvPr id="34"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6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97451" y="3558540"/>
            <a:ext cx="4197096" cy="29367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075176" y="3572255"/>
            <a:ext cx="4041648" cy="2781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24000" y="1"/>
            <a:ext cx="9144000" cy="357225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7429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6795" y="1"/>
            <a:ext cx="8597900" cy="411530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875841" y="2876803"/>
            <a:ext cx="6337935" cy="3161030"/>
          </a:xfrm>
          <a:prstGeom prst="rect">
            <a:avLst/>
          </a:prstGeom>
        </p:spPr>
        <p:txBody>
          <a:bodyPr vert="horz" wrap="square" lIns="0" tIns="12700" rIns="0" bIns="0" rtlCol="0">
            <a:spAutoFit/>
          </a:bodyPr>
          <a:lstStyle/>
          <a:p>
            <a:pPr marL="12700" marR="121920">
              <a:spcBef>
                <a:spcPts val="100"/>
              </a:spcBef>
            </a:pPr>
            <a:r>
              <a:rPr spc="-5" dirty="0">
                <a:solidFill>
                  <a:srgbClr val="404040"/>
                </a:solidFill>
                <a:latin typeface="Arial"/>
                <a:cs typeface="Arial"/>
              </a:rPr>
              <a:t>Prototyping is getting ideas and explorations out </a:t>
            </a:r>
            <a:r>
              <a:rPr dirty="0">
                <a:solidFill>
                  <a:srgbClr val="404040"/>
                </a:solidFill>
                <a:latin typeface="Arial"/>
                <a:cs typeface="Arial"/>
              </a:rPr>
              <a:t>of </a:t>
            </a:r>
            <a:r>
              <a:rPr spc="-10" dirty="0">
                <a:solidFill>
                  <a:srgbClr val="404040"/>
                </a:solidFill>
                <a:latin typeface="Arial"/>
                <a:cs typeface="Arial"/>
              </a:rPr>
              <a:t>your </a:t>
            </a:r>
            <a:r>
              <a:rPr spc="-5" dirty="0">
                <a:solidFill>
                  <a:srgbClr val="404040"/>
                </a:solidFill>
                <a:latin typeface="Arial"/>
                <a:cs typeface="Arial"/>
              </a:rPr>
              <a:t>head  and into the </a:t>
            </a:r>
            <a:r>
              <a:rPr spc="-10" dirty="0">
                <a:solidFill>
                  <a:srgbClr val="404040"/>
                </a:solidFill>
                <a:latin typeface="Arial"/>
                <a:cs typeface="Arial"/>
              </a:rPr>
              <a:t>physical</a:t>
            </a:r>
            <a:r>
              <a:rPr spc="35" dirty="0">
                <a:solidFill>
                  <a:srgbClr val="404040"/>
                </a:solidFill>
                <a:latin typeface="Arial"/>
                <a:cs typeface="Arial"/>
              </a:rPr>
              <a:t> </a:t>
            </a:r>
            <a:r>
              <a:rPr spc="-10" dirty="0">
                <a:solidFill>
                  <a:srgbClr val="404040"/>
                </a:solidFill>
                <a:latin typeface="Arial"/>
                <a:cs typeface="Arial"/>
              </a:rPr>
              <a:t>world.</a:t>
            </a:r>
            <a:endParaRPr>
              <a:latin typeface="Arial"/>
              <a:cs typeface="Arial"/>
            </a:endParaRPr>
          </a:p>
          <a:p>
            <a:pPr>
              <a:lnSpc>
                <a:spcPct val="100000"/>
              </a:lnSpc>
            </a:pPr>
            <a:endParaRPr sz="1900">
              <a:latin typeface="Times New Roman"/>
              <a:cs typeface="Times New Roman"/>
            </a:endParaRPr>
          </a:p>
          <a:p>
            <a:pPr marL="12700" marR="5080">
              <a:lnSpc>
                <a:spcPct val="98900"/>
              </a:lnSpc>
            </a:pPr>
            <a:r>
              <a:rPr dirty="0">
                <a:solidFill>
                  <a:srgbClr val="404040"/>
                </a:solidFill>
                <a:latin typeface="Arial"/>
                <a:cs typeface="Arial"/>
              </a:rPr>
              <a:t>A </a:t>
            </a:r>
            <a:r>
              <a:rPr spc="-5" dirty="0">
                <a:solidFill>
                  <a:srgbClr val="404040"/>
                </a:solidFill>
                <a:latin typeface="Arial"/>
                <a:cs typeface="Arial"/>
              </a:rPr>
              <a:t>prototype can be </a:t>
            </a:r>
            <a:r>
              <a:rPr spc="-10" dirty="0">
                <a:solidFill>
                  <a:srgbClr val="404040"/>
                </a:solidFill>
                <a:latin typeface="Arial"/>
                <a:cs typeface="Arial"/>
              </a:rPr>
              <a:t>anything </a:t>
            </a:r>
            <a:r>
              <a:rPr spc="-5" dirty="0">
                <a:solidFill>
                  <a:srgbClr val="404040"/>
                </a:solidFill>
                <a:latin typeface="Arial"/>
                <a:cs typeface="Arial"/>
              </a:rPr>
              <a:t>that takes a </a:t>
            </a:r>
            <a:r>
              <a:rPr spc="-10" dirty="0">
                <a:solidFill>
                  <a:srgbClr val="404040"/>
                </a:solidFill>
                <a:latin typeface="Arial"/>
                <a:cs typeface="Arial"/>
              </a:rPr>
              <a:t>physical </a:t>
            </a:r>
            <a:r>
              <a:rPr dirty="0">
                <a:solidFill>
                  <a:srgbClr val="404040"/>
                </a:solidFill>
                <a:latin typeface="Arial"/>
                <a:cs typeface="Arial"/>
              </a:rPr>
              <a:t>form - </a:t>
            </a:r>
            <a:r>
              <a:rPr spc="-5" dirty="0">
                <a:solidFill>
                  <a:srgbClr val="404040"/>
                </a:solidFill>
                <a:latin typeface="Arial"/>
                <a:cs typeface="Arial"/>
              </a:rPr>
              <a:t>be </a:t>
            </a:r>
            <a:r>
              <a:rPr dirty="0">
                <a:solidFill>
                  <a:srgbClr val="404040"/>
                </a:solidFill>
                <a:latin typeface="Arial"/>
                <a:cs typeface="Arial"/>
              </a:rPr>
              <a:t>it </a:t>
            </a:r>
            <a:r>
              <a:rPr spc="-5" dirty="0">
                <a:solidFill>
                  <a:srgbClr val="404040"/>
                </a:solidFill>
                <a:latin typeface="Arial"/>
                <a:cs typeface="Arial"/>
              </a:rPr>
              <a:t>a  </a:t>
            </a:r>
            <a:r>
              <a:rPr spc="-15" dirty="0">
                <a:solidFill>
                  <a:srgbClr val="404040"/>
                </a:solidFill>
                <a:latin typeface="Arial"/>
                <a:cs typeface="Arial"/>
              </a:rPr>
              <a:t>wall </a:t>
            </a:r>
            <a:r>
              <a:rPr dirty="0">
                <a:solidFill>
                  <a:srgbClr val="404040"/>
                </a:solidFill>
                <a:latin typeface="Arial"/>
                <a:cs typeface="Arial"/>
              </a:rPr>
              <a:t>of </a:t>
            </a:r>
            <a:r>
              <a:rPr spc="-5" dirty="0">
                <a:solidFill>
                  <a:srgbClr val="404040"/>
                </a:solidFill>
                <a:latin typeface="Arial"/>
                <a:cs typeface="Arial"/>
              </a:rPr>
              <a:t>post-it notes, a </a:t>
            </a:r>
            <a:r>
              <a:rPr spc="-10" dirty="0">
                <a:solidFill>
                  <a:srgbClr val="404040"/>
                </a:solidFill>
                <a:latin typeface="Arial"/>
                <a:cs typeface="Arial"/>
              </a:rPr>
              <a:t>role-playing </a:t>
            </a:r>
            <a:r>
              <a:rPr spc="-20" dirty="0">
                <a:solidFill>
                  <a:srgbClr val="404040"/>
                </a:solidFill>
                <a:latin typeface="Arial"/>
                <a:cs typeface="Arial"/>
              </a:rPr>
              <a:t>activity, </a:t>
            </a:r>
            <a:r>
              <a:rPr spc="-5" dirty="0">
                <a:solidFill>
                  <a:srgbClr val="404040"/>
                </a:solidFill>
                <a:latin typeface="Arial"/>
                <a:cs typeface="Arial"/>
              </a:rPr>
              <a:t>a space, an object,  an interface, or even a</a:t>
            </a:r>
            <a:r>
              <a:rPr spc="10" dirty="0">
                <a:solidFill>
                  <a:srgbClr val="404040"/>
                </a:solidFill>
                <a:latin typeface="Arial"/>
                <a:cs typeface="Arial"/>
              </a:rPr>
              <a:t> </a:t>
            </a:r>
            <a:r>
              <a:rPr spc="-5" dirty="0">
                <a:solidFill>
                  <a:srgbClr val="404040"/>
                </a:solidFill>
                <a:latin typeface="Arial"/>
                <a:cs typeface="Arial"/>
              </a:rPr>
              <a:t>storyboard.</a:t>
            </a:r>
            <a:endParaRPr>
              <a:latin typeface="Arial"/>
              <a:cs typeface="Arial"/>
            </a:endParaRPr>
          </a:p>
          <a:p>
            <a:pPr marL="299085" indent="-286385">
              <a:spcBef>
                <a:spcPts val="1015"/>
              </a:spcBef>
              <a:buFont typeface="Courier New"/>
              <a:buChar char="o"/>
              <a:tabLst>
                <a:tab pos="299720" algn="l"/>
              </a:tabLst>
            </a:pPr>
            <a:r>
              <a:rPr spc="-5" dirty="0">
                <a:solidFill>
                  <a:srgbClr val="404040"/>
                </a:solidFill>
                <a:latin typeface="Arial"/>
                <a:cs typeface="Arial"/>
              </a:rPr>
              <a:t>Learn.</a:t>
            </a:r>
            <a:endParaRPr>
              <a:latin typeface="Arial"/>
              <a:cs typeface="Arial"/>
            </a:endParaRPr>
          </a:p>
          <a:p>
            <a:pPr marL="299085" indent="-286385">
              <a:spcBef>
                <a:spcPts val="5"/>
              </a:spcBef>
              <a:buFont typeface="Courier New"/>
              <a:buChar char="o"/>
              <a:tabLst>
                <a:tab pos="299720" algn="l"/>
              </a:tabLst>
            </a:pPr>
            <a:r>
              <a:rPr spc="-5" dirty="0">
                <a:solidFill>
                  <a:srgbClr val="404040"/>
                </a:solidFill>
                <a:latin typeface="Arial"/>
                <a:cs typeface="Arial"/>
              </a:rPr>
              <a:t>Solve</a:t>
            </a:r>
            <a:r>
              <a:rPr dirty="0">
                <a:solidFill>
                  <a:srgbClr val="404040"/>
                </a:solidFill>
                <a:latin typeface="Arial"/>
                <a:cs typeface="Arial"/>
              </a:rPr>
              <a:t> </a:t>
            </a:r>
            <a:r>
              <a:rPr spc="-5" dirty="0">
                <a:solidFill>
                  <a:srgbClr val="404040"/>
                </a:solidFill>
                <a:latin typeface="Arial"/>
                <a:cs typeface="Arial"/>
              </a:rPr>
              <a:t>disagreements.</a:t>
            </a:r>
            <a:endParaRPr>
              <a:latin typeface="Arial"/>
              <a:cs typeface="Arial"/>
            </a:endParaRPr>
          </a:p>
          <a:p>
            <a:pPr marL="299085" indent="-286385">
              <a:buFont typeface="Courier New"/>
              <a:buChar char="o"/>
              <a:tabLst>
                <a:tab pos="299720" algn="l"/>
              </a:tabLst>
            </a:pPr>
            <a:r>
              <a:rPr dirty="0">
                <a:solidFill>
                  <a:srgbClr val="404040"/>
                </a:solidFill>
                <a:latin typeface="Arial"/>
                <a:cs typeface="Arial"/>
              </a:rPr>
              <a:t>Start </a:t>
            </a:r>
            <a:r>
              <a:rPr spc="-5" dirty="0">
                <a:solidFill>
                  <a:srgbClr val="404040"/>
                </a:solidFill>
                <a:latin typeface="Arial"/>
                <a:cs typeface="Arial"/>
              </a:rPr>
              <a:t>a</a:t>
            </a:r>
            <a:r>
              <a:rPr spc="-15" dirty="0">
                <a:solidFill>
                  <a:srgbClr val="404040"/>
                </a:solidFill>
                <a:latin typeface="Arial"/>
                <a:cs typeface="Arial"/>
              </a:rPr>
              <a:t> </a:t>
            </a:r>
            <a:r>
              <a:rPr spc="-5" dirty="0">
                <a:solidFill>
                  <a:srgbClr val="404040"/>
                </a:solidFill>
                <a:latin typeface="Arial"/>
                <a:cs typeface="Arial"/>
              </a:rPr>
              <a:t>conversation.</a:t>
            </a:r>
            <a:endParaRPr>
              <a:latin typeface="Arial"/>
              <a:cs typeface="Arial"/>
            </a:endParaRPr>
          </a:p>
          <a:p>
            <a:pPr marL="299085" indent="-286385">
              <a:lnSpc>
                <a:spcPts val="2135"/>
              </a:lnSpc>
              <a:buFont typeface="Courier New"/>
              <a:buChar char="o"/>
              <a:tabLst>
                <a:tab pos="299720" algn="l"/>
              </a:tabLst>
            </a:pPr>
            <a:r>
              <a:rPr spc="-5" dirty="0">
                <a:solidFill>
                  <a:srgbClr val="404040"/>
                </a:solidFill>
                <a:latin typeface="Arial"/>
                <a:cs typeface="Arial"/>
              </a:rPr>
              <a:t>Fail quickly and</a:t>
            </a:r>
            <a:r>
              <a:rPr spc="10" dirty="0">
                <a:solidFill>
                  <a:srgbClr val="404040"/>
                </a:solidFill>
                <a:latin typeface="Arial"/>
                <a:cs typeface="Arial"/>
              </a:rPr>
              <a:t> </a:t>
            </a:r>
            <a:r>
              <a:rPr spc="-25" dirty="0">
                <a:solidFill>
                  <a:srgbClr val="404040"/>
                </a:solidFill>
                <a:latin typeface="Arial"/>
                <a:cs typeface="Arial"/>
              </a:rPr>
              <a:t>cheaply.</a:t>
            </a:r>
            <a:endParaRPr>
              <a:latin typeface="Arial"/>
              <a:cs typeface="Arial"/>
            </a:endParaRPr>
          </a:p>
          <a:p>
            <a:pPr marL="299085" indent="-286385">
              <a:lnSpc>
                <a:spcPts val="2135"/>
              </a:lnSpc>
              <a:buFont typeface="Courier New"/>
              <a:buChar char="o"/>
              <a:tabLst>
                <a:tab pos="299720" algn="l"/>
              </a:tabLst>
            </a:pPr>
            <a:r>
              <a:rPr spc="-5" dirty="0">
                <a:solidFill>
                  <a:srgbClr val="404040"/>
                </a:solidFill>
                <a:latin typeface="Arial"/>
                <a:cs typeface="Arial"/>
              </a:rPr>
              <a:t>Manage </a:t>
            </a:r>
            <a:r>
              <a:rPr dirty="0">
                <a:solidFill>
                  <a:srgbClr val="404040"/>
                </a:solidFill>
                <a:latin typeface="Arial"/>
                <a:cs typeface="Arial"/>
              </a:rPr>
              <a:t>the </a:t>
            </a:r>
            <a:r>
              <a:rPr spc="-5" dirty="0">
                <a:solidFill>
                  <a:srgbClr val="404040"/>
                </a:solidFill>
                <a:latin typeface="Arial"/>
                <a:cs typeface="Arial"/>
              </a:rPr>
              <a:t>solution-building</a:t>
            </a:r>
            <a:r>
              <a:rPr spc="35" dirty="0">
                <a:solidFill>
                  <a:srgbClr val="404040"/>
                </a:solidFill>
                <a:latin typeface="Arial"/>
                <a:cs typeface="Arial"/>
              </a:rPr>
              <a:t> </a:t>
            </a:r>
            <a:r>
              <a:rPr spc="-5" dirty="0">
                <a:solidFill>
                  <a:srgbClr val="404040"/>
                </a:solidFill>
                <a:latin typeface="Arial"/>
                <a:cs typeface="Arial"/>
              </a:rPr>
              <a:t>process.</a:t>
            </a:r>
            <a:endParaRPr>
              <a:latin typeface="Arial"/>
              <a:cs typeface="Arial"/>
            </a:endParaRPr>
          </a:p>
        </p:txBody>
      </p:sp>
    </p:spTree>
    <p:extLst>
      <p:ext uri="{BB962C8B-B14F-4D97-AF65-F5344CB8AC3E}">
        <p14:creationId xmlns:p14="http://schemas.microsoft.com/office/powerpoint/2010/main" val="3406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6795" y="0"/>
            <a:ext cx="8597900" cy="41229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875840" y="2895041"/>
            <a:ext cx="6408420" cy="2813050"/>
          </a:xfrm>
          <a:prstGeom prst="rect">
            <a:avLst/>
          </a:prstGeom>
        </p:spPr>
        <p:txBody>
          <a:bodyPr vert="horz" wrap="square" lIns="0" tIns="12700" rIns="0" bIns="0" rtlCol="0">
            <a:spAutoFit/>
          </a:bodyPr>
          <a:lstStyle/>
          <a:p>
            <a:pPr marL="12700" marR="5080">
              <a:spcBef>
                <a:spcPts val="100"/>
              </a:spcBef>
            </a:pPr>
            <a:r>
              <a:rPr spc="-30" dirty="0">
                <a:solidFill>
                  <a:srgbClr val="404040"/>
                </a:solidFill>
                <a:latin typeface="Arial"/>
                <a:cs typeface="Arial"/>
              </a:rPr>
              <a:t>Testing </a:t>
            </a:r>
            <a:r>
              <a:rPr dirty="0">
                <a:solidFill>
                  <a:srgbClr val="404040"/>
                </a:solidFill>
                <a:latin typeface="Arial"/>
                <a:cs typeface="Arial"/>
              </a:rPr>
              <a:t>is the </a:t>
            </a:r>
            <a:r>
              <a:rPr spc="-5" dirty="0">
                <a:solidFill>
                  <a:srgbClr val="404040"/>
                </a:solidFill>
                <a:latin typeface="Arial"/>
                <a:cs typeface="Arial"/>
              </a:rPr>
              <a:t>chance </a:t>
            </a:r>
            <a:r>
              <a:rPr dirty="0">
                <a:solidFill>
                  <a:srgbClr val="404040"/>
                </a:solidFill>
                <a:latin typeface="Arial"/>
                <a:cs typeface="Arial"/>
              </a:rPr>
              <a:t>to </a:t>
            </a:r>
            <a:r>
              <a:rPr spc="-10" dirty="0">
                <a:solidFill>
                  <a:srgbClr val="404040"/>
                </a:solidFill>
                <a:latin typeface="Arial"/>
                <a:cs typeface="Arial"/>
              </a:rPr>
              <a:t>get </a:t>
            </a:r>
            <a:r>
              <a:rPr spc="-5" dirty="0">
                <a:solidFill>
                  <a:srgbClr val="404040"/>
                </a:solidFill>
                <a:latin typeface="Arial"/>
                <a:cs typeface="Arial"/>
              </a:rPr>
              <a:t>feedback on </a:t>
            </a:r>
            <a:r>
              <a:rPr spc="-15" dirty="0">
                <a:solidFill>
                  <a:srgbClr val="404040"/>
                </a:solidFill>
                <a:latin typeface="Arial"/>
                <a:cs typeface="Arial"/>
              </a:rPr>
              <a:t>your </a:t>
            </a:r>
            <a:r>
              <a:rPr spc="-5" dirty="0">
                <a:solidFill>
                  <a:srgbClr val="404040"/>
                </a:solidFill>
                <a:latin typeface="Arial"/>
                <a:cs typeface="Arial"/>
              </a:rPr>
              <a:t>solutions, refine  solutions </a:t>
            </a:r>
            <a:r>
              <a:rPr dirty="0">
                <a:solidFill>
                  <a:srgbClr val="404040"/>
                </a:solidFill>
                <a:latin typeface="Arial"/>
                <a:cs typeface="Arial"/>
              </a:rPr>
              <a:t>to </a:t>
            </a:r>
            <a:r>
              <a:rPr spc="-5" dirty="0">
                <a:solidFill>
                  <a:srgbClr val="404040"/>
                </a:solidFill>
                <a:latin typeface="Arial"/>
                <a:cs typeface="Arial"/>
              </a:rPr>
              <a:t>make them </a:t>
            </a:r>
            <a:r>
              <a:rPr spc="-20" dirty="0">
                <a:solidFill>
                  <a:srgbClr val="404040"/>
                </a:solidFill>
                <a:latin typeface="Arial"/>
                <a:cs typeface="Arial"/>
              </a:rPr>
              <a:t>better, </a:t>
            </a:r>
            <a:r>
              <a:rPr spc="-5" dirty="0">
                <a:solidFill>
                  <a:srgbClr val="404040"/>
                </a:solidFill>
                <a:latin typeface="Arial"/>
                <a:cs typeface="Arial"/>
              </a:rPr>
              <a:t>and continue </a:t>
            </a:r>
            <a:r>
              <a:rPr dirty="0">
                <a:solidFill>
                  <a:srgbClr val="404040"/>
                </a:solidFill>
                <a:latin typeface="Arial"/>
                <a:cs typeface="Arial"/>
              </a:rPr>
              <a:t>to </a:t>
            </a:r>
            <a:r>
              <a:rPr spc="-5" dirty="0">
                <a:solidFill>
                  <a:srgbClr val="404040"/>
                </a:solidFill>
                <a:latin typeface="Arial"/>
                <a:cs typeface="Arial"/>
              </a:rPr>
              <a:t>learn about </a:t>
            </a:r>
            <a:r>
              <a:rPr spc="-10" dirty="0">
                <a:solidFill>
                  <a:srgbClr val="404040"/>
                </a:solidFill>
                <a:latin typeface="Arial"/>
                <a:cs typeface="Arial"/>
              </a:rPr>
              <a:t>your  </a:t>
            </a:r>
            <a:r>
              <a:rPr spc="-5" dirty="0">
                <a:solidFill>
                  <a:srgbClr val="404040"/>
                </a:solidFill>
                <a:latin typeface="Arial"/>
                <a:cs typeface="Arial"/>
              </a:rPr>
              <a:t>users.</a:t>
            </a:r>
            <a:endParaRPr>
              <a:latin typeface="Arial"/>
              <a:cs typeface="Arial"/>
            </a:endParaRPr>
          </a:p>
          <a:p>
            <a:pPr>
              <a:spcBef>
                <a:spcPts val="35"/>
              </a:spcBef>
            </a:pPr>
            <a:endParaRPr sz="1950">
              <a:latin typeface="Times New Roman"/>
              <a:cs typeface="Times New Roman"/>
            </a:endParaRPr>
          </a:p>
          <a:p>
            <a:pPr marL="12700" marR="917575">
              <a:lnSpc>
                <a:spcPts val="2110"/>
              </a:lnSpc>
            </a:pPr>
            <a:r>
              <a:rPr spc="-5" dirty="0">
                <a:solidFill>
                  <a:srgbClr val="404040"/>
                </a:solidFill>
                <a:latin typeface="Arial"/>
                <a:cs typeface="Arial"/>
              </a:rPr>
              <a:t>Prototype as if </a:t>
            </a:r>
            <a:r>
              <a:rPr spc="-10" dirty="0">
                <a:solidFill>
                  <a:srgbClr val="404040"/>
                </a:solidFill>
                <a:latin typeface="Arial"/>
                <a:cs typeface="Arial"/>
              </a:rPr>
              <a:t>you </a:t>
            </a:r>
            <a:r>
              <a:rPr spc="-5" dirty="0">
                <a:solidFill>
                  <a:srgbClr val="404040"/>
                </a:solidFill>
                <a:latin typeface="Arial"/>
                <a:cs typeface="Arial"/>
              </a:rPr>
              <a:t>know </a:t>
            </a:r>
            <a:r>
              <a:rPr spc="-10" dirty="0">
                <a:solidFill>
                  <a:srgbClr val="404040"/>
                </a:solidFill>
                <a:latin typeface="Arial"/>
                <a:cs typeface="Arial"/>
              </a:rPr>
              <a:t>you’re </a:t>
            </a:r>
            <a:r>
              <a:rPr spc="-5" dirty="0">
                <a:solidFill>
                  <a:srgbClr val="404040"/>
                </a:solidFill>
                <a:latin typeface="Arial"/>
                <a:cs typeface="Arial"/>
              </a:rPr>
              <a:t>right, but </a:t>
            </a:r>
            <a:r>
              <a:rPr dirty="0">
                <a:solidFill>
                  <a:srgbClr val="404040"/>
                </a:solidFill>
                <a:latin typeface="Arial"/>
                <a:cs typeface="Arial"/>
              </a:rPr>
              <a:t>test </a:t>
            </a:r>
            <a:r>
              <a:rPr spc="-5" dirty="0">
                <a:solidFill>
                  <a:srgbClr val="404040"/>
                </a:solidFill>
                <a:latin typeface="Arial"/>
                <a:cs typeface="Arial"/>
              </a:rPr>
              <a:t>as if </a:t>
            </a:r>
            <a:r>
              <a:rPr spc="-15" dirty="0">
                <a:solidFill>
                  <a:srgbClr val="404040"/>
                </a:solidFill>
                <a:latin typeface="Arial"/>
                <a:cs typeface="Arial"/>
              </a:rPr>
              <a:t>you  </a:t>
            </a:r>
            <a:r>
              <a:rPr spc="-5" dirty="0">
                <a:solidFill>
                  <a:srgbClr val="404040"/>
                </a:solidFill>
                <a:latin typeface="Arial"/>
                <a:cs typeface="Arial"/>
              </a:rPr>
              <a:t>know </a:t>
            </a:r>
            <a:r>
              <a:rPr spc="-10" dirty="0">
                <a:solidFill>
                  <a:srgbClr val="404040"/>
                </a:solidFill>
                <a:latin typeface="Arial"/>
                <a:cs typeface="Arial"/>
              </a:rPr>
              <a:t>you’re</a:t>
            </a:r>
            <a:r>
              <a:rPr spc="40" dirty="0">
                <a:solidFill>
                  <a:srgbClr val="404040"/>
                </a:solidFill>
                <a:latin typeface="Arial"/>
                <a:cs typeface="Arial"/>
              </a:rPr>
              <a:t> </a:t>
            </a:r>
            <a:r>
              <a:rPr spc="-10" dirty="0">
                <a:solidFill>
                  <a:srgbClr val="404040"/>
                </a:solidFill>
                <a:latin typeface="Arial"/>
                <a:cs typeface="Arial"/>
              </a:rPr>
              <a:t>wrong.</a:t>
            </a:r>
            <a:endParaRPr>
              <a:latin typeface="Arial"/>
              <a:cs typeface="Arial"/>
            </a:endParaRPr>
          </a:p>
          <a:p>
            <a:pPr>
              <a:lnSpc>
                <a:spcPct val="100000"/>
              </a:lnSpc>
            </a:pPr>
            <a:endParaRPr sz="2200">
              <a:latin typeface="Times New Roman"/>
              <a:cs typeface="Times New Roman"/>
            </a:endParaRPr>
          </a:p>
          <a:p>
            <a:pPr marL="299085" indent="-286385">
              <a:spcBef>
                <a:spcPts val="5"/>
              </a:spcBef>
              <a:buFont typeface="Courier New"/>
              <a:buChar char="o"/>
              <a:tabLst>
                <a:tab pos="299720" algn="l"/>
              </a:tabLst>
            </a:pPr>
            <a:r>
              <a:rPr spc="-95" dirty="0">
                <a:solidFill>
                  <a:srgbClr val="404040"/>
                </a:solidFill>
                <a:latin typeface="Arial"/>
                <a:cs typeface="Arial"/>
              </a:rPr>
              <a:t>To </a:t>
            </a:r>
            <a:r>
              <a:rPr spc="-5" dirty="0">
                <a:solidFill>
                  <a:srgbClr val="404040"/>
                </a:solidFill>
                <a:latin typeface="Arial"/>
                <a:cs typeface="Arial"/>
              </a:rPr>
              <a:t>refine </a:t>
            </a:r>
            <a:r>
              <a:rPr spc="-10" dirty="0">
                <a:solidFill>
                  <a:srgbClr val="404040"/>
                </a:solidFill>
                <a:latin typeface="Arial"/>
                <a:cs typeface="Arial"/>
              </a:rPr>
              <a:t>your </a:t>
            </a:r>
            <a:r>
              <a:rPr spc="-5" dirty="0">
                <a:solidFill>
                  <a:srgbClr val="404040"/>
                </a:solidFill>
                <a:latin typeface="Arial"/>
                <a:cs typeface="Arial"/>
              </a:rPr>
              <a:t>prototypes and</a:t>
            </a:r>
            <a:r>
              <a:rPr spc="155" dirty="0">
                <a:solidFill>
                  <a:srgbClr val="404040"/>
                </a:solidFill>
                <a:latin typeface="Arial"/>
                <a:cs typeface="Arial"/>
              </a:rPr>
              <a:t> </a:t>
            </a:r>
            <a:r>
              <a:rPr spc="-5" dirty="0">
                <a:solidFill>
                  <a:srgbClr val="404040"/>
                </a:solidFill>
                <a:latin typeface="Arial"/>
                <a:cs typeface="Arial"/>
              </a:rPr>
              <a:t>solutions.</a:t>
            </a:r>
            <a:endParaRPr>
              <a:latin typeface="Arial"/>
              <a:cs typeface="Arial"/>
            </a:endParaRPr>
          </a:p>
          <a:p>
            <a:pPr marL="299085" indent="-286385">
              <a:lnSpc>
                <a:spcPts val="2135"/>
              </a:lnSpc>
              <a:buFont typeface="Courier New"/>
              <a:buChar char="o"/>
              <a:tabLst>
                <a:tab pos="299720" algn="l"/>
              </a:tabLst>
            </a:pPr>
            <a:r>
              <a:rPr spc="-95" dirty="0">
                <a:solidFill>
                  <a:srgbClr val="404040"/>
                </a:solidFill>
                <a:latin typeface="Arial"/>
                <a:cs typeface="Arial"/>
              </a:rPr>
              <a:t>To </a:t>
            </a:r>
            <a:r>
              <a:rPr spc="-5" dirty="0">
                <a:solidFill>
                  <a:srgbClr val="404040"/>
                </a:solidFill>
                <a:latin typeface="Arial"/>
                <a:cs typeface="Arial"/>
              </a:rPr>
              <a:t>learn more about </a:t>
            </a:r>
            <a:r>
              <a:rPr spc="-15" dirty="0">
                <a:solidFill>
                  <a:srgbClr val="404040"/>
                </a:solidFill>
                <a:latin typeface="Arial"/>
                <a:cs typeface="Arial"/>
              </a:rPr>
              <a:t>your</a:t>
            </a:r>
            <a:r>
              <a:rPr spc="120" dirty="0">
                <a:solidFill>
                  <a:srgbClr val="404040"/>
                </a:solidFill>
                <a:latin typeface="Arial"/>
                <a:cs typeface="Arial"/>
              </a:rPr>
              <a:t> </a:t>
            </a:r>
            <a:r>
              <a:rPr spc="-25" dirty="0">
                <a:solidFill>
                  <a:srgbClr val="404040"/>
                </a:solidFill>
                <a:latin typeface="Arial"/>
                <a:cs typeface="Arial"/>
              </a:rPr>
              <a:t>user.</a:t>
            </a:r>
            <a:endParaRPr>
              <a:latin typeface="Arial"/>
              <a:cs typeface="Arial"/>
            </a:endParaRPr>
          </a:p>
          <a:p>
            <a:pPr marL="299085" indent="-286385">
              <a:lnSpc>
                <a:spcPts val="2135"/>
              </a:lnSpc>
              <a:buFont typeface="Courier New"/>
              <a:buChar char="o"/>
              <a:tabLst>
                <a:tab pos="299720" algn="l"/>
              </a:tabLst>
            </a:pPr>
            <a:r>
              <a:rPr spc="-95" dirty="0">
                <a:solidFill>
                  <a:srgbClr val="404040"/>
                </a:solidFill>
                <a:latin typeface="Arial"/>
                <a:cs typeface="Arial"/>
              </a:rPr>
              <a:t>To </a:t>
            </a:r>
            <a:r>
              <a:rPr dirty="0">
                <a:solidFill>
                  <a:srgbClr val="404040"/>
                </a:solidFill>
                <a:latin typeface="Arial"/>
                <a:cs typeface="Arial"/>
              </a:rPr>
              <a:t>test </a:t>
            </a:r>
            <a:r>
              <a:rPr spc="-5" dirty="0">
                <a:solidFill>
                  <a:srgbClr val="404040"/>
                </a:solidFill>
                <a:latin typeface="Arial"/>
                <a:cs typeface="Arial"/>
              </a:rPr>
              <a:t>and refine </a:t>
            </a:r>
            <a:r>
              <a:rPr spc="-10" dirty="0">
                <a:solidFill>
                  <a:srgbClr val="404040"/>
                </a:solidFill>
                <a:latin typeface="Arial"/>
                <a:cs typeface="Arial"/>
              </a:rPr>
              <a:t>your</a:t>
            </a:r>
            <a:r>
              <a:rPr spc="105" dirty="0">
                <a:solidFill>
                  <a:srgbClr val="404040"/>
                </a:solidFill>
                <a:latin typeface="Arial"/>
                <a:cs typeface="Arial"/>
              </a:rPr>
              <a:t> </a:t>
            </a:r>
            <a:r>
              <a:rPr spc="-45" dirty="0">
                <a:solidFill>
                  <a:srgbClr val="404040"/>
                </a:solidFill>
                <a:latin typeface="Arial"/>
                <a:cs typeface="Arial"/>
              </a:rPr>
              <a:t>POV.</a:t>
            </a:r>
            <a:endParaRPr>
              <a:latin typeface="Arial"/>
              <a:cs typeface="Arial"/>
            </a:endParaRPr>
          </a:p>
        </p:txBody>
      </p:sp>
    </p:spTree>
    <p:extLst>
      <p:ext uri="{BB962C8B-B14F-4D97-AF65-F5344CB8AC3E}">
        <p14:creationId xmlns:p14="http://schemas.microsoft.com/office/powerpoint/2010/main" val="229205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10063" y="1564631"/>
            <a:ext cx="2112010" cy="1829435"/>
          </a:xfrm>
          <a:custGeom>
            <a:avLst/>
            <a:gdLst/>
            <a:ahLst/>
            <a:cxnLst/>
            <a:rect l="l" t="t" r="r" b="b"/>
            <a:pathLst>
              <a:path w="2112010" h="1829435">
                <a:moveTo>
                  <a:pt x="1583914" y="0"/>
                </a:moveTo>
                <a:lnTo>
                  <a:pt x="527666" y="0"/>
                </a:lnTo>
                <a:lnTo>
                  <a:pt x="0" y="915096"/>
                </a:lnTo>
                <a:lnTo>
                  <a:pt x="527666" y="1829215"/>
                </a:lnTo>
                <a:lnTo>
                  <a:pt x="1583914" y="1829215"/>
                </a:lnTo>
                <a:lnTo>
                  <a:pt x="2111592" y="915096"/>
                </a:lnTo>
                <a:lnTo>
                  <a:pt x="1583914" y="0"/>
                </a:lnTo>
                <a:close/>
              </a:path>
            </a:pathLst>
          </a:custGeom>
          <a:solidFill>
            <a:srgbClr val="5385DE"/>
          </a:solidFill>
        </p:spPr>
        <p:txBody>
          <a:bodyPr wrap="square" lIns="0" tIns="0" rIns="0" bIns="0" rtlCol="0"/>
          <a:lstStyle/>
          <a:p>
            <a:endParaRPr/>
          </a:p>
        </p:txBody>
      </p:sp>
      <p:sp>
        <p:nvSpPr>
          <p:cNvPr id="3" name="object 3"/>
          <p:cNvSpPr/>
          <p:nvPr/>
        </p:nvSpPr>
        <p:spPr>
          <a:xfrm>
            <a:off x="3813143" y="2543332"/>
            <a:ext cx="135890" cy="0"/>
          </a:xfrm>
          <a:custGeom>
            <a:avLst/>
            <a:gdLst/>
            <a:ahLst/>
            <a:cxnLst/>
            <a:rect l="l" t="t" r="r" b="b"/>
            <a:pathLst>
              <a:path w="135889">
                <a:moveTo>
                  <a:pt x="0" y="0"/>
                </a:moveTo>
                <a:lnTo>
                  <a:pt x="135577" y="0"/>
                </a:lnTo>
              </a:path>
            </a:pathLst>
          </a:custGeom>
          <a:ln w="36828">
            <a:solidFill>
              <a:srgbClr val="FFFFFF"/>
            </a:solidFill>
          </a:ln>
        </p:spPr>
        <p:txBody>
          <a:bodyPr wrap="square" lIns="0" tIns="0" rIns="0" bIns="0" rtlCol="0"/>
          <a:lstStyle/>
          <a:p>
            <a:endParaRPr/>
          </a:p>
        </p:txBody>
      </p:sp>
      <p:sp>
        <p:nvSpPr>
          <p:cNvPr id="4" name="object 4"/>
          <p:cNvSpPr/>
          <p:nvPr/>
        </p:nvSpPr>
        <p:spPr>
          <a:xfrm>
            <a:off x="3813144" y="2495710"/>
            <a:ext cx="41275" cy="29209"/>
          </a:xfrm>
          <a:custGeom>
            <a:avLst/>
            <a:gdLst/>
            <a:ahLst/>
            <a:cxnLst/>
            <a:rect l="l" t="t" r="r" b="b"/>
            <a:pathLst>
              <a:path w="41275" h="29210">
                <a:moveTo>
                  <a:pt x="0" y="29208"/>
                </a:moveTo>
                <a:lnTo>
                  <a:pt x="41215" y="29208"/>
                </a:lnTo>
                <a:lnTo>
                  <a:pt x="41215" y="0"/>
                </a:lnTo>
                <a:lnTo>
                  <a:pt x="0" y="0"/>
                </a:lnTo>
                <a:lnTo>
                  <a:pt x="0" y="29208"/>
                </a:lnTo>
                <a:close/>
              </a:path>
            </a:pathLst>
          </a:custGeom>
          <a:solidFill>
            <a:srgbClr val="FFFFFF"/>
          </a:solidFill>
        </p:spPr>
        <p:txBody>
          <a:bodyPr wrap="square" lIns="0" tIns="0" rIns="0" bIns="0" rtlCol="0"/>
          <a:lstStyle/>
          <a:p>
            <a:endParaRPr/>
          </a:p>
        </p:txBody>
      </p:sp>
      <p:sp>
        <p:nvSpPr>
          <p:cNvPr id="5" name="object 5"/>
          <p:cNvSpPr/>
          <p:nvPr/>
        </p:nvSpPr>
        <p:spPr>
          <a:xfrm>
            <a:off x="3813144" y="2478565"/>
            <a:ext cx="121285" cy="0"/>
          </a:xfrm>
          <a:custGeom>
            <a:avLst/>
            <a:gdLst/>
            <a:ahLst/>
            <a:cxnLst/>
            <a:rect l="l" t="t" r="r" b="b"/>
            <a:pathLst>
              <a:path w="121285">
                <a:moveTo>
                  <a:pt x="0" y="0"/>
                </a:moveTo>
                <a:lnTo>
                  <a:pt x="120922" y="0"/>
                </a:lnTo>
              </a:path>
            </a:pathLst>
          </a:custGeom>
          <a:ln w="34288">
            <a:solidFill>
              <a:srgbClr val="FFFFFF"/>
            </a:solidFill>
          </a:ln>
        </p:spPr>
        <p:txBody>
          <a:bodyPr wrap="square" lIns="0" tIns="0" rIns="0" bIns="0" rtlCol="0"/>
          <a:lstStyle/>
          <a:p>
            <a:endParaRPr/>
          </a:p>
        </p:txBody>
      </p:sp>
      <p:sp>
        <p:nvSpPr>
          <p:cNvPr id="6" name="object 6"/>
          <p:cNvSpPr/>
          <p:nvPr/>
        </p:nvSpPr>
        <p:spPr>
          <a:xfrm>
            <a:off x="3813144" y="2397923"/>
            <a:ext cx="41275" cy="63500"/>
          </a:xfrm>
          <a:custGeom>
            <a:avLst/>
            <a:gdLst/>
            <a:ahLst/>
            <a:cxnLst/>
            <a:rect l="l" t="t" r="r" b="b"/>
            <a:pathLst>
              <a:path w="41275" h="63500">
                <a:moveTo>
                  <a:pt x="0" y="63497"/>
                </a:moveTo>
                <a:lnTo>
                  <a:pt x="41215" y="63497"/>
                </a:lnTo>
                <a:lnTo>
                  <a:pt x="41215" y="0"/>
                </a:lnTo>
                <a:lnTo>
                  <a:pt x="0" y="0"/>
                </a:lnTo>
                <a:lnTo>
                  <a:pt x="0" y="63497"/>
                </a:lnTo>
                <a:close/>
              </a:path>
            </a:pathLst>
          </a:custGeom>
          <a:solidFill>
            <a:srgbClr val="FFFFFF"/>
          </a:solidFill>
        </p:spPr>
        <p:txBody>
          <a:bodyPr wrap="square" lIns="0" tIns="0" rIns="0" bIns="0" rtlCol="0"/>
          <a:lstStyle/>
          <a:p>
            <a:endParaRPr/>
          </a:p>
        </p:txBody>
      </p:sp>
      <p:sp>
        <p:nvSpPr>
          <p:cNvPr id="7" name="object 7"/>
          <p:cNvSpPr/>
          <p:nvPr/>
        </p:nvSpPr>
        <p:spPr>
          <a:xfrm>
            <a:off x="3813143" y="2380143"/>
            <a:ext cx="132080" cy="0"/>
          </a:xfrm>
          <a:custGeom>
            <a:avLst/>
            <a:gdLst/>
            <a:ahLst/>
            <a:cxnLst/>
            <a:rect l="l" t="t" r="r" b="b"/>
            <a:pathLst>
              <a:path w="132080">
                <a:moveTo>
                  <a:pt x="0" y="0"/>
                </a:moveTo>
                <a:lnTo>
                  <a:pt x="131913" y="0"/>
                </a:lnTo>
              </a:path>
            </a:pathLst>
          </a:custGeom>
          <a:ln w="35558">
            <a:solidFill>
              <a:srgbClr val="FFFFFF"/>
            </a:solidFill>
          </a:ln>
        </p:spPr>
        <p:txBody>
          <a:bodyPr wrap="square" lIns="0" tIns="0" rIns="0" bIns="0" rtlCol="0"/>
          <a:lstStyle/>
          <a:p>
            <a:endParaRPr/>
          </a:p>
        </p:txBody>
      </p:sp>
      <p:sp>
        <p:nvSpPr>
          <p:cNvPr id="8" name="object 8"/>
          <p:cNvSpPr/>
          <p:nvPr/>
        </p:nvSpPr>
        <p:spPr>
          <a:xfrm>
            <a:off x="3982608" y="2406461"/>
            <a:ext cx="159402" cy="15471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75045" y="2406461"/>
            <a:ext cx="426807" cy="15471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629329" y="2514758"/>
            <a:ext cx="40640" cy="46990"/>
          </a:xfrm>
          <a:custGeom>
            <a:avLst/>
            <a:gdLst/>
            <a:ahLst/>
            <a:cxnLst/>
            <a:rect l="l" t="t" r="r" b="b"/>
            <a:pathLst>
              <a:path w="40639" h="46989">
                <a:moveTo>
                  <a:pt x="0" y="46988"/>
                </a:moveTo>
                <a:lnTo>
                  <a:pt x="40299" y="46988"/>
                </a:lnTo>
                <a:lnTo>
                  <a:pt x="40299" y="0"/>
                </a:lnTo>
                <a:lnTo>
                  <a:pt x="0" y="0"/>
                </a:lnTo>
                <a:lnTo>
                  <a:pt x="0" y="46988"/>
                </a:lnTo>
                <a:close/>
              </a:path>
            </a:pathLst>
          </a:custGeom>
          <a:solidFill>
            <a:srgbClr val="FFFFFF"/>
          </a:solidFill>
        </p:spPr>
        <p:txBody>
          <a:bodyPr wrap="square" lIns="0" tIns="0" rIns="0" bIns="0" rtlCol="0"/>
          <a:lstStyle/>
          <a:p>
            <a:endParaRPr/>
          </a:p>
        </p:txBody>
      </p:sp>
      <p:sp>
        <p:nvSpPr>
          <p:cNvPr id="11" name="object 11"/>
          <p:cNvSpPr/>
          <p:nvPr/>
        </p:nvSpPr>
        <p:spPr>
          <a:xfrm>
            <a:off x="4629330" y="2496979"/>
            <a:ext cx="136525" cy="0"/>
          </a:xfrm>
          <a:custGeom>
            <a:avLst/>
            <a:gdLst/>
            <a:ahLst/>
            <a:cxnLst/>
            <a:rect l="l" t="t" r="r" b="b"/>
            <a:pathLst>
              <a:path w="136525">
                <a:moveTo>
                  <a:pt x="0" y="0"/>
                </a:moveTo>
                <a:lnTo>
                  <a:pt x="136529" y="0"/>
                </a:lnTo>
              </a:path>
            </a:pathLst>
          </a:custGeom>
          <a:ln w="35558">
            <a:solidFill>
              <a:srgbClr val="FFFFFF"/>
            </a:solidFill>
          </a:ln>
        </p:spPr>
        <p:txBody>
          <a:bodyPr wrap="square" lIns="0" tIns="0" rIns="0" bIns="0" rtlCol="0"/>
          <a:lstStyle/>
          <a:p>
            <a:endParaRPr/>
          </a:p>
        </p:txBody>
      </p:sp>
      <p:sp>
        <p:nvSpPr>
          <p:cNvPr id="12" name="object 12"/>
          <p:cNvSpPr/>
          <p:nvPr/>
        </p:nvSpPr>
        <p:spPr>
          <a:xfrm>
            <a:off x="4629329" y="2408082"/>
            <a:ext cx="40640" cy="71120"/>
          </a:xfrm>
          <a:custGeom>
            <a:avLst/>
            <a:gdLst/>
            <a:ahLst/>
            <a:cxnLst/>
            <a:rect l="l" t="t" r="r" b="b"/>
            <a:pathLst>
              <a:path w="40639" h="71119">
                <a:moveTo>
                  <a:pt x="0" y="71117"/>
                </a:moveTo>
                <a:lnTo>
                  <a:pt x="40299" y="71117"/>
                </a:lnTo>
                <a:lnTo>
                  <a:pt x="40299" y="0"/>
                </a:lnTo>
                <a:lnTo>
                  <a:pt x="0" y="0"/>
                </a:lnTo>
                <a:lnTo>
                  <a:pt x="0" y="71117"/>
                </a:lnTo>
                <a:close/>
              </a:path>
            </a:pathLst>
          </a:custGeom>
          <a:solidFill>
            <a:srgbClr val="FFFFFF"/>
          </a:solidFill>
        </p:spPr>
        <p:txBody>
          <a:bodyPr wrap="square" lIns="0" tIns="0" rIns="0" bIns="0" rtlCol="0"/>
          <a:lstStyle/>
          <a:p>
            <a:endParaRPr/>
          </a:p>
        </p:txBody>
      </p:sp>
      <p:sp>
        <p:nvSpPr>
          <p:cNvPr id="13" name="object 13"/>
          <p:cNvSpPr/>
          <p:nvPr/>
        </p:nvSpPr>
        <p:spPr>
          <a:xfrm>
            <a:off x="4725559" y="2514528"/>
            <a:ext cx="40640" cy="46990"/>
          </a:xfrm>
          <a:custGeom>
            <a:avLst/>
            <a:gdLst/>
            <a:ahLst/>
            <a:cxnLst/>
            <a:rect l="l" t="t" r="r" b="b"/>
            <a:pathLst>
              <a:path w="40639" h="46989">
                <a:moveTo>
                  <a:pt x="40299" y="0"/>
                </a:moveTo>
                <a:lnTo>
                  <a:pt x="0" y="0"/>
                </a:lnTo>
                <a:lnTo>
                  <a:pt x="0" y="46646"/>
                </a:lnTo>
                <a:lnTo>
                  <a:pt x="40299" y="46646"/>
                </a:lnTo>
                <a:lnTo>
                  <a:pt x="40299" y="0"/>
                </a:lnTo>
                <a:close/>
              </a:path>
            </a:pathLst>
          </a:custGeom>
          <a:solidFill>
            <a:srgbClr val="FFFFFF"/>
          </a:solidFill>
        </p:spPr>
        <p:txBody>
          <a:bodyPr wrap="square" lIns="0" tIns="0" rIns="0" bIns="0" rtlCol="0"/>
          <a:lstStyle/>
          <a:p>
            <a:endParaRPr/>
          </a:p>
        </p:txBody>
      </p:sp>
      <p:sp>
        <p:nvSpPr>
          <p:cNvPr id="14" name="object 14"/>
          <p:cNvSpPr/>
          <p:nvPr/>
        </p:nvSpPr>
        <p:spPr>
          <a:xfrm>
            <a:off x="4725559" y="2408293"/>
            <a:ext cx="40640" cy="71755"/>
          </a:xfrm>
          <a:custGeom>
            <a:avLst/>
            <a:gdLst/>
            <a:ahLst/>
            <a:cxnLst/>
            <a:rect l="l" t="t" r="r" b="b"/>
            <a:pathLst>
              <a:path w="40639" h="71755">
                <a:moveTo>
                  <a:pt x="40299" y="0"/>
                </a:moveTo>
                <a:lnTo>
                  <a:pt x="0" y="0"/>
                </a:lnTo>
                <a:lnTo>
                  <a:pt x="0" y="71434"/>
                </a:lnTo>
                <a:lnTo>
                  <a:pt x="40299" y="71434"/>
                </a:lnTo>
                <a:lnTo>
                  <a:pt x="40299" y="0"/>
                </a:lnTo>
                <a:close/>
              </a:path>
            </a:pathLst>
          </a:custGeom>
          <a:solidFill>
            <a:srgbClr val="FFFFFF"/>
          </a:solidFill>
        </p:spPr>
        <p:txBody>
          <a:bodyPr wrap="square" lIns="0" tIns="0" rIns="0" bIns="0" rtlCol="0"/>
          <a:lstStyle/>
          <a:p>
            <a:endParaRPr/>
          </a:p>
        </p:txBody>
      </p:sp>
      <p:sp>
        <p:nvSpPr>
          <p:cNvPr id="15" name="object 15"/>
          <p:cNvSpPr/>
          <p:nvPr/>
        </p:nvSpPr>
        <p:spPr>
          <a:xfrm>
            <a:off x="4819469" y="2408293"/>
            <a:ext cx="0" cy="153035"/>
          </a:xfrm>
          <a:custGeom>
            <a:avLst/>
            <a:gdLst/>
            <a:ahLst/>
            <a:cxnLst/>
            <a:rect l="l" t="t" r="r" b="b"/>
            <a:pathLst>
              <a:path h="153035">
                <a:moveTo>
                  <a:pt x="0" y="0"/>
                </a:moveTo>
                <a:lnTo>
                  <a:pt x="0" y="152882"/>
                </a:lnTo>
              </a:path>
            </a:pathLst>
          </a:custGeom>
          <a:ln w="39322">
            <a:solidFill>
              <a:srgbClr val="FFFFFF"/>
            </a:solidFill>
          </a:ln>
        </p:spPr>
        <p:txBody>
          <a:bodyPr wrap="square" lIns="0" tIns="0" rIns="0" bIns="0" rtlCol="0"/>
          <a:lstStyle/>
          <a:p>
            <a:endParaRPr/>
          </a:p>
        </p:txBody>
      </p:sp>
      <p:sp>
        <p:nvSpPr>
          <p:cNvPr id="16" name="object 16"/>
          <p:cNvSpPr/>
          <p:nvPr/>
        </p:nvSpPr>
        <p:spPr>
          <a:xfrm>
            <a:off x="4865752" y="2408292"/>
            <a:ext cx="125416" cy="152882"/>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017791" y="2543967"/>
            <a:ext cx="111760" cy="0"/>
          </a:xfrm>
          <a:custGeom>
            <a:avLst/>
            <a:gdLst/>
            <a:ahLst/>
            <a:cxnLst/>
            <a:rect l="l" t="t" r="r" b="b"/>
            <a:pathLst>
              <a:path w="111760">
                <a:moveTo>
                  <a:pt x="0" y="0"/>
                </a:moveTo>
                <a:lnTo>
                  <a:pt x="111739" y="0"/>
                </a:lnTo>
              </a:path>
            </a:pathLst>
          </a:custGeom>
          <a:ln w="35558">
            <a:solidFill>
              <a:srgbClr val="FFFFFF"/>
            </a:solidFill>
          </a:ln>
        </p:spPr>
        <p:txBody>
          <a:bodyPr wrap="square" lIns="0" tIns="0" rIns="0" bIns="0" rtlCol="0"/>
          <a:lstStyle/>
          <a:p>
            <a:endParaRPr/>
          </a:p>
        </p:txBody>
      </p:sp>
      <p:sp>
        <p:nvSpPr>
          <p:cNvPr id="18" name="object 18"/>
          <p:cNvSpPr/>
          <p:nvPr/>
        </p:nvSpPr>
        <p:spPr>
          <a:xfrm>
            <a:off x="5017791" y="2508409"/>
            <a:ext cx="40640" cy="17780"/>
          </a:xfrm>
          <a:custGeom>
            <a:avLst/>
            <a:gdLst/>
            <a:ahLst/>
            <a:cxnLst/>
            <a:rect l="l" t="t" r="r" b="b"/>
            <a:pathLst>
              <a:path w="40639" h="17780">
                <a:moveTo>
                  <a:pt x="0" y="17779"/>
                </a:moveTo>
                <a:lnTo>
                  <a:pt x="40299" y="17779"/>
                </a:lnTo>
                <a:lnTo>
                  <a:pt x="40299" y="0"/>
                </a:lnTo>
                <a:lnTo>
                  <a:pt x="0" y="0"/>
                </a:lnTo>
                <a:lnTo>
                  <a:pt x="0" y="17779"/>
                </a:lnTo>
                <a:close/>
              </a:path>
            </a:pathLst>
          </a:custGeom>
          <a:solidFill>
            <a:srgbClr val="FFFFFF"/>
          </a:solidFill>
        </p:spPr>
        <p:txBody>
          <a:bodyPr wrap="square" lIns="0" tIns="0" rIns="0" bIns="0" rtlCol="0"/>
          <a:lstStyle/>
          <a:p>
            <a:endParaRPr/>
          </a:p>
        </p:txBody>
      </p:sp>
      <p:sp>
        <p:nvSpPr>
          <p:cNvPr id="19" name="object 19"/>
          <p:cNvSpPr/>
          <p:nvPr/>
        </p:nvSpPr>
        <p:spPr>
          <a:xfrm>
            <a:off x="5017792" y="2492534"/>
            <a:ext cx="97155" cy="0"/>
          </a:xfrm>
          <a:custGeom>
            <a:avLst/>
            <a:gdLst/>
            <a:ahLst/>
            <a:cxnLst/>
            <a:rect l="l" t="t" r="r" b="b"/>
            <a:pathLst>
              <a:path w="97154">
                <a:moveTo>
                  <a:pt x="0" y="0"/>
                </a:moveTo>
                <a:lnTo>
                  <a:pt x="97085" y="0"/>
                </a:lnTo>
              </a:path>
            </a:pathLst>
          </a:custGeom>
          <a:ln w="31748">
            <a:solidFill>
              <a:srgbClr val="FFFFFF"/>
            </a:solidFill>
          </a:ln>
        </p:spPr>
        <p:txBody>
          <a:bodyPr wrap="square" lIns="0" tIns="0" rIns="0" bIns="0" rtlCol="0"/>
          <a:lstStyle/>
          <a:p>
            <a:endParaRPr/>
          </a:p>
        </p:txBody>
      </p:sp>
      <p:sp>
        <p:nvSpPr>
          <p:cNvPr id="20" name="object 20"/>
          <p:cNvSpPr/>
          <p:nvPr/>
        </p:nvSpPr>
        <p:spPr>
          <a:xfrm>
            <a:off x="5017791" y="2443641"/>
            <a:ext cx="40640" cy="33020"/>
          </a:xfrm>
          <a:custGeom>
            <a:avLst/>
            <a:gdLst/>
            <a:ahLst/>
            <a:cxnLst/>
            <a:rect l="l" t="t" r="r" b="b"/>
            <a:pathLst>
              <a:path w="40639" h="33019">
                <a:moveTo>
                  <a:pt x="0" y="33018"/>
                </a:moveTo>
                <a:lnTo>
                  <a:pt x="40299" y="33018"/>
                </a:lnTo>
                <a:lnTo>
                  <a:pt x="40299" y="0"/>
                </a:lnTo>
                <a:lnTo>
                  <a:pt x="0" y="0"/>
                </a:lnTo>
                <a:lnTo>
                  <a:pt x="0" y="33018"/>
                </a:lnTo>
                <a:close/>
              </a:path>
            </a:pathLst>
          </a:custGeom>
          <a:solidFill>
            <a:srgbClr val="FFFFFF"/>
          </a:solidFill>
        </p:spPr>
        <p:txBody>
          <a:bodyPr wrap="square" lIns="0" tIns="0" rIns="0" bIns="0" rtlCol="0"/>
          <a:lstStyle/>
          <a:p>
            <a:endParaRPr/>
          </a:p>
        </p:txBody>
      </p:sp>
      <p:sp>
        <p:nvSpPr>
          <p:cNvPr id="21" name="object 21"/>
          <p:cNvSpPr/>
          <p:nvPr/>
        </p:nvSpPr>
        <p:spPr>
          <a:xfrm>
            <a:off x="5017791" y="2425862"/>
            <a:ext cx="109220" cy="0"/>
          </a:xfrm>
          <a:custGeom>
            <a:avLst/>
            <a:gdLst/>
            <a:ahLst/>
            <a:cxnLst/>
            <a:rect l="l" t="t" r="r" b="b"/>
            <a:pathLst>
              <a:path w="109220">
                <a:moveTo>
                  <a:pt x="0" y="0"/>
                </a:moveTo>
                <a:lnTo>
                  <a:pt x="109052" y="0"/>
                </a:lnTo>
              </a:path>
            </a:pathLst>
          </a:custGeom>
          <a:ln w="35558">
            <a:solidFill>
              <a:srgbClr val="FFFFFF"/>
            </a:solidFill>
          </a:ln>
        </p:spPr>
        <p:txBody>
          <a:bodyPr wrap="square" lIns="0" tIns="0" rIns="0" bIns="0" rtlCol="0"/>
          <a:lstStyle/>
          <a:p>
            <a:endParaRPr/>
          </a:p>
        </p:txBody>
      </p:sp>
      <p:sp>
        <p:nvSpPr>
          <p:cNvPr id="22" name="object 22"/>
          <p:cNvSpPr/>
          <p:nvPr/>
        </p:nvSpPr>
        <p:spPr>
          <a:xfrm>
            <a:off x="6702430" y="1549122"/>
            <a:ext cx="2112010" cy="1828800"/>
          </a:xfrm>
          <a:custGeom>
            <a:avLst/>
            <a:gdLst/>
            <a:ahLst/>
            <a:cxnLst/>
            <a:rect l="l" t="t" r="r" b="b"/>
            <a:pathLst>
              <a:path w="2112009" h="1828800">
                <a:moveTo>
                  <a:pt x="1583035" y="0"/>
                </a:moveTo>
                <a:lnTo>
                  <a:pt x="527678" y="0"/>
                </a:lnTo>
                <a:lnTo>
                  <a:pt x="0" y="914119"/>
                </a:lnTo>
                <a:lnTo>
                  <a:pt x="527678" y="1828238"/>
                </a:lnTo>
                <a:lnTo>
                  <a:pt x="1583035" y="1828238"/>
                </a:lnTo>
                <a:lnTo>
                  <a:pt x="2111568" y="914119"/>
                </a:lnTo>
                <a:lnTo>
                  <a:pt x="1583035" y="0"/>
                </a:lnTo>
                <a:close/>
              </a:path>
            </a:pathLst>
          </a:custGeom>
          <a:solidFill>
            <a:srgbClr val="2C9D49"/>
          </a:solidFill>
        </p:spPr>
        <p:txBody>
          <a:bodyPr wrap="square" lIns="0" tIns="0" rIns="0" bIns="0" rtlCol="0"/>
          <a:lstStyle/>
          <a:p>
            <a:endParaRPr/>
          </a:p>
        </p:txBody>
      </p:sp>
      <p:sp>
        <p:nvSpPr>
          <p:cNvPr id="23" name="object 23"/>
          <p:cNvSpPr/>
          <p:nvPr/>
        </p:nvSpPr>
        <p:spPr>
          <a:xfrm>
            <a:off x="7354670" y="2342231"/>
            <a:ext cx="165838" cy="198795"/>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7551650" y="2524283"/>
            <a:ext cx="111125" cy="0"/>
          </a:xfrm>
          <a:custGeom>
            <a:avLst/>
            <a:gdLst/>
            <a:ahLst/>
            <a:cxnLst/>
            <a:rect l="l" t="t" r="r" b="b"/>
            <a:pathLst>
              <a:path w="111125">
                <a:moveTo>
                  <a:pt x="0" y="0"/>
                </a:moveTo>
                <a:lnTo>
                  <a:pt x="110884" y="0"/>
                </a:lnTo>
              </a:path>
            </a:pathLst>
          </a:custGeom>
          <a:ln w="34288">
            <a:solidFill>
              <a:srgbClr val="FFFFFF"/>
            </a:solidFill>
          </a:ln>
        </p:spPr>
        <p:txBody>
          <a:bodyPr wrap="square" lIns="0" tIns="0" rIns="0" bIns="0" rtlCol="0"/>
          <a:lstStyle/>
          <a:p>
            <a:endParaRPr/>
          </a:p>
        </p:txBody>
      </p:sp>
      <p:sp>
        <p:nvSpPr>
          <p:cNvPr id="25" name="object 25"/>
          <p:cNvSpPr/>
          <p:nvPr/>
        </p:nvSpPr>
        <p:spPr>
          <a:xfrm>
            <a:off x="7551650" y="2488089"/>
            <a:ext cx="40005" cy="19050"/>
          </a:xfrm>
          <a:custGeom>
            <a:avLst/>
            <a:gdLst/>
            <a:ahLst/>
            <a:cxnLst/>
            <a:rect l="l" t="t" r="r" b="b"/>
            <a:pathLst>
              <a:path w="40004" h="19050">
                <a:moveTo>
                  <a:pt x="0" y="19049"/>
                </a:moveTo>
                <a:lnTo>
                  <a:pt x="39444" y="19049"/>
                </a:lnTo>
                <a:lnTo>
                  <a:pt x="39444" y="0"/>
                </a:lnTo>
                <a:lnTo>
                  <a:pt x="0" y="0"/>
                </a:lnTo>
                <a:lnTo>
                  <a:pt x="0" y="19049"/>
                </a:lnTo>
                <a:close/>
              </a:path>
            </a:pathLst>
          </a:custGeom>
          <a:solidFill>
            <a:srgbClr val="FFFFFF"/>
          </a:solidFill>
        </p:spPr>
        <p:txBody>
          <a:bodyPr wrap="square" lIns="0" tIns="0" rIns="0" bIns="0" rtlCol="0"/>
          <a:lstStyle/>
          <a:p>
            <a:endParaRPr/>
          </a:p>
        </p:txBody>
      </p:sp>
      <p:sp>
        <p:nvSpPr>
          <p:cNvPr id="26" name="object 26"/>
          <p:cNvSpPr/>
          <p:nvPr/>
        </p:nvSpPr>
        <p:spPr>
          <a:xfrm>
            <a:off x="7551650" y="2472215"/>
            <a:ext cx="97155" cy="0"/>
          </a:xfrm>
          <a:custGeom>
            <a:avLst/>
            <a:gdLst/>
            <a:ahLst/>
            <a:cxnLst/>
            <a:rect l="l" t="t" r="r" b="b"/>
            <a:pathLst>
              <a:path w="97154">
                <a:moveTo>
                  <a:pt x="0" y="0"/>
                </a:moveTo>
                <a:lnTo>
                  <a:pt x="97085" y="0"/>
                </a:lnTo>
              </a:path>
            </a:pathLst>
          </a:custGeom>
          <a:ln w="31748">
            <a:solidFill>
              <a:srgbClr val="FFFFFF"/>
            </a:solidFill>
          </a:ln>
        </p:spPr>
        <p:txBody>
          <a:bodyPr wrap="square" lIns="0" tIns="0" rIns="0" bIns="0" rtlCol="0"/>
          <a:lstStyle/>
          <a:p>
            <a:endParaRPr/>
          </a:p>
        </p:txBody>
      </p:sp>
      <p:sp>
        <p:nvSpPr>
          <p:cNvPr id="27" name="object 27"/>
          <p:cNvSpPr/>
          <p:nvPr/>
        </p:nvSpPr>
        <p:spPr>
          <a:xfrm>
            <a:off x="7551650" y="2423322"/>
            <a:ext cx="40005" cy="33020"/>
          </a:xfrm>
          <a:custGeom>
            <a:avLst/>
            <a:gdLst/>
            <a:ahLst/>
            <a:cxnLst/>
            <a:rect l="l" t="t" r="r" b="b"/>
            <a:pathLst>
              <a:path w="40004" h="33019">
                <a:moveTo>
                  <a:pt x="0" y="33018"/>
                </a:moveTo>
                <a:lnTo>
                  <a:pt x="39444" y="33018"/>
                </a:lnTo>
                <a:lnTo>
                  <a:pt x="39444" y="0"/>
                </a:lnTo>
                <a:lnTo>
                  <a:pt x="0" y="0"/>
                </a:lnTo>
                <a:lnTo>
                  <a:pt x="0" y="33018"/>
                </a:lnTo>
                <a:close/>
              </a:path>
            </a:pathLst>
          </a:custGeom>
          <a:solidFill>
            <a:srgbClr val="FFFFFF"/>
          </a:solidFill>
        </p:spPr>
        <p:txBody>
          <a:bodyPr wrap="square" lIns="0" tIns="0" rIns="0" bIns="0" rtlCol="0"/>
          <a:lstStyle/>
          <a:p>
            <a:endParaRPr/>
          </a:p>
        </p:txBody>
      </p:sp>
      <p:sp>
        <p:nvSpPr>
          <p:cNvPr id="28" name="object 28"/>
          <p:cNvSpPr/>
          <p:nvPr/>
        </p:nvSpPr>
        <p:spPr>
          <a:xfrm>
            <a:off x="7551650" y="2406177"/>
            <a:ext cx="108585" cy="0"/>
          </a:xfrm>
          <a:custGeom>
            <a:avLst/>
            <a:gdLst/>
            <a:ahLst/>
            <a:cxnLst/>
            <a:rect l="l" t="t" r="r" b="b"/>
            <a:pathLst>
              <a:path w="108585">
                <a:moveTo>
                  <a:pt x="0" y="0"/>
                </a:moveTo>
                <a:lnTo>
                  <a:pt x="108075" y="0"/>
                </a:lnTo>
              </a:path>
            </a:pathLst>
          </a:custGeom>
          <a:ln w="34288">
            <a:solidFill>
              <a:srgbClr val="FFFFFF"/>
            </a:solidFill>
          </a:ln>
        </p:spPr>
        <p:txBody>
          <a:bodyPr wrap="square" lIns="0" tIns="0" rIns="0" bIns="0" rtlCol="0"/>
          <a:lstStyle/>
          <a:p>
            <a:endParaRPr/>
          </a:p>
        </p:txBody>
      </p:sp>
      <p:sp>
        <p:nvSpPr>
          <p:cNvPr id="29" name="object 29"/>
          <p:cNvSpPr/>
          <p:nvPr/>
        </p:nvSpPr>
        <p:spPr>
          <a:xfrm>
            <a:off x="7846201" y="2388998"/>
            <a:ext cx="0" cy="152400"/>
          </a:xfrm>
          <a:custGeom>
            <a:avLst/>
            <a:gdLst/>
            <a:ahLst/>
            <a:cxnLst/>
            <a:rect l="l" t="t" r="r" b="b"/>
            <a:pathLst>
              <a:path h="152400">
                <a:moveTo>
                  <a:pt x="0" y="0"/>
                </a:moveTo>
                <a:lnTo>
                  <a:pt x="0" y="152027"/>
                </a:lnTo>
              </a:path>
            </a:pathLst>
          </a:custGeom>
          <a:ln w="39322">
            <a:solidFill>
              <a:srgbClr val="FFFFFF"/>
            </a:solidFill>
          </a:ln>
        </p:spPr>
        <p:txBody>
          <a:bodyPr wrap="square" lIns="0" tIns="0" rIns="0" bIns="0" rtlCol="0"/>
          <a:lstStyle/>
          <a:p>
            <a:endParaRPr/>
          </a:p>
        </p:txBody>
      </p:sp>
      <p:sp>
        <p:nvSpPr>
          <p:cNvPr id="30" name="object 30"/>
          <p:cNvSpPr/>
          <p:nvPr/>
        </p:nvSpPr>
        <p:spPr>
          <a:xfrm>
            <a:off x="7691842" y="2494439"/>
            <a:ext cx="40640" cy="46990"/>
          </a:xfrm>
          <a:custGeom>
            <a:avLst/>
            <a:gdLst/>
            <a:ahLst/>
            <a:cxnLst/>
            <a:rect l="l" t="t" r="r" b="b"/>
            <a:pathLst>
              <a:path w="40639" h="46989">
                <a:moveTo>
                  <a:pt x="0" y="46988"/>
                </a:moveTo>
                <a:lnTo>
                  <a:pt x="40299" y="46988"/>
                </a:lnTo>
                <a:lnTo>
                  <a:pt x="40299" y="0"/>
                </a:lnTo>
                <a:lnTo>
                  <a:pt x="0" y="0"/>
                </a:lnTo>
                <a:lnTo>
                  <a:pt x="0" y="46988"/>
                </a:lnTo>
                <a:close/>
              </a:path>
            </a:pathLst>
          </a:custGeom>
          <a:solidFill>
            <a:srgbClr val="FFFFFF"/>
          </a:solidFill>
        </p:spPr>
        <p:txBody>
          <a:bodyPr wrap="square" lIns="0" tIns="0" rIns="0" bIns="0" rtlCol="0"/>
          <a:lstStyle/>
          <a:p>
            <a:endParaRPr/>
          </a:p>
        </p:txBody>
      </p:sp>
      <p:sp>
        <p:nvSpPr>
          <p:cNvPr id="31" name="object 31"/>
          <p:cNvSpPr/>
          <p:nvPr/>
        </p:nvSpPr>
        <p:spPr>
          <a:xfrm>
            <a:off x="7691842" y="2477295"/>
            <a:ext cx="100330" cy="0"/>
          </a:xfrm>
          <a:custGeom>
            <a:avLst/>
            <a:gdLst/>
            <a:ahLst/>
            <a:cxnLst/>
            <a:rect l="l" t="t" r="r" b="b"/>
            <a:pathLst>
              <a:path w="100329">
                <a:moveTo>
                  <a:pt x="0" y="0"/>
                </a:moveTo>
                <a:lnTo>
                  <a:pt x="99893" y="0"/>
                </a:lnTo>
              </a:path>
            </a:pathLst>
          </a:custGeom>
          <a:ln w="34288">
            <a:solidFill>
              <a:srgbClr val="FFFFFF"/>
            </a:solidFill>
          </a:ln>
        </p:spPr>
        <p:txBody>
          <a:bodyPr wrap="square" lIns="0" tIns="0" rIns="0" bIns="0" rtlCol="0"/>
          <a:lstStyle/>
          <a:p>
            <a:endParaRPr/>
          </a:p>
        </p:txBody>
      </p:sp>
      <p:sp>
        <p:nvSpPr>
          <p:cNvPr id="32" name="object 32"/>
          <p:cNvSpPr/>
          <p:nvPr/>
        </p:nvSpPr>
        <p:spPr>
          <a:xfrm>
            <a:off x="7691842" y="2423322"/>
            <a:ext cx="40640" cy="36830"/>
          </a:xfrm>
          <a:custGeom>
            <a:avLst/>
            <a:gdLst/>
            <a:ahLst/>
            <a:cxnLst/>
            <a:rect l="l" t="t" r="r" b="b"/>
            <a:pathLst>
              <a:path w="40639" h="36830">
                <a:moveTo>
                  <a:pt x="0" y="36828"/>
                </a:moveTo>
                <a:lnTo>
                  <a:pt x="40299" y="36828"/>
                </a:lnTo>
                <a:lnTo>
                  <a:pt x="40299" y="0"/>
                </a:lnTo>
                <a:lnTo>
                  <a:pt x="0" y="0"/>
                </a:lnTo>
                <a:lnTo>
                  <a:pt x="0" y="36828"/>
                </a:lnTo>
                <a:close/>
              </a:path>
            </a:pathLst>
          </a:custGeom>
          <a:solidFill>
            <a:srgbClr val="FFFFFF"/>
          </a:solidFill>
        </p:spPr>
        <p:txBody>
          <a:bodyPr wrap="square" lIns="0" tIns="0" rIns="0" bIns="0" rtlCol="0"/>
          <a:lstStyle/>
          <a:p>
            <a:endParaRPr/>
          </a:p>
        </p:txBody>
      </p:sp>
      <p:sp>
        <p:nvSpPr>
          <p:cNvPr id="33" name="object 33"/>
          <p:cNvSpPr/>
          <p:nvPr/>
        </p:nvSpPr>
        <p:spPr>
          <a:xfrm>
            <a:off x="7691842" y="2406177"/>
            <a:ext cx="106680" cy="0"/>
          </a:xfrm>
          <a:custGeom>
            <a:avLst/>
            <a:gdLst/>
            <a:ahLst/>
            <a:cxnLst/>
            <a:rect l="l" t="t" r="r" b="b"/>
            <a:pathLst>
              <a:path w="106679">
                <a:moveTo>
                  <a:pt x="0" y="0"/>
                </a:moveTo>
                <a:lnTo>
                  <a:pt x="106243" y="0"/>
                </a:lnTo>
              </a:path>
            </a:pathLst>
          </a:custGeom>
          <a:ln w="34288">
            <a:solidFill>
              <a:srgbClr val="FFFFFF"/>
            </a:solidFill>
          </a:ln>
        </p:spPr>
        <p:txBody>
          <a:bodyPr wrap="square" lIns="0" tIns="0" rIns="0" bIns="0" rtlCol="0"/>
          <a:lstStyle/>
          <a:p>
            <a:endParaRPr/>
          </a:p>
        </p:txBody>
      </p:sp>
      <p:sp>
        <p:nvSpPr>
          <p:cNvPr id="34" name="object 34"/>
          <p:cNvSpPr/>
          <p:nvPr/>
        </p:nvSpPr>
        <p:spPr>
          <a:xfrm>
            <a:off x="7899812" y="2386312"/>
            <a:ext cx="130057" cy="157522"/>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8062841" y="2524283"/>
            <a:ext cx="111760" cy="0"/>
          </a:xfrm>
          <a:custGeom>
            <a:avLst/>
            <a:gdLst/>
            <a:ahLst/>
            <a:cxnLst/>
            <a:rect l="l" t="t" r="r" b="b"/>
            <a:pathLst>
              <a:path w="111759">
                <a:moveTo>
                  <a:pt x="0" y="0"/>
                </a:moveTo>
                <a:lnTo>
                  <a:pt x="111739" y="0"/>
                </a:lnTo>
              </a:path>
            </a:pathLst>
          </a:custGeom>
          <a:ln w="34288">
            <a:solidFill>
              <a:srgbClr val="FFFFFF"/>
            </a:solidFill>
          </a:ln>
        </p:spPr>
        <p:txBody>
          <a:bodyPr wrap="square" lIns="0" tIns="0" rIns="0" bIns="0" rtlCol="0"/>
          <a:lstStyle/>
          <a:p>
            <a:endParaRPr/>
          </a:p>
        </p:txBody>
      </p:sp>
      <p:sp>
        <p:nvSpPr>
          <p:cNvPr id="36" name="object 36"/>
          <p:cNvSpPr/>
          <p:nvPr/>
        </p:nvSpPr>
        <p:spPr>
          <a:xfrm>
            <a:off x="8062841" y="2488089"/>
            <a:ext cx="40640" cy="19050"/>
          </a:xfrm>
          <a:custGeom>
            <a:avLst/>
            <a:gdLst/>
            <a:ahLst/>
            <a:cxnLst/>
            <a:rect l="l" t="t" r="r" b="b"/>
            <a:pathLst>
              <a:path w="40640" h="19050">
                <a:moveTo>
                  <a:pt x="0" y="19049"/>
                </a:moveTo>
                <a:lnTo>
                  <a:pt x="40299" y="19049"/>
                </a:lnTo>
                <a:lnTo>
                  <a:pt x="40299" y="0"/>
                </a:lnTo>
                <a:lnTo>
                  <a:pt x="0" y="0"/>
                </a:lnTo>
                <a:lnTo>
                  <a:pt x="0" y="19049"/>
                </a:lnTo>
                <a:close/>
              </a:path>
            </a:pathLst>
          </a:custGeom>
          <a:solidFill>
            <a:srgbClr val="FFFFFF"/>
          </a:solidFill>
        </p:spPr>
        <p:txBody>
          <a:bodyPr wrap="square" lIns="0" tIns="0" rIns="0" bIns="0" rtlCol="0"/>
          <a:lstStyle/>
          <a:p>
            <a:endParaRPr/>
          </a:p>
        </p:txBody>
      </p:sp>
      <p:sp>
        <p:nvSpPr>
          <p:cNvPr id="37" name="object 37"/>
          <p:cNvSpPr/>
          <p:nvPr/>
        </p:nvSpPr>
        <p:spPr>
          <a:xfrm>
            <a:off x="8062842" y="2472215"/>
            <a:ext cx="97155" cy="0"/>
          </a:xfrm>
          <a:custGeom>
            <a:avLst/>
            <a:gdLst/>
            <a:ahLst/>
            <a:cxnLst/>
            <a:rect l="l" t="t" r="r" b="b"/>
            <a:pathLst>
              <a:path w="97154">
                <a:moveTo>
                  <a:pt x="0" y="0"/>
                </a:moveTo>
                <a:lnTo>
                  <a:pt x="97085" y="0"/>
                </a:lnTo>
              </a:path>
            </a:pathLst>
          </a:custGeom>
          <a:ln w="31748">
            <a:solidFill>
              <a:srgbClr val="FFFFFF"/>
            </a:solidFill>
          </a:ln>
        </p:spPr>
        <p:txBody>
          <a:bodyPr wrap="square" lIns="0" tIns="0" rIns="0" bIns="0" rtlCol="0"/>
          <a:lstStyle/>
          <a:p>
            <a:endParaRPr/>
          </a:p>
        </p:txBody>
      </p:sp>
      <p:sp>
        <p:nvSpPr>
          <p:cNvPr id="38" name="object 38"/>
          <p:cNvSpPr/>
          <p:nvPr/>
        </p:nvSpPr>
        <p:spPr>
          <a:xfrm>
            <a:off x="8062841" y="2423322"/>
            <a:ext cx="40640" cy="33020"/>
          </a:xfrm>
          <a:custGeom>
            <a:avLst/>
            <a:gdLst/>
            <a:ahLst/>
            <a:cxnLst/>
            <a:rect l="l" t="t" r="r" b="b"/>
            <a:pathLst>
              <a:path w="40640" h="33019">
                <a:moveTo>
                  <a:pt x="0" y="33018"/>
                </a:moveTo>
                <a:lnTo>
                  <a:pt x="40299" y="33018"/>
                </a:lnTo>
                <a:lnTo>
                  <a:pt x="40299" y="0"/>
                </a:lnTo>
                <a:lnTo>
                  <a:pt x="0" y="0"/>
                </a:lnTo>
                <a:lnTo>
                  <a:pt x="0" y="33018"/>
                </a:lnTo>
                <a:close/>
              </a:path>
            </a:pathLst>
          </a:custGeom>
          <a:solidFill>
            <a:srgbClr val="FFFFFF"/>
          </a:solidFill>
        </p:spPr>
        <p:txBody>
          <a:bodyPr wrap="square" lIns="0" tIns="0" rIns="0" bIns="0" rtlCol="0"/>
          <a:lstStyle/>
          <a:p>
            <a:endParaRPr/>
          </a:p>
        </p:txBody>
      </p:sp>
      <p:sp>
        <p:nvSpPr>
          <p:cNvPr id="39" name="object 39"/>
          <p:cNvSpPr/>
          <p:nvPr/>
        </p:nvSpPr>
        <p:spPr>
          <a:xfrm>
            <a:off x="8062841" y="2406177"/>
            <a:ext cx="109220" cy="0"/>
          </a:xfrm>
          <a:custGeom>
            <a:avLst/>
            <a:gdLst/>
            <a:ahLst/>
            <a:cxnLst/>
            <a:rect l="l" t="t" r="r" b="b"/>
            <a:pathLst>
              <a:path w="109220">
                <a:moveTo>
                  <a:pt x="0" y="0"/>
                </a:moveTo>
                <a:lnTo>
                  <a:pt x="109052" y="0"/>
                </a:lnTo>
              </a:path>
            </a:pathLst>
          </a:custGeom>
          <a:ln w="34288">
            <a:solidFill>
              <a:srgbClr val="FFFFFF"/>
            </a:solidFill>
          </a:ln>
        </p:spPr>
        <p:txBody>
          <a:bodyPr wrap="square" lIns="0" tIns="0" rIns="0" bIns="0" rtlCol="0"/>
          <a:lstStyle/>
          <a:p>
            <a:endParaRPr/>
          </a:p>
        </p:txBody>
      </p:sp>
      <p:sp>
        <p:nvSpPr>
          <p:cNvPr id="40" name="object 40"/>
          <p:cNvSpPr/>
          <p:nvPr/>
        </p:nvSpPr>
        <p:spPr>
          <a:xfrm>
            <a:off x="6704262" y="3467112"/>
            <a:ext cx="2112010" cy="1828800"/>
          </a:xfrm>
          <a:custGeom>
            <a:avLst/>
            <a:gdLst/>
            <a:ahLst/>
            <a:cxnLst/>
            <a:rect l="l" t="t" r="r" b="b"/>
            <a:pathLst>
              <a:path w="2112009" h="1828800">
                <a:moveTo>
                  <a:pt x="1583035" y="0"/>
                </a:moveTo>
                <a:lnTo>
                  <a:pt x="527678" y="0"/>
                </a:lnTo>
                <a:lnTo>
                  <a:pt x="0" y="914119"/>
                </a:lnTo>
                <a:lnTo>
                  <a:pt x="527678" y="1828238"/>
                </a:lnTo>
                <a:lnTo>
                  <a:pt x="1583035" y="1828238"/>
                </a:lnTo>
                <a:lnTo>
                  <a:pt x="2111568" y="914119"/>
                </a:lnTo>
                <a:lnTo>
                  <a:pt x="1583035" y="0"/>
                </a:lnTo>
                <a:close/>
              </a:path>
            </a:pathLst>
          </a:custGeom>
          <a:solidFill>
            <a:srgbClr val="FF4A20"/>
          </a:solidFill>
        </p:spPr>
        <p:txBody>
          <a:bodyPr wrap="square" lIns="0" tIns="0" rIns="0" bIns="0" rtlCol="0"/>
          <a:lstStyle/>
          <a:p>
            <a:endParaRPr/>
          </a:p>
        </p:txBody>
      </p:sp>
      <p:sp>
        <p:nvSpPr>
          <p:cNvPr id="41" name="object 41"/>
          <p:cNvSpPr/>
          <p:nvPr/>
        </p:nvSpPr>
        <p:spPr>
          <a:xfrm>
            <a:off x="7059751" y="4260342"/>
            <a:ext cx="143856" cy="198673"/>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7231085" y="4306133"/>
            <a:ext cx="123584" cy="152882"/>
          </a:xfrm>
          <a:prstGeom prst="rect">
            <a:avLst/>
          </a:prstGeom>
          <a:blipFill>
            <a:blip r:embed="rId9" cstate="print"/>
            <a:stretch>
              <a:fillRect/>
            </a:stretch>
          </a:blipFill>
        </p:spPr>
        <p:txBody>
          <a:bodyPr wrap="square" lIns="0" tIns="0" rIns="0" bIns="0" rtlCol="0"/>
          <a:lstStyle/>
          <a:p>
            <a:endParaRPr/>
          </a:p>
        </p:txBody>
      </p:sp>
      <p:sp>
        <p:nvSpPr>
          <p:cNvPr id="43" name="object 43"/>
          <p:cNvSpPr/>
          <p:nvPr/>
        </p:nvSpPr>
        <p:spPr>
          <a:xfrm>
            <a:off x="7379460" y="4303324"/>
            <a:ext cx="164006" cy="157522"/>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7630416" y="4340935"/>
            <a:ext cx="0" cy="118110"/>
          </a:xfrm>
          <a:custGeom>
            <a:avLst/>
            <a:gdLst/>
            <a:ahLst/>
            <a:cxnLst/>
            <a:rect l="l" t="t" r="r" b="b"/>
            <a:pathLst>
              <a:path h="118110">
                <a:moveTo>
                  <a:pt x="0" y="0"/>
                </a:moveTo>
                <a:lnTo>
                  <a:pt x="0" y="118080"/>
                </a:lnTo>
              </a:path>
            </a:pathLst>
          </a:custGeom>
          <a:ln w="40299">
            <a:solidFill>
              <a:srgbClr val="FFFFFF"/>
            </a:solidFill>
          </a:ln>
        </p:spPr>
        <p:txBody>
          <a:bodyPr wrap="square" lIns="0" tIns="0" rIns="0" bIns="0" rtlCol="0"/>
          <a:lstStyle/>
          <a:p>
            <a:endParaRPr/>
          </a:p>
        </p:txBody>
      </p:sp>
      <p:sp>
        <p:nvSpPr>
          <p:cNvPr id="45" name="object 45"/>
          <p:cNvSpPr/>
          <p:nvPr/>
        </p:nvSpPr>
        <p:spPr>
          <a:xfrm>
            <a:off x="7567280" y="4323534"/>
            <a:ext cx="127000" cy="0"/>
          </a:xfrm>
          <a:custGeom>
            <a:avLst/>
            <a:gdLst/>
            <a:ahLst/>
            <a:cxnLst/>
            <a:rect l="l" t="t" r="r" b="b"/>
            <a:pathLst>
              <a:path w="127000">
                <a:moveTo>
                  <a:pt x="0" y="0"/>
                </a:moveTo>
                <a:lnTo>
                  <a:pt x="126393" y="0"/>
                </a:lnTo>
              </a:path>
            </a:pathLst>
          </a:custGeom>
          <a:ln w="34801">
            <a:solidFill>
              <a:srgbClr val="FFFFFF"/>
            </a:solidFill>
          </a:ln>
        </p:spPr>
        <p:txBody>
          <a:bodyPr wrap="square" lIns="0" tIns="0" rIns="0" bIns="0" rtlCol="0"/>
          <a:lstStyle/>
          <a:p>
            <a:endParaRPr/>
          </a:p>
        </p:txBody>
      </p:sp>
      <p:sp>
        <p:nvSpPr>
          <p:cNvPr id="46" name="object 46"/>
          <p:cNvSpPr/>
          <p:nvPr/>
        </p:nvSpPr>
        <p:spPr>
          <a:xfrm>
            <a:off x="7716511" y="4303324"/>
            <a:ext cx="164983" cy="157522"/>
          </a:xfrm>
          <a:prstGeom prst="rect">
            <a:avLst/>
          </a:prstGeom>
          <a:blipFill>
            <a:blip r:embed="rId11" cstate="print"/>
            <a:stretch>
              <a:fillRect/>
            </a:stretch>
          </a:blipFill>
        </p:spPr>
        <p:txBody>
          <a:bodyPr wrap="square" lIns="0" tIns="0" rIns="0" bIns="0" rtlCol="0"/>
          <a:lstStyle/>
          <a:p>
            <a:endParaRPr/>
          </a:p>
        </p:txBody>
      </p:sp>
      <p:sp>
        <p:nvSpPr>
          <p:cNvPr id="47" name="object 47"/>
          <p:cNvSpPr/>
          <p:nvPr/>
        </p:nvSpPr>
        <p:spPr>
          <a:xfrm>
            <a:off x="7905308" y="4306133"/>
            <a:ext cx="292231" cy="152882"/>
          </a:xfrm>
          <a:prstGeom prst="rect">
            <a:avLst/>
          </a:prstGeom>
          <a:blipFill>
            <a:blip r:embed="rId12" cstate="print"/>
            <a:stretch>
              <a:fillRect/>
            </a:stretch>
          </a:blipFill>
        </p:spPr>
        <p:txBody>
          <a:bodyPr wrap="square" lIns="0" tIns="0" rIns="0" bIns="0" rtlCol="0"/>
          <a:lstStyle/>
          <a:p>
            <a:endParaRPr/>
          </a:p>
        </p:txBody>
      </p:sp>
      <p:sp>
        <p:nvSpPr>
          <p:cNvPr id="48" name="object 48"/>
          <p:cNvSpPr/>
          <p:nvPr/>
        </p:nvSpPr>
        <p:spPr>
          <a:xfrm>
            <a:off x="8219520" y="4306133"/>
            <a:ext cx="120898" cy="152882"/>
          </a:xfrm>
          <a:prstGeom prst="rect">
            <a:avLst/>
          </a:prstGeom>
          <a:blipFill>
            <a:blip r:embed="rId13" cstate="print"/>
            <a:stretch>
              <a:fillRect/>
            </a:stretch>
          </a:blipFill>
        </p:spPr>
        <p:txBody>
          <a:bodyPr wrap="square" lIns="0" tIns="0" rIns="0" bIns="0" rtlCol="0"/>
          <a:lstStyle/>
          <a:p>
            <a:endParaRPr/>
          </a:p>
        </p:txBody>
      </p:sp>
      <p:sp>
        <p:nvSpPr>
          <p:cNvPr id="49" name="object 49"/>
          <p:cNvSpPr/>
          <p:nvPr/>
        </p:nvSpPr>
        <p:spPr>
          <a:xfrm>
            <a:off x="8367041" y="4441912"/>
            <a:ext cx="111760" cy="0"/>
          </a:xfrm>
          <a:custGeom>
            <a:avLst/>
            <a:gdLst/>
            <a:ahLst/>
            <a:cxnLst/>
            <a:rect l="l" t="t" r="r" b="b"/>
            <a:pathLst>
              <a:path w="111759">
                <a:moveTo>
                  <a:pt x="0" y="0"/>
                </a:moveTo>
                <a:lnTo>
                  <a:pt x="111739" y="0"/>
                </a:lnTo>
              </a:path>
            </a:pathLst>
          </a:custGeom>
          <a:ln w="34288">
            <a:solidFill>
              <a:srgbClr val="FFFFFF"/>
            </a:solidFill>
          </a:ln>
        </p:spPr>
        <p:txBody>
          <a:bodyPr wrap="square" lIns="0" tIns="0" rIns="0" bIns="0" rtlCol="0"/>
          <a:lstStyle/>
          <a:p>
            <a:endParaRPr/>
          </a:p>
        </p:txBody>
      </p:sp>
      <p:sp>
        <p:nvSpPr>
          <p:cNvPr id="50" name="object 50"/>
          <p:cNvSpPr/>
          <p:nvPr/>
        </p:nvSpPr>
        <p:spPr>
          <a:xfrm>
            <a:off x="8367041" y="4405719"/>
            <a:ext cx="40640" cy="19050"/>
          </a:xfrm>
          <a:custGeom>
            <a:avLst/>
            <a:gdLst/>
            <a:ahLst/>
            <a:cxnLst/>
            <a:rect l="l" t="t" r="r" b="b"/>
            <a:pathLst>
              <a:path w="40640" h="19050">
                <a:moveTo>
                  <a:pt x="0" y="19049"/>
                </a:moveTo>
                <a:lnTo>
                  <a:pt x="40299" y="19049"/>
                </a:lnTo>
                <a:lnTo>
                  <a:pt x="40299" y="0"/>
                </a:lnTo>
                <a:lnTo>
                  <a:pt x="0" y="0"/>
                </a:lnTo>
                <a:lnTo>
                  <a:pt x="0" y="19049"/>
                </a:lnTo>
                <a:close/>
              </a:path>
            </a:pathLst>
          </a:custGeom>
          <a:solidFill>
            <a:srgbClr val="FFFFFF"/>
          </a:solidFill>
        </p:spPr>
        <p:txBody>
          <a:bodyPr wrap="square" lIns="0" tIns="0" rIns="0" bIns="0" rtlCol="0"/>
          <a:lstStyle/>
          <a:p>
            <a:endParaRPr/>
          </a:p>
        </p:txBody>
      </p:sp>
      <p:sp>
        <p:nvSpPr>
          <p:cNvPr id="51" name="object 51"/>
          <p:cNvSpPr/>
          <p:nvPr/>
        </p:nvSpPr>
        <p:spPr>
          <a:xfrm>
            <a:off x="8367042" y="4389209"/>
            <a:ext cx="97155" cy="0"/>
          </a:xfrm>
          <a:custGeom>
            <a:avLst/>
            <a:gdLst/>
            <a:ahLst/>
            <a:cxnLst/>
            <a:rect l="l" t="t" r="r" b="b"/>
            <a:pathLst>
              <a:path w="97154">
                <a:moveTo>
                  <a:pt x="0" y="0"/>
                </a:moveTo>
                <a:lnTo>
                  <a:pt x="97085" y="0"/>
                </a:lnTo>
              </a:path>
            </a:pathLst>
          </a:custGeom>
          <a:ln w="33018">
            <a:solidFill>
              <a:srgbClr val="FFFFFF"/>
            </a:solidFill>
          </a:ln>
        </p:spPr>
        <p:txBody>
          <a:bodyPr wrap="square" lIns="0" tIns="0" rIns="0" bIns="0" rtlCol="0"/>
          <a:lstStyle/>
          <a:p>
            <a:endParaRPr/>
          </a:p>
        </p:txBody>
      </p:sp>
      <p:sp>
        <p:nvSpPr>
          <p:cNvPr id="52" name="object 52"/>
          <p:cNvSpPr/>
          <p:nvPr/>
        </p:nvSpPr>
        <p:spPr>
          <a:xfrm>
            <a:off x="8367041" y="4339681"/>
            <a:ext cx="40640" cy="33020"/>
          </a:xfrm>
          <a:custGeom>
            <a:avLst/>
            <a:gdLst/>
            <a:ahLst/>
            <a:cxnLst/>
            <a:rect l="l" t="t" r="r" b="b"/>
            <a:pathLst>
              <a:path w="40640" h="33020">
                <a:moveTo>
                  <a:pt x="0" y="33018"/>
                </a:moveTo>
                <a:lnTo>
                  <a:pt x="40299" y="33018"/>
                </a:lnTo>
                <a:lnTo>
                  <a:pt x="40299" y="0"/>
                </a:lnTo>
                <a:lnTo>
                  <a:pt x="0" y="0"/>
                </a:lnTo>
                <a:lnTo>
                  <a:pt x="0" y="33018"/>
                </a:lnTo>
                <a:close/>
              </a:path>
            </a:pathLst>
          </a:custGeom>
          <a:solidFill>
            <a:srgbClr val="FFFFFF"/>
          </a:solidFill>
        </p:spPr>
        <p:txBody>
          <a:bodyPr wrap="square" lIns="0" tIns="0" rIns="0" bIns="0" rtlCol="0"/>
          <a:lstStyle/>
          <a:p>
            <a:endParaRPr/>
          </a:p>
        </p:txBody>
      </p:sp>
      <p:sp>
        <p:nvSpPr>
          <p:cNvPr id="53" name="object 53"/>
          <p:cNvSpPr/>
          <p:nvPr/>
        </p:nvSpPr>
        <p:spPr>
          <a:xfrm>
            <a:off x="8367041" y="4323172"/>
            <a:ext cx="109220" cy="0"/>
          </a:xfrm>
          <a:custGeom>
            <a:avLst/>
            <a:gdLst/>
            <a:ahLst/>
            <a:cxnLst/>
            <a:rect l="l" t="t" r="r" b="b"/>
            <a:pathLst>
              <a:path w="109220">
                <a:moveTo>
                  <a:pt x="0" y="0"/>
                </a:moveTo>
                <a:lnTo>
                  <a:pt x="108930" y="0"/>
                </a:lnTo>
              </a:path>
            </a:pathLst>
          </a:custGeom>
          <a:ln w="33018">
            <a:solidFill>
              <a:srgbClr val="FFFFFF"/>
            </a:solidFill>
          </a:ln>
        </p:spPr>
        <p:txBody>
          <a:bodyPr wrap="square" lIns="0" tIns="0" rIns="0" bIns="0" rtlCol="0"/>
          <a:lstStyle/>
          <a:p>
            <a:endParaRPr/>
          </a:p>
        </p:txBody>
      </p:sp>
      <p:sp>
        <p:nvSpPr>
          <p:cNvPr id="54" name="object 54"/>
          <p:cNvSpPr/>
          <p:nvPr/>
        </p:nvSpPr>
        <p:spPr>
          <a:xfrm>
            <a:off x="5060899" y="4440699"/>
            <a:ext cx="2112010" cy="1828800"/>
          </a:xfrm>
          <a:custGeom>
            <a:avLst/>
            <a:gdLst/>
            <a:ahLst/>
            <a:cxnLst/>
            <a:rect l="l" t="t" r="r" b="b"/>
            <a:pathLst>
              <a:path w="2112010" h="1828800">
                <a:moveTo>
                  <a:pt x="1582913" y="0"/>
                </a:moveTo>
                <a:lnTo>
                  <a:pt x="527556" y="0"/>
                </a:lnTo>
                <a:lnTo>
                  <a:pt x="0" y="914119"/>
                </a:lnTo>
                <a:lnTo>
                  <a:pt x="527556" y="1828274"/>
                </a:lnTo>
                <a:lnTo>
                  <a:pt x="1582913" y="1828274"/>
                </a:lnTo>
                <a:lnTo>
                  <a:pt x="2111568" y="914119"/>
                </a:lnTo>
                <a:lnTo>
                  <a:pt x="1582913" y="0"/>
                </a:lnTo>
                <a:close/>
              </a:path>
            </a:pathLst>
          </a:custGeom>
          <a:solidFill>
            <a:srgbClr val="800000"/>
          </a:solidFill>
        </p:spPr>
        <p:txBody>
          <a:bodyPr wrap="square" lIns="0" tIns="0" rIns="0" bIns="0" rtlCol="0"/>
          <a:lstStyle/>
          <a:p>
            <a:endParaRPr/>
          </a:p>
        </p:txBody>
      </p:sp>
      <p:sp>
        <p:nvSpPr>
          <p:cNvPr id="55" name="object 55"/>
          <p:cNvSpPr/>
          <p:nvPr/>
        </p:nvSpPr>
        <p:spPr>
          <a:xfrm>
            <a:off x="5899982" y="5269708"/>
            <a:ext cx="0" cy="163195"/>
          </a:xfrm>
          <a:custGeom>
            <a:avLst/>
            <a:gdLst/>
            <a:ahLst/>
            <a:cxnLst/>
            <a:rect l="l" t="t" r="r" b="b"/>
            <a:pathLst>
              <a:path h="163195">
                <a:moveTo>
                  <a:pt x="0" y="0"/>
                </a:moveTo>
                <a:lnTo>
                  <a:pt x="0" y="163017"/>
                </a:lnTo>
              </a:path>
            </a:pathLst>
          </a:custGeom>
          <a:ln w="40299">
            <a:solidFill>
              <a:srgbClr val="FFFFFF"/>
            </a:solidFill>
          </a:ln>
        </p:spPr>
        <p:txBody>
          <a:bodyPr wrap="square" lIns="0" tIns="0" rIns="0" bIns="0" rtlCol="0"/>
          <a:lstStyle/>
          <a:p>
            <a:endParaRPr/>
          </a:p>
        </p:txBody>
      </p:sp>
      <p:sp>
        <p:nvSpPr>
          <p:cNvPr id="56" name="object 56"/>
          <p:cNvSpPr/>
          <p:nvPr/>
        </p:nvSpPr>
        <p:spPr>
          <a:xfrm>
            <a:off x="5823048" y="5251818"/>
            <a:ext cx="154305" cy="0"/>
          </a:xfrm>
          <a:custGeom>
            <a:avLst/>
            <a:gdLst/>
            <a:ahLst/>
            <a:cxnLst/>
            <a:rect l="l" t="t" r="r" b="b"/>
            <a:pathLst>
              <a:path w="154304">
                <a:moveTo>
                  <a:pt x="0" y="0"/>
                </a:moveTo>
                <a:lnTo>
                  <a:pt x="153870" y="0"/>
                </a:lnTo>
              </a:path>
            </a:pathLst>
          </a:custGeom>
          <a:ln w="35778">
            <a:solidFill>
              <a:srgbClr val="FFFFFF"/>
            </a:solidFill>
          </a:ln>
        </p:spPr>
        <p:txBody>
          <a:bodyPr wrap="square" lIns="0" tIns="0" rIns="0" bIns="0" rtlCol="0"/>
          <a:lstStyle/>
          <a:p>
            <a:endParaRPr/>
          </a:p>
        </p:txBody>
      </p:sp>
      <p:sp>
        <p:nvSpPr>
          <p:cNvPr id="57" name="object 57"/>
          <p:cNvSpPr/>
          <p:nvPr/>
        </p:nvSpPr>
        <p:spPr>
          <a:xfrm>
            <a:off x="6003541" y="5277035"/>
            <a:ext cx="249123" cy="158377"/>
          </a:xfrm>
          <a:prstGeom prst="rect">
            <a:avLst/>
          </a:prstGeom>
          <a:blipFill>
            <a:blip r:embed="rId14" cstate="print"/>
            <a:stretch>
              <a:fillRect/>
            </a:stretch>
          </a:blipFill>
        </p:spPr>
        <p:txBody>
          <a:bodyPr wrap="square" lIns="0" tIns="0" rIns="0" bIns="0" rtlCol="0"/>
          <a:lstStyle/>
          <a:p>
            <a:endParaRPr/>
          </a:p>
        </p:txBody>
      </p:sp>
      <p:sp>
        <p:nvSpPr>
          <p:cNvPr id="58" name="object 58"/>
          <p:cNvSpPr/>
          <p:nvPr/>
        </p:nvSpPr>
        <p:spPr>
          <a:xfrm>
            <a:off x="6336071" y="5314522"/>
            <a:ext cx="0" cy="118745"/>
          </a:xfrm>
          <a:custGeom>
            <a:avLst/>
            <a:gdLst/>
            <a:ahLst/>
            <a:cxnLst/>
            <a:rect l="l" t="t" r="r" b="b"/>
            <a:pathLst>
              <a:path h="118745">
                <a:moveTo>
                  <a:pt x="0" y="0"/>
                </a:moveTo>
                <a:lnTo>
                  <a:pt x="0" y="118202"/>
                </a:lnTo>
              </a:path>
            </a:pathLst>
          </a:custGeom>
          <a:ln w="40299">
            <a:solidFill>
              <a:srgbClr val="FFFFFF"/>
            </a:solidFill>
          </a:ln>
        </p:spPr>
        <p:txBody>
          <a:bodyPr wrap="square" lIns="0" tIns="0" rIns="0" bIns="0" rtlCol="0"/>
          <a:lstStyle/>
          <a:p>
            <a:endParaRPr/>
          </a:p>
        </p:txBody>
      </p:sp>
      <p:sp>
        <p:nvSpPr>
          <p:cNvPr id="59" name="object 59"/>
          <p:cNvSpPr/>
          <p:nvPr/>
        </p:nvSpPr>
        <p:spPr>
          <a:xfrm>
            <a:off x="6272813" y="5297121"/>
            <a:ext cx="127000" cy="0"/>
          </a:xfrm>
          <a:custGeom>
            <a:avLst/>
            <a:gdLst/>
            <a:ahLst/>
            <a:cxnLst/>
            <a:rect l="l" t="t" r="r" b="b"/>
            <a:pathLst>
              <a:path w="127000">
                <a:moveTo>
                  <a:pt x="0" y="0"/>
                </a:moveTo>
                <a:lnTo>
                  <a:pt x="126393" y="0"/>
                </a:lnTo>
              </a:path>
            </a:pathLst>
          </a:custGeom>
          <a:ln w="34801">
            <a:solidFill>
              <a:srgbClr val="FFFFFF"/>
            </a:solidFill>
          </a:ln>
        </p:spPr>
        <p:txBody>
          <a:bodyPr wrap="square" lIns="0" tIns="0" rIns="0" bIns="0" rtlCol="0"/>
          <a:lstStyle/>
          <a:p>
            <a:endParaRPr/>
          </a:p>
        </p:txBody>
      </p:sp>
      <p:sp>
        <p:nvSpPr>
          <p:cNvPr id="60" name="object 60"/>
          <p:cNvSpPr/>
          <p:nvPr/>
        </p:nvSpPr>
        <p:spPr>
          <a:xfrm>
            <a:off x="5049908" y="579076"/>
            <a:ext cx="2112010" cy="1828800"/>
          </a:xfrm>
          <a:custGeom>
            <a:avLst/>
            <a:gdLst/>
            <a:ahLst/>
            <a:cxnLst/>
            <a:rect l="l" t="t" r="r" b="b"/>
            <a:pathLst>
              <a:path w="2112010" h="1828800">
                <a:moveTo>
                  <a:pt x="1583890" y="0"/>
                </a:moveTo>
                <a:lnTo>
                  <a:pt x="528533" y="0"/>
                </a:lnTo>
                <a:lnTo>
                  <a:pt x="0" y="914119"/>
                </a:lnTo>
                <a:lnTo>
                  <a:pt x="528533" y="1828238"/>
                </a:lnTo>
                <a:lnTo>
                  <a:pt x="1583890" y="1828238"/>
                </a:lnTo>
                <a:lnTo>
                  <a:pt x="2111568" y="914119"/>
                </a:lnTo>
                <a:lnTo>
                  <a:pt x="1583890" y="0"/>
                </a:lnTo>
                <a:close/>
              </a:path>
            </a:pathLst>
          </a:custGeom>
          <a:solidFill>
            <a:srgbClr val="FF8000"/>
          </a:solidFill>
        </p:spPr>
        <p:txBody>
          <a:bodyPr wrap="square" lIns="0" tIns="0" rIns="0" bIns="0" rtlCol="0"/>
          <a:lstStyle/>
          <a:p>
            <a:endParaRPr/>
          </a:p>
        </p:txBody>
      </p:sp>
      <p:sp>
        <p:nvSpPr>
          <p:cNvPr id="61" name="object 61"/>
          <p:cNvSpPr/>
          <p:nvPr/>
        </p:nvSpPr>
        <p:spPr>
          <a:xfrm>
            <a:off x="5726390" y="1385128"/>
            <a:ext cx="0" cy="199390"/>
          </a:xfrm>
          <a:custGeom>
            <a:avLst/>
            <a:gdLst/>
            <a:ahLst/>
            <a:cxnLst/>
            <a:rect l="l" t="t" r="r" b="b"/>
            <a:pathLst>
              <a:path h="199390">
                <a:moveTo>
                  <a:pt x="0" y="0"/>
                </a:moveTo>
                <a:lnTo>
                  <a:pt x="0" y="198795"/>
                </a:lnTo>
              </a:path>
            </a:pathLst>
          </a:custGeom>
          <a:ln w="41154">
            <a:solidFill>
              <a:srgbClr val="FFFFFF"/>
            </a:solidFill>
          </a:ln>
        </p:spPr>
        <p:txBody>
          <a:bodyPr wrap="square" lIns="0" tIns="0" rIns="0" bIns="0" rtlCol="0"/>
          <a:lstStyle/>
          <a:p>
            <a:endParaRPr/>
          </a:p>
        </p:txBody>
      </p:sp>
      <p:sp>
        <p:nvSpPr>
          <p:cNvPr id="62" name="object 62"/>
          <p:cNvSpPr/>
          <p:nvPr/>
        </p:nvSpPr>
        <p:spPr>
          <a:xfrm>
            <a:off x="5784580" y="1430919"/>
            <a:ext cx="134575" cy="153004"/>
          </a:xfrm>
          <a:prstGeom prst="rect">
            <a:avLst/>
          </a:prstGeom>
          <a:blipFill>
            <a:blip r:embed="rId15" cstate="print"/>
            <a:stretch>
              <a:fillRect/>
            </a:stretch>
          </a:blipFill>
        </p:spPr>
        <p:txBody>
          <a:bodyPr wrap="square" lIns="0" tIns="0" rIns="0" bIns="0" rtlCol="0"/>
          <a:lstStyle/>
          <a:p>
            <a:endParaRPr/>
          </a:p>
        </p:txBody>
      </p:sp>
      <p:sp>
        <p:nvSpPr>
          <p:cNvPr id="63" name="object 63"/>
          <p:cNvSpPr/>
          <p:nvPr/>
        </p:nvSpPr>
        <p:spPr>
          <a:xfrm>
            <a:off x="5948587" y="1566738"/>
            <a:ext cx="111125" cy="0"/>
          </a:xfrm>
          <a:custGeom>
            <a:avLst/>
            <a:gdLst/>
            <a:ahLst/>
            <a:cxnLst/>
            <a:rect l="l" t="t" r="r" b="b"/>
            <a:pathLst>
              <a:path w="111125">
                <a:moveTo>
                  <a:pt x="0" y="0"/>
                </a:moveTo>
                <a:lnTo>
                  <a:pt x="110762" y="0"/>
                </a:lnTo>
              </a:path>
            </a:pathLst>
          </a:custGeom>
          <a:ln w="34288">
            <a:solidFill>
              <a:srgbClr val="FFFFFF"/>
            </a:solidFill>
          </a:ln>
        </p:spPr>
        <p:txBody>
          <a:bodyPr wrap="square" lIns="0" tIns="0" rIns="0" bIns="0" rtlCol="0"/>
          <a:lstStyle/>
          <a:p>
            <a:endParaRPr/>
          </a:p>
        </p:txBody>
      </p:sp>
      <p:sp>
        <p:nvSpPr>
          <p:cNvPr id="64" name="object 64"/>
          <p:cNvSpPr/>
          <p:nvPr/>
        </p:nvSpPr>
        <p:spPr>
          <a:xfrm>
            <a:off x="5948586" y="1530545"/>
            <a:ext cx="39370" cy="19050"/>
          </a:xfrm>
          <a:custGeom>
            <a:avLst/>
            <a:gdLst/>
            <a:ahLst/>
            <a:cxnLst/>
            <a:rect l="l" t="t" r="r" b="b"/>
            <a:pathLst>
              <a:path w="39370" h="19050">
                <a:moveTo>
                  <a:pt x="0" y="19049"/>
                </a:moveTo>
                <a:lnTo>
                  <a:pt x="39322" y="19049"/>
                </a:lnTo>
                <a:lnTo>
                  <a:pt x="39322" y="0"/>
                </a:lnTo>
                <a:lnTo>
                  <a:pt x="0" y="0"/>
                </a:lnTo>
                <a:lnTo>
                  <a:pt x="0" y="19049"/>
                </a:lnTo>
                <a:close/>
              </a:path>
            </a:pathLst>
          </a:custGeom>
          <a:solidFill>
            <a:srgbClr val="FFFFFF"/>
          </a:solidFill>
        </p:spPr>
        <p:txBody>
          <a:bodyPr wrap="square" lIns="0" tIns="0" rIns="0" bIns="0" rtlCol="0"/>
          <a:lstStyle/>
          <a:p>
            <a:endParaRPr/>
          </a:p>
        </p:txBody>
      </p:sp>
      <p:sp>
        <p:nvSpPr>
          <p:cNvPr id="65" name="object 65"/>
          <p:cNvSpPr/>
          <p:nvPr/>
        </p:nvSpPr>
        <p:spPr>
          <a:xfrm>
            <a:off x="5948587" y="1514670"/>
            <a:ext cx="97155" cy="0"/>
          </a:xfrm>
          <a:custGeom>
            <a:avLst/>
            <a:gdLst/>
            <a:ahLst/>
            <a:cxnLst/>
            <a:rect l="l" t="t" r="r" b="b"/>
            <a:pathLst>
              <a:path w="97154">
                <a:moveTo>
                  <a:pt x="0" y="0"/>
                </a:moveTo>
                <a:lnTo>
                  <a:pt x="97085" y="0"/>
                </a:lnTo>
              </a:path>
            </a:pathLst>
          </a:custGeom>
          <a:ln w="31748">
            <a:solidFill>
              <a:srgbClr val="FFFFFF"/>
            </a:solidFill>
          </a:ln>
        </p:spPr>
        <p:txBody>
          <a:bodyPr wrap="square" lIns="0" tIns="0" rIns="0" bIns="0" rtlCol="0"/>
          <a:lstStyle/>
          <a:p>
            <a:endParaRPr/>
          </a:p>
        </p:txBody>
      </p:sp>
      <p:sp>
        <p:nvSpPr>
          <p:cNvPr id="66" name="object 66"/>
          <p:cNvSpPr/>
          <p:nvPr/>
        </p:nvSpPr>
        <p:spPr>
          <a:xfrm>
            <a:off x="5948586" y="1464507"/>
            <a:ext cx="39370" cy="34290"/>
          </a:xfrm>
          <a:custGeom>
            <a:avLst/>
            <a:gdLst/>
            <a:ahLst/>
            <a:cxnLst/>
            <a:rect l="l" t="t" r="r" b="b"/>
            <a:pathLst>
              <a:path w="39370" h="34290">
                <a:moveTo>
                  <a:pt x="0" y="34288"/>
                </a:moveTo>
                <a:lnTo>
                  <a:pt x="39322" y="34288"/>
                </a:lnTo>
                <a:lnTo>
                  <a:pt x="39322" y="0"/>
                </a:lnTo>
                <a:lnTo>
                  <a:pt x="0" y="0"/>
                </a:lnTo>
                <a:lnTo>
                  <a:pt x="0" y="34288"/>
                </a:lnTo>
                <a:close/>
              </a:path>
            </a:pathLst>
          </a:custGeom>
          <a:solidFill>
            <a:srgbClr val="FFFFFF"/>
          </a:solidFill>
        </p:spPr>
        <p:txBody>
          <a:bodyPr wrap="square" lIns="0" tIns="0" rIns="0" bIns="0" rtlCol="0"/>
          <a:lstStyle/>
          <a:p>
            <a:endParaRPr/>
          </a:p>
        </p:txBody>
      </p:sp>
      <p:sp>
        <p:nvSpPr>
          <p:cNvPr id="67" name="object 67"/>
          <p:cNvSpPr/>
          <p:nvPr/>
        </p:nvSpPr>
        <p:spPr>
          <a:xfrm>
            <a:off x="5948587" y="1447998"/>
            <a:ext cx="108585" cy="0"/>
          </a:xfrm>
          <a:custGeom>
            <a:avLst/>
            <a:gdLst/>
            <a:ahLst/>
            <a:cxnLst/>
            <a:rect l="l" t="t" r="r" b="b"/>
            <a:pathLst>
              <a:path w="108585">
                <a:moveTo>
                  <a:pt x="0" y="0"/>
                </a:moveTo>
                <a:lnTo>
                  <a:pt x="108075" y="0"/>
                </a:lnTo>
              </a:path>
            </a:pathLst>
          </a:custGeom>
          <a:ln w="33018">
            <a:solidFill>
              <a:srgbClr val="FFFFFF"/>
            </a:solidFill>
          </a:ln>
        </p:spPr>
        <p:txBody>
          <a:bodyPr wrap="square" lIns="0" tIns="0" rIns="0" bIns="0" rtlCol="0"/>
          <a:lstStyle/>
          <a:p>
            <a:endParaRPr/>
          </a:p>
        </p:txBody>
      </p:sp>
      <p:sp>
        <p:nvSpPr>
          <p:cNvPr id="68" name="object 68"/>
          <p:cNvSpPr/>
          <p:nvPr/>
        </p:nvSpPr>
        <p:spPr>
          <a:xfrm>
            <a:off x="6078644" y="1429088"/>
            <a:ext cx="289423" cy="154836"/>
          </a:xfrm>
          <a:prstGeom prst="rect">
            <a:avLst/>
          </a:prstGeom>
          <a:blipFill>
            <a:blip r:embed="rId16" cstate="print"/>
            <a:stretch>
              <a:fillRect/>
            </a:stretch>
          </a:blipFill>
        </p:spPr>
        <p:txBody>
          <a:bodyPr wrap="square" lIns="0" tIns="0" rIns="0" bIns="0" rtlCol="0"/>
          <a:lstStyle/>
          <a:p>
            <a:endParaRPr/>
          </a:p>
        </p:txBody>
      </p:sp>
      <p:sp>
        <p:nvSpPr>
          <p:cNvPr id="69" name="object 69"/>
          <p:cNvSpPr/>
          <p:nvPr/>
        </p:nvSpPr>
        <p:spPr>
          <a:xfrm>
            <a:off x="6395544" y="1566738"/>
            <a:ext cx="111125" cy="0"/>
          </a:xfrm>
          <a:custGeom>
            <a:avLst/>
            <a:gdLst/>
            <a:ahLst/>
            <a:cxnLst/>
            <a:rect l="l" t="t" r="r" b="b"/>
            <a:pathLst>
              <a:path w="111125">
                <a:moveTo>
                  <a:pt x="0" y="0"/>
                </a:moveTo>
                <a:lnTo>
                  <a:pt x="110884" y="0"/>
                </a:lnTo>
              </a:path>
            </a:pathLst>
          </a:custGeom>
          <a:ln w="34288">
            <a:solidFill>
              <a:srgbClr val="FFFFFF"/>
            </a:solidFill>
          </a:ln>
        </p:spPr>
        <p:txBody>
          <a:bodyPr wrap="square" lIns="0" tIns="0" rIns="0" bIns="0" rtlCol="0"/>
          <a:lstStyle/>
          <a:p>
            <a:endParaRPr/>
          </a:p>
        </p:txBody>
      </p:sp>
      <p:sp>
        <p:nvSpPr>
          <p:cNvPr id="70" name="object 70"/>
          <p:cNvSpPr/>
          <p:nvPr/>
        </p:nvSpPr>
        <p:spPr>
          <a:xfrm>
            <a:off x="6395544" y="1530545"/>
            <a:ext cx="40005" cy="19050"/>
          </a:xfrm>
          <a:custGeom>
            <a:avLst/>
            <a:gdLst/>
            <a:ahLst/>
            <a:cxnLst/>
            <a:rect l="l" t="t" r="r" b="b"/>
            <a:pathLst>
              <a:path w="40004" h="19050">
                <a:moveTo>
                  <a:pt x="0" y="19049"/>
                </a:moveTo>
                <a:lnTo>
                  <a:pt x="39444" y="19049"/>
                </a:lnTo>
                <a:lnTo>
                  <a:pt x="39444" y="0"/>
                </a:lnTo>
                <a:lnTo>
                  <a:pt x="0" y="0"/>
                </a:lnTo>
                <a:lnTo>
                  <a:pt x="0" y="19049"/>
                </a:lnTo>
                <a:close/>
              </a:path>
            </a:pathLst>
          </a:custGeom>
          <a:solidFill>
            <a:srgbClr val="FFFFFF"/>
          </a:solidFill>
        </p:spPr>
        <p:txBody>
          <a:bodyPr wrap="square" lIns="0" tIns="0" rIns="0" bIns="0" rtlCol="0"/>
          <a:lstStyle/>
          <a:p>
            <a:endParaRPr/>
          </a:p>
        </p:txBody>
      </p:sp>
      <p:sp>
        <p:nvSpPr>
          <p:cNvPr id="71" name="object 71"/>
          <p:cNvSpPr/>
          <p:nvPr/>
        </p:nvSpPr>
        <p:spPr>
          <a:xfrm>
            <a:off x="6395544" y="1514670"/>
            <a:ext cx="97155" cy="0"/>
          </a:xfrm>
          <a:custGeom>
            <a:avLst/>
            <a:gdLst/>
            <a:ahLst/>
            <a:cxnLst/>
            <a:rect l="l" t="t" r="r" b="b"/>
            <a:pathLst>
              <a:path w="97154">
                <a:moveTo>
                  <a:pt x="0" y="0"/>
                </a:moveTo>
                <a:lnTo>
                  <a:pt x="97085" y="0"/>
                </a:lnTo>
              </a:path>
            </a:pathLst>
          </a:custGeom>
          <a:ln w="31748">
            <a:solidFill>
              <a:srgbClr val="FFFFFF"/>
            </a:solidFill>
          </a:ln>
        </p:spPr>
        <p:txBody>
          <a:bodyPr wrap="square" lIns="0" tIns="0" rIns="0" bIns="0" rtlCol="0"/>
          <a:lstStyle/>
          <a:p>
            <a:endParaRPr/>
          </a:p>
        </p:txBody>
      </p:sp>
      <p:sp>
        <p:nvSpPr>
          <p:cNvPr id="72" name="object 72"/>
          <p:cNvSpPr/>
          <p:nvPr/>
        </p:nvSpPr>
        <p:spPr>
          <a:xfrm>
            <a:off x="6395544" y="1464507"/>
            <a:ext cx="40005" cy="34290"/>
          </a:xfrm>
          <a:custGeom>
            <a:avLst/>
            <a:gdLst/>
            <a:ahLst/>
            <a:cxnLst/>
            <a:rect l="l" t="t" r="r" b="b"/>
            <a:pathLst>
              <a:path w="40004" h="34290">
                <a:moveTo>
                  <a:pt x="0" y="34288"/>
                </a:moveTo>
                <a:lnTo>
                  <a:pt x="39444" y="34288"/>
                </a:lnTo>
                <a:lnTo>
                  <a:pt x="39444" y="0"/>
                </a:lnTo>
                <a:lnTo>
                  <a:pt x="0" y="0"/>
                </a:lnTo>
                <a:lnTo>
                  <a:pt x="0" y="34288"/>
                </a:lnTo>
                <a:close/>
              </a:path>
            </a:pathLst>
          </a:custGeom>
          <a:solidFill>
            <a:srgbClr val="FFFFFF"/>
          </a:solidFill>
        </p:spPr>
        <p:txBody>
          <a:bodyPr wrap="square" lIns="0" tIns="0" rIns="0" bIns="0" rtlCol="0"/>
          <a:lstStyle/>
          <a:p>
            <a:endParaRPr/>
          </a:p>
        </p:txBody>
      </p:sp>
      <p:sp>
        <p:nvSpPr>
          <p:cNvPr id="73" name="object 73"/>
          <p:cNvSpPr/>
          <p:nvPr/>
        </p:nvSpPr>
        <p:spPr>
          <a:xfrm>
            <a:off x="6395544" y="1447998"/>
            <a:ext cx="108585" cy="0"/>
          </a:xfrm>
          <a:custGeom>
            <a:avLst/>
            <a:gdLst/>
            <a:ahLst/>
            <a:cxnLst/>
            <a:rect l="l" t="t" r="r" b="b"/>
            <a:pathLst>
              <a:path w="108585">
                <a:moveTo>
                  <a:pt x="0" y="0"/>
                </a:moveTo>
                <a:lnTo>
                  <a:pt x="108075" y="0"/>
                </a:lnTo>
              </a:path>
            </a:pathLst>
          </a:custGeom>
          <a:ln w="33018">
            <a:solidFill>
              <a:srgbClr val="FFFFFF"/>
            </a:solidFill>
          </a:ln>
        </p:spPr>
        <p:txBody>
          <a:bodyPr wrap="square" lIns="0" tIns="0" rIns="0" bIns="0" rtlCol="0"/>
          <a:lstStyle/>
          <a:p>
            <a:endParaRPr/>
          </a:p>
        </p:txBody>
      </p:sp>
      <p:sp>
        <p:nvSpPr>
          <p:cNvPr id="74" name="object 74"/>
          <p:cNvSpPr/>
          <p:nvPr/>
        </p:nvSpPr>
        <p:spPr>
          <a:xfrm>
            <a:off x="3385322" y="3471630"/>
            <a:ext cx="2138680" cy="1851660"/>
          </a:xfrm>
          <a:custGeom>
            <a:avLst/>
            <a:gdLst/>
            <a:ahLst/>
            <a:cxnLst/>
            <a:rect l="l" t="t" r="r" b="b"/>
            <a:pathLst>
              <a:path w="2138679" h="1851660">
                <a:moveTo>
                  <a:pt x="1603160" y="0"/>
                </a:moveTo>
                <a:lnTo>
                  <a:pt x="534993" y="0"/>
                </a:lnTo>
                <a:lnTo>
                  <a:pt x="0" y="925109"/>
                </a:lnTo>
                <a:lnTo>
                  <a:pt x="534993" y="1851195"/>
                </a:lnTo>
                <a:lnTo>
                  <a:pt x="1603160" y="1851195"/>
                </a:lnTo>
                <a:lnTo>
                  <a:pt x="2138166" y="925109"/>
                </a:lnTo>
                <a:lnTo>
                  <a:pt x="1603160" y="0"/>
                </a:lnTo>
                <a:close/>
              </a:path>
            </a:pathLst>
          </a:custGeom>
          <a:solidFill>
            <a:srgbClr val="999999"/>
          </a:solidFill>
        </p:spPr>
        <p:txBody>
          <a:bodyPr wrap="square" lIns="0" tIns="0" rIns="0" bIns="0" rtlCol="0"/>
          <a:lstStyle/>
          <a:p>
            <a:endParaRPr/>
          </a:p>
        </p:txBody>
      </p:sp>
      <p:sp>
        <p:nvSpPr>
          <p:cNvPr id="75" name="object 75"/>
          <p:cNvSpPr/>
          <p:nvPr/>
        </p:nvSpPr>
        <p:spPr>
          <a:xfrm>
            <a:off x="8577072" y="1705355"/>
            <a:ext cx="1088135" cy="1778508"/>
          </a:xfrm>
          <a:prstGeom prst="rect">
            <a:avLst/>
          </a:prstGeom>
          <a:blipFill>
            <a:blip r:embed="rId17" cstate="print"/>
            <a:stretch>
              <a:fillRect/>
            </a:stretch>
          </a:blipFill>
        </p:spPr>
        <p:txBody>
          <a:bodyPr wrap="square" lIns="0" tIns="0" rIns="0" bIns="0" rtlCol="0"/>
          <a:lstStyle/>
          <a:p>
            <a:endParaRPr/>
          </a:p>
        </p:txBody>
      </p:sp>
      <p:sp>
        <p:nvSpPr>
          <p:cNvPr id="76" name="object 76"/>
          <p:cNvSpPr/>
          <p:nvPr/>
        </p:nvSpPr>
        <p:spPr>
          <a:xfrm>
            <a:off x="8618981" y="1724914"/>
            <a:ext cx="1003426" cy="1693672"/>
          </a:xfrm>
          <a:prstGeom prst="rect">
            <a:avLst/>
          </a:prstGeom>
          <a:blipFill>
            <a:blip r:embed="rId18" cstate="print"/>
            <a:stretch>
              <a:fillRect/>
            </a:stretch>
          </a:blipFill>
        </p:spPr>
        <p:txBody>
          <a:bodyPr wrap="square" lIns="0" tIns="0" rIns="0" bIns="0" rtlCol="0"/>
          <a:lstStyle/>
          <a:p>
            <a:endParaRPr/>
          </a:p>
        </p:txBody>
      </p:sp>
      <p:sp>
        <p:nvSpPr>
          <p:cNvPr id="77" name="object 77"/>
          <p:cNvSpPr/>
          <p:nvPr/>
        </p:nvSpPr>
        <p:spPr>
          <a:xfrm>
            <a:off x="6998208" y="5148072"/>
            <a:ext cx="1754124" cy="1565147"/>
          </a:xfrm>
          <a:prstGeom prst="rect">
            <a:avLst/>
          </a:prstGeom>
          <a:blipFill>
            <a:blip r:embed="rId19" cstate="print"/>
            <a:stretch>
              <a:fillRect/>
            </a:stretch>
          </a:blipFill>
        </p:spPr>
        <p:txBody>
          <a:bodyPr wrap="square" lIns="0" tIns="0" rIns="0" bIns="0" rtlCol="0"/>
          <a:lstStyle/>
          <a:p>
            <a:endParaRPr/>
          </a:p>
        </p:txBody>
      </p:sp>
      <p:sp>
        <p:nvSpPr>
          <p:cNvPr id="78" name="object 78"/>
          <p:cNvSpPr/>
          <p:nvPr/>
        </p:nvSpPr>
        <p:spPr>
          <a:xfrm>
            <a:off x="7041007" y="5168266"/>
            <a:ext cx="1669288" cy="1479943"/>
          </a:xfrm>
          <a:prstGeom prst="rect">
            <a:avLst/>
          </a:prstGeom>
          <a:blipFill>
            <a:blip r:embed="rId20" cstate="print"/>
            <a:stretch>
              <a:fillRect/>
            </a:stretch>
          </a:blipFill>
        </p:spPr>
        <p:txBody>
          <a:bodyPr wrap="square" lIns="0" tIns="0" rIns="0" bIns="0" rtlCol="0"/>
          <a:lstStyle/>
          <a:p>
            <a:endParaRPr/>
          </a:p>
        </p:txBody>
      </p:sp>
      <p:sp>
        <p:nvSpPr>
          <p:cNvPr id="79" name="object 79"/>
          <p:cNvSpPr/>
          <p:nvPr/>
        </p:nvSpPr>
        <p:spPr>
          <a:xfrm>
            <a:off x="3470148" y="5230367"/>
            <a:ext cx="1807464" cy="1354836"/>
          </a:xfrm>
          <a:prstGeom prst="rect">
            <a:avLst/>
          </a:prstGeom>
          <a:blipFill>
            <a:blip r:embed="rId21" cstate="print"/>
            <a:stretch>
              <a:fillRect/>
            </a:stretch>
          </a:blipFill>
        </p:spPr>
        <p:txBody>
          <a:bodyPr wrap="square" lIns="0" tIns="0" rIns="0" bIns="0" rtlCol="0"/>
          <a:lstStyle/>
          <a:p>
            <a:endParaRPr/>
          </a:p>
        </p:txBody>
      </p:sp>
      <p:sp>
        <p:nvSpPr>
          <p:cNvPr id="80" name="object 80"/>
          <p:cNvSpPr/>
          <p:nvPr/>
        </p:nvSpPr>
        <p:spPr>
          <a:xfrm>
            <a:off x="3512947" y="5249672"/>
            <a:ext cx="1721992" cy="1270317"/>
          </a:xfrm>
          <a:prstGeom prst="rect">
            <a:avLst/>
          </a:prstGeom>
          <a:blipFill>
            <a:blip r:embed="rId22" cstate="print"/>
            <a:stretch>
              <a:fillRect/>
            </a:stretch>
          </a:blipFill>
        </p:spPr>
        <p:txBody>
          <a:bodyPr wrap="square" lIns="0" tIns="0" rIns="0" bIns="0" rtlCol="0"/>
          <a:lstStyle/>
          <a:p>
            <a:endParaRPr/>
          </a:p>
        </p:txBody>
      </p:sp>
      <p:sp>
        <p:nvSpPr>
          <p:cNvPr id="81" name="object 81"/>
          <p:cNvSpPr/>
          <p:nvPr/>
        </p:nvSpPr>
        <p:spPr>
          <a:xfrm>
            <a:off x="2787397" y="1798321"/>
            <a:ext cx="926591" cy="1687067"/>
          </a:xfrm>
          <a:prstGeom prst="rect">
            <a:avLst/>
          </a:prstGeom>
          <a:blipFill>
            <a:blip r:embed="rId23" cstate="print"/>
            <a:stretch>
              <a:fillRect/>
            </a:stretch>
          </a:blipFill>
        </p:spPr>
        <p:txBody>
          <a:bodyPr wrap="square" lIns="0" tIns="0" rIns="0" bIns="0" rtlCol="0"/>
          <a:lstStyle/>
          <a:p>
            <a:endParaRPr/>
          </a:p>
        </p:txBody>
      </p:sp>
      <p:sp>
        <p:nvSpPr>
          <p:cNvPr id="82" name="object 82"/>
          <p:cNvSpPr/>
          <p:nvPr/>
        </p:nvSpPr>
        <p:spPr>
          <a:xfrm>
            <a:off x="2830702" y="1818005"/>
            <a:ext cx="840740" cy="1602105"/>
          </a:xfrm>
          <a:prstGeom prst="rect">
            <a:avLst/>
          </a:prstGeom>
          <a:blipFill>
            <a:blip r:embed="rId24" cstate="print"/>
            <a:stretch>
              <a:fillRect/>
            </a:stretch>
          </a:blipFill>
        </p:spPr>
        <p:txBody>
          <a:bodyPr wrap="square" lIns="0" tIns="0" rIns="0" bIns="0" rtlCol="0"/>
          <a:lstStyle/>
          <a:p>
            <a:endParaRPr/>
          </a:p>
        </p:txBody>
      </p:sp>
      <p:sp>
        <p:nvSpPr>
          <p:cNvPr id="83" name="object 83"/>
          <p:cNvSpPr/>
          <p:nvPr/>
        </p:nvSpPr>
        <p:spPr>
          <a:xfrm>
            <a:off x="5126736" y="1"/>
            <a:ext cx="1915667" cy="829055"/>
          </a:xfrm>
          <a:prstGeom prst="rect">
            <a:avLst/>
          </a:prstGeom>
          <a:blipFill>
            <a:blip r:embed="rId25" cstate="print"/>
            <a:stretch>
              <a:fillRect/>
            </a:stretch>
          </a:blipFill>
        </p:spPr>
        <p:txBody>
          <a:bodyPr wrap="square" lIns="0" tIns="0" rIns="0" bIns="0" rtlCol="0"/>
          <a:lstStyle/>
          <a:p>
            <a:endParaRPr/>
          </a:p>
        </p:txBody>
      </p:sp>
      <p:sp>
        <p:nvSpPr>
          <p:cNvPr id="84" name="object 84"/>
          <p:cNvSpPr/>
          <p:nvPr/>
        </p:nvSpPr>
        <p:spPr>
          <a:xfrm>
            <a:off x="5168646" y="0"/>
            <a:ext cx="1830958" cy="763904"/>
          </a:xfrm>
          <a:prstGeom prst="rect">
            <a:avLst/>
          </a:prstGeom>
          <a:blipFill>
            <a:blip r:embed="rId2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2645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74975" y="353569"/>
            <a:ext cx="7242048" cy="3840479"/>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739034" y="461900"/>
            <a:ext cx="6717030" cy="696595"/>
          </a:xfrm>
          <a:prstGeom prst="rect">
            <a:avLst/>
          </a:prstGeom>
        </p:spPr>
        <p:txBody>
          <a:bodyPr vert="horz" wrap="square" lIns="0" tIns="13335" rIns="0" bIns="0" rtlCol="0" anchor="ctr">
            <a:spAutoFit/>
          </a:bodyPr>
          <a:lstStyle/>
          <a:p>
            <a:pPr marL="12700">
              <a:lnSpc>
                <a:spcPct val="100000"/>
              </a:lnSpc>
              <a:spcBef>
                <a:spcPts val="105"/>
              </a:spcBef>
            </a:pPr>
            <a:r>
              <a:rPr spc="-315" dirty="0"/>
              <a:t>Assume </a:t>
            </a:r>
            <a:r>
              <a:rPr spc="-340" dirty="0"/>
              <a:t>a </a:t>
            </a:r>
            <a:r>
              <a:rPr spc="-204" dirty="0"/>
              <a:t>Beginner’s</a:t>
            </a:r>
            <a:r>
              <a:rPr spc="-90" dirty="0"/>
              <a:t> Mindset</a:t>
            </a:r>
          </a:p>
        </p:txBody>
      </p:sp>
      <p:sp>
        <p:nvSpPr>
          <p:cNvPr id="4" name="object 4"/>
          <p:cNvSpPr txBox="1"/>
          <p:nvPr/>
        </p:nvSpPr>
        <p:spPr>
          <a:xfrm>
            <a:off x="2434844" y="4301491"/>
            <a:ext cx="4758690" cy="1391285"/>
          </a:xfrm>
          <a:prstGeom prst="rect">
            <a:avLst/>
          </a:prstGeom>
        </p:spPr>
        <p:txBody>
          <a:bodyPr vert="horz" wrap="square" lIns="0" tIns="12700" rIns="0" bIns="0" rtlCol="0">
            <a:spAutoFit/>
          </a:bodyPr>
          <a:lstStyle/>
          <a:p>
            <a:pPr marL="12700" marR="5080">
              <a:spcBef>
                <a:spcPts val="100"/>
              </a:spcBef>
            </a:pPr>
            <a:r>
              <a:rPr spc="-10" dirty="0">
                <a:solidFill>
                  <a:srgbClr val="404040"/>
                </a:solidFill>
                <a:latin typeface="Arial"/>
                <a:cs typeface="Arial"/>
              </a:rPr>
              <a:t>Don’t judge. </a:t>
            </a:r>
            <a:r>
              <a:rPr spc="-5" dirty="0">
                <a:solidFill>
                  <a:srgbClr val="404040"/>
                </a:solidFill>
                <a:latin typeface="Arial"/>
                <a:cs typeface="Arial"/>
              </a:rPr>
              <a:t>(observe, </a:t>
            </a:r>
            <a:r>
              <a:rPr spc="-10" dirty="0">
                <a:solidFill>
                  <a:srgbClr val="404040"/>
                </a:solidFill>
                <a:latin typeface="Arial"/>
                <a:cs typeface="Arial"/>
              </a:rPr>
              <a:t>engage, don’t </a:t>
            </a:r>
            <a:r>
              <a:rPr spc="-5" dirty="0">
                <a:solidFill>
                  <a:srgbClr val="404040"/>
                </a:solidFill>
                <a:latin typeface="Arial"/>
                <a:cs typeface="Arial"/>
              </a:rPr>
              <a:t>influence)  Question</a:t>
            </a:r>
            <a:r>
              <a:rPr dirty="0">
                <a:solidFill>
                  <a:srgbClr val="404040"/>
                </a:solidFill>
                <a:latin typeface="Arial"/>
                <a:cs typeface="Arial"/>
              </a:rPr>
              <a:t> </a:t>
            </a:r>
            <a:r>
              <a:rPr spc="-5" dirty="0">
                <a:solidFill>
                  <a:srgbClr val="404040"/>
                </a:solidFill>
                <a:latin typeface="Arial"/>
                <a:cs typeface="Arial"/>
              </a:rPr>
              <a:t>everything.</a:t>
            </a:r>
            <a:endParaRPr>
              <a:latin typeface="Arial"/>
              <a:cs typeface="Arial"/>
            </a:endParaRPr>
          </a:p>
          <a:p>
            <a:pPr marL="12700"/>
            <a:r>
              <a:rPr dirty="0">
                <a:solidFill>
                  <a:srgbClr val="404040"/>
                </a:solidFill>
                <a:latin typeface="Arial"/>
                <a:cs typeface="Arial"/>
              </a:rPr>
              <a:t>Be </a:t>
            </a:r>
            <a:r>
              <a:rPr spc="-5" dirty="0">
                <a:solidFill>
                  <a:srgbClr val="404040"/>
                </a:solidFill>
                <a:latin typeface="Arial"/>
                <a:cs typeface="Arial"/>
              </a:rPr>
              <a:t>truly curious. </a:t>
            </a:r>
            <a:r>
              <a:rPr spc="-30" dirty="0">
                <a:solidFill>
                  <a:srgbClr val="404040"/>
                </a:solidFill>
                <a:latin typeface="Arial"/>
                <a:cs typeface="Arial"/>
              </a:rPr>
              <a:t>wonder,</a:t>
            </a:r>
            <a:r>
              <a:rPr spc="45" dirty="0">
                <a:solidFill>
                  <a:srgbClr val="404040"/>
                </a:solidFill>
                <a:latin typeface="Arial"/>
                <a:cs typeface="Arial"/>
              </a:rPr>
              <a:t> </a:t>
            </a:r>
            <a:r>
              <a:rPr spc="-5" dirty="0">
                <a:solidFill>
                  <a:srgbClr val="404040"/>
                </a:solidFill>
                <a:latin typeface="Arial"/>
                <a:cs typeface="Arial"/>
              </a:rPr>
              <a:t>curiosity</a:t>
            </a:r>
            <a:endParaRPr>
              <a:latin typeface="Arial"/>
              <a:cs typeface="Arial"/>
            </a:endParaRPr>
          </a:p>
          <a:p>
            <a:pPr marL="12700" marR="3325495">
              <a:lnSpc>
                <a:spcPts val="2110"/>
              </a:lnSpc>
              <a:spcBef>
                <a:spcPts val="110"/>
              </a:spcBef>
            </a:pPr>
            <a:r>
              <a:rPr spc="-5" dirty="0">
                <a:solidFill>
                  <a:srgbClr val="404040"/>
                </a:solidFill>
                <a:latin typeface="Arial"/>
                <a:cs typeface="Arial"/>
              </a:rPr>
              <a:t>Find patterns.  Listen.</a:t>
            </a:r>
            <a:r>
              <a:rPr spc="-55" dirty="0">
                <a:solidFill>
                  <a:srgbClr val="404040"/>
                </a:solidFill>
                <a:latin typeface="Arial"/>
                <a:cs typeface="Arial"/>
              </a:rPr>
              <a:t> </a:t>
            </a:r>
            <a:r>
              <a:rPr spc="-30" dirty="0">
                <a:solidFill>
                  <a:srgbClr val="404040"/>
                </a:solidFill>
                <a:latin typeface="Arial"/>
                <a:cs typeface="Arial"/>
              </a:rPr>
              <a:t>Really.</a:t>
            </a:r>
            <a:endParaRPr>
              <a:latin typeface="Arial"/>
              <a:cs typeface="Arial"/>
            </a:endParaRPr>
          </a:p>
        </p:txBody>
      </p:sp>
    </p:spTree>
    <p:extLst>
      <p:ext uri="{BB962C8B-B14F-4D97-AF65-F5344CB8AC3E}">
        <p14:creationId xmlns:p14="http://schemas.microsoft.com/office/powerpoint/2010/main" val="161877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1552" y="461900"/>
            <a:ext cx="5627370" cy="696595"/>
          </a:xfrm>
          <a:prstGeom prst="rect">
            <a:avLst/>
          </a:prstGeom>
        </p:spPr>
        <p:txBody>
          <a:bodyPr vert="horz" wrap="square" lIns="0" tIns="13335" rIns="0" bIns="0" rtlCol="0" anchor="ctr">
            <a:spAutoFit/>
          </a:bodyPr>
          <a:lstStyle/>
          <a:p>
            <a:pPr marL="12700">
              <a:lnSpc>
                <a:spcPct val="100000"/>
              </a:lnSpc>
              <a:spcBef>
                <a:spcPts val="105"/>
              </a:spcBef>
            </a:pPr>
            <a:r>
              <a:rPr spc="-195" dirty="0"/>
              <a:t>Story</a:t>
            </a:r>
            <a:r>
              <a:rPr spc="-240" dirty="0"/>
              <a:t> </a:t>
            </a:r>
            <a:r>
              <a:rPr spc="-235" dirty="0"/>
              <a:t>Share-and-Capture</a:t>
            </a:r>
          </a:p>
        </p:txBody>
      </p:sp>
      <p:sp>
        <p:nvSpPr>
          <p:cNvPr id="3" name="object 3"/>
          <p:cNvSpPr/>
          <p:nvPr/>
        </p:nvSpPr>
        <p:spPr>
          <a:xfrm>
            <a:off x="1524001" y="1828800"/>
            <a:ext cx="9105089" cy="3190672"/>
          </a:xfrm>
          <a:prstGeom prst="rect">
            <a:avLst/>
          </a:prstGeom>
          <a:blipFill>
            <a:blip r:embed="rId3"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1DBAAC18-B98E-9643-A34A-C918C59CEB2A}"/>
              </a:ext>
            </a:extLst>
          </p:cNvPr>
          <p:cNvSpPr/>
          <p:nvPr/>
        </p:nvSpPr>
        <p:spPr>
          <a:xfrm>
            <a:off x="1417320" y="5232738"/>
            <a:ext cx="7833360" cy="1754326"/>
          </a:xfrm>
          <a:prstGeom prst="rect">
            <a:avLst/>
          </a:prstGeom>
        </p:spPr>
        <p:txBody>
          <a:bodyPr wrap="square">
            <a:spAutoFit/>
          </a:bodyPr>
          <a:lstStyle/>
          <a:p>
            <a:pPr fontAlgn="base"/>
            <a:r>
              <a:rPr lang="en-CA" b="0" i="0" u="none" strike="noStrike" dirty="0">
                <a:solidFill>
                  <a:srgbClr val="333333"/>
                </a:solidFill>
                <a:effectLst/>
                <a:latin typeface="Verdana" panose="020B0604030504040204" pitchFamily="34" charset="0"/>
              </a:rPr>
              <a:t>Use post-it notes and a white board. Storytelling is key to getting everyone up to speed. Listen and probe for more information. Look for the nuance and the meaning. Start synthesising. Capture every single, interesting detail.</a:t>
            </a:r>
          </a:p>
          <a:p>
            <a:br>
              <a:rPr lang="en-CA" dirty="0"/>
            </a:br>
            <a:endParaRPr lang="en-US" dirty="0"/>
          </a:p>
        </p:txBody>
      </p:sp>
    </p:spTree>
    <p:extLst>
      <p:ext uri="{BB962C8B-B14F-4D97-AF65-F5344CB8AC3E}">
        <p14:creationId xmlns:p14="http://schemas.microsoft.com/office/powerpoint/2010/main" val="3041957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5392" y="557243"/>
            <a:ext cx="5142230" cy="505908"/>
          </a:xfrm>
          <a:prstGeom prst="rect">
            <a:avLst/>
          </a:prstGeom>
        </p:spPr>
        <p:txBody>
          <a:bodyPr vert="horz" wrap="square" lIns="0" tIns="13335" rIns="0" bIns="0" rtlCol="0" anchor="ctr">
            <a:spAutoFit/>
          </a:bodyPr>
          <a:lstStyle/>
          <a:p>
            <a:pPr marL="12700" algn="ctr">
              <a:lnSpc>
                <a:spcPct val="100000"/>
              </a:lnSpc>
              <a:spcBef>
                <a:spcPts val="105"/>
              </a:spcBef>
            </a:pPr>
            <a:r>
              <a:rPr sz="3200" spc="-180" dirty="0">
                <a:latin typeface="Al Nile" pitchFamily="2" charset="-78"/>
                <a:cs typeface="Al Nile" pitchFamily="2" charset="-78"/>
              </a:rPr>
              <a:t>What?</a:t>
            </a:r>
            <a:r>
              <a:rPr sz="3200" spc="-265" dirty="0">
                <a:latin typeface="Al Nile" pitchFamily="2" charset="-78"/>
                <a:cs typeface="Al Nile" pitchFamily="2" charset="-78"/>
              </a:rPr>
              <a:t> </a:t>
            </a:r>
            <a:r>
              <a:rPr sz="3200" spc="880" dirty="0">
                <a:latin typeface="Al Nile" pitchFamily="2" charset="-78"/>
                <a:cs typeface="Al Nile" pitchFamily="2" charset="-78"/>
              </a:rPr>
              <a:t>|</a:t>
            </a:r>
            <a:r>
              <a:rPr sz="3200" spc="-240" dirty="0">
                <a:latin typeface="Al Nile" pitchFamily="2" charset="-78"/>
                <a:cs typeface="Al Nile" pitchFamily="2" charset="-78"/>
              </a:rPr>
              <a:t> </a:t>
            </a:r>
            <a:r>
              <a:rPr sz="3200" spc="-254" dirty="0">
                <a:latin typeface="Al Nile" pitchFamily="2" charset="-78"/>
                <a:cs typeface="Al Nile" pitchFamily="2" charset="-78"/>
              </a:rPr>
              <a:t>How?</a:t>
            </a:r>
            <a:r>
              <a:rPr sz="3200" spc="-265" dirty="0">
                <a:latin typeface="Al Nile" pitchFamily="2" charset="-78"/>
                <a:cs typeface="Al Nile" pitchFamily="2" charset="-78"/>
              </a:rPr>
              <a:t> </a:t>
            </a:r>
            <a:r>
              <a:rPr sz="3200" spc="880" dirty="0">
                <a:latin typeface="Al Nile" pitchFamily="2" charset="-78"/>
                <a:cs typeface="Al Nile" pitchFamily="2" charset="-78"/>
              </a:rPr>
              <a:t>|</a:t>
            </a:r>
            <a:r>
              <a:rPr sz="3200" spc="-250" dirty="0">
                <a:latin typeface="Al Nile" pitchFamily="2" charset="-78"/>
                <a:cs typeface="Al Nile" pitchFamily="2" charset="-78"/>
              </a:rPr>
              <a:t> </a:t>
            </a:r>
            <a:r>
              <a:rPr sz="3200" spc="-265" dirty="0">
                <a:latin typeface="Al Nile" pitchFamily="2" charset="-78"/>
                <a:cs typeface="Al Nile" pitchFamily="2" charset="-78"/>
              </a:rPr>
              <a:t>Why?</a:t>
            </a:r>
          </a:p>
        </p:txBody>
      </p:sp>
      <p:sp>
        <p:nvSpPr>
          <p:cNvPr id="3" name="object 3"/>
          <p:cNvSpPr txBox="1">
            <a:spLocks noGrp="1"/>
          </p:cNvSpPr>
          <p:nvPr>
            <p:ph type="body" idx="1"/>
          </p:nvPr>
        </p:nvSpPr>
        <p:spPr>
          <a:xfrm>
            <a:off x="1676400" y="1274420"/>
            <a:ext cx="10515600" cy="5029582"/>
          </a:xfrm>
          <a:prstGeom prst="rect">
            <a:avLst/>
          </a:prstGeom>
        </p:spPr>
        <p:txBody>
          <a:bodyPr vert="horz" wrap="square" lIns="0" tIns="12700" rIns="0" bIns="0" rtlCol="0">
            <a:spAutoFit/>
          </a:bodyPr>
          <a:lstStyle/>
          <a:p>
            <a:pPr marL="264795">
              <a:lnSpc>
                <a:spcPct val="100000"/>
              </a:lnSpc>
              <a:spcBef>
                <a:spcPts val="100"/>
              </a:spcBef>
            </a:pPr>
            <a:r>
              <a:rPr sz="1800" spc="-5" dirty="0">
                <a:latin typeface="Al Nile" pitchFamily="2" charset="-78"/>
                <a:cs typeface="Al Nile" pitchFamily="2" charset="-78"/>
              </a:rPr>
              <a:t>Set-up: Divide a sheet into three sections: What?, </a:t>
            </a:r>
            <a:r>
              <a:rPr sz="1800" spc="-15" dirty="0">
                <a:latin typeface="Al Nile" pitchFamily="2" charset="-78"/>
                <a:cs typeface="Al Nile" pitchFamily="2" charset="-78"/>
              </a:rPr>
              <a:t>How?, </a:t>
            </a:r>
            <a:r>
              <a:rPr sz="1800" spc="-5" dirty="0">
                <a:latin typeface="Al Nile" pitchFamily="2" charset="-78"/>
                <a:cs typeface="Al Nile" pitchFamily="2" charset="-78"/>
              </a:rPr>
              <a:t>and</a:t>
            </a:r>
            <a:r>
              <a:rPr sz="1800" spc="160" dirty="0">
                <a:latin typeface="Al Nile" pitchFamily="2" charset="-78"/>
                <a:cs typeface="Al Nile" pitchFamily="2" charset="-78"/>
              </a:rPr>
              <a:t> </a:t>
            </a:r>
            <a:r>
              <a:rPr sz="1800" spc="-10" dirty="0">
                <a:latin typeface="Al Nile" pitchFamily="2" charset="-78"/>
                <a:cs typeface="Al Nile" pitchFamily="2" charset="-78"/>
              </a:rPr>
              <a:t>Why?</a:t>
            </a:r>
          </a:p>
          <a:p>
            <a:pPr marL="252095">
              <a:lnSpc>
                <a:spcPct val="100000"/>
              </a:lnSpc>
              <a:spcBef>
                <a:spcPts val="30"/>
              </a:spcBef>
            </a:pPr>
            <a:endParaRPr sz="1800" dirty="0">
              <a:latin typeface="Al Nile" pitchFamily="2" charset="-78"/>
              <a:cs typeface="Al Nile" pitchFamily="2" charset="-78"/>
            </a:endParaRPr>
          </a:p>
          <a:p>
            <a:pPr marL="264795">
              <a:lnSpc>
                <a:spcPct val="100000"/>
              </a:lnSpc>
              <a:spcBef>
                <a:spcPts val="5"/>
              </a:spcBef>
            </a:pPr>
            <a:r>
              <a:rPr sz="1800" dirty="0">
                <a:latin typeface="Al Nile" pitchFamily="2" charset="-78"/>
                <a:cs typeface="Al Nile" pitchFamily="2" charset="-78"/>
              </a:rPr>
              <a:t>Start </a:t>
            </a:r>
            <a:r>
              <a:rPr sz="1800" spc="-15" dirty="0">
                <a:latin typeface="Al Nile" pitchFamily="2" charset="-78"/>
                <a:cs typeface="Al Nile" pitchFamily="2" charset="-78"/>
              </a:rPr>
              <a:t>with </a:t>
            </a:r>
            <a:r>
              <a:rPr sz="1800" spc="-5" dirty="0">
                <a:latin typeface="Al Nile" pitchFamily="2" charset="-78"/>
                <a:cs typeface="Al Nile" pitchFamily="2" charset="-78"/>
              </a:rPr>
              <a:t>concrete observations</a:t>
            </a:r>
            <a:r>
              <a:rPr sz="1800" spc="70" dirty="0">
                <a:latin typeface="Al Nile" pitchFamily="2" charset="-78"/>
                <a:cs typeface="Al Nile" pitchFamily="2" charset="-78"/>
              </a:rPr>
              <a:t> </a:t>
            </a:r>
            <a:r>
              <a:rPr sz="1800" spc="-5" dirty="0">
                <a:latin typeface="Al Nile" pitchFamily="2" charset="-78"/>
                <a:cs typeface="Al Nile" pitchFamily="2" charset="-78"/>
              </a:rPr>
              <a:t>(What):</a:t>
            </a:r>
          </a:p>
          <a:p>
            <a:pPr marL="551180" indent="-286385">
              <a:lnSpc>
                <a:spcPct val="100000"/>
              </a:lnSpc>
              <a:tabLst>
                <a:tab pos="551180" algn="l"/>
                <a:tab pos="551815" algn="l"/>
              </a:tabLst>
            </a:pPr>
            <a:r>
              <a:rPr sz="1800" dirty="0">
                <a:latin typeface="Al Nile" pitchFamily="2" charset="-78"/>
                <a:cs typeface="Al Nile" pitchFamily="2" charset="-78"/>
              </a:rPr>
              <a:t>What </a:t>
            </a:r>
            <a:r>
              <a:rPr sz="1800" spc="-5" dirty="0">
                <a:latin typeface="Al Nile" pitchFamily="2" charset="-78"/>
                <a:cs typeface="Al Nile" pitchFamily="2" charset="-78"/>
              </a:rPr>
              <a:t>is the person </a:t>
            </a:r>
            <a:r>
              <a:rPr sz="1800" spc="-10" dirty="0">
                <a:latin typeface="Al Nile" pitchFamily="2" charset="-78"/>
                <a:cs typeface="Al Nile" pitchFamily="2" charset="-78"/>
              </a:rPr>
              <a:t>you’re </a:t>
            </a:r>
            <a:r>
              <a:rPr sz="1800" spc="-5" dirty="0">
                <a:latin typeface="Al Nile" pitchFamily="2" charset="-78"/>
                <a:cs typeface="Al Nile" pitchFamily="2" charset="-78"/>
              </a:rPr>
              <a:t>observing</a:t>
            </a:r>
            <a:r>
              <a:rPr sz="1800" spc="45" dirty="0">
                <a:latin typeface="Al Nile" pitchFamily="2" charset="-78"/>
                <a:cs typeface="Al Nile" pitchFamily="2" charset="-78"/>
              </a:rPr>
              <a:t> </a:t>
            </a:r>
            <a:r>
              <a:rPr sz="1800" spc="-10" dirty="0">
                <a:latin typeface="Al Nile" pitchFamily="2" charset="-78"/>
                <a:cs typeface="Al Nile" pitchFamily="2" charset="-78"/>
              </a:rPr>
              <a:t>doing</a:t>
            </a:r>
          </a:p>
          <a:p>
            <a:pPr marL="551180" indent="-286385">
              <a:lnSpc>
                <a:spcPct val="100000"/>
              </a:lnSpc>
              <a:tabLst>
                <a:tab pos="551180" algn="l"/>
                <a:tab pos="551815" algn="l"/>
              </a:tabLst>
            </a:pPr>
            <a:r>
              <a:rPr sz="1800" spc="-5" dirty="0">
                <a:latin typeface="Al Nile" pitchFamily="2" charset="-78"/>
                <a:cs typeface="Al Nile" pitchFamily="2" charset="-78"/>
              </a:rPr>
              <a:t>Notice and </a:t>
            </a:r>
            <a:r>
              <a:rPr sz="1800" spc="-10" dirty="0">
                <a:latin typeface="Al Nile" pitchFamily="2" charset="-78"/>
                <a:cs typeface="Al Nile" pitchFamily="2" charset="-78"/>
              </a:rPr>
              <a:t>write</a:t>
            </a:r>
            <a:r>
              <a:rPr sz="1800" spc="55" dirty="0">
                <a:latin typeface="Al Nile" pitchFamily="2" charset="-78"/>
                <a:cs typeface="Al Nile" pitchFamily="2" charset="-78"/>
              </a:rPr>
              <a:t> </a:t>
            </a:r>
            <a:r>
              <a:rPr sz="1800" spc="-15" dirty="0">
                <a:latin typeface="Al Nile" pitchFamily="2" charset="-78"/>
                <a:cs typeface="Al Nile" pitchFamily="2" charset="-78"/>
              </a:rPr>
              <a:t>down</a:t>
            </a:r>
          </a:p>
          <a:p>
            <a:pPr marL="551180" indent="-286385">
              <a:lnSpc>
                <a:spcPct val="100000"/>
              </a:lnSpc>
              <a:tabLst>
                <a:tab pos="551180" algn="l"/>
                <a:tab pos="551815" algn="l"/>
              </a:tabLst>
            </a:pPr>
            <a:r>
              <a:rPr lang="en-CA" sz="1800" spc="-20" dirty="0">
                <a:latin typeface="Al Nile" pitchFamily="2" charset="-78"/>
                <a:cs typeface="Al Nile" pitchFamily="2" charset="-78"/>
              </a:rPr>
              <a:t>Try </a:t>
            </a:r>
            <a:r>
              <a:rPr lang="en-CA" sz="1800" dirty="0">
                <a:latin typeface="Al Nile" pitchFamily="2" charset="-78"/>
                <a:cs typeface="Al Nile" pitchFamily="2" charset="-78"/>
              </a:rPr>
              <a:t>to </a:t>
            </a:r>
            <a:r>
              <a:rPr lang="en-CA" sz="1800" spc="-5" dirty="0">
                <a:latin typeface="Al Nile" pitchFamily="2" charset="-78"/>
                <a:cs typeface="Al Nile" pitchFamily="2" charset="-78"/>
              </a:rPr>
              <a:t>be objective and </a:t>
            </a:r>
            <a:r>
              <a:rPr lang="en-CA" sz="1800" spc="-10" dirty="0">
                <a:latin typeface="Al Nile" pitchFamily="2" charset="-78"/>
                <a:cs typeface="Al Nile" pitchFamily="2" charset="-78"/>
              </a:rPr>
              <a:t>don’t </a:t>
            </a:r>
            <a:r>
              <a:rPr lang="en-CA" sz="1800" dirty="0">
                <a:latin typeface="Al Nile" pitchFamily="2" charset="-78"/>
                <a:cs typeface="Al Nile" pitchFamily="2" charset="-78"/>
              </a:rPr>
              <a:t>make </a:t>
            </a:r>
            <a:r>
              <a:rPr lang="en-CA" sz="1800" spc="-5" dirty="0">
                <a:latin typeface="Al Nile" pitchFamily="2" charset="-78"/>
                <a:cs typeface="Al Nile" pitchFamily="2" charset="-78"/>
              </a:rPr>
              <a:t>assumptions in this first</a:t>
            </a:r>
            <a:r>
              <a:rPr lang="en-CA" sz="1800" spc="50" dirty="0">
                <a:latin typeface="Al Nile" pitchFamily="2" charset="-78"/>
                <a:cs typeface="Al Nile" pitchFamily="2" charset="-78"/>
              </a:rPr>
              <a:t> </a:t>
            </a:r>
            <a:r>
              <a:rPr lang="en-CA" sz="1800" spc="-5" dirty="0">
                <a:latin typeface="Al Nile" pitchFamily="2" charset="-78"/>
                <a:cs typeface="Al Nile" pitchFamily="2" charset="-78"/>
              </a:rPr>
              <a:t>part.</a:t>
            </a:r>
            <a:endParaRPr lang="en-CA" sz="1800" dirty="0">
              <a:latin typeface="Al Nile" pitchFamily="2" charset="-78"/>
              <a:cs typeface="Al Nile" pitchFamily="2" charset="-78"/>
            </a:endParaRPr>
          </a:p>
          <a:p>
            <a:pPr marL="264795">
              <a:lnSpc>
                <a:spcPct val="100000"/>
              </a:lnSpc>
            </a:pPr>
            <a:r>
              <a:rPr sz="1800" spc="-5" dirty="0">
                <a:latin typeface="Al Nile" pitchFamily="2" charset="-78"/>
                <a:cs typeface="Al Nile" pitchFamily="2" charset="-78"/>
              </a:rPr>
              <a:t>Move </a:t>
            </a:r>
            <a:r>
              <a:rPr sz="1800" dirty="0">
                <a:latin typeface="Al Nile" pitchFamily="2" charset="-78"/>
                <a:cs typeface="Al Nile" pitchFamily="2" charset="-78"/>
              </a:rPr>
              <a:t>to </a:t>
            </a:r>
            <a:r>
              <a:rPr sz="1800" spc="-5" dirty="0">
                <a:latin typeface="Al Nile" pitchFamily="2" charset="-78"/>
                <a:cs typeface="Al Nile" pitchFamily="2" charset="-78"/>
              </a:rPr>
              <a:t>understanding</a:t>
            </a:r>
            <a:r>
              <a:rPr sz="1800" spc="15" dirty="0">
                <a:latin typeface="Al Nile" pitchFamily="2" charset="-78"/>
                <a:cs typeface="Al Nile" pitchFamily="2" charset="-78"/>
              </a:rPr>
              <a:t> </a:t>
            </a:r>
            <a:r>
              <a:rPr sz="1800" spc="-10" dirty="0">
                <a:latin typeface="Al Nile" pitchFamily="2" charset="-78"/>
                <a:cs typeface="Al Nile" pitchFamily="2" charset="-78"/>
              </a:rPr>
              <a:t>(How):</a:t>
            </a:r>
          </a:p>
          <a:p>
            <a:pPr marL="551180" indent="-286385">
              <a:lnSpc>
                <a:spcPct val="100000"/>
              </a:lnSpc>
              <a:spcBef>
                <a:spcPts val="5"/>
              </a:spcBef>
              <a:tabLst>
                <a:tab pos="551180" algn="l"/>
                <a:tab pos="551815" algn="l"/>
              </a:tabLst>
            </a:pPr>
            <a:r>
              <a:rPr sz="1800" spc="-5" dirty="0">
                <a:latin typeface="Al Nile" pitchFamily="2" charset="-78"/>
                <a:cs typeface="Al Nile" pitchFamily="2" charset="-78"/>
              </a:rPr>
              <a:t>How are they doing </a:t>
            </a:r>
            <a:r>
              <a:rPr sz="1800" spc="-15" dirty="0">
                <a:latin typeface="Al Nile" pitchFamily="2" charset="-78"/>
                <a:cs typeface="Al Nile" pitchFamily="2" charset="-78"/>
              </a:rPr>
              <a:t>what </a:t>
            </a:r>
            <a:r>
              <a:rPr sz="1800" spc="-5" dirty="0">
                <a:latin typeface="Al Nile" pitchFamily="2" charset="-78"/>
                <a:cs typeface="Al Nile" pitchFamily="2" charset="-78"/>
              </a:rPr>
              <a:t>they are</a:t>
            </a:r>
            <a:r>
              <a:rPr sz="1800" spc="80" dirty="0">
                <a:latin typeface="Al Nile" pitchFamily="2" charset="-78"/>
                <a:cs typeface="Al Nile" pitchFamily="2" charset="-78"/>
              </a:rPr>
              <a:t> </a:t>
            </a:r>
            <a:r>
              <a:rPr sz="1800" spc="-5" dirty="0">
                <a:latin typeface="Al Nile" pitchFamily="2" charset="-78"/>
                <a:cs typeface="Al Nile" pitchFamily="2" charset="-78"/>
              </a:rPr>
              <a:t>doing?</a:t>
            </a:r>
          </a:p>
          <a:p>
            <a:pPr marL="551180" indent="-286385">
              <a:lnSpc>
                <a:spcPct val="100000"/>
              </a:lnSpc>
              <a:tabLst>
                <a:tab pos="551180" algn="l"/>
                <a:tab pos="551815" algn="l"/>
              </a:tabLst>
            </a:pPr>
            <a:r>
              <a:rPr sz="1800" spc="-5" dirty="0">
                <a:latin typeface="Al Nile" pitchFamily="2" charset="-78"/>
                <a:cs typeface="Al Nile" pitchFamily="2" charset="-78"/>
              </a:rPr>
              <a:t>Does </a:t>
            </a:r>
            <a:r>
              <a:rPr sz="1800" dirty="0">
                <a:latin typeface="Al Nile" pitchFamily="2" charset="-78"/>
                <a:cs typeface="Al Nile" pitchFamily="2" charset="-78"/>
              </a:rPr>
              <a:t>it </a:t>
            </a:r>
            <a:r>
              <a:rPr sz="1800" spc="-5" dirty="0">
                <a:latin typeface="Al Nile" pitchFamily="2" charset="-78"/>
                <a:cs typeface="Al Nile" pitchFamily="2" charset="-78"/>
              </a:rPr>
              <a:t>require</a:t>
            </a:r>
            <a:r>
              <a:rPr sz="1800" spc="15" dirty="0">
                <a:latin typeface="Al Nile" pitchFamily="2" charset="-78"/>
                <a:cs typeface="Al Nile" pitchFamily="2" charset="-78"/>
              </a:rPr>
              <a:t> </a:t>
            </a:r>
            <a:r>
              <a:rPr sz="1800" spc="-10" dirty="0">
                <a:latin typeface="Al Nile" pitchFamily="2" charset="-78"/>
                <a:cs typeface="Al Nile" pitchFamily="2" charset="-78"/>
              </a:rPr>
              <a:t>effort?</a:t>
            </a:r>
          </a:p>
          <a:p>
            <a:pPr marL="551180" indent="-286385">
              <a:lnSpc>
                <a:spcPct val="100000"/>
              </a:lnSpc>
              <a:tabLst>
                <a:tab pos="551180" algn="l"/>
                <a:tab pos="551815" algn="l"/>
              </a:tabLst>
            </a:pPr>
            <a:r>
              <a:rPr sz="1800" spc="-5" dirty="0">
                <a:latin typeface="Al Nile" pitchFamily="2" charset="-78"/>
                <a:cs typeface="Al Nile" pitchFamily="2" charset="-78"/>
              </a:rPr>
              <a:t>Do they appear rushed? Use descriptive phrases packed </a:t>
            </a:r>
            <a:r>
              <a:rPr sz="1800" spc="-15" dirty="0">
                <a:latin typeface="Al Nile" pitchFamily="2" charset="-78"/>
                <a:cs typeface="Al Nile" pitchFamily="2" charset="-78"/>
              </a:rPr>
              <a:t>with</a:t>
            </a:r>
            <a:r>
              <a:rPr sz="1800" spc="185" dirty="0">
                <a:latin typeface="Al Nile" pitchFamily="2" charset="-78"/>
                <a:cs typeface="Al Nile" pitchFamily="2" charset="-78"/>
              </a:rPr>
              <a:t> </a:t>
            </a:r>
            <a:r>
              <a:rPr sz="1800" spc="-5" dirty="0">
                <a:latin typeface="Al Nile" pitchFamily="2" charset="-78"/>
                <a:cs typeface="Al Nile" pitchFamily="2" charset="-78"/>
              </a:rPr>
              <a:t>adjectives.</a:t>
            </a:r>
            <a:endParaRPr lang="en-CA" sz="1800" dirty="0">
              <a:latin typeface="Al Nile" pitchFamily="2" charset="-78"/>
              <a:cs typeface="Al Nile" pitchFamily="2" charset="-78"/>
            </a:endParaRPr>
          </a:p>
          <a:p>
            <a:pPr marL="264795">
              <a:lnSpc>
                <a:spcPct val="100000"/>
              </a:lnSpc>
            </a:pPr>
            <a:r>
              <a:rPr sz="1800" spc="-5" dirty="0">
                <a:latin typeface="Al Nile" pitchFamily="2" charset="-78"/>
                <a:cs typeface="Al Nile" pitchFamily="2" charset="-78"/>
              </a:rPr>
              <a:t>Step out on a limb </a:t>
            </a:r>
            <a:r>
              <a:rPr sz="1800" dirty="0">
                <a:latin typeface="Al Nile" pitchFamily="2" charset="-78"/>
                <a:cs typeface="Al Nile" pitchFamily="2" charset="-78"/>
              </a:rPr>
              <a:t>of </a:t>
            </a:r>
            <a:r>
              <a:rPr sz="1800" spc="-5" dirty="0">
                <a:latin typeface="Al Nile" pitchFamily="2" charset="-78"/>
                <a:cs typeface="Al Nile" pitchFamily="2" charset="-78"/>
              </a:rPr>
              <a:t>interpretation</a:t>
            </a:r>
            <a:r>
              <a:rPr sz="1800" spc="15" dirty="0">
                <a:latin typeface="Al Nile" pitchFamily="2" charset="-78"/>
                <a:cs typeface="Al Nile" pitchFamily="2" charset="-78"/>
              </a:rPr>
              <a:t> </a:t>
            </a:r>
            <a:r>
              <a:rPr sz="1800" spc="-5" dirty="0">
                <a:latin typeface="Al Nile" pitchFamily="2" charset="-78"/>
                <a:cs typeface="Al Nile" pitchFamily="2" charset="-78"/>
              </a:rPr>
              <a:t>(Why):</a:t>
            </a:r>
          </a:p>
          <a:p>
            <a:pPr marL="551180" indent="-286385">
              <a:lnSpc>
                <a:spcPct val="100000"/>
              </a:lnSpc>
              <a:tabLst>
                <a:tab pos="551180" algn="l"/>
                <a:tab pos="551815" algn="l"/>
              </a:tabLst>
            </a:pPr>
            <a:r>
              <a:rPr sz="1800" dirty="0">
                <a:latin typeface="Al Nile" pitchFamily="2" charset="-78"/>
                <a:cs typeface="Al Nile" pitchFamily="2" charset="-78"/>
              </a:rPr>
              <a:t>Why </a:t>
            </a:r>
            <a:r>
              <a:rPr sz="1800" spc="-5" dirty="0">
                <a:latin typeface="Al Nile" pitchFamily="2" charset="-78"/>
                <a:cs typeface="Al Nile" pitchFamily="2" charset="-78"/>
              </a:rPr>
              <a:t>are they </a:t>
            </a:r>
            <a:r>
              <a:rPr sz="1800" spc="-10" dirty="0">
                <a:latin typeface="Al Nile" pitchFamily="2" charset="-78"/>
                <a:cs typeface="Al Nile" pitchFamily="2" charset="-78"/>
              </a:rPr>
              <a:t>doing </a:t>
            </a:r>
            <a:r>
              <a:rPr sz="1800" spc="-15" dirty="0">
                <a:latin typeface="Al Nile" pitchFamily="2" charset="-78"/>
                <a:cs typeface="Al Nile" pitchFamily="2" charset="-78"/>
              </a:rPr>
              <a:t>what </a:t>
            </a:r>
            <a:r>
              <a:rPr sz="1800" spc="-10" dirty="0">
                <a:latin typeface="Al Nile" pitchFamily="2" charset="-78"/>
                <a:cs typeface="Al Nile" pitchFamily="2" charset="-78"/>
              </a:rPr>
              <a:t>they’re</a:t>
            </a:r>
            <a:r>
              <a:rPr sz="1800" spc="65" dirty="0">
                <a:latin typeface="Al Nile" pitchFamily="2" charset="-78"/>
                <a:cs typeface="Al Nile" pitchFamily="2" charset="-78"/>
              </a:rPr>
              <a:t> </a:t>
            </a:r>
            <a:r>
              <a:rPr sz="1800" spc="-10" dirty="0">
                <a:latin typeface="Al Nile" pitchFamily="2" charset="-78"/>
                <a:cs typeface="Al Nile" pitchFamily="2" charset="-78"/>
              </a:rPr>
              <a:t>doing?</a:t>
            </a:r>
          </a:p>
          <a:p>
            <a:pPr marL="551180" indent="-286385">
              <a:lnSpc>
                <a:spcPts val="2135"/>
              </a:lnSpc>
              <a:spcBef>
                <a:spcPts val="5"/>
              </a:spcBef>
              <a:tabLst>
                <a:tab pos="551180" algn="l"/>
                <a:tab pos="551815" algn="l"/>
              </a:tabLst>
            </a:pPr>
            <a:r>
              <a:rPr sz="1800" dirty="0">
                <a:latin typeface="Al Nile" pitchFamily="2" charset="-78"/>
                <a:cs typeface="Al Nile" pitchFamily="2" charset="-78"/>
              </a:rPr>
              <a:t>What </a:t>
            </a:r>
            <a:r>
              <a:rPr sz="1800" spc="-5" dirty="0">
                <a:latin typeface="Al Nile" pitchFamily="2" charset="-78"/>
                <a:cs typeface="Al Nile" pitchFamily="2" charset="-78"/>
              </a:rPr>
              <a:t>are </a:t>
            </a:r>
            <a:r>
              <a:rPr sz="1800" dirty="0">
                <a:latin typeface="Al Nile" pitchFamily="2" charset="-78"/>
                <a:cs typeface="Al Nile" pitchFamily="2" charset="-78"/>
              </a:rPr>
              <a:t>the </a:t>
            </a:r>
            <a:r>
              <a:rPr sz="1800" spc="-5" dirty="0">
                <a:latin typeface="Al Nile" pitchFamily="2" charset="-78"/>
                <a:cs typeface="Al Nile" pitchFamily="2" charset="-78"/>
              </a:rPr>
              <a:t>motivations and</a:t>
            </a:r>
            <a:r>
              <a:rPr sz="1800" spc="-15" dirty="0">
                <a:latin typeface="Al Nile" pitchFamily="2" charset="-78"/>
                <a:cs typeface="Al Nile" pitchFamily="2" charset="-78"/>
              </a:rPr>
              <a:t> </a:t>
            </a:r>
            <a:r>
              <a:rPr sz="1800" spc="-5" dirty="0">
                <a:latin typeface="Al Nile" pitchFamily="2" charset="-78"/>
                <a:cs typeface="Al Nile" pitchFamily="2" charset="-78"/>
              </a:rPr>
              <a:t>emotions.</a:t>
            </a:r>
          </a:p>
          <a:p>
            <a:pPr marL="551180" indent="-286385">
              <a:lnSpc>
                <a:spcPts val="2135"/>
              </a:lnSpc>
              <a:tabLst>
                <a:tab pos="551180" algn="l"/>
                <a:tab pos="551815" algn="l"/>
              </a:tabLst>
            </a:pPr>
            <a:r>
              <a:rPr sz="1800" spc="-5" dirty="0">
                <a:latin typeface="Al Nile" pitchFamily="2" charset="-78"/>
                <a:cs typeface="Al Nile" pitchFamily="2" charset="-78"/>
              </a:rPr>
              <a:t>Understand </a:t>
            </a:r>
            <a:r>
              <a:rPr sz="1800" dirty="0">
                <a:latin typeface="Al Nile" pitchFamily="2" charset="-78"/>
                <a:cs typeface="Al Nile" pitchFamily="2" charset="-78"/>
              </a:rPr>
              <a:t>the </a:t>
            </a:r>
            <a:r>
              <a:rPr sz="1800" spc="-5" dirty="0">
                <a:latin typeface="Al Nile" pitchFamily="2" charset="-78"/>
                <a:cs typeface="Al Nile" pitchFamily="2" charset="-78"/>
              </a:rPr>
              <a:t>meaning and assumptions </a:t>
            </a:r>
            <a:r>
              <a:rPr sz="1800" dirty="0">
                <a:latin typeface="Al Nile" pitchFamily="2" charset="-78"/>
                <a:cs typeface="Al Nile" pitchFamily="2" charset="-78"/>
              </a:rPr>
              <a:t>of </a:t>
            </a:r>
            <a:r>
              <a:rPr sz="1800" spc="-5" dirty="0">
                <a:latin typeface="Al Nile" pitchFamily="2" charset="-78"/>
                <a:cs typeface="Al Nile" pitchFamily="2" charset="-78"/>
              </a:rPr>
              <a:t>the</a:t>
            </a:r>
            <a:r>
              <a:rPr sz="1800" spc="45" dirty="0">
                <a:latin typeface="Al Nile" pitchFamily="2" charset="-78"/>
                <a:cs typeface="Al Nile" pitchFamily="2" charset="-78"/>
              </a:rPr>
              <a:t> </a:t>
            </a:r>
            <a:r>
              <a:rPr sz="1800" spc="-5" dirty="0">
                <a:latin typeface="Al Nile" pitchFamily="2" charset="-78"/>
                <a:cs typeface="Al Nile" pitchFamily="2" charset="-78"/>
              </a:rPr>
              <a:t>situation.</a:t>
            </a:r>
          </a:p>
        </p:txBody>
      </p:sp>
    </p:spTree>
    <p:extLst>
      <p:ext uri="{BB962C8B-B14F-4D97-AF65-F5344CB8AC3E}">
        <p14:creationId xmlns:p14="http://schemas.microsoft.com/office/powerpoint/2010/main" val="101601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8921" y="461900"/>
            <a:ext cx="5073015" cy="696595"/>
          </a:xfrm>
          <a:prstGeom prst="rect">
            <a:avLst/>
          </a:prstGeom>
        </p:spPr>
        <p:txBody>
          <a:bodyPr vert="horz" wrap="square" lIns="0" tIns="13335" rIns="0" bIns="0" rtlCol="0" anchor="ctr">
            <a:spAutoFit/>
          </a:bodyPr>
          <a:lstStyle/>
          <a:p>
            <a:pPr marL="12700">
              <a:lnSpc>
                <a:spcPct val="100000"/>
              </a:lnSpc>
              <a:spcBef>
                <a:spcPts val="105"/>
              </a:spcBef>
            </a:pPr>
            <a:r>
              <a:rPr spc="-85" dirty="0"/>
              <a:t>Interview </a:t>
            </a:r>
            <a:r>
              <a:rPr spc="-15" dirty="0"/>
              <a:t>for</a:t>
            </a:r>
            <a:r>
              <a:rPr spc="-405" dirty="0"/>
              <a:t> </a:t>
            </a:r>
            <a:r>
              <a:rPr spc="-235" dirty="0"/>
              <a:t>Empathy</a:t>
            </a:r>
          </a:p>
        </p:txBody>
      </p:sp>
      <p:sp>
        <p:nvSpPr>
          <p:cNvPr id="3" name="object 3"/>
          <p:cNvSpPr/>
          <p:nvPr/>
        </p:nvSpPr>
        <p:spPr>
          <a:xfrm>
            <a:off x="3919727" y="2798064"/>
            <a:ext cx="6270972" cy="297460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572308" y="1532383"/>
            <a:ext cx="4201160" cy="2488565"/>
          </a:xfrm>
          <a:prstGeom prst="rect">
            <a:avLst/>
          </a:prstGeom>
        </p:spPr>
        <p:txBody>
          <a:bodyPr vert="horz" wrap="square" lIns="0" tIns="12700" rIns="0" bIns="0" rtlCol="0">
            <a:spAutoFit/>
          </a:bodyPr>
          <a:lstStyle/>
          <a:p>
            <a:pPr marL="12700" marR="2275205">
              <a:spcBef>
                <a:spcPts val="100"/>
              </a:spcBef>
            </a:pPr>
            <a:r>
              <a:rPr dirty="0">
                <a:latin typeface="Arial"/>
                <a:cs typeface="Arial"/>
              </a:rPr>
              <a:t>Ask </a:t>
            </a:r>
            <a:r>
              <a:rPr spc="-55" dirty="0">
                <a:latin typeface="Arial"/>
                <a:cs typeface="Arial"/>
              </a:rPr>
              <a:t>why.  </a:t>
            </a:r>
            <a:r>
              <a:rPr spc="-5" dirty="0">
                <a:latin typeface="Arial"/>
                <a:cs typeface="Arial"/>
              </a:rPr>
              <a:t>Encourage</a:t>
            </a:r>
            <a:r>
              <a:rPr spc="-35" dirty="0">
                <a:latin typeface="Arial"/>
                <a:cs typeface="Arial"/>
              </a:rPr>
              <a:t> </a:t>
            </a:r>
            <a:r>
              <a:rPr spc="-5" dirty="0">
                <a:latin typeface="Arial"/>
                <a:cs typeface="Arial"/>
              </a:rPr>
              <a:t>stories.</a:t>
            </a:r>
            <a:endParaRPr>
              <a:latin typeface="Arial"/>
              <a:cs typeface="Arial"/>
            </a:endParaRPr>
          </a:p>
          <a:p>
            <a:pPr marL="12700"/>
            <a:r>
              <a:rPr spc="-5" dirty="0">
                <a:latin typeface="Arial"/>
                <a:cs typeface="Arial"/>
              </a:rPr>
              <a:t>Look </a:t>
            </a:r>
            <a:r>
              <a:rPr dirty="0">
                <a:latin typeface="Arial"/>
                <a:cs typeface="Arial"/>
              </a:rPr>
              <a:t>for</a:t>
            </a:r>
            <a:r>
              <a:rPr spc="-5" dirty="0">
                <a:latin typeface="Arial"/>
                <a:cs typeface="Arial"/>
              </a:rPr>
              <a:t> inconsistencies.</a:t>
            </a:r>
            <a:endParaRPr>
              <a:latin typeface="Arial"/>
              <a:cs typeface="Arial"/>
            </a:endParaRPr>
          </a:p>
          <a:p>
            <a:pPr marL="12700" marR="917575"/>
            <a:r>
              <a:rPr spc="-5" dirty="0">
                <a:latin typeface="Arial"/>
                <a:cs typeface="Arial"/>
              </a:rPr>
              <a:t>Pay attention </a:t>
            </a:r>
            <a:r>
              <a:rPr dirty="0">
                <a:latin typeface="Arial"/>
                <a:cs typeface="Arial"/>
              </a:rPr>
              <a:t>to </a:t>
            </a:r>
            <a:r>
              <a:rPr spc="-5" dirty="0">
                <a:latin typeface="Arial"/>
                <a:cs typeface="Arial"/>
              </a:rPr>
              <a:t>nonverbal cues.  </a:t>
            </a:r>
            <a:r>
              <a:rPr spc="-10" dirty="0">
                <a:latin typeface="Arial"/>
                <a:cs typeface="Arial"/>
              </a:rPr>
              <a:t>Don’t </a:t>
            </a:r>
            <a:r>
              <a:rPr spc="-5" dirty="0">
                <a:latin typeface="Arial"/>
                <a:cs typeface="Arial"/>
              </a:rPr>
              <a:t>be afraid of</a:t>
            </a:r>
            <a:r>
              <a:rPr spc="5" dirty="0">
                <a:latin typeface="Arial"/>
                <a:cs typeface="Arial"/>
              </a:rPr>
              <a:t> </a:t>
            </a:r>
            <a:r>
              <a:rPr spc="-5" dirty="0">
                <a:latin typeface="Arial"/>
                <a:cs typeface="Arial"/>
              </a:rPr>
              <a:t>silence.</a:t>
            </a:r>
            <a:endParaRPr>
              <a:latin typeface="Arial"/>
              <a:cs typeface="Arial"/>
            </a:endParaRPr>
          </a:p>
          <a:p>
            <a:pPr marL="12700" marR="5080"/>
            <a:r>
              <a:rPr spc="-10" dirty="0">
                <a:latin typeface="Arial"/>
                <a:cs typeface="Arial"/>
              </a:rPr>
              <a:t>Don’t </a:t>
            </a:r>
            <a:r>
              <a:rPr spc="-5" dirty="0">
                <a:latin typeface="Arial"/>
                <a:cs typeface="Arial"/>
              </a:rPr>
              <a:t>suggest </a:t>
            </a:r>
            <a:r>
              <a:rPr spc="-10" dirty="0">
                <a:latin typeface="Arial"/>
                <a:cs typeface="Arial"/>
              </a:rPr>
              <a:t>answers </a:t>
            </a:r>
            <a:r>
              <a:rPr dirty="0">
                <a:latin typeface="Arial"/>
                <a:cs typeface="Arial"/>
              </a:rPr>
              <a:t>to </a:t>
            </a:r>
            <a:r>
              <a:rPr spc="-10" dirty="0">
                <a:latin typeface="Arial"/>
                <a:cs typeface="Arial"/>
              </a:rPr>
              <a:t>your questions.  </a:t>
            </a:r>
            <a:r>
              <a:rPr dirty="0">
                <a:latin typeface="Arial"/>
                <a:cs typeface="Arial"/>
              </a:rPr>
              <a:t>Ask </a:t>
            </a:r>
            <a:r>
              <a:rPr spc="-5" dirty="0">
                <a:latin typeface="Arial"/>
                <a:cs typeface="Arial"/>
              </a:rPr>
              <a:t>questions</a:t>
            </a:r>
            <a:r>
              <a:rPr dirty="0">
                <a:latin typeface="Arial"/>
                <a:cs typeface="Arial"/>
              </a:rPr>
              <a:t> </a:t>
            </a:r>
            <a:r>
              <a:rPr spc="-20" dirty="0">
                <a:latin typeface="Arial"/>
                <a:cs typeface="Arial"/>
              </a:rPr>
              <a:t>neutrally.</a:t>
            </a:r>
            <a:endParaRPr>
              <a:latin typeface="Arial"/>
              <a:cs typeface="Arial"/>
            </a:endParaRPr>
          </a:p>
          <a:p>
            <a:pPr marL="12700">
              <a:lnSpc>
                <a:spcPts val="2135"/>
              </a:lnSpc>
            </a:pPr>
            <a:r>
              <a:rPr spc="-10" dirty="0">
                <a:latin typeface="Arial"/>
                <a:cs typeface="Arial"/>
              </a:rPr>
              <a:t>Don’t </a:t>
            </a:r>
            <a:r>
              <a:rPr spc="-5" dirty="0">
                <a:latin typeface="Arial"/>
                <a:cs typeface="Arial"/>
              </a:rPr>
              <a:t>ask </a:t>
            </a:r>
            <a:r>
              <a:rPr spc="-10" dirty="0">
                <a:latin typeface="Arial"/>
                <a:cs typeface="Arial"/>
              </a:rPr>
              <a:t>binary</a:t>
            </a:r>
            <a:r>
              <a:rPr spc="25" dirty="0">
                <a:latin typeface="Arial"/>
                <a:cs typeface="Arial"/>
              </a:rPr>
              <a:t> </a:t>
            </a:r>
            <a:r>
              <a:rPr spc="-10" dirty="0">
                <a:latin typeface="Arial"/>
                <a:cs typeface="Arial"/>
              </a:rPr>
              <a:t>questions.</a:t>
            </a:r>
            <a:endParaRPr>
              <a:latin typeface="Arial"/>
              <a:cs typeface="Arial"/>
            </a:endParaRPr>
          </a:p>
          <a:p>
            <a:pPr marL="12700">
              <a:lnSpc>
                <a:spcPts val="2135"/>
              </a:lnSpc>
            </a:pPr>
            <a:r>
              <a:rPr dirty="0">
                <a:latin typeface="Arial"/>
                <a:cs typeface="Arial"/>
              </a:rPr>
              <a:t>Make sure </a:t>
            </a:r>
            <a:r>
              <a:rPr spc="-10" dirty="0">
                <a:latin typeface="Arial"/>
                <a:cs typeface="Arial"/>
              </a:rPr>
              <a:t>you’re </a:t>
            </a:r>
            <a:r>
              <a:rPr spc="-5" dirty="0">
                <a:latin typeface="Arial"/>
                <a:cs typeface="Arial"/>
              </a:rPr>
              <a:t>prepared </a:t>
            </a:r>
            <a:r>
              <a:rPr dirty="0">
                <a:latin typeface="Arial"/>
                <a:cs typeface="Arial"/>
              </a:rPr>
              <a:t>to</a:t>
            </a:r>
            <a:r>
              <a:rPr spc="10" dirty="0">
                <a:latin typeface="Arial"/>
                <a:cs typeface="Arial"/>
              </a:rPr>
              <a:t> </a:t>
            </a:r>
            <a:r>
              <a:rPr spc="-5" dirty="0">
                <a:latin typeface="Arial"/>
                <a:cs typeface="Arial"/>
              </a:rPr>
              <a:t>capture.</a:t>
            </a:r>
            <a:endParaRPr>
              <a:latin typeface="Arial"/>
              <a:cs typeface="Arial"/>
            </a:endParaRPr>
          </a:p>
        </p:txBody>
      </p:sp>
    </p:spTree>
    <p:extLst>
      <p:ext uri="{BB962C8B-B14F-4D97-AF65-F5344CB8AC3E}">
        <p14:creationId xmlns:p14="http://schemas.microsoft.com/office/powerpoint/2010/main" val="426718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2197" y="461900"/>
            <a:ext cx="4464050" cy="696595"/>
          </a:xfrm>
          <a:prstGeom prst="rect">
            <a:avLst/>
          </a:prstGeom>
        </p:spPr>
        <p:txBody>
          <a:bodyPr vert="horz" wrap="square" lIns="0" tIns="13335" rIns="0" bIns="0" rtlCol="0" anchor="ctr">
            <a:spAutoFit/>
          </a:bodyPr>
          <a:lstStyle/>
          <a:p>
            <a:pPr marL="12700">
              <a:lnSpc>
                <a:spcPct val="100000"/>
              </a:lnSpc>
              <a:spcBef>
                <a:spcPts val="105"/>
              </a:spcBef>
            </a:pPr>
            <a:r>
              <a:rPr spc="-204" dirty="0"/>
              <a:t>Saturate and</a:t>
            </a:r>
            <a:r>
              <a:rPr spc="-325" dirty="0"/>
              <a:t> </a:t>
            </a:r>
            <a:r>
              <a:rPr spc="-210" dirty="0"/>
              <a:t>Group</a:t>
            </a:r>
          </a:p>
        </p:txBody>
      </p:sp>
      <p:sp>
        <p:nvSpPr>
          <p:cNvPr id="3" name="object 3"/>
          <p:cNvSpPr/>
          <p:nvPr/>
        </p:nvSpPr>
        <p:spPr>
          <a:xfrm>
            <a:off x="1692089" y="1674876"/>
            <a:ext cx="8807823" cy="34185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3140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9610" y="461900"/>
            <a:ext cx="3191510" cy="696595"/>
          </a:xfrm>
          <a:prstGeom prst="rect">
            <a:avLst/>
          </a:prstGeom>
        </p:spPr>
        <p:txBody>
          <a:bodyPr vert="horz" wrap="square" lIns="0" tIns="13335" rIns="0" bIns="0" rtlCol="0" anchor="ctr">
            <a:spAutoFit/>
          </a:bodyPr>
          <a:lstStyle/>
          <a:p>
            <a:pPr marL="12700">
              <a:lnSpc>
                <a:spcPct val="100000"/>
              </a:lnSpc>
              <a:spcBef>
                <a:spcPts val="105"/>
              </a:spcBef>
            </a:pPr>
            <a:r>
              <a:rPr spc="-235" dirty="0"/>
              <a:t>Empathy</a:t>
            </a:r>
            <a:r>
              <a:rPr spc="-310" dirty="0"/>
              <a:t> </a:t>
            </a:r>
            <a:r>
              <a:rPr spc="-125" dirty="0"/>
              <a:t>Map</a:t>
            </a:r>
          </a:p>
        </p:txBody>
      </p:sp>
      <p:sp>
        <p:nvSpPr>
          <p:cNvPr id="3" name="object 3"/>
          <p:cNvSpPr/>
          <p:nvPr/>
        </p:nvSpPr>
        <p:spPr>
          <a:xfrm>
            <a:off x="3395472" y="1216152"/>
            <a:ext cx="5379720" cy="31135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111756" y="4445635"/>
            <a:ext cx="7922895" cy="1391285"/>
          </a:xfrm>
          <a:prstGeom prst="rect">
            <a:avLst/>
          </a:prstGeom>
        </p:spPr>
        <p:txBody>
          <a:bodyPr vert="horz" wrap="square" lIns="0" tIns="12700" rIns="0" bIns="0" rtlCol="0">
            <a:spAutoFit/>
          </a:bodyPr>
          <a:lstStyle/>
          <a:p>
            <a:pPr marL="12700" marR="1442720">
              <a:spcBef>
                <a:spcPts val="100"/>
              </a:spcBef>
            </a:pPr>
            <a:r>
              <a:rPr spc="-60" dirty="0">
                <a:solidFill>
                  <a:srgbClr val="404040"/>
                </a:solidFill>
                <a:latin typeface="Arial"/>
                <a:cs typeface="Arial"/>
              </a:rPr>
              <a:t>SAY: </a:t>
            </a:r>
            <a:r>
              <a:rPr spc="-5" dirty="0">
                <a:solidFill>
                  <a:srgbClr val="404040"/>
                </a:solidFill>
                <a:latin typeface="Arial"/>
                <a:cs typeface="Arial"/>
              </a:rPr>
              <a:t>What are some quotes and defining </a:t>
            </a:r>
            <a:r>
              <a:rPr spc="-15" dirty="0">
                <a:solidFill>
                  <a:srgbClr val="404040"/>
                </a:solidFill>
                <a:latin typeface="Arial"/>
                <a:cs typeface="Arial"/>
              </a:rPr>
              <a:t>words </a:t>
            </a:r>
            <a:r>
              <a:rPr spc="-10" dirty="0">
                <a:solidFill>
                  <a:srgbClr val="404040"/>
                </a:solidFill>
                <a:latin typeface="Arial"/>
                <a:cs typeface="Arial"/>
              </a:rPr>
              <a:t>your </a:t>
            </a:r>
            <a:r>
              <a:rPr spc="-5" dirty="0">
                <a:solidFill>
                  <a:srgbClr val="404040"/>
                </a:solidFill>
                <a:latin typeface="Arial"/>
                <a:cs typeface="Arial"/>
              </a:rPr>
              <a:t>user said?  </a:t>
            </a:r>
            <a:r>
              <a:rPr dirty="0">
                <a:solidFill>
                  <a:srgbClr val="404040"/>
                </a:solidFill>
                <a:latin typeface="Arial"/>
                <a:cs typeface="Arial"/>
              </a:rPr>
              <a:t>DO: </a:t>
            </a:r>
            <a:r>
              <a:rPr spc="-5" dirty="0">
                <a:solidFill>
                  <a:srgbClr val="404040"/>
                </a:solidFill>
                <a:latin typeface="Arial"/>
                <a:cs typeface="Arial"/>
              </a:rPr>
              <a:t>What actions and behaviors did </a:t>
            </a:r>
            <a:r>
              <a:rPr spc="-10" dirty="0">
                <a:solidFill>
                  <a:srgbClr val="404040"/>
                </a:solidFill>
                <a:latin typeface="Arial"/>
                <a:cs typeface="Arial"/>
              </a:rPr>
              <a:t>you</a:t>
            </a:r>
            <a:r>
              <a:rPr spc="70" dirty="0">
                <a:solidFill>
                  <a:srgbClr val="404040"/>
                </a:solidFill>
                <a:latin typeface="Arial"/>
                <a:cs typeface="Arial"/>
              </a:rPr>
              <a:t> </a:t>
            </a:r>
            <a:r>
              <a:rPr spc="-5" dirty="0">
                <a:solidFill>
                  <a:srgbClr val="404040"/>
                </a:solidFill>
                <a:latin typeface="Arial"/>
                <a:cs typeface="Arial"/>
              </a:rPr>
              <a:t>notice?</a:t>
            </a:r>
            <a:endParaRPr>
              <a:latin typeface="Arial"/>
              <a:cs typeface="Arial"/>
            </a:endParaRPr>
          </a:p>
          <a:p>
            <a:pPr marL="12700" marR="5080"/>
            <a:r>
              <a:rPr dirty="0">
                <a:solidFill>
                  <a:srgbClr val="404040"/>
                </a:solidFill>
                <a:latin typeface="Arial"/>
                <a:cs typeface="Arial"/>
              </a:rPr>
              <a:t>THINK: What </a:t>
            </a:r>
            <a:r>
              <a:rPr spc="-5" dirty="0">
                <a:solidFill>
                  <a:srgbClr val="404040"/>
                </a:solidFill>
                <a:latin typeface="Arial"/>
                <a:cs typeface="Arial"/>
              </a:rPr>
              <a:t>might </a:t>
            </a:r>
            <a:r>
              <a:rPr spc="-10" dirty="0">
                <a:solidFill>
                  <a:srgbClr val="404040"/>
                </a:solidFill>
                <a:latin typeface="Arial"/>
                <a:cs typeface="Arial"/>
              </a:rPr>
              <a:t>your </a:t>
            </a:r>
            <a:r>
              <a:rPr spc="-5" dirty="0">
                <a:solidFill>
                  <a:srgbClr val="404040"/>
                </a:solidFill>
                <a:latin typeface="Arial"/>
                <a:cs typeface="Arial"/>
              </a:rPr>
              <a:t>user be thinking? </a:t>
            </a:r>
            <a:r>
              <a:rPr dirty="0">
                <a:solidFill>
                  <a:srgbClr val="404040"/>
                </a:solidFill>
                <a:latin typeface="Arial"/>
                <a:cs typeface="Arial"/>
              </a:rPr>
              <a:t>What </a:t>
            </a:r>
            <a:r>
              <a:rPr spc="-5" dirty="0">
                <a:solidFill>
                  <a:srgbClr val="404040"/>
                </a:solidFill>
                <a:latin typeface="Arial"/>
                <a:cs typeface="Arial"/>
              </a:rPr>
              <a:t>does this tell </a:t>
            </a:r>
            <a:r>
              <a:rPr spc="-10" dirty="0">
                <a:solidFill>
                  <a:srgbClr val="404040"/>
                </a:solidFill>
                <a:latin typeface="Arial"/>
                <a:cs typeface="Arial"/>
              </a:rPr>
              <a:t>you </a:t>
            </a:r>
            <a:r>
              <a:rPr spc="-5" dirty="0">
                <a:solidFill>
                  <a:srgbClr val="404040"/>
                </a:solidFill>
                <a:latin typeface="Arial"/>
                <a:cs typeface="Arial"/>
              </a:rPr>
              <a:t>about his or  her beliefs?</a:t>
            </a:r>
            <a:endParaRPr>
              <a:latin typeface="Arial"/>
              <a:cs typeface="Arial"/>
            </a:endParaRPr>
          </a:p>
          <a:p>
            <a:pPr marL="12700">
              <a:lnSpc>
                <a:spcPts val="2110"/>
              </a:lnSpc>
            </a:pPr>
            <a:r>
              <a:rPr dirty="0">
                <a:solidFill>
                  <a:srgbClr val="404040"/>
                </a:solidFill>
                <a:latin typeface="Arial"/>
                <a:cs typeface="Arial"/>
              </a:rPr>
              <a:t>FEEL: What </a:t>
            </a:r>
            <a:r>
              <a:rPr spc="-5" dirty="0">
                <a:solidFill>
                  <a:srgbClr val="404040"/>
                </a:solidFill>
                <a:latin typeface="Arial"/>
                <a:cs typeface="Arial"/>
              </a:rPr>
              <a:t>emotions might </a:t>
            </a:r>
            <a:r>
              <a:rPr spc="-10" dirty="0">
                <a:solidFill>
                  <a:srgbClr val="404040"/>
                </a:solidFill>
                <a:latin typeface="Arial"/>
                <a:cs typeface="Arial"/>
              </a:rPr>
              <a:t>your </a:t>
            </a:r>
            <a:r>
              <a:rPr spc="-5" dirty="0">
                <a:solidFill>
                  <a:srgbClr val="404040"/>
                </a:solidFill>
                <a:latin typeface="Arial"/>
                <a:cs typeface="Arial"/>
              </a:rPr>
              <a:t>subject be</a:t>
            </a:r>
            <a:r>
              <a:rPr spc="65" dirty="0">
                <a:solidFill>
                  <a:srgbClr val="404040"/>
                </a:solidFill>
                <a:latin typeface="Arial"/>
                <a:cs typeface="Arial"/>
              </a:rPr>
              <a:t> </a:t>
            </a:r>
            <a:r>
              <a:rPr spc="-5" dirty="0">
                <a:solidFill>
                  <a:srgbClr val="404040"/>
                </a:solidFill>
                <a:latin typeface="Arial"/>
                <a:cs typeface="Arial"/>
              </a:rPr>
              <a:t>feeling?</a:t>
            </a:r>
            <a:endParaRPr>
              <a:latin typeface="Arial"/>
              <a:cs typeface="Arial"/>
            </a:endParaRPr>
          </a:p>
        </p:txBody>
      </p:sp>
    </p:spTree>
    <p:extLst>
      <p:ext uri="{BB962C8B-B14F-4D97-AF65-F5344CB8AC3E}">
        <p14:creationId xmlns:p14="http://schemas.microsoft.com/office/powerpoint/2010/main" val="81295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9E1826-CA03-F046-A6CE-21E24EE9EF57}"/>
              </a:ext>
            </a:extLst>
          </p:cNvPr>
          <p:cNvSpPr>
            <a:spLocks noGrp="1"/>
          </p:cNvSpPr>
          <p:nvPr>
            <p:ph type="title"/>
          </p:nvPr>
        </p:nvSpPr>
        <p:spPr>
          <a:xfrm>
            <a:off x="157163" y="623392"/>
            <a:ext cx="4229099" cy="4405808"/>
          </a:xfrm>
          <a:noFill/>
          <a:ln w="19050">
            <a:solidFill>
              <a:schemeClr val="tx1"/>
            </a:solidFill>
          </a:ln>
        </p:spPr>
        <p:txBody>
          <a:bodyPr wrap="square" anchor="ctr">
            <a:normAutofit/>
          </a:bodyPr>
          <a:lstStyle/>
          <a:p>
            <a:pPr algn="ctr"/>
            <a:r>
              <a:rPr lang="en-CA" dirty="0">
                <a:latin typeface="Al Nile" pitchFamily="2" charset="-78"/>
                <a:cs typeface="Al Nile" pitchFamily="2" charset="-78"/>
              </a:rPr>
              <a:t>Design Thinking is not about </a:t>
            </a:r>
            <a:br>
              <a:rPr lang="en-CA" dirty="0">
                <a:latin typeface="Al Nile" pitchFamily="2" charset="-78"/>
                <a:cs typeface="Al Nile" pitchFamily="2" charset="-78"/>
              </a:rPr>
            </a:br>
            <a:r>
              <a:rPr lang="en-CA" dirty="0">
                <a:latin typeface="Al Nile" pitchFamily="2" charset="-78"/>
                <a:cs typeface="Al Nile" pitchFamily="2" charset="-78"/>
              </a:rPr>
              <a:t>what do </a:t>
            </a:r>
            <a:br>
              <a:rPr lang="en-CA" dirty="0">
                <a:latin typeface="Al Nile" pitchFamily="2" charset="-78"/>
                <a:cs typeface="Al Nile" pitchFamily="2" charset="-78"/>
              </a:rPr>
            </a:br>
            <a:r>
              <a:rPr lang="en-CA" b="1" dirty="0">
                <a:solidFill>
                  <a:srgbClr val="FF0000"/>
                </a:solidFill>
                <a:latin typeface="Al Nile" pitchFamily="2" charset="-78"/>
                <a:cs typeface="Al Nile" pitchFamily="2" charset="-78"/>
              </a:rPr>
              <a:t>you</a:t>
            </a:r>
            <a:r>
              <a:rPr lang="en-CA" dirty="0">
                <a:latin typeface="Al Nile" pitchFamily="2" charset="-78"/>
                <a:cs typeface="Al Nile" pitchFamily="2" charset="-78"/>
              </a:rPr>
              <a:t> </a:t>
            </a:r>
            <a:r>
              <a:rPr lang="en-CA" b="1" dirty="0">
                <a:solidFill>
                  <a:srgbClr val="92D050"/>
                </a:solidFill>
                <a:latin typeface="Al Nile" pitchFamily="2" charset="-78"/>
                <a:cs typeface="Al Nile" pitchFamily="2" charset="-78"/>
              </a:rPr>
              <a:t>think</a:t>
            </a:r>
            <a:r>
              <a:rPr lang="en-CA" dirty="0">
                <a:latin typeface="Al Nile" pitchFamily="2" charset="-78"/>
                <a:cs typeface="Al Nile" pitchFamily="2" charset="-78"/>
              </a:rPr>
              <a:t> </a:t>
            </a:r>
            <a:br>
              <a:rPr lang="en-CA" dirty="0">
                <a:latin typeface="Al Nile" pitchFamily="2" charset="-78"/>
                <a:cs typeface="Al Nile" pitchFamily="2" charset="-78"/>
              </a:rPr>
            </a:br>
            <a:r>
              <a:rPr lang="en-CA" dirty="0">
                <a:latin typeface="Al Nile" pitchFamily="2" charset="-78"/>
                <a:cs typeface="Al Nile" pitchFamily="2" charset="-78"/>
              </a:rPr>
              <a:t>your </a:t>
            </a:r>
            <a:r>
              <a:rPr lang="en-CA" b="1" dirty="0">
                <a:solidFill>
                  <a:schemeClr val="accent1"/>
                </a:solidFill>
                <a:latin typeface="Al Nile" pitchFamily="2" charset="-78"/>
                <a:cs typeface="Al Nile" pitchFamily="2" charset="-78"/>
              </a:rPr>
              <a:t>users</a:t>
            </a:r>
            <a:r>
              <a:rPr lang="en-CA" dirty="0">
                <a:latin typeface="Al Nile" pitchFamily="2" charset="-78"/>
                <a:cs typeface="Al Nile" pitchFamily="2" charset="-78"/>
              </a:rPr>
              <a:t> want</a:t>
            </a:r>
            <a:br>
              <a:rPr lang="en-CA" sz="2800" dirty="0">
                <a:latin typeface="Al Nile" pitchFamily="2" charset="-78"/>
                <a:cs typeface="Al Nile" pitchFamily="2" charset="-78"/>
              </a:rPr>
            </a:br>
            <a:endParaRPr lang="en-US" sz="2800" dirty="0"/>
          </a:p>
        </p:txBody>
      </p:sp>
      <p:pic>
        <p:nvPicPr>
          <p:cNvPr id="5" name="Content Placeholder 4">
            <a:extLst>
              <a:ext uri="{FF2B5EF4-FFF2-40B4-BE49-F238E27FC236}">
                <a16:creationId xmlns:a16="http://schemas.microsoft.com/office/drawing/2014/main" id="{71A48294-E7CA-FE4D-9D9E-9FEDC9E38CD0}"/>
              </a:ext>
            </a:extLst>
          </p:cNvPr>
          <p:cNvPicPr>
            <a:picLocks noChangeAspect="1"/>
          </p:cNvPicPr>
          <p:nvPr/>
        </p:nvPicPr>
        <p:blipFill rotWithShape="1">
          <a:blip r:embed="rId3"/>
          <a:srcRect l="10834" r="9807" b="-2"/>
          <a:stretch/>
        </p:blipFill>
        <p:spPr>
          <a:xfrm>
            <a:off x="5297763" y="828014"/>
            <a:ext cx="6250769" cy="5041104"/>
          </a:xfrm>
          <a:prstGeom prst="rect">
            <a:avLst/>
          </a:prstGeom>
        </p:spPr>
      </p:pic>
      <p:sp>
        <p:nvSpPr>
          <p:cNvPr id="8" name="TextBox 7">
            <a:extLst>
              <a:ext uri="{FF2B5EF4-FFF2-40B4-BE49-F238E27FC236}">
                <a16:creationId xmlns:a16="http://schemas.microsoft.com/office/drawing/2014/main" id="{E5523A47-75AD-BD43-B236-398A7062DD87}"/>
              </a:ext>
            </a:extLst>
          </p:cNvPr>
          <p:cNvSpPr txBox="1"/>
          <p:nvPr/>
        </p:nvSpPr>
        <p:spPr>
          <a:xfrm>
            <a:off x="5649659" y="181683"/>
            <a:ext cx="5765101" cy="677108"/>
          </a:xfrm>
          <a:prstGeom prst="rect">
            <a:avLst/>
          </a:prstGeom>
          <a:noFill/>
        </p:spPr>
        <p:txBody>
          <a:bodyPr wrap="square" rtlCol="0">
            <a:spAutoFit/>
          </a:bodyPr>
          <a:lstStyle/>
          <a:p>
            <a:r>
              <a:rPr lang="en-CA" sz="2000" dirty="0">
                <a:solidFill>
                  <a:schemeClr val="accent1"/>
                </a:solidFill>
                <a:latin typeface="Al Nile" pitchFamily="2" charset="-78"/>
                <a:cs typeface="Al Nile" pitchFamily="2" charset="-78"/>
              </a:rPr>
              <a:t>Design thinking is all about putting the users first</a:t>
            </a:r>
          </a:p>
          <a:p>
            <a:endParaRPr lang="en-US" dirty="0">
              <a:latin typeface="Al Nile" pitchFamily="2" charset="-78"/>
              <a:cs typeface="Al Nile" pitchFamily="2" charset="-78"/>
            </a:endParaRPr>
          </a:p>
        </p:txBody>
      </p:sp>
    </p:spTree>
    <p:extLst>
      <p:ext uri="{BB962C8B-B14F-4D97-AF65-F5344CB8AC3E}">
        <p14:creationId xmlns:p14="http://schemas.microsoft.com/office/powerpoint/2010/main" val="320008312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7815" y="461900"/>
            <a:ext cx="2976245" cy="696595"/>
          </a:xfrm>
          <a:prstGeom prst="rect">
            <a:avLst/>
          </a:prstGeom>
        </p:spPr>
        <p:txBody>
          <a:bodyPr vert="horz" wrap="square" lIns="0" tIns="13335" rIns="0" bIns="0" rtlCol="0" anchor="ctr">
            <a:spAutoFit/>
          </a:bodyPr>
          <a:lstStyle/>
          <a:p>
            <a:pPr marL="12700">
              <a:lnSpc>
                <a:spcPct val="100000"/>
              </a:lnSpc>
              <a:spcBef>
                <a:spcPts val="105"/>
              </a:spcBef>
            </a:pPr>
            <a:r>
              <a:rPr spc="-229" dirty="0"/>
              <a:t>Journey</a:t>
            </a:r>
            <a:r>
              <a:rPr spc="-325" dirty="0"/>
              <a:t> </a:t>
            </a:r>
            <a:r>
              <a:rPr spc="-125" dirty="0"/>
              <a:t>Map</a:t>
            </a:r>
          </a:p>
        </p:txBody>
      </p:sp>
      <p:sp>
        <p:nvSpPr>
          <p:cNvPr id="3" name="object 3"/>
          <p:cNvSpPr/>
          <p:nvPr/>
        </p:nvSpPr>
        <p:spPr>
          <a:xfrm>
            <a:off x="1524000" y="1153667"/>
            <a:ext cx="9144000" cy="484479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9363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D78B34-748F-794D-9D22-AA85FD70CE6C}"/>
              </a:ext>
            </a:extLst>
          </p:cNvPr>
          <p:cNvSpPr/>
          <p:nvPr/>
        </p:nvSpPr>
        <p:spPr>
          <a:xfrm>
            <a:off x="2077864" y="2659559"/>
            <a:ext cx="8650125" cy="769441"/>
          </a:xfrm>
          <a:prstGeom prst="rect">
            <a:avLst/>
          </a:prstGeom>
          <a:noFill/>
        </p:spPr>
        <p:txBody>
          <a:bodyPr wrap="none">
            <a:spAutoFit/>
          </a:bodyPr>
          <a:lstStyle/>
          <a:p>
            <a:r>
              <a:rPr lang="en-CA" sz="4400" b="1" dirty="0">
                <a:latin typeface="Arial" panose="020B0604020202020204" pitchFamily="34" charset="0"/>
              </a:rPr>
              <a:t>THE MODIFIED WEED PULLER </a:t>
            </a:r>
            <a:endParaRPr lang="en-CA" sz="4400" dirty="0">
              <a:effectLst/>
            </a:endParaRPr>
          </a:p>
        </p:txBody>
      </p:sp>
      <p:sp>
        <p:nvSpPr>
          <p:cNvPr id="9" name="Rectangle 8">
            <a:extLst>
              <a:ext uri="{FF2B5EF4-FFF2-40B4-BE49-F238E27FC236}">
                <a16:creationId xmlns:a16="http://schemas.microsoft.com/office/drawing/2014/main" id="{6B55E03D-A08D-BC47-A26D-EF153BE57F79}"/>
              </a:ext>
            </a:extLst>
          </p:cNvPr>
          <p:cNvSpPr/>
          <p:nvPr/>
        </p:nvSpPr>
        <p:spPr>
          <a:xfrm>
            <a:off x="1021080" y="5252294"/>
            <a:ext cx="6096000" cy="1138773"/>
          </a:xfrm>
          <a:prstGeom prst="rect">
            <a:avLst/>
          </a:prstGeom>
        </p:spPr>
        <p:txBody>
          <a:bodyPr>
            <a:spAutoFit/>
          </a:bodyPr>
          <a:lstStyle/>
          <a:p>
            <a:r>
              <a:rPr lang="en-CA" b="1" dirty="0">
                <a:latin typeface="TimesNewRomanPS"/>
              </a:rPr>
              <a:t>Aida MOTAMER  </a:t>
            </a:r>
          </a:p>
          <a:p>
            <a:r>
              <a:rPr lang="en-CA" b="1" dirty="0">
                <a:latin typeface="TimesNewRomanPS"/>
              </a:rPr>
              <a:t>NAVJOT SINGH </a:t>
            </a:r>
            <a:endParaRPr lang="en-CA" dirty="0">
              <a:effectLst/>
            </a:endParaRPr>
          </a:p>
          <a:p>
            <a:r>
              <a:rPr lang="en-CA" sz="1400" dirty="0">
                <a:effectLst/>
                <a:latin typeface="TimesNewRomanPSMT"/>
              </a:rPr>
              <a:t>TO </a:t>
            </a:r>
            <a:endParaRPr lang="en-CA" dirty="0">
              <a:effectLst/>
            </a:endParaRPr>
          </a:p>
          <a:p>
            <a:r>
              <a:rPr lang="en-CA" b="1" dirty="0">
                <a:latin typeface="TimesNewRomanPS"/>
              </a:rPr>
              <a:t>DR. ROBERT FLEISIG </a:t>
            </a:r>
            <a:endParaRPr lang="en-CA" dirty="0">
              <a:effectLst/>
            </a:endParaRPr>
          </a:p>
        </p:txBody>
      </p:sp>
    </p:spTree>
    <p:extLst>
      <p:ext uri="{BB962C8B-B14F-4D97-AF65-F5344CB8AC3E}">
        <p14:creationId xmlns:p14="http://schemas.microsoft.com/office/powerpoint/2010/main" val="3420631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59CF-7371-514D-A1D6-B426587441EB}"/>
              </a:ext>
            </a:extLst>
          </p:cNvPr>
          <p:cNvSpPr>
            <a:spLocks noGrp="1"/>
          </p:cNvSpPr>
          <p:nvPr>
            <p:ph type="title"/>
          </p:nvPr>
        </p:nvSpPr>
        <p:spPr/>
        <p:txBody>
          <a:bodyPr/>
          <a:lstStyle/>
          <a:p>
            <a:r>
              <a:rPr lang="en-US" dirty="0">
                <a:latin typeface="Al Nile" pitchFamily="2" charset="-78"/>
                <a:cs typeface="Al Nile" pitchFamily="2" charset="-78"/>
              </a:rPr>
              <a:t>The Client</a:t>
            </a:r>
          </a:p>
        </p:txBody>
      </p:sp>
      <p:pic>
        <p:nvPicPr>
          <p:cNvPr id="4" name="Picture 3">
            <a:extLst>
              <a:ext uri="{FF2B5EF4-FFF2-40B4-BE49-F238E27FC236}">
                <a16:creationId xmlns:a16="http://schemas.microsoft.com/office/drawing/2014/main" id="{7F080593-85C1-C34F-A2BB-3A1E563872B7}"/>
              </a:ext>
            </a:extLst>
          </p:cNvPr>
          <p:cNvPicPr>
            <a:picLocks noChangeAspect="1"/>
          </p:cNvPicPr>
          <p:nvPr/>
        </p:nvPicPr>
        <p:blipFill>
          <a:blip r:embed="rId3"/>
          <a:stretch>
            <a:fillRect/>
          </a:stretch>
        </p:blipFill>
        <p:spPr>
          <a:xfrm>
            <a:off x="7094220" y="1950720"/>
            <a:ext cx="4549140" cy="3810000"/>
          </a:xfrm>
          <a:prstGeom prst="rect">
            <a:avLst/>
          </a:prstGeom>
        </p:spPr>
      </p:pic>
      <p:sp>
        <p:nvSpPr>
          <p:cNvPr id="5" name="Rectangle 4">
            <a:extLst>
              <a:ext uri="{FF2B5EF4-FFF2-40B4-BE49-F238E27FC236}">
                <a16:creationId xmlns:a16="http://schemas.microsoft.com/office/drawing/2014/main" id="{CE7D92F5-513F-6E4F-B950-620DE18EE2DA}"/>
              </a:ext>
            </a:extLst>
          </p:cNvPr>
          <p:cNvSpPr/>
          <p:nvPr/>
        </p:nvSpPr>
        <p:spPr>
          <a:xfrm>
            <a:off x="838200" y="2480995"/>
            <a:ext cx="6096000" cy="646331"/>
          </a:xfrm>
          <a:prstGeom prst="rect">
            <a:avLst/>
          </a:prstGeom>
        </p:spPr>
        <p:txBody>
          <a:bodyPr>
            <a:spAutoFit/>
          </a:bodyPr>
          <a:lstStyle/>
          <a:p>
            <a:r>
              <a:rPr lang="en-CA" dirty="0">
                <a:latin typeface="Al Nile" pitchFamily="2" charset="-78"/>
                <a:cs typeface="Al Nile" pitchFamily="2" charset="-78"/>
              </a:rPr>
              <a:t>The daily chores in cooking and gardening have become a challenge because of her short height. </a:t>
            </a:r>
            <a:endParaRPr lang="en-US" dirty="0">
              <a:latin typeface="Al Nile" pitchFamily="2" charset="-78"/>
              <a:cs typeface="Al Nile" pitchFamily="2" charset="-78"/>
            </a:endParaRPr>
          </a:p>
        </p:txBody>
      </p:sp>
      <p:sp>
        <p:nvSpPr>
          <p:cNvPr id="6" name="5-Point Star 5">
            <a:extLst>
              <a:ext uri="{FF2B5EF4-FFF2-40B4-BE49-F238E27FC236}">
                <a16:creationId xmlns:a16="http://schemas.microsoft.com/office/drawing/2014/main" id="{915BC7F1-9F7A-814C-B6F3-99C6213DBCDE}"/>
              </a:ext>
            </a:extLst>
          </p:cNvPr>
          <p:cNvSpPr/>
          <p:nvPr/>
        </p:nvSpPr>
        <p:spPr>
          <a:xfrm>
            <a:off x="8865870" y="2094132"/>
            <a:ext cx="1162050" cy="1033194"/>
          </a:xfrm>
          <a:prstGeom prst="star5">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410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DBD18-E4C0-FC49-B980-D239F2F655B8}"/>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Empathy phase:</a:t>
            </a:r>
            <a:br>
              <a:rPr lang="en-US" sz="3200" kern="1200">
                <a:solidFill>
                  <a:srgbClr val="FFFFFF"/>
                </a:solidFill>
                <a:latin typeface="+mj-lt"/>
                <a:ea typeface="+mj-ea"/>
                <a:cs typeface="+mj-cs"/>
              </a:rPr>
            </a:br>
            <a:r>
              <a:rPr lang="en-US" sz="3200" kern="1200">
                <a:solidFill>
                  <a:srgbClr val="FFFFFF"/>
                </a:solidFill>
                <a:latin typeface="+mj-lt"/>
                <a:ea typeface="+mj-ea"/>
                <a:cs typeface="+mj-cs"/>
              </a:rPr>
              <a:t> First Interview</a:t>
            </a:r>
          </a:p>
        </p:txBody>
      </p:sp>
      <p:sp>
        <p:nvSpPr>
          <p:cNvPr id="6" name="Rectangle 5">
            <a:extLst>
              <a:ext uri="{FF2B5EF4-FFF2-40B4-BE49-F238E27FC236}">
                <a16:creationId xmlns:a16="http://schemas.microsoft.com/office/drawing/2014/main" id="{DA38ED22-68B5-5749-BABA-210FB09961CD}"/>
              </a:ext>
            </a:extLst>
          </p:cNvPr>
          <p:cNvSpPr/>
          <p:nvPr/>
        </p:nvSpPr>
        <p:spPr>
          <a:xfrm>
            <a:off x="966951" y="3355130"/>
            <a:ext cx="2669407" cy="2427333"/>
          </a:xfrm>
          <a:prstGeom prst="rect">
            <a:avLst/>
          </a:prstGeom>
        </p:spPr>
        <p:txBody>
          <a:bodyPr vert="horz" lIns="91440" tIns="45720" rIns="91440" bIns="45720" rtlCol="0">
            <a:normAutofit/>
          </a:bodyPr>
          <a:lstStyle/>
          <a:p>
            <a:pPr lvl="0" indent="-228600">
              <a:lnSpc>
                <a:spcPct val="90000"/>
              </a:lnSpc>
              <a:spcAft>
                <a:spcPts val="600"/>
              </a:spcAft>
              <a:buFont typeface="Arial" panose="020B0604020202020204" pitchFamily="34" charset="0"/>
              <a:buChar char="•"/>
              <a:defRPr/>
            </a:pPr>
            <a:r>
              <a:rPr lang="en-US" sz="1600" dirty="0">
                <a:latin typeface="Al Nile" pitchFamily="2" charset="-78"/>
                <a:cs typeface="Al Nile" pitchFamily="2" charset="-78"/>
              </a:rPr>
              <a:t>The first positive point for us was to perceive that the solution would be related to gardening and cooking. </a:t>
            </a:r>
          </a:p>
        </p:txBody>
      </p:sp>
      <p:pic>
        <p:nvPicPr>
          <p:cNvPr id="4" name="Picture 3">
            <a:extLst>
              <a:ext uri="{FF2B5EF4-FFF2-40B4-BE49-F238E27FC236}">
                <a16:creationId xmlns:a16="http://schemas.microsoft.com/office/drawing/2014/main" id="{B19E0FA6-1637-EC4A-BF76-666D133D74E0}"/>
              </a:ext>
            </a:extLst>
          </p:cNvPr>
          <p:cNvPicPr>
            <a:picLocks noChangeAspect="1"/>
          </p:cNvPicPr>
          <p:nvPr/>
        </p:nvPicPr>
        <p:blipFill>
          <a:blip r:embed="rId3"/>
          <a:stretch>
            <a:fillRect/>
          </a:stretch>
        </p:blipFill>
        <p:spPr>
          <a:xfrm>
            <a:off x="4662102" y="1020216"/>
            <a:ext cx="6903723" cy="4694531"/>
          </a:xfrm>
          <a:prstGeom prst="rect">
            <a:avLst/>
          </a:prstGeom>
        </p:spPr>
      </p:pic>
    </p:spTree>
    <p:extLst>
      <p:ext uri="{BB962C8B-B14F-4D97-AF65-F5344CB8AC3E}">
        <p14:creationId xmlns:p14="http://schemas.microsoft.com/office/powerpoint/2010/main" val="3746962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EBE9-AA14-3E4A-97B3-2C3A9B8B54E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1C8FCE2-016D-C74C-A5F2-6D7997871E34}"/>
              </a:ext>
            </a:extLst>
          </p:cNvPr>
          <p:cNvPicPr>
            <a:picLocks noChangeAspect="1"/>
          </p:cNvPicPr>
          <p:nvPr/>
        </p:nvPicPr>
        <p:blipFill>
          <a:blip r:embed="rId3"/>
          <a:stretch>
            <a:fillRect/>
          </a:stretch>
        </p:blipFill>
        <p:spPr>
          <a:xfrm>
            <a:off x="0" y="365125"/>
            <a:ext cx="12192002" cy="6858000"/>
          </a:xfrm>
          <a:prstGeom prst="rect">
            <a:avLst/>
          </a:prstGeom>
        </p:spPr>
      </p:pic>
      <p:sp>
        <p:nvSpPr>
          <p:cNvPr id="6" name="TextBox 5">
            <a:extLst>
              <a:ext uri="{FF2B5EF4-FFF2-40B4-BE49-F238E27FC236}">
                <a16:creationId xmlns:a16="http://schemas.microsoft.com/office/drawing/2014/main" id="{7088D6F8-76C5-B84E-9AAF-8402EFE4986F}"/>
              </a:ext>
            </a:extLst>
          </p:cNvPr>
          <p:cNvSpPr txBox="1"/>
          <p:nvPr/>
        </p:nvSpPr>
        <p:spPr>
          <a:xfrm>
            <a:off x="2209800" y="2880360"/>
            <a:ext cx="2574936" cy="369332"/>
          </a:xfrm>
          <a:prstGeom prst="rect">
            <a:avLst/>
          </a:prstGeom>
          <a:noFill/>
        </p:spPr>
        <p:txBody>
          <a:bodyPr wrap="none" rtlCol="0">
            <a:spAutoFit/>
          </a:bodyPr>
          <a:lstStyle/>
          <a:p>
            <a:r>
              <a:rPr lang="en-US" dirty="0"/>
              <a:t>Open a gate from outside</a:t>
            </a:r>
          </a:p>
        </p:txBody>
      </p:sp>
      <p:sp>
        <p:nvSpPr>
          <p:cNvPr id="7" name="TextBox 6">
            <a:extLst>
              <a:ext uri="{FF2B5EF4-FFF2-40B4-BE49-F238E27FC236}">
                <a16:creationId xmlns:a16="http://schemas.microsoft.com/office/drawing/2014/main" id="{1D71EDC7-A650-4D43-BEB9-6B933D66E7EA}"/>
              </a:ext>
            </a:extLst>
          </p:cNvPr>
          <p:cNvSpPr txBox="1"/>
          <p:nvPr/>
        </p:nvSpPr>
        <p:spPr>
          <a:xfrm>
            <a:off x="8945880" y="1506022"/>
            <a:ext cx="2202526" cy="369332"/>
          </a:xfrm>
          <a:prstGeom prst="rect">
            <a:avLst/>
          </a:prstGeom>
          <a:noFill/>
        </p:spPr>
        <p:txBody>
          <a:bodyPr wrap="none" rtlCol="0">
            <a:spAutoFit/>
          </a:bodyPr>
          <a:lstStyle/>
          <a:p>
            <a:r>
              <a:rPr lang="en-US" dirty="0"/>
              <a:t>Different mechanism </a:t>
            </a:r>
          </a:p>
        </p:txBody>
      </p:sp>
      <p:sp>
        <p:nvSpPr>
          <p:cNvPr id="8" name="TextBox 7">
            <a:extLst>
              <a:ext uri="{FF2B5EF4-FFF2-40B4-BE49-F238E27FC236}">
                <a16:creationId xmlns:a16="http://schemas.microsoft.com/office/drawing/2014/main" id="{143A7A6E-E6D3-A24F-AAC4-E6ABC89A6129}"/>
              </a:ext>
            </a:extLst>
          </p:cNvPr>
          <p:cNvSpPr txBox="1"/>
          <p:nvPr/>
        </p:nvSpPr>
        <p:spPr>
          <a:xfrm>
            <a:off x="7407266" y="2831585"/>
            <a:ext cx="3441007" cy="369332"/>
          </a:xfrm>
          <a:prstGeom prst="rect">
            <a:avLst/>
          </a:prstGeom>
          <a:noFill/>
        </p:spPr>
        <p:txBody>
          <a:bodyPr wrap="none" rtlCol="0">
            <a:spAutoFit/>
          </a:bodyPr>
          <a:lstStyle/>
          <a:p>
            <a:r>
              <a:rPr lang="en-US" dirty="0"/>
              <a:t>Client to open a gate from out side</a:t>
            </a:r>
          </a:p>
        </p:txBody>
      </p:sp>
      <p:sp>
        <p:nvSpPr>
          <p:cNvPr id="10" name="TextBox 9">
            <a:extLst>
              <a:ext uri="{FF2B5EF4-FFF2-40B4-BE49-F238E27FC236}">
                <a16:creationId xmlns:a16="http://schemas.microsoft.com/office/drawing/2014/main" id="{281BD70F-7EF0-E447-B07B-41CD3D2D817D}"/>
              </a:ext>
            </a:extLst>
          </p:cNvPr>
          <p:cNvSpPr txBox="1"/>
          <p:nvPr/>
        </p:nvSpPr>
        <p:spPr>
          <a:xfrm>
            <a:off x="1343727" y="5196840"/>
            <a:ext cx="4259692" cy="369332"/>
          </a:xfrm>
          <a:prstGeom prst="rect">
            <a:avLst/>
          </a:prstGeom>
          <a:noFill/>
        </p:spPr>
        <p:txBody>
          <a:bodyPr wrap="none" rtlCol="0">
            <a:spAutoFit/>
          </a:bodyPr>
          <a:lstStyle/>
          <a:p>
            <a:r>
              <a:rPr lang="en-US" dirty="0"/>
              <a:t>The need of opening the gate from out side</a:t>
            </a:r>
          </a:p>
        </p:txBody>
      </p:sp>
      <p:sp>
        <p:nvSpPr>
          <p:cNvPr id="11" name="TextBox 10">
            <a:extLst>
              <a:ext uri="{FF2B5EF4-FFF2-40B4-BE49-F238E27FC236}">
                <a16:creationId xmlns:a16="http://schemas.microsoft.com/office/drawing/2014/main" id="{EC2692BA-DE60-6042-B769-2BF1D2886917}"/>
              </a:ext>
            </a:extLst>
          </p:cNvPr>
          <p:cNvSpPr txBox="1"/>
          <p:nvPr/>
        </p:nvSpPr>
        <p:spPr>
          <a:xfrm>
            <a:off x="2026920" y="6233160"/>
            <a:ext cx="2950680" cy="369332"/>
          </a:xfrm>
          <a:prstGeom prst="rect">
            <a:avLst/>
          </a:prstGeom>
          <a:noFill/>
        </p:spPr>
        <p:txBody>
          <a:bodyPr wrap="none" rtlCol="0">
            <a:spAutoFit/>
          </a:bodyPr>
          <a:lstStyle/>
          <a:p>
            <a:r>
              <a:rPr lang="en-US" dirty="0"/>
              <a:t>A normal person usually does</a:t>
            </a:r>
          </a:p>
        </p:txBody>
      </p:sp>
      <p:sp>
        <p:nvSpPr>
          <p:cNvPr id="12" name="TextBox 11">
            <a:extLst>
              <a:ext uri="{FF2B5EF4-FFF2-40B4-BE49-F238E27FC236}">
                <a16:creationId xmlns:a16="http://schemas.microsoft.com/office/drawing/2014/main" id="{0500C5C3-6618-4F44-AE66-DCF64D288284}"/>
              </a:ext>
            </a:extLst>
          </p:cNvPr>
          <p:cNvSpPr txBox="1"/>
          <p:nvPr/>
        </p:nvSpPr>
        <p:spPr>
          <a:xfrm>
            <a:off x="6333273" y="5196840"/>
            <a:ext cx="5034776" cy="923330"/>
          </a:xfrm>
          <a:prstGeom prst="rect">
            <a:avLst/>
          </a:prstGeom>
          <a:noFill/>
        </p:spPr>
        <p:txBody>
          <a:bodyPr wrap="none" rtlCol="0">
            <a:spAutoFit/>
          </a:bodyPr>
          <a:lstStyle/>
          <a:p>
            <a:r>
              <a:rPr lang="en-US" dirty="0"/>
              <a:t>Change the common mechanism of gate opening to</a:t>
            </a:r>
          </a:p>
          <a:p>
            <a:r>
              <a:rPr lang="en-US" dirty="0"/>
              <a:t> a different mechanism that make easy to get </a:t>
            </a:r>
          </a:p>
          <a:p>
            <a:r>
              <a:rPr lang="en-US"/>
              <a:t>access </a:t>
            </a:r>
            <a:r>
              <a:rPr lang="en-US" dirty="0"/>
              <a:t>to </a:t>
            </a:r>
            <a:r>
              <a:rPr lang="en-US"/>
              <a:t>the backyard </a:t>
            </a:r>
            <a:endParaRPr lang="en-US" dirty="0"/>
          </a:p>
        </p:txBody>
      </p:sp>
    </p:spTree>
    <p:extLst>
      <p:ext uri="{BB962C8B-B14F-4D97-AF65-F5344CB8AC3E}">
        <p14:creationId xmlns:p14="http://schemas.microsoft.com/office/powerpoint/2010/main" val="2068477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1FCE2-C0A9-1147-BE55-EDB63CC98B89}"/>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latin typeface="Al Nile" pitchFamily="2" charset="-78"/>
                <a:cs typeface="Al Nile" pitchFamily="2" charset="-78"/>
              </a:rPr>
              <a:t>Empathy Phase: </a:t>
            </a:r>
            <a:br>
              <a:rPr lang="en-US" sz="3600" dirty="0">
                <a:solidFill>
                  <a:srgbClr val="FFFFFF"/>
                </a:solidFill>
                <a:latin typeface="Al Nile" pitchFamily="2" charset="-78"/>
                <a:cs typeface="Al Nile" pitchFamily="2" charset="-78"/>
              </a:rPr>
            </a:br>
            <a:r>
              <a:rPr lang="en-US" sz="3600" dirty="0">
                <a:solidFill>
                  <a:srgbClr val="FFFFFF"/>
                </a:solidFill>
                <a:latin typeface="Al Nile" pitchFamily="2" charset="-78"/>
                <a:cs typeface="Al Nile" pitchFamily="2" charset="-78"/>
              </a:rPr>
              <a:t>Second Interview</a:t>
            </a:r>
          </a:p>
        </p:txBody>
      </p:sp>
      <p:sp>
        <p:nvSpPr>
          <p:cNvPr id="5" name="TextBox 4">
            <a:extLst>
              <a:ext uri="{FF2B5EF4-FFF2-40B4-BE49-F238E27FC236}">
                <a16:creationId xmlns:a16="http://schemas.microsoft.com/office/drawing/2014/main" id="{01B3C179-3B5A-AC4F-BA4B-3B89CB66E582}"/>
              </a:ext>
            </a:extLst>
          </p:cNvPr>
          <p:cNvSpPr txBox="1"/>
          <p:nvPr/>
        </p:nvSpPr>
        <p:spPr>
          <a:xfrm>
            <a:off x="5543762" y="1204687"/>
            <a:ext cx="5575885" cy="369332"/>
          </a:xfrm>
          <a:prstGeom prst="rect">
            <a:avLst/>
          </a:prstGeom>
          <a:noFill/>
        </p:spPr>
        <p:txBody>
          <a:bodyPr wrap="none" rtlCol="0">
            <a:spAutoFit/>
          </a:bodyPr>
          <a:lstStyle/>
          <a:p>
            <a:r>
              <a:rPr lang="en-US" dirty="0">
                <a:latin typeface="Al Nile" pitchFamily="2" charset="-78"/>
                <a:cs typeface="Al Nile" pitchFamily="2" charset="-78"/>
              </a:rPr>
              <a:t>Another Potential problem : working with Weed Puller</a:t>
            </a:r>
          </a:p>
        </p:txBody>
      </p:sp>
      <p:sp>
        <p:nvSpPr>
          <p:cNvPr id="6" name="Rectangle 5">
            <a:extLst>
              <a:ext uri="{FF2B5EF4-FFF2-40B4-BE49-F238E27FC236}">
                <a16:creationId xmlns:a16="http://schemas.microsoft.com/office/drawing/2014/main" id="{B6EB9352-47AA-4743-8C1B-5416B9FC6452}"/>
              </a:ext>
            </a:extLst>
          </p:cNvPr>
          <p:cNvSpPr/>
          <p:nvPr/>
        </p:nvSpPr>
        <p:spPr>
          <a:xfrm>
            <a:off x="5543762" y="2599445"/>
            <a:ext cx="6096000" cy="2585323"/>
          </a:xfrm>
          <a:prstGeom prst="rect">
            <a:avLst/>
          </a:prstGeom>
        </p:spPr>
        <p:txBody>
          <a:bodyPr>
            <a:spAutoFit/>
          </a:bodyPr>
          <a:lstStyle/>
          <a:p>
            <a:pPr lvl="0">
              <a:defRPr/>
            </a:pPr>
            <a:r>
              <a:rPr lang="en-CA" dirty="0">
                <a:latin typeface="Al Nile" pitchFamily="2" charset="-78"/>
                <a:cs typeface="Al Nile" pitchFamily="2" charset="-78"/>
              </a:rPr>
              <a:t>She showed us different vegetables she had in her backyard. When she was showing us around, she had an eye on a weed and she tried to pull that weed with the help of a weed puller. The ground was dry and hard. So, this made it hard for her to penetrate it. She wet the ground and then easily penetrated it. We didn’t see much challenge ourselves to operate the weed puller on the dry ground. This was her physical structure which made it hard for her to use the weed puller. </a:t>
            </a:r>
          </a:p>
        </p:txBody>
      </p:sp>
    </p:spTree>
    <p:extLst>
      <p:ext uri="{BB962C8B-B14F-4D97-AF65-F5344CB8AC3E}">
        <p14:creationId xmlns:p14="http://schemas.microsoft.com/office/powerpoint/2010/main" val="2728223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74798-E954-0E4E-8DD3-1285513944A2}"/>
              </a:ext>
            </a:extLst>
          </p:cNvPr>
          <p:cNvSpPr>
            <a:spLocks noGrp="1"/>
          </p:cNvSpPr>
          <p:nvPr>
            <p:ph type="title"/>
          </p:nvPr>
        </p:nvSpPr>
        <p:spPr>
          <a:xfrm>
            <a:off x="1028700" y="190501"/>
            <a:ext cx="2886075" cy="2486024"/>
          </a:xfrm>
          <a:noFill/>
        </p:spPr>
        <p:txBody>
          <a:bodyPr anchor="ctr">
            <a:normAutofit/>
          </a:bodyPr>
          <a:lstStyle/>
          <a:p>
            <a:pPr algn="ctr"/>
            <a:r>
              <a:rPr lang="en-US" sz="3600" dirty="0">
                <a:solidFill>
                  <a:schemeClr val="bg1"/>
                </a:solidFill>
              </a:rPr>
              <a:t>Empathy Map: </a:t>
            </a:r>
            <a:br>
              <a:rPr lang="en-US" sz="3600" dirty="0">
                <a:solidFill>
                  <a:schemeClr val="bg1"/>
                </a:solidFill>
              </a:rPr>
            </a:br>
            <a:r>
              <a:rPr lang="en-US" sz="3600" dirty="0">
                <a:solidFill>
                  <a:schemeClr val="bg1"/>
                </a:solidFill>
              </a:rPr>
              <a:t>Second Interview</a:t>
            </a:r>
          </a:p>
        </p:txBody>
      </p:sp>
      <p:pic>
        <p:nvPicPr>
          <p:cNvPr id="4" name="Picture 3">
            <a:extLst>
              <a:ext uri="{FF2B5EF4-FFF2-40B4-BE49-F238E27FC236}">
                <a16:creationId xmlns:a16="http://schemas.microsoft.com/office/drawing/2014/main" id="{ECB6F953-B60C-0D41-BF44-74F3DD91D42C}"/>
              </a:ext>
            </a:extLst>
          </p:cNvPr>
          <p:cNvPicPr>
            <a:picLocks noChangeAspect="1"/>
          </p:cNvPicPr>
          <p:nvPr/>
        </p:nvPicPr>
        <p:blipFill>
          <a:blip r:embed="rId3"/>
          <a:stretch>
            <a:fillRect/>
          </a:stretch>
        </p:blipFill>
        <p:spPr>
          <a:xfrm>
            <a:off x="4709160" y="190501"/>
            <a:ext cx="7132320" cy="6210299"/>
          </a:xfrm>
          <a:prstGeom prst="rect">
            <a:avLst/>
          </a:prstGeom>
        </p:spPr>
      </p:pic>
      <p:sp>
        <p:nvSpPr>
          <p:cNvPr id="5" name="Rectangle 4">
            <a:extLst>
              <a:ext uri="{FF2B5EF4-FFF2-40B4-BE49-F238E27FC236}">
                <a16:creationId xmlns:a16="http://schemas.microsoft.com/office/drawing/2014/main" id="{DB1C8302-CB25-B84A-9567-5DB96B5F587A}"/>
              </a:ext>
            </a:extLst>
          </p:cNvPr>
          <p:cNvSpPr/>
          <p:nvPr/>
        </p:nvSpPr>
        <p:spPr>
          <a:xfrm>
            <a:off x="598791" y="3477698"/>
            <a:ext cx="3891578" cy="369332"/>
          </a:xfrm>
          <a:prstGeom prst="rect">
            <a:avLst/>
          </a:prstGeom>
        </p:spPr>
        <p:txBody>
          <a:bodyPr wrap="none">
            <a:spAutoFit/>
          </a:bodyPr>
          <a:lstStyle/>
          <a:p>
            <a:r>
              <a:rPr lang="en-CA" dirty="0">
                <a:latin typeface="Al Nile" pitchFamily="2" charset="-78"/>
                <a:cs typeface="Al Nile" pitchFamily="2" charset="-78"/>
              </a:rPr>
              <a:t>What does she say, do, think and feel? </a:t>
            </a:r>
            <a:endParaRPr lang="en-US" dirty="0">
              <a:latin typeface="Al Nile" pitchFamily="2" charset="-78"/>
              <a:cs typeface="Al Nile" pitchFamily="2" charset="-78"/>
            </a:endParaRPr>
          </a:p>
        </p:txBody>
      </p:sp>
    </p:spTree>
    <p:extLst>
      <p:ext uri="{BB962C8B-B14F-4D97-AF65-F5344CB8AC3E}">
        <p14:creationId xmlns:p14="http://schemas.microsoft.com/office/powerpoint/2010/main" val="51555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E70B-EB7F-9643-BCDD-DDF28F92A94C}"/>
              </a:ext>
            </a:extLst>
          </p:cNvPr>
          <p:cNvSpPr>
            <a:spLocks noGrp="1"/>
          </p:cNvSpPr>
          <p:nvPr>
            <p:ph type="title"/>
          </p:nvPr>
        </p:nvSpPr>
        <p:spPr>
          <a:xfrm>
            <a:off x="640080" y="640080"/>
            <a:ext cx="4114800" cy="2709275"/>
          </a:xfrm>
          <a:prstGeom prst="ellipse">
            <a:avLst/>
          </a:prstGeom>
          <a:solidFill>
            <a:schemeClr val="tx1"/>
          </a:solidFill>
          <a:ln w="174625" cmpd="thinThick">
            <a:solidFill>
              <a:schemeClr val="tx1"/>
            </a:solidFill>
          </a:ln>
        </p:spPr>
        <p:txBody>
          <a:bodyPr anchor="ctr">
            <a:normAutofit/>
          </a:bodyPr>
          <a:lstStyle/>
          <a:p>
            <a:pPr algn="ctr"/>
            <a:r>
              <a:rPr lang="en-US" sz="2800" dirty="0">
                <a:solidFill>
                  <a:schemeClr val="bg1"/>
                </a:solidFill>
              </a:rPr>
              <a:t>Empathy map: </a:t>
            </a:r>
            <a:br>
              <a:rPr lang="en-US" sz="2800" dirty="0">
                <a:solidFill>
                  <a:schemeClr val="bg1"/>
                </a:solidFill>
              </a:rPr>
            </a:br>
            <a:r>
              <a:rPr lang="en-US" sz="2800" dirty="0">
                <a:solidFill>
                  <a:schemeClr val="bg1"/>
                </a:solidFill>
              </a:rPr>
              <a:t>Third interview</a:t>
            </a:r>
          </a:p>
        </p:txBody>
      </p:sp>
      <p:sp>
        <p:nvSpPr>
          <p:cNvPr id="6" name="Cloud Callout 5">
            <a:extLst>
              <a:ext uri="{FF2B5EF4-FFF2-40B4-BE49-F238E27FC236}">
                <a16:creationId xmlns:a16="http://schemas.microsoft.com/office/drawing/2014/main" id="{3FD2B091-61F8-D64B-ACEF-02E2652A7CB4}"/>
              </a:ext>
            </a:extLst>
          </p:cNvPr>
          <p:cNvSpPr/>
          <p:nvPr/>
        </p:nvSpPr>
        <p:spPr>
          <a:xfrm>
            <a:off x="5882640" y="899160"/>
            <a:ext cx="5196840" cy="420928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It was clear from the last interview that those plants were a part of her life. </a:t>
            </a:r>
          </a:p>
          <a:p>
            <a:pPr algn="ctr"/>
            <a:r>
              <a:rPr lang="en-CA" dirty="0"/>
              <a:t>Our main focus was now shifted towards gardening only. We spent significant time on various ways which would help her to</a:t>
            </a:r>
          </a:p>
          <a:p>
            <a:pPr algn="ctr"/>
            <a:r>
              <a:rPr lang="en-CA" dirty="0"/>
              <a:t> </a:t>
            </a:r>
            <a:r>
              <a:rPr lang="en-CA" sz="2000" b="1" dirty="0">
                <a:solidFill>
                  <a:srgbClr val="FF0000"/>
                </a:solidFill>
              </a:rPr>
              <a:t>ENJOY</a:t>
            </a:r>
          </a:p>
          <a:p>
            <a:pPr algn="ctr"/>
            <a:r>
              <a:rPr lang="en-CA" dirty="0"/>
              <a:t> gardening even more. </a:t>
            </a:r>
            <a:endParaRPr lang="en-CA" dirty="0">
              <a:effectLst/>
            </a:endParaRPr>
          </a:p>
          <a:p>
            <a:pPr algn="ctr"/>
            <a:endParaRPr lang="en-CA" dirty="0">
              <a:effectLst/>
            </a:endParaRPr>
          </a:p>
          <a:p>
            <a:pPr algn="ctr"/>
            <a:endParaRPr lang="en-US" dirty="0"/>
          </a:p>
        </p:txBody>
      </p:sp>
    </p:spTree>
    <p:extLst>
      <p:ext uri="{BB962C8B-B14F-4D97-AF65-F5344CB8AC3E}">
        <p14:creationId xmlns:p14="http://schemas.microsoft.com/office/powerpoint/2010/main" val="173449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EBE9-AA14-3E4A-97B3-2C3A9B8B54E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1C8FCE2-016D-C74C-A5F2-6D7997871E34}"/>
              </a:ext>
            </a:extLst>
          </p:cNvPr>
          <p:cNvPicPr>
            <a:picLocks noChangeAspect="1"/>
          </p:cNvPicPr>
          <p:nvPr/>
        </p:nvPicPr>
        <p:blipFill>
          <a:blip r:embed="rId3"/>
          <a:stretch>
            <a:fillRect/>
          </a:stretch>
        </p:blipFill>
        <p:spPr>
          <a:xfrm>
            <a:off x="0" y="365125"/>
            <a:ext cx="12192002" cy="6858000"/>
          </a:xfrm>
          <a:prstGeom prst="rect">
            <a:avLst/>
          </a:prstGeom>
        </p:spPr>
      </p:pic>
      <p:sp>
        <p:nvSpPr>
          <p:cNvPr id="3" name="TextBox 2">
            <a:extLst>
              <a:ext uri="{FF2B5EF4-FFF2-40B4-BE49-F238E27FC236}">
                <a16:creationId xmlns:a16="http://schemas.microsoft.com/office/drawing/2014/main" id="{D9580DB4-12EE-254A-B920-F2583DC00EC2}"/>
              </a:ext>
            </a:extLst>
          </p:cNvPr>
          <p:cNvSpPr txBox="1"/>
          <p:nvPr/>
        </p:nvSpPr>
        <p:spPr>
          <a:xfrm>
            <a:off x="1600200" y="3059668"/>
            <a:ext cx="3352800" cy="369332"/>
          </a:xfrm>
          <a:prstGeom prst="rect">
            <a:avLst/>
          </a:prstGeom>
          <a:noFill/>
        </p:spPr>
        <p:txBody>
          <a:bodyPr wrap="square" rtlCol="0">
            <a:spAutoFit/>
          </a:bodyPr>
          <a:lstStyle/>
          <a:p>
            <a:r>
              <a:rPr lang="en-US" dirty="0">
                <a:solidFill>
                  <a:schemeClr val="accent1"/>
                </a:solidFill>
              </a:rPr>
              <a:t>To enjoy gardening more</a:t>
            </a:r>
          </a:p>
        </p:txBody>
      </p:sp>
      <p:sp>
        <p:nvSpPr>
          <p:cNvPr id="4" name="TextBox 3">
            <a:extLst>
              <a:ext uri="{FF2B5EF4-FFF2-40B4-BE49-F238E27FC236}">
                <a16:creationId xmlns:a16="http://schemas.microsoft.com/office/drawing/2014/main" id="{C6551A1D-AAE6-B949-9221-115B4F6D70A1}"/>
              </a:ext>
            </a:extLst>
          </p:cNvPr>
          <p:cNvSpPr txBox="1"/>
          <p:nvPr/>
        </p:nvSpPr>
        <p:spPr>
          <a:xfrm>
            <a:off x="8961120" y="1844040"/>
            <a:ext cx="2225040" cy="381000"/>
          </a:xfrm>
          <a:prstGeom prst="rect">
            <a:avLst/>
          </a:prstGeom>
          <a:noFill/>
        </p:spPr>
        <p:txBody>
          <a:bodyPr wrap="square" rtlCol="0">
            <a:spAutoFit/>
          </a:bodyPr>
          <a:lstStyle/>
          <a:p>
            <a:r>
              <a:rPr lang="en-US" dirty="0"/>
              <a:t>her </a:t>
            </a:r>
            <a:r>
              <a:rPr lang="en-US" dirty="0" err="1"/>
              <a:t>doughter</a:t>
            </a:r>
            <a:endParaRPr lang="en-US" dirty="0"/>
          </a:p>
        </p:txBody>
      </p:sp>
      <p:sp>
        <p:nvSpPr>
          <p:cNvPr id="6" name="TextBox 5">
            <a:extLst>
              <a:ext uri="{FF2B5EF4-FFF2-40B4-BE49-F238E27FC236}">
                <a16:creationId xmlns:a16="http://schemas.microsoft.com/office/drawing/2014/main" id="{D00CB738-F34B-3B44-91C3-B499808A4FD2}"/>
              </a:ext>
            </a:extLst>
          </p:cNvPr>
          <p:cNvSpPr txBox="1"/>
          <p:nvPr/>
        </p:nvSpPr>
        <p:spPr>
          <a:xfrm>
            <a:off x="7696200" y="2423160"/>
            <a:ext cx="2895600" cy="646331"/>
          </a:xfrm>
          <a:prstGeom prst="rect">
            <a:avLst/>
          </a:prstGeom>
          <a:noFill/>
        </p:spPr>
        <p:txBody>
          <a:bodyPr wrap="square" rtlCol="0">
            <a:spAutoFit/>
          </a:bodyPr>
          <a:lstStyle/>
          <a:p>
            <a:r>
              <a:rPr lang="en-US" dirty="0">
                <a:solidFill>
                  <a:schemeClr val="accent1"/>
                </a:solidFill>
              </a:rPr>
              <a:t>her to feel better when doing gardening</a:t>
            </a:r>
          </a:p>
        </p:txBody>
      </p:sp>
      <p:sp>
        <p:nvSpPr>
          <p:cNvPr id="7" name="TextBox 6">
            <a:extLst>
              <a:ext uri="{FF2B5EF4-FFF2-40B4-BE49-F238E27FC236}">
                <a16:creationId xmlns:a16="http://schemas.microsoft.com/office/drawing/2014/main" id="{226707E8-F2CF-0046-8894-2808A285C7AA}"/>
              </a:ext>
            </a:extLst>
          </p:cNvPr>
          <p:cNvSpPr txBox="1"/>
          <p:nvPr/>
        </p:nvSpPr>
        <p:spPr>
          <a:xfrm>
            <a:off x="1493520" y="5074920"/>
            <a:ext cx="3048000" cy="369332"/>
          </a:xfrm>
          <a:prstGeom prst="rect">
            <a:avLst/>
          </a:prstGeom>
          <a:noFill/>
        </p:spPr>
        <p:txBody>
          <a:bodyPr wrap="square" rtlCol="0">
            <a:spAutoFit/>
          </a:bodyPr>
          <a:lstStyle/>
          <a:p>
            <a:r>
              <a:rPr lang="en-US" dirty="0">
                <a:solidFill>
                  <a:schemeClr val="accent1"/>
                </a:solidFill>
              </a:rPr>
              <a:t>The working with weed puller</a:t>
            </a:r>
          </a:p>
        </p:txBody>
      </p:sp>
      <p:sp>
        <p:nvSpPr>
          <p:cNvPr id="8" name="TextBox 7">
            <a:extLst>
              <a:ext uri="{FF2B5EF4-FFF2-40B4-BE49-F238E27FC236}">
                <a16:creationId xmlns:a16="http://schemas.microsoft.com/office/drawing/2014/main" id="{A0BFDED7-F6E6-C944-8759-4147A213BDAA}"/>
              </a:ext>
            </a:extLst>
          </p:cNvPr>
          <p:cNvSpPr txBox="1"/>
          <p:nvPr/>
        </p:nvSpPr>
        <p:spPr>
          <a:xfrm>
            <a:off x="1493520" y="6035040"/>
            <a:ext cx="2895600" cy="369332"/>
          </a:xfrm>
          <a:prstGeom prst="rect">
            <a:avLst/>
          </a:prstGeom>
          <a:noFill/>
        </p:spPr>
        <p:txBody>
          <a:bodyPr wrap="square" rtlCol="0">
            <a:spAutoFit/>
          </a:bodyPr>
          <a:lstStyle/>
          <a:p>
            <a:r>
              <a:rPr lang="en-US" dirty="0"/>
              <a:t>Every </a:t>
            </a:r>
            <a:r>
              <a:rPr lang="en-US" dirty="0">
                <a:solidFill>
                  <a:schemeClr val="accent1"/>
                </a:solidFill>
              </a:rPr>
              <a:t>normal</a:t>
            </a:r>
            <a:r>
              <a:rPr lang="en-US" dirty="0"/>
              <a:t> person does</a:t>
            </a:r>
          </a:p>
        </p:txBody>
      </p:sp>
      <p:sp>
        <p:nvSpPr>
          <p:cNvPr id="9" name="TextBox 8">
            <a:extLst>
              <a:ext uri="{FF2B5EF4-FFF2-40B4-BE49-F238E27FC236}">
                <a16:creationId xmlns:a16="http://schemas.microsoft.com/office/drawing/2014/main" id="{6C9C7065-9D7E-5C4B-963C-6331C87BDC07}"/>
              </a:ext>
            </a:extLst>
          </p:cNvPr>
          <p:cNvSpPr txBox="1"/>
          <p:nvPr/>
        </p:nvSpPr>
        <p:spPr>
          <a:xfrm>
            <a:off x="6812280" y="5259586"/>
            <a:ext cx="3886200" cy="923330"/>
          </a:xfrm>
          <a:prstGeom prst="rect">
            <a:avLst/>
          </a:prstGeom>
          <a:noFill/>
        </p:spPr>
        <p:txBody>
          <a:bodyPr wrap="square" rtlCol="0">
            <a:spAutoFit/>
          </a:bodyPr>
          <a:lstStyle/>
          <a:p>
            <a:r>
              <a:rPr lang="en-US" dirty="0">
                <a:solidFill>
                  <a:schemeClr val="accent1"/>
                </a:solidFill>
              </a:rPr>
              <a:t>Make a mechanism to remove weeds which is feasible for a short person to use</a:t>
            </a:r>
          </a:p>
        </p:txBody>
      </p:sp>
    </p:spTree>
    <p:extLst>
      <p:ext uri="{BB962C8B-B14F-4D97-AF65-F5344CB8AC3E}">
        <p14:creationId xmlns:p14="http://schemas.microsoft.com/office/powerpoint/2010/main" val="1593523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EA5F7-0035-F345-A650-BDA6D8848988}"/>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Define:</a:t>
            </a:r>
            <a:br>
              <a:rPr lang="en-US" sz="3600" dirty="0">
                <a:solidFill>
                  <a:srgbClr val="FFFFFF"/>
                </a:solidFill>
              </a:rPr>
            </a:br>
            <a:r>
              <a:rPr lang="en-US" sz="3600" dirty="0">
                <a:solidFill>
                  <a:srgbClr val="FFFFFF"/>
                </a:solidFill>
              </a:rPr>
              <a:t>Ideas on sticky notes</a:t>
            </a:r>
          </a:p>
        </p:txBody>
      </p:sp>
      <p:pic>
        <p:nvPicPr>
          <p:cNvPr id="4" name="Picture 3">
            <a:extLst>
              <a:ext uri="{FF2B5EF4-FFF2-40B4-BE49-F238E27FC236}">
                <a16:creationId xmlns:a16="http://schemas.microsoft.com/office/drawing/2014/main" id="{29E7EB42-35E5-6547-9229-51E10E7F1E4A}"/>
              </a:ext>
            </a:extLst>
          </p:cNvPr>
          <p:cNvPicPr>
            <a:picLocks noChangeAspect="1"/>
          </p:cNvPicPr>
          <p:nvPr/>
        </p:nvPicPr>
        <p:blipFill>
          <a:blip r:embed="rId3"/>
          <a:stretch>
            <a:fillRect/>
          </a:stretch>
        </p:blipFill>
        <p:spPr>
          <a:xfrm>
            <a:off x="4831080" y="643466"/>
            <a:ext cx="6827520" cy="5864014"/>
          </a:xfrm>
          <a:prstGeom prst="rect">
            <a:avLst/>
          </a:prstGeom>
        </p:spPr>
      </p:pic>
    </p:spTree>
    <p:extLst>
      <p:ext uri="{BB962C8B-B14F-4D97-AF65-F5344CB8AC3E}">
        <p14:creationId xmlns:p14="http://schemas.microsoft.com/office/powerpoint/2010/main" val="371467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54797" y="1307706"/>
            <a:ext cx="2076832" cy="216281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133694" y="1335011"/>
            <a:ext cx="1912280" cy="1991641"/>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435446" y="3657213"/>
            <a:ext cx="2172044" cy="237319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7514110" y="3674842"/>
            <a:ext cx="2027187" cy="2217888"/>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476500" y="3505643"/>
            <a:ext cx="2624796" cy="2585785"/>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2545644" y="3523979"/>
            <a:ext cx="2478773" cy="2444069"/>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5054798" y="3657212"/>
            <a:ext cx="2229381" cy="2434216"/>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5133695" y="3674848"/>
            <a:ext cx="2062731" cy="2293200"/>
          </a:xfrm>
          <a:prstGeom prst="rect">
            <a:avLst/>
          </a:prstGeom>
          <a:blipFill>
            <a:blip r:embed="rId10" cstate="print"/>
            <a:stretch>
              <a:fillRect/>
            </a:stretch>
          </a:blipFill>
        </p:spPr>
        <p:txBody>
          <a:bodyPr wrap="square" lIns="0" tIns="0" rIns="0" bIns="0" rtlCol="0"/>
          <a:lstStyle/>
          <a:p>
            <a:endParaRPr/>
          </a:p>
        </p:txBody>
      </p:sp>
      <p:sp>
        <p:nvSpPr>
          <p:cNvPr id="10" name="object 10"/>
          <p:cNvSpPr/>
          <p:nvPr/>
        </p:nvSpPr>
        <p:spPr>
          <a:xfrm>
            <a:off x="7622025" y="1068510"/>
            <a:ext cx="1773949" cy="2658711"/>
          </a:xfrm>
          <a:prstGeom prst="rect">
            <a:avLst/>
          </a:prstGeom>
          <a:blipFill>
            <a:blip r:embed="rId11" cstate="print"/>
            <a:stretch>
              <a:fillRect/>
            </a:stretch>
          </a:blipFill>
        </p:spPr>
        <p:txBody>
          <a:bodyPr wrap="square" lIns="0" tIns="0" rIns="0" bIns="0" rtlCol="0"/>
          <a:lstStyle/>
          <a:p>
            <a:endParaRPr/>
          </a:p>
        </p:txBody>
      </p:sp>
      <p:sp>
        <p:nvSpPr>
          <p:cNvPr id="11" name="object 11"/>
          <p:cNvSpPr/>
          <p:nvPr/>
        </p:nvSpPr>
        <p:spPr>
          <a:xfrm>
            <a:off x="7703251" y="1077260"/>
            <a:ext cx="1607648" cy="2515076"/>
          </a:xfrm>
          <a:prstGeom prst="rect">
            <a:avLst/>
          </a:prstGeom>
          <a:blipFill>
            <a:blip r:embed="rId12" cstate="print"/>
            <a:stretch>
              <a:fillRect/>
            </a:stretch>
          </a:blipFill>
        </p:spPr>
        <p:txBody>
          <a:bodyPr wrap="square" lIns="0" tIns="0" rIns="0" bIns="0" rtlCol="0"/>
          <a:lstStyle/>
          <a:p>
            <a:endParaRPr/>
          </a:p>
        </p:txBody>
      </p:sp>
      <p:sp>
        <p:nvSpPr>
          <p:cNvPr id="12" name="object 12"/>
          <p:cNvSpPr/>
          <p:nvPr/>
        </p:nvSpPr>
        <p:spPr>
          <a:xfrm>
            <a:off x="2767823" y="1068509"/>
            <a:ext cx="2135567" cy="2810514"/>
          </a:xfrm>
          <a:prstGeom prst="rect">
            <a:avLst/>
          </a:prstGeom>
          <a:blipFill>
            <a:blip r:embed="rId13" cstate="print"/>
            <a:stretch>
              <a:fillRect/>
            </a:stretch>
          </a:blipFill>
        </p:spPr>
        <p:txBody>
          <a:bodyPr wrap="square" lIns="0" tIns="0" rIns="0" bIns="0" rtlCol="0"/>
          <a:lstStyle/>
          <a:p>
            <a:endParaRPr/>
          </a:p>
        </p:txBody>
      </p:sp>
      <p:sp>
        <p:nvSpPr>
          <p:cNvPr id="13" name="object 13"/>
          <p:cNvSpPr/>
          <p:nvPr/>
        </p:nvSpPr>
        <p:spPr>
          <a:xfrm>
            <a:off x="2845939" y="1077261"/>
            <a:ext cx="1971831" cy="2663379"/>
          </a:xfrm>
          <a:prstGeom prst="rect">
            <a:avLst/>
          </a:prstGeom>
          <a:blipFill>
            <a:blip r:embed="rId14" cstate="print"/>
            <a:stretch>
              <a:fillRect/>
            </a:stretch>
          </a:blipFill>
        </p:spPr>
        <p:txBody>
          <a:bodyPr wrap="square" lIns="0" tIns="0" rIns="0" bIns="0" rtlCol="0"/>
          <a:lstStyle/>
          <a:p>
            <a:endParaRPr/>
          </a:p>
        </p:txBody>
      </p:sp>
      <p:sp>
        <p:nvSpPr>
          <p:cNvPr id="15" name="object 15"/>
          <p:cNvSpPr txBox="1">
            <a:spLocks noGrp="1"/>
          </p:cNvSpPr>
          <p:nvPr>
            <p:ph type="title"/>
          </p:nvPr>
        </p:nvSpPr>
        <p:spPr>
          <a:xfrm>
            <a:off x="3240405" y="461900"/>
            <a:ext cx="5709285" cy="696595"/>
          </a:xfrm>
          <a:prstGeom prst="rect">
            <a:avLst/>
          </a:prstGeom>
        </p:spPr>
        <p:txBody>
          <a:bodyPr vert="horz" wrap="square" lIns="0" tIns="13335" rIns="0" bIns="0" rtlCol="0" anchor="ctr">
            <a:spAutoFit/>
          </a:bodyPr>
          <a:lstStyle/>
          <a:p>
            <a:pPr marL="12700">
              <a:lnSpc>
                <a:spcPct val="100000"/>
              </a:lnSpc>
              <a:spcBef>
                <a:spcPts val="105"/>
              </a:spcBef>
            </a:pPr>
            <a:r>
              <a:rPr spc="-120" dirty="0"/>
              <a:t>What </a:t>
            </a:r>
            <a:r>
              <a:rPr spc="-235" dirty="0"/>
              <a:t>is </a:t>
            </a:r>
            <a:r>
              <a:rPr spc="-280" dirty="0"/>
              <a:t>Design</a:t>
            </a:r>
            <a:r>
              <a:rPr spc="-380" dirty="0"/>
              <a:t> </a:t>
            </a:r>
            <a:r>
              <a:rPr spc="-215" dirty="0"/>
              <a:t>Thinking?</a:t>
            </a:r>
          </a:p>
        </p:txBody>
      </p:sp>
    </p:spTree>
    <p:extLst>
      <p:ext uri="{BB962C8B-B14F-4D97-AF65-F5344CB8AC3E}">
        <p14:creationId xmlns:p14="http://schemas.microsoft.com/office/powerpoint/2010/main" val="4120478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C8C1-66F2-0445-AADB-4D978F7E4329}"/>
              </a:ext>
            </a:extLst>
          </p:cNvPr>
          <p:cNvSpPr>
            <a:spLocks noGrp="1"/>
          </p:cNvSpPr>
          <p:nvPr>
            <p:ph type="title"/>
          </p:nvPr>
        </p:nvSpPr>
        <p:spPr>
          <a:xfrm>
            <a:off x="643468" y="623392"/>
            <a:ext cx="3363974" cy="1607060"/>
          </a:xfrm>
          <a:prstGeom prst="ellipse">
            <a:avLst/>
          </a:prstGeo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Al Nile" pitchFamily="2" charset="-78"/>
                <a:cs typeface="Al Nile" pitchFamily="2" charset="-78"/>
              </a:rPr>
              <a:t>Ideation</a:t>
            </a:r>
          </a:p>
        </p:txBody>
      </p:sp>
      <p:sp>
        <p:nvSpPr>
          <p:cNvPr id="3" name="Rectangle 2">
            <a:extLst>
              <a:ext uri="{FF2B5EF4-FFF2-40B4-BE49-F238E27FC236}">
                <a16:creationId xmlns:a16="http://schemas.microsoft.com/office/drawing/2014/main" id="{C65C012C-9514-7D48-9499-7919E726067C}"/>
              </a:ext>
            </a:extLst>
          </p:cNvPr>
          <p:cNvSpPr/>
          <p:nvPr/>
        </p:nvSpPr>
        <p:spPr>
          <a:xfrm>
            <a:off x="643468" y="2638043"/>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A weed puller is a device which is used to pull weed out of the ground manually. Figure 3 shows the standard design of a weed puller. It has a foot rest area where a person will place his foot and press in the downward direction. The blades will help to penetrate the ground and grab the weed and then pull it out. The problem that we observed with our client was mainly with the balancing. She doesn’t have proper balance and that is why she can’t put much force on the foot rest area. Also, the handle is straight and hard to guide. </a:t>
            </a:r>
            <a:endParaRPr lang="en-US" sz="1600" dirty="0">
              <a:effectLst/>
            </a:endParaRPr>
          </a:p>
        </p:txBody>
      </p:sp>
      <p:pic>
        <p:nvPicPr>
          <p:cNvPr id="5" name="Picture 4">
            <a:extLst>
              <a:ext uri="{FF2B5EF4-FFF2-40B4-BE49-F238E27FC236}">
                <a16:creationId xmlns:a16="http://schemas.microsoft.com/office/drawing/2014/main" id="{4CD53A73-6B14-6449-AEF6-B77A1CEC32A9}"/>
              </a:ext>
            </a:extLst>
          </p:cNvPr>
          <p:cNvPicPr>
            <a:picLocks noChangeAspect="1"/>
          </p:cNvPicPr>
          <p:nvPr/>
        </p:nvPicPr>
        <p:blipFill>
          <a:blip r:embed="rId2"/>
          <a:stretch>
            <a:fillRect/>
          </a:stretch>
        </p:blipFill>
        <p:spPr>
          <a:xfrm>
            <a:off x="6346984" y="643467"/>
            <a:ext cx="5052536" cy="5410199"/>
          </a:xfrm>
          <a:prstGeom prst="rect">
            <a:avLst/>
          </a:prstGeom>
        </p:spPr>
      </p:pic>
      <p:sp>
        <p:nvSpPr>
          <p:cNvPr id="6" name="Oval Callout 5">
            <a:extLst>
              <a:ext uri="{FF2B5EF4-FFF2-40B4-BE49-F238E27FC236}">
                <a16:creationId xmlns:a16="http://schemas.microsoft.com/office/drawing/2014/main" id="{6D567D1A-8DA4-614B-9E53-3C6AD8A5627E}"/>
              </a:ext>
            </a:extLst>
          </p:cNvPr>
          <p:cNvSpPr/>
          <p:nvPr/>
        </p:nvSpPr>
        <p:spPr>
          <a:xfrm>
            <a:off x="4990624" y="44272"/>
            <a:ext cx="2712720" cy="216560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problem that we observed with our client was mainly with the </a:t>
            </a:r>
            <a:r>
              <a:rPr lang="en-US" dirty="0">
                <a:solidFill>
                  <a:srgbClr val="92D050"/>
                </a:solidFill>
              </a:rPr>
              <a:t>balancing</a:t>
            </a:r>
            <a:r>
              <a:rPr lang="en-US" dirty="0"/>
              <a:t>.</a:t>
            </a:r>
          </a:p>
        </p:txBody>
      </p:sp>
    </p:spTree>
    <p:extLst>
      <p:ext uri="{BB962C8B-B14F-4D97-AF65-F5344CB8AC3E}">
        <p14:creationId xmlns:p14="http://schemas.microsoft.com/office/powerpoint/2010/main" val="310800400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FBD2F6-7272-4B45-B818-D7CA16A99C4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Idea1</a:t>
            </a:r>
          </a:p>
        </p:txBody>
      </p:sp>
      <p:sp>
        <p:nvSpPr>
          <p:cNvPr id="3" name="Rectangle 2">
            <a:extLst>
              <a:ext uri="{FF2B5EF4-FFF2-40B4-BE49-F238E27FC236}">
                <a16:creationId xmlns:a16="http://schemas.microsoft.com/office/drawing/2014/main" id="{ED1D16B8-D4E2-8446-93A4-DCE131CF39C8}"/>
              </a:ext>
            </a:extLst>
          </p:cNvPr>
          <p:cNvSpPr/>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t>The first sketch that we made took in to an account the main problem of less area on the foot rest. The idea was to increase the surface area of the foot rest so it would be easy for our client to stand on it. The inherited foot rest area is very less can trip a person if he has balancing issues. </a:t>
            </a:r>
            <a:endParaRPr lang="en-US" sz="1600">
              <a:effectLst/>
            </a:endParaRPr>
          </a:p>
        </p:txBody>
      </p:sp>
      <p:pic>
        <p:nvPicPr>
          <p:cNvPr id="5" name="Picture 4">
            <a:extLst>
              <a:ext uri="{FF2B5EF4-FFF2-40B4-BE49-F238E27FC236}">
                <a16:creationId xmlns:a16="http://schemas.microsoft.com/office/drawing/2014/main" id="{E749299B-3683-0447-A87A-E26DD60CDF07}"/>
              </a:ext>
            </a:extLst>
          </p:cNvPr>
          <p:cNvPicPr>
            <a:picLocks noChangeAspect="1"/>
          </p:cNvPicPr>
          <p:nvPr/>
        </p:nvPicPr>
        <p:blipFill>
          <a:blip r:embed="rId3"/>
          <a:stretch>
            <a:fillRect/>
          </a:stretch>
        </p:blipFill>
        <p:spPr>
          <a:xfrm>
            <a:off x="5843881" y="952500"/>
            <a:ext cx="4540165" cy="4829963"/>
          </a:xfrm>
          <a:prstGeom prst="rect">
            <a:avLst/>
          </a:prstGeom>
        </p:spPr>
      </p:pic>
    </p:spTree>
    <p:extLst>
      <p:ext uri="{BB962C8B-B14F-4D97-AF65-F5344CB8AC3E}">
        <p14:creationId xmlns:p14="http://schemas.microsoft.com/office/powerpoint/2010/main" val="465122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B9B915-DD59-5642-A73F-CC64CBC5CA10}"/>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Idea 2</a:t>
            </a:r>
          </a:p>
        </p:txBody>
      </p:sp>
      <p:sp>
        <p:nvSpPr>
          <p:cNvPr id="7" name="Rectangle 6">
            <a:extLst>
              <a:ext uri="{FF2B5EF4-FFF2-40B4-BE49-F238E27FC236}">
                <a16:creationId xmlns:a16="http://schemas.microsoft.com/office/drawing/2014/main" id="{4EF6C202-412C-9445-9518-FE28594FC4BF}"/>
              </a:ext>
            </a:extLst>
          </p:cNvPr>
          <p:cNvSpPr/>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a:t>In these sketches, the foot area was extended. The two sides were used to make proper balance. These two sides can be used to stand on them and put pressure to penetrate the ground. The next improvement was done by adding hand actuator at the top of the handle to make the gripping easier. </a:t>
            </a:r>
            <a:endParaRPr lang="en-US" sz="1500">
              <a:effectLst/>
            </a:endParaRPr>
          </a:p>
        </p:txBody>
      </p:sp>
      <p:pic>
        <p:nvPicPr>
          <p:cNvPr id="6" name="Picture 5">
            <a:extLst>
              <a:ext uri="{FF2B5EF4-FFF2-40B4-BE49-F238E27FC236}">
                <a16:creationId xmlns:a16="http://schemas.microsoft.com/office/drawing/2014/main" id="{27AE63E2-BB0B-DD4C-94D0-DE60ADAC9FC6}"/>
              </a:ext>
            </a:extLst>
          </p:cNvPr>
          <p:cNvPicPr>
            <a:picLocks noChangeAspect="1"/>
          </p:cNvPicPr>
          <p:nvPr/>
        </p:nvPicPr>
        <p:blipFill>
          <a:blip r:embed="rId2"/>
          <a:stretch>
            <a:fillRect/>
          </a:stretch>
        </p:blipFill>
        <p:spPr>
          <a:xfrm>
            <a:off x="4662102" y="1020216"/>
            <a:ext cx="6903723" cy="4694531"/>
          </a:xfrm>
          <a:prstGeom prst="rect">
            <a:avLst/>
          </a:prstGeom>
        </p:spPr>
      </p:pic>
    </p:spTree>
    <p:extLst>
      <p:ext uri="{BB962C8B-B14F-4D97-AF65-F5344CB8AC3E}">
        <p14:creationId xmlns:p14="http://schemas.microsoft.com/office/powerpoint/2010/main" val="3923008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04B4CC-AF5E-8A4A-BC1B-1D6ACBA9073E}"/>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dirty="0"/>
              <a:t>I</a:t>
            </a:r>
            <a:r>
              <a:rPr lang="en-US" sz="2800" kern="1200" dirty="0">
                <a:solidFill>
                  <a:schemeClr val="tx1"/>
                </a:solidFill>
                <a:latin typeface="+mj-lt"/>
                <a:ea typeface="+mj-ea"/>
                <a:cs typeface="+mj-cs"/>
              </a:rPr>
              <a:t>dea3</a:t>
            </a:r>
          </a:p>
        </p:txBody>
      </p:sp>
      <p:sp>
        <p:nvSpPr>
          <p:cNvPr id="3" name="Rectangle 2">
            <a:extLst>
              <a:ext uri="{FF2B5EF4-FFF2-40B4-BE49-F238E27FC236}">
                <a16:creationId xmlns:a16="http://schemas.microsoft.com/office/drawing/2014/main" id="{2EEDD4AA-05AE-AF41-8C60-9848281AE094}"/>
              </a:ext>
            </a:extLst>
          </p:cNvPr>
          <p:cNvSpPr/>
          <p:nvPr/>
        </p:nvSpPr>
        <p:spPr>
          <a:xfrm>
            <a:off x="643468" y="2638043"/>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In this sketch, a rotating wheel is installed on the side of the weed puller. This wheel will be used to make a hole in the ground. This motion will make it easier to penetrate the ground and this wheel is flexible to move across the handle and in this manner the position can be modified according to the height of an operator. </a:t>
            </a:r>
            <a:endParaRPr lang="en-US" sz="2000">
              <a:effectLst/>
            </a:endParaRPr>
          </a:p>
        </p:txBody>
      </p:sp>
      <p:pic>
        <p:nvPicPr>
          <p:cNvPr id="7" name="Picture 6">
            <a:extLst>
              <a:ext uri="{FF2B5EF4-FFF2-40B4-BE49-F238E27FC236}">
                <a16:creationId xmlns:a16="http://schemas.microsoft.com/office/drawing/2014/main" id="{713B4C29-DFA9-9B40-B5EC-A0597F2949E4}"/>
              </a:ext>
            </a:extLst>
          </p:cNvPr>
          <p:cNvPicPr>
            <a:picLocks noChangeAspect="1"/>
          </p:cNvPicPr>
          <p:nvPr/>
        </p:nvPicPr>
        <p:blipFill>
          <a:blip r:embed="rId2"/>
          <a:stretch>
            <a:fillRect/>
          </a:stretch>
        </p:blipFill>
        <p:spPr>
          <a:xfrm>
            <a:off x="6428137" y="643467"/>
            <a:ext cx="3990021" cy="5410199"/>
          </a:xfrm>
          <a:prstGeom prst="rect">
            <a:avLst/>
          </a:prstGeom>
        </p:spPr>
      </p:pic>
    </p:spTree>
    <p:extLst>
      <p:ext uri="{BB962C8B-B14F-4D97-AF65-F5344CB8AC3E}">
        <p14:creationId xmlns:p14="http://schemas.microsoft.com/office/powerpoint/2010/main" val="264426481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2A5B72-36B5-B94B-8412-05BC21550A7C}"/>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Idea4</a:t>
            </a:r>
          </a:p>
        </p:txBody>
      </p:sp>
      <p:sp>
        <p:nvSpPr>
          <p:cNvPr id="3" name="Rectangle 2">
            <a:extLst>
              <a:ext uri="{FF2B5EF4-FFF2-40B4-BE49-F238E27FC236}">
                <a16:creationId xmlns:a16="http://schemas.microsoft.com/office/drawing/2014/main" id="{6AF8DA1B-A434-A342-AA6E-218C9DC34B85}"/>
              </a:ext>
            </a:extLst>
          </p:cNvPr>
          <p:cNvSpPr/>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a:t>When our client used water to damp the ground to make it softer, it gave us an idea to mount a water sprinkling system on it. The sketch shows the position of a water tank and an actuator. An operator can sprinkle some water on the ground first and then use the standard weed puller to penetrate the ground </a:t>
            </a:r>
            <a:endParaRPr lang="en-US" sz="1500">
              <a:effectLst/>
            </a:endParaRPr>
          </a:p>
        </p:txBody>
      </p:sp>
      <p:pic>
        <p:nvPicPr>
          <p:cNvPr id="5" name="Picture 4">
            <a:extLst>
              <a:ext uri="{FF2B5EF4-FFF2-40B4-BE49-F238E27FC236}">
                <a16:creationId xmlns:a16="http://schemas.microsoft.com/office/drawing/2014/main" id="{FA1A0312-598F-3D43-B502-B699C3EDF112}"/>
              </a:ext>
            </a:extLst>
          </p:cNvPr>
          <p:cNvPicPr>
            <a:picLocks noChangeAspect="1"/>
          </p:cNvPicPr>
          <p:nvPr/>
        </p:nvPicPr>
        <p:blipFill>
          <a:blip r:embed="rId2"/>
          <a:stretch>
            <a:fillRect/>
          </a:stretch>
        </p:blipFill>
        <p:spPr>
          <a:xfrm>
            <a:off x="5795581" y="952500"/>
            <a:ext cx="4636764" cy="4829963"/>
          </a:xfrm>
          <a:prstGeom prst="rect">
            <a:avLst/>
          </a:prstGeom>
        </p:spPr>
      </p:pic>
    </p:spTree>
    <p:extLst>
      <p:ext uri="{BB962C8B-B14F-4D97-AF65-F5344CB8AC3E}">
        <p14:creationId xmlns:p14="http://schemas.microsoft.com/office/powerpoint/2010/main" val="1036159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A081-E7AB-074A-8F63-71726768010B}"/>
              </a:ext>
            </a:extLst>
          </p:cNvPr>
          <p:cNvSpPr>
            <a:spLocks noGrp="1"/>
          </p:cNvSpPr>
          <p:nvPr>
            <p:ph type="title"/>
          </p:nvPr>
        </p:nvSpPr>
        <p:spPr/>
        <p:txBody>
          <a:bodyPr>
            <a:normAutofit fontScale="90000"/>
          </a:bodyPr>
          <a:lstStyle/>
          <a:p>
            <a:r>
              <a:rPr lang="en-US" dirty="0" err="1"/>
              <a:t>FeedBack</a:t>
            </a:r>
            <a:r>
              <a:rPr lang="en-US" dirty="0"/>
              <a:t> :We were</a:t>
            </a:r>
            <a:r>
              <a:rPr lang="en-CA" dirty="0">
                <a:latin typeface="TimesNewRomanPSMT"/>
              </a:rPr>
              <a:t> asked that why did we use blades only?</a:t>
            </a:r>
            <a:br>
              <a:rPr lang="en-CA" dirty="0">
                <a:latin typeface="TimesNewRomanPSMT"/>
              </a:rPr>
            </a:br>
            <a:endParaRPr lang="en-US" dirty="0"/>
          </a:p>
        </p:txBody>
      </p:sp>
      <p:sp>
        <p:nvSpPr>
          <p:cNvPr id="4" name="Rectangle 3">
            <a:extLst>
              <a:ext uri="{FF2B5EF4-FFF2-40B4-BE49-F238E27FC236}">
                <a16:creationId xmlns:a16="http://schemas.microsoft.com/office/drawing/2014/main" id="{B4BD5A6F-F706-A94D-9D74-80CBC229ABF1}"/>
              </a:ext>
            </a:extLst>
          </p:cNvPr>
          <p:cNvSpPr/>
          <p:nvPr/>
        </p:nvSpPr>
        <p:spPr>
          <a:xfrm>
            <a:off x="838200" y="2547819"/>
            <a:ext cx="6096000" cy="2308324"/>
          </a:xfrm>
          <a:prstGeom prst="rect">
            <a:avLst/>
          </a:prstGeom>
        </p:spPr>
        <p:txBody>
          <a:bodyPr>
            <a:spAutoFit/>
          </a:bodyPr>
          <a:lstStyle/>
          <a:p>
            <a:endParaRPr lang="en-CA" dirty="0">
              <a:latin typeface="TimesNewRomanPSMT"/>
            </a:endParaRPr>
          </a:p>
          <a:p>
            <a:r>
              <a:rPr lang="en-CA" dirty="0"/>
              <a:t>The appeal of this question was strong and we realized that we were unintentionally setting a paradigm that only blades can penetrate the ground. So, after that, we again started from the very beginning and found out that we needed something sharp to penetrate the ground. The real property that we needed was sharpness and not the blades particularly. </a:t>
            </a:r>
            <a:endParaRPr lang="en-CA" dirty="0">
              <a:effectLst/>
            </a:endParaRPr>
          </a:p>
          <a:p>
            <a:endParaRPr lang="en-CA" dirty="0">
              <a:effectLst/>
            </a:endParaRPr>
          </a:p>
        </p:txBody>
      </p:sp>
      <p:sp>
        <p:nvSpPr>
          <p:cNvPr id="5" name="Cloud Callout 4">
            <a:extLst>
              <a:ext uri="{FF2B5EF4-FFF2-40B4-BE49-F238E27FC236}">
                <a16:creationId xmlns:a16="http://schemas.microsoft.com/office/drawing/2014/main" id="{30F64E92-1380-314B-B5E2-BC075DA36502}"/>
              </a:ext>
            </a:extLst>
          </p:cNvPr>
          <p:cNvSpPr/>
          <p:nvPr/>
        </p:nvSpPr>
        <p:spPr>
          <a:xfrm>
            <a:off x="8442960" y="2209800"/>
            <a:ext cx="2301240" cy="21671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Sharpness not Blades</a:t>
            </a:r>
          </a:p>
        </p:txBody>
      </p:sp>
    </p:spTree>
    <p:extLst>
      <p:ext uri="{BB962C8B-B14F-4D97-AF65-F5344CB8AC3E}">
        <p14:creationId xmlns:p14="http://schemas.microsoft.com/office/powerpoint/2010/main" val="1173133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B32E555-AB69-5B4E-A750-14389D98584F}"/>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kern="1200" dirty="0">
                <a:solidFill>
                  <a:srgbClr val="FFFFFF"/>
                </a:solidFill>
                <a:latin typeface="+mj-lt"/>
                <a:ea typeface="+mj-ea"/>
                <a:cs typeface="+mj-cs"/>
              </a:rPr>
              <a:t>Ideas based on Feedback and divergence of solution </a:t>
            </a:r>
          </a:p>
        </p:txBody>
      </p:sp>
      <p:sp>
        <p:nvSpPr>
          <p:cNvPr id="3" name="Rectangle 2">
            <a:extLst>
              <a:ext uri="{FF2B5EF4-FFF2-40B4-BE49-F238E27FC236}">
                <a16:creationId xmlns:a16="http://schemas.microsoft.com/office/drawing/2014/main" id="{2FD2ED80-61C3-614D-8546-540F89933638}"/>
              </a:ext>
            </a:extLst>
          </p:cNvPr>
          <p:cNvSpPr/>
          <p:nvPr/>
        </p:nvSpPr>
        <p:spPr>
          <a:xfrm>
            <a:off x="6090574" y="801866"/>
            <a:ext cx="5306084" cy="5230634"/>
          </a:xfrm>
          <a:prstGeom prst="rect">
            <a:avLst/>
          </a:prstGeom>
        </p:spPr>
        <p:txBody>
          <a:bodyPr vert="horz" lIns="91440" tIns="45720" rIns="91440" bIns="45720" rtlCol="0" anchor="ctr">
            <a:normAutofit/>
          </a:bodyPr>
          <a:lstStyle/>
          <a:p>
            <a:pPr marL="457200" indent="-457200">
              <a:lnSpc>
                <a:spcPct val="90000"/>
              </a:lnSpc>
              <a:spcAft>
                <a:spcPts val="600"/>
              </a:spcAft>
              <a:buAutoNum type="arabicPeriod"/>
            </a:pPr>
            <a:r>
              <a:rPr lang="en-US" sz="1900" dirty="0">
                <a:solidFill>
                  <a:srgbClr val="000000"/>
                </a:solidFill>
                <a:effectLst/>
              </a:rPr>
              <a:t>Penetrate the ground and take the weed out – The idea is to penetrate the ground first and then take the weed out. </a:t>
            </a:r>
          </a:p>
          <a:p>
            <a:pPr marL="457200" indent="-457200">
              <a:lnSpc>
                <a:spcPct val="90000"/>
              </a:lnSpc>
              <a:spcAft>
                <a:spcPts val="600"/>
              </a:spcAft>
              <a:buAutoNum type="arabicPeriod"/>
            </a:pPr>
            <a:endParaRPr lang="en-US" sz="1900" dirty="0">
              <a:solidFill>
                <a:srgbClr val="000000"/>
              </a:solidFill>
              <a:effectLst/>
            </a:endParaRPr>
          </a:p>
          <a:p>
            <a:pPr>
              <a:lnSpc>
                <a:spcPct val="90000"/>
              </a:lnSpc>
              <a:spcAft>
                <a:spcPts val="600"/>
              </a:spcAft>
            </a:pPr>
            <a:r>
              <a:rPr lang="en-US" sz="1900" dirty="0">
                <a:solidFill>
                  <a:srgbClr val="000000"/>
                </a:solidFill>
              </a:rPr>
              <a:t>2.</a:t>
            </a:r>
            <a:r>
              <a:rPr lang="en-US" sz="1900" dirty="0">
                <a:solidFill>
                  <a:srgbClr val="000000"/>
                </a:solidFill>
                <a:effectLst/>
              </a:rPr>
              <a:t>Cut the weed from the top – In this category, the weed wouldn’t be taken out of the ground but it would be cut from the top. </a:t>
            </a:r>
          </a:p>
          <a:p>
            <a:pPr>
              <a:lnSpc>
                <a:spcPct val="90000"/>
              </a:lnSpc>
              <a:spcAft>
                <a:spcPts val="600"/>
              </a:spcAft>
            </a:pPr>
            <a:endParaRPr lang="en-US" sz="1900" dirty="0">
              <a:solidFill>
                <a:srgbClr val="000000"/>
              </a:solidFill>
            </a:endParaRPr>
          </a:p>
          <a:p>
            <a:pPr>
              <a:lnSpc>
                <a:spcPct val="90000"/>
              </a:lnSpc>
              <a:spcAft>
                <a:spcPts val="600"/>
              </a:spcAft>
            </a:pPr>
            <a:r>
              <a:rPr lang="en-US" sz="1900" dirty="0">
                <a:solidFill>
                  <a:srgbClr val="000000"/>
                </a:solidFill>
              </a:rPr>
              <a:t>3. </a:t>
            </a:r>
            <a:r>
              <a:rPr lang="en-US" sz="1900" dirty="0">
                <a:solidFill>
                  <a:srgbClr val="000000"/>
                </a:solidFill>
                <a:effectLst/>
              </a:rPr>
              <a:t>Destroy the weed by chemical products – A chemical will be used to destroy the weed. This process will take some time and may damage the soil and environment. </a:t>
            </a:r>
          </a:p>
          <a:p>
            <a:pPr indent="-228600">
              <a:lnSpc>
                <a:spcPct val="90000"/>
              </a:lnSpc>
              <a:spcAft>
                <a:spcPts val="600"/>
              </a:spcAft>
              <a:buFont typeface="Arial" panose="020B0604020202020204" pitchFamily="34" charset="0"/>
              <a:buChar char="•"/>
            </a:pPr>
            <a:r>
              <a:rPr lang="en-US" sz="1900" dirty="0">
                <a:solidFill>
                  <a:srgbClr val="000000"/>
                </a:solidFill>
                <a:effectLst/>
              </a:rPr>
              <a:t>Cut the source of sunlight. </a:t>
            </a:r>
          </a:p>
          <a:p>
            <a:pPr marL="742950" lvl="1" indent="-228600">
              <a:lnSpc>
                <a:spcPct val="90000"/>
              </a:lnSpc>
              <a:spcAft>
                <a:spcPts val="600"/>
              </a:spcAft>
              <a:buFont typeface="Arial" panose="020B0604020202020204" pitchFamily="34" charset="0"/>
              <a:buChar char="•"/>
            </a:pPr>
            <a:r>
              <a:rPr lang="en-US" sz="1900" dirty="0">
                <a:solidFill>
                  <a:srgbClr val="000000"/>
                </a:solidFill>
                <a:effectLst/>
              </a:rPr>
              <a:t>Covering by sheets </a:t>
            </a:r>
          </a:p>
          <a:p>
            <a:pPr marL="742950" lvl="1" indent="-228600">
              <a:lnSpc>
                <a:spcPct val="90000"/>
              </a:lnSpc>
              <a:spcAft>
                <a:spcPts val="600"/>
              </a:spcAft>
              <a:buFont typeface="Arial" panose="020B0604020202020204" pitchFamily="34" charset="0"/>
              <a:buChar char="•"/>
            </a:pPr>
            <a:r>
              <a:rPr lang="en-US" sz="1900" dirty="0">
                <a:solidFill>
                  <a:srgbClr val="000000"/>
                </a:solidFill>
                <a:effectLst/>
              </a:rPr>
              <a:t>Covering by snow </a:t>
            </a:r>
          </a:p>
          <a:p>
            <a:pPr marL="742950" lvl="1" indent="-228600">
              <a:lnSpc>
                <a:spcPct val="90000"/>
              </a:lnSpc>
              <a:spcAft>
                <a:spcPts val="600"/>
              </a:spcAft>
              <a:buFont typeface="Arial" panose="020B0604020202020204" pitchFamily="34" charset="0"/>
              <a:buChar char="•"/>
            </a:pPr>
            <a:r>
              <a:rPr lang="en-US" sz="1900" dirty="0">
                <a:solidFill>
                  <a:srgbClr val="000000"/>
                </a:solidFill>
                <a:effectLst/>
              </a:rPr>
              <a:t>By plastic bags </a:t>
            </a:r>
          </a:p>
          <a:p>
            <a:pPr marL="742950" lvl="1" indent="-228600">
              <a:lnSpc>
                <a:spcPct val="90000"/>
              </a:lnSpc>
              <a:spcAft>
                <a:spcPts val="600"/>
              </a:spcAft>
              <a:buFont typeface="Arial" panose="020B0604020202020204" pitchFamily="34" charset="0"/>
              <a:buChar char="•"/>
            </a:pPr>
            <a:r>
              <a:rPr lang="en-US" sz="1900" dirty="0">
                <a:solidFill>
                  <a:srgbClr val="000000"/>
                </a:solidFill>
                <a:effectLst/>
              </a:rPr>
              <a:t>Use cemented floorings </a:t>
            </a:r>
          </a:p>
        </p:txBody>
      </p:sp>
    </p:spTree>
    <p:extLst>
      <p:ext uri="{BB962C8B-B14F-4D97-AF65-F5344CB8AC3E}">
        <p14:creationId xmlns:p14="http://schemas.microsoft.com/office/powerpoint/2010/main" val="4130393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9B6A-C744-C740-BC4E-B989110D799B}"/>
              </a:ext>
            </a:extLst>
          </p:cNvPr>
          <p:cNvSpPr>
            <a:spLocks noGrp="1"/>
          </p:cNvSpPr>
          <p:nvPr>
            <p:ph type="title"/>
          </p:nvPr>
        </p:nvSpPr>
        <p:spPr/>
        <p:txBody>
          <a:bodyPr/>
          <a:lstStyle/>
          <a:p>
            <a:r>
              <a:rPr lang="en-US" dirty="0"/>
              <a:t>Second Feedback</a:t>
            </a:r>
          </a:p>
        </p:txBody>
      </p:sp>
      <p:sp>
        <p:nvSpPr>
          <p:cNvPr id="3" name="Rectangle 2">
            <a:extLst>
              <a:ext uri="{FF2B5EF4-FFF2-40B4-BE49-F238E27FC236}">
                <a16:creationId xmlns:a16="http://schemas.microsoft.com/office/drawing/2014/main" id="{07CE7809-A934-3A43-A021-523EEBEBA85F}"/>
              </a:ext>
            </a:extLst>
          </p:cNvPr>
          <p:cNvSpPr/>
          <p:nvPr/>
        </p:nvSpPr>
        <p:spPr>
          <a:xfrm>
            <a:off x="579120" y="2107198"/>
            <a:ext cx="6096000" cy="1754326"/>
          </a:xfrm>
          <a:prstGeom prst="rect">
            <a:avLst/>
          </a:prstGeom>
        </p:spPr>
        <p:txBody>
          <a:bodyPr>
            <a:spAutoFit/>
          </a:bodyPr>
          <a:lstStyle/>
          <a:p>
            <a:r>
              <a:rPr lang="en-CA" dirty="0">
                <a:latin typeface="TimesNewRomanPSMT"/>
              </a:rPr>
              <a:t>After showing these sketches to our stakeholder, we got feedback that some of these ideas were too crazy to work with. For example, the use of a flamethrower can be used to destroy the weed. But it won’t be a prudent decision to ask a 55 years old lady to use it. Some of those ideas were too impractical and hard to make. </a:t>
            </a:r>
            <a:endParaRPr lang="en-CA" dirty="0">
              <a:effectLst/>
            </a:endParaRPr>
          </a:p>
        </p:txBody>
      </p:sp>
      <p:sp>
        <p:nvSpPr>
          <p:cNvPr id="4" name="Cloud Callout 3">
            <a:extLst>
              <a:ext uri="{FF2B5EF4-FFF2-40B4-BE49-F238E27FC236}">
                <a16:creationId xmlns:a16="http://schemas.microsoft.com/office/drawing/2014/main" id="{D8700C7D-1C25-2347-8D18-3D65C2390553}"/>
              </a:ext>
            </a:extLst>
          </p:cNvPr>
          <p:cNvSpPr/>
          <p:nvPr/>
        </p:nvSpPr>
        <p:spPr>
          <a:xfrm>
            <a:off x="7025640" y="1066800"/>
            <a:ext cx="4221480" cy="477012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TimesNewRomanPSMT"/>
              </a:rPr>
              <a:t>we decided to work again on the basic design of the weed puller. This time, we were trying to modify the existing design according to the need of our client.</a:t>
            </a:r>
            <a:endParaRPr lang="en-US" dirty="0"/>
          </a:p>
        </p:txBody>
      </p:sp>
    </p:spTree>
    <p:extLst>
      <p:ext uri="{BB962C8B-B14F-4D97-AF65-F5344CB8AC3E}">
        <p14:creationId xmlns:p14="http://schemas.microsoft.com/office/powerpoint/2010/main" val="1878369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CE52F-B6D9-104E-ABDA-E4B8C6AD185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Prototyping of Solution</a:t>
            </a:r>
          </a:p>
        </p:txBody>
      </p:sp>
      <p:cxnSp>
        <p:nvCxnSpPr>
          <p:cNvPr id="36" name="Straight Connector 3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3C72E2D-50AC-4F4A-9D1A-0539FE977BFA}"/>
              </a:ext>
            </a:extLst>
          </p:cNvPr>
          <p:cNvPicPr>
            <a:picLocks noChangeAspect="1"/>
          </p:cNvPicPr>
          <p:nvPr/>
        </p:nvPicPr>
        <p:blipFill>
          <a:blip r:embed="rId2"/>
          <a:stretch>
            <a:fillRect/>
          </a:stretch>
        </p:blipFill>
        <p:spPr>
          <a:xfrm>
            <a:off x="1572515" y="2426818"/>
            <a:ext cx="2974020" cy="3997637"/>
          </a:xfrm>
          <a:prstGeom prst="rect">
            <a:avLst/>
          </a:prstGeom>
        </p:spPr>
      </p:pic>
      <p:cxnSp>
        <p:nvCxnSpPr>
          <p:cNvPr id="38" name="Straight Connector 3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C8F53B5-AAF8-1F40-BE78-0CAC2CBEF33C}"/>
              </a:ext>
            </a:extLst>
          </p:cNvPr>
          <p:cNvPicPr>
            <a:picLocks noChangeAspect="1"/>
          </p:cNvPicPr>
          <p:nvPr/>
        </p:nvPicPr>
        <p:blipFill>
          <a:blip r:embed="rId3"/>
          <a:stretch>
            <a:fillRect/>
          </a:stretch>
        </p:blipFill>
        <p:spPr>
          <a:xfrm>
            <a:off x="7384089" y="2426818"/>
            <a:ext cx="3577885" cy="3997637"/>
          </a:xfrm>
          <a:prstGeom prst="rect">
            <a:avLst/>
          </a:prstGeom>
        </p:spPr>
      </p:pic>
    </p:spTree>
    <p:extLst>
      <p:ext uri="{BB962C8B-B14F-4D97-AF65-F5344CB8AC3E}">
        <p14:creationId xmlns:p14="http://schemas.microsoft.com/office/powerpoint/2010/main" val="3884086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4D217-CC4C-444E-B6CA-120933A8BF76}"/>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Initial Prototype</a:t>
            </a:r>
          </a:p>
        </p:txBody>
      </p:sp>
      <p:pic>
        <p:nvPicPr>
          <p:cNvPr id="6" name="Picture 5">
            <a:extLst>
              <a:ext uri="{FF2B5EF4-FFF2-40B4-BE49-F238E27FC236}">
                <a16:creationId xmlns:a16="http://schemas.microsoft.com/office/drawing/2014/main" id="{581BA17F-4D1F-7441-A502-97B2C465651E}"/>
              </a:ext>
            </a:extLst>
          </p:cNvPr>
          <p:cNvPicPr>
            <a:picLocks noChangeAspect="1"/>
          </p:cNvPicPr>
          <p:nvPr/>
        </p:nvPicPr>
        <p:blipFill>
          <a:blip r:embed="rId3"/>
          <a:stretch>
            <a:fillRect/>
          </a:stretch>
        </p:blipFill>
        <p:spPr>
          <a:xfrm>
            <a:off x="6144435" y="492573"/>
            <a:ext cx="4572318" cy="5880796"/>
          </a:xfrm>
          <a:prstGeom prst="rect">
            <a:avLst/>
          </a:prstGeom>
        </p:spPr>
      </p:pic>
    </p:spTree>
    <p:extLst>
      <p:ext uri="{BB962C8B-B14F-4D97-AF65-F5344CB8AC3E}">
        <p14:creationId xmlns:p14="http://schemas.microsoft.com/office/powerpoint/2010/main" val="349762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885A42-2992-1B47-BA19-937BE3D29014}"/>
              </a:ext>
            </a:extLst>
          </p:cNvPr>
          <p:cNvPicPr>
            <a:picLocks noGrp="1" noChangeAspect="1"/>
          </p:cNvPicPr>
          <p:nvPr>
            <p:ph idx="1"/>
          </p:nvPr>
        </p:nvPicPr>
        <p:blipFill rotWithShape="1">
          <a:blip r:embed="rId3"/>
          <a:srcRect b="3017"/>
          <a:stretch/>
        </p:blipFill>
        <p:spPr>
          <a:xfrm>
            <a:off x="20" y="10"/>
            <a:ext cx="12191980" cy="6857990"/>
          </a:xfrm>
          <a:prstGeom prst="rect">
            <a:avLst/>
          </a:prstGeom>
        </p:spPr>
      </p:pic>
    </p:spTree>
    <p:extLst>
      <p:ext uri="{BB962C8B-B14F-4D97-AF65-F5344CB8AC3E}">
        <p14:creationId xmlns:p14="http://schemas.microsoft.com/office/powerpoint/2010/main" val="389962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AB180-5985-684D-B093-9127F678735F}"/>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Prototype Testing</a:t>
            </a:r>
          </a:p>
        </p:txBody>
      </p:sp>
      <p:pic>
        <p:nvPicPr>
          <p:cNvPr id="4" name="Picture 3">
            <a:extLst>
              <a:ext uri="{FF2B5EF4-FFF2-40B4-BE49-F238E27FC236}">
                <a16:creationId xmlns:a16="http://schemas.microsoft.com/office/drawing/2014/main" id="{D9D9C8D2-CAAB-C143-8C9F-DE7871C90FDA}"/>
              </a:ext>
            </a:extLst>
          </p:cNvPr>
          <p:cNvPicPr>
            <a:picLocks noChangeAspect="1"/>
          </p:cNvPicPr>
          <p:nvPr/>
        </p:nvPicPr>
        <p:blipFill>
          <a:blip r:embed="rId2"/>
          <a:stretch>
            <a:fillRect/>
          </a:stretch>
        </p:blipFill>
        <p:spPr>
          <a:xfrm>
            <a:off x="6225296" y="492573"/>
            <a:ext cx="4410597" cy="5880796"/>
          </a:xfrm>
          <a:prstGeom prst="rect">
            <a:avLst/>
          </a:prstGeom>
        </p:spPr>
      </p:pic>
    </p:spTree>
    <p:extLst>
      <p:ext uri="{BB962C8B-B14F-4D97-AF65-F5344CB8AC3E}">
        <p14:creationId xmlns:p14="http://schemas.microsoft.com/office/powerpoint/2010/main" val="940986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34105" y="6402450"/>
            <a:ext cx="4878705" cy="205184"/>
          </a:xfrm>
          <a:prstGeom prst="rect">
            <a:avLst/>
          </a:prstGeom>
        </p:spPr>
        <p:txBody>
          <a:bodyPr vert="horz" wrap="square" lIns="0" tIns="0" rIns="0" bIns="0" rtlCol="0">
            <a:spAutoFit/>
          </a:bodyPr>
          <a:lstStyle/>
          <a:p>
            <a:pPr>
              <a:lnSpc>
                <a:spcPts val="1550"/>
              </a:lnSpc>
            </a:pPr>
            <a:r>
              <a:rPr sz="1400" spc="-5" dirty="0">
                <a:solidFill>
                  <a:srgbClr val="2062A8"/>
                </a:solidFill>
                <a:latin typeface="Arial"/>
                <a:cs typeface="Arial"/>
              </a:rPr>
              <a:t>innovation </a:t>
            </a:r>
            <a:r>
              <a:rPr sz="1400" dirty="0">
                <a:solidFill>
                  <a:srgbClr val="2062A8"/>
                </a:solidFill>
                <a:latin typeface="Arial"/>
                <a:cs typeface="Arial"/>
              </a:rPr>
              <a:t>| digital </a:t>
            </a:r>
            <a:r>
              <a:rPr sz="1400" spc="-5" dirty="0">
                <a:solidFill>
                  <a:srgbClr val="2062A8"/>
                </a:solidFill>
                <a:latin typeface="Arial"/>
                <a:cs typeface="Arial"/>
              </a:rPr>
              <a:t>transformation </a:t>
            </a:r>
            <a:r>
              <a:rPr sz="1400" dirty="0">
                <a:solidFill>
                  <a:srgbClr val="2062A8"/>
                </a:solidFill>
                <a:latin typeface="Arial"/>
                <a:cs typeface="Arial"/>
              </a:rPr>
              <a:t>| </a:t>
            </a:r>
            <a:r>
              <a:rPr sz="1400" spc="-5" dirty="0">
                <a:solidFill>
                  <a:srgbClr val="2062A8"/>
                </a:solidFill>
                <a:latin typeface="Arial"/>
                <a:cs typeface="Arial"/>
              </a:rPr>
              <a:t>value </a:t>
            </a:r>
            <a:r>
              <a:rPr sz="1400" dirty="0">
                <a:solidFill>
                  <a:srgbClr val="2062A8"/>
                </a:solidFill>
                <a:latin typeface="Arial"/>
                <a:cs typeface="Arial"/>
              </a:rPr>
              <a:t>creation |</a:t>
            </a:r>
            <a:r>
              <a:rPr sz="1400" spc="-55" dirty="0">
                <a:solidFill>
                  <a:srgbClr val="2062A8"/>
                </a:solidFill>
                <a:latin typeface="Arial"/>
                <a:cs typeface="Arial"/>
              </a:rPr>
              <a:t> </a:t>
            </a:r>
            <a:r>
              <a:rPr sz="1400" spc="-5" dirty="0">
                <a:solidFill>
                  <a:srgbClr val="2062A8"/>
                </a:solidFill>
                <a:latin typeface="Arial"/>
                <a:cs typeface="Arial"/>
              </a:rPr>
              <a:t>(r)evolution</a:t>
            </a:r>
            <a:endParaRPr sz="1400">
              <a:latin typeface="Arial"/>
              <a:cs typeface="Arial"/>
            </a:endParaRPr>
          </a:p>
        </p:txBody>
      </p:sp>
      <p:sp>
        <p:nvSpPr>
          <p:cNvPr id="3" name="object 3"/>
          <p:cNvSpPr/>
          <p:nvPr/>
        </p:nvSpPr>
        <p:spPr>
          <a:xfrm>
            <a:off x="3592068" y="1363978"/>
            <a:ext cx="7075931" cy="549401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262327" y="504902"/>
            <a:ext cx="5019040" cy="2943225"/>
          </a:xfrm>
          <a:prstGeom prst="rect">
            <a:avLst/>
          </a:prstGeom>
        </p:spPr>
        <p:txBody>
          <a:bodyPr vert="horz" wrap="square" lIns="0" tIns="12700" rIns="0" bIns="0" rtlCol="0">
            <a:spAutoFit/>
          </a:bodyPr>
          <a:lstStyle/>
          <a:p>
            <a:pPr marL="12700" marR="5080">
              <a:spcBef>
                <a:spcPts val="100"/>
              </a:spcBef>
            </a:pPr>
            <a:r>
              <a:rPr sz="2400" dirty="0">
                <a:latin typeface="Arial"/>
                <a:cs typeface="Arial"/>
              </a:rPr>
              <a:t>“Most </a:t>
            </a:r>
            <a:r>
              <a:rPr sz="2400" spc="-5" dirty="0">
                <a:latin typeface="Arial"/>
                <a:cs typeface="Arial"/>
              </a:rPr>
              <a:t>people </a:t>
            </a:r>
            <a:r>
              <a:rPr sz="2400" dirty="0">
                <a:latin typeface="Arial"/>
                <a:cs typeface="Arial"/>
              </a:rPr>
              <a:t>make the mistake </a:t>
            </a:r>
            <a:r>
              <a:rPr sz="2400" spc="-5" dirty="0">
                <a:latin typeface="Arial"/>
                <a:cs typeface="Arial"/>
              </a:rPr>
              <a:t>of  thinking design is what </a:t>
            </a:r>
            <a:r>
              <a:rPr sz="2400" dirty="0">
                <a:latin typeface="Arial"/>
                <a:cs typeface="Arial"/>
              </a:rPr>
              <a:t>it </a:t>
            </a:r>
            <a:r>
              <a:rPr sz="2400" spc="-5" dirty="0">
                <a:latin typeface="Arial"/>
                <a:cs typeface="Arial"/>
              </a:rPr>
              <a:t>looks like.  People </a:t>
            </a:r>
            <a:r>
              <a:rPr sz="2400" dirty="0">
                <a:latin typeface="Arial"/>
                <a:cs typeface="Arial"/>
              </a:rPr>
              <a:t>think </a:t>
            </a:r>
            <a:r>
              <a:rPr sz="2400" spc="-20" dirty="0">
                <a:latin typeface="Arial"/>
                <a:cs typeface="Arial"/>
              </a:rPr>
              <a:t>it’s </a:t>
            </a:r>
            <a:r>
              <a:rPr sz="2400" dirty="0">
                <a:latin typeface="Arial"/>
                <a:cs typeface="Arial"/>
              </a:rPr>
              <a:t>this </a:t>
            </a:r>
            <a:r>
              <a:rPr sz="2400" spc="-5" dirty="0">
                <a:latin typeface="Arial"/>
                <a:cs typeface="Arial"/>
              </a:rPr>
              <a:t>veneer </a:t>
            </a:r>
            <a:r>
              <a:rPr sz="2400" dirty="0">
                <a:latin typeface="Arial"/>
                <a:cs typeface="Arial"/>
              </a:rPr>
              <a:t>- that </a:t>
            </a:r>
            <a:r>
              <a:rPr sz="2400" spc="-5" dirty="0">
                <a:latin typeface="Arial"/>
                <a:cs typeface="Arial"/>
              </a:rPr>
              <a:t>the  designers are handed </a:t>
            </a:r>
            <a:r>
              <a:rPr sz="2400" dirty="0">
                <a:latin typeface="Arial"/>
                <a:cs typeface="Arial"/>
              </a:rPr>
              <a:t>this </a:t>
            </a:r>
            <a:r>
              <a:rPr sz="2400" spc="-5" dirty="0">
                <a:latin typeface="Arial"/>
                <a:cs typeface="Arial"/>
              </a:rPr>
              <a:t>box</a:t>
            </a:r>
            <a:r>
              <a:rPr sz="2400" spc="55" dirty="0">
                <a:latin typeface="Arial"/>
                <a:cs typeface="Arial"/>
              </a:rPr>
              <a:t> </a:t>
            </a:r>
            <a:r>
              <a:rPr sz="2400" spc="-5" dirty="0">
                <a:latin typeface="Arial"/>
                <a:cs typeface="Arial"/>
              </a:rPr>
              <a:t>and</a:t>
            </a:r>
            <a:endParaRPr sz="2400">
              <a:latin typeface="Arial"/>
              <a:cs typeface="Arial"/>
            </a:endParaRPr>
          </a:p>
          <a:p>
            <a:pPr marL="12700" marR="243840" algn="just">
              <a:spcBef>
                <a:spcPts val="5"/>
              </a:spcBef>
            </a:pPr>
            <a:r>
              <a:rPr sz="2400" dirty="0">
                <a:latin typeface="Arial"/>
                <a:cs typeface="Arial"/>
              </a:rPr>
              <a:t>told, </a:t>
            </a:r>
            <a:r>
              <a:rPr sz="2400" spc="-5" dirty="0">
                <a:latin typeface="Arial"/>
                <a:cs typeface="Arial"/>
              </a:rPr>
              <a:t>‘Make it look good!’ </a:t>
            </a:r>
            <a:r>
              <a:rPr sz="2400" spc="-10" dirty="0">
                <a:latin typeface="Arial"/>
                <a:cs typeface="Arial"/>
              </a:rPr>
              <a:t>That’s </a:t>
            </a:r>
            <a:r>
              <a:rPr sz="2400" spc="-5" dirty="0">
                <a:latin typeface="Arial"/>
                <a:cs typeface="Arial"/>
              </a:rPr>
              <a:t>not  what we </a:t>
            </a:r>
            <a:r>
              <a:rPr sz="2400" dirty="0">
                <a:latin typeface="Arial"/>
                <a:cs typeface="Arial"/>
              </a:rPr>
              <a:t>think </a:t>
            </a:r>
            <a:r>
              <a:rPr sz="2400" spc="-5" dirty="0">
                <a:latin typeface="Arial"/>
                <a:cs typeface="Arial"/>
              </a:rPr>
              <a:t>design is. </a:t>
            </a:r>
            <a:r>
              <a:rPr sz="2400" spc="-15" dirty="0">
                <a:latin typeface="Arial"/>
                <a:cs typeface="Arial"/>
              </a:rPr>
              <a:t>It’s </a:t>
            </a:r>
            <a:r>
              <a:rPr sz="2400" spc="-5" dirty="0">
                <a:latin typeface="Arial"/>
                <a:cs typeface="Arial"/>
              </a:rPr>
              <a:t>not just  what </a:t>
            </a:r>
            <a:r>
              <a:rPr sz="2400" dirty="0">
                <a:latin typeface="Arial"/>
                <a:cs typeface="Arial"/>
              </a:rPr>
              <a:t>it </a:t>
            </a:r>
            <a:r>
              <a:rPr sz="2400" spc="-5" dirty="0">
                <a:latin typeface="Arial"/>
                <a:cs typeface="Arial"/>
              </a:rPr>
              <a:t>looks like and feels</a:t>
            </a:r>
            <a:r>
              <a:rPr sz="2400" spc="25" dirty="0">
                <a:latin typeface="Arial"/>
                <a:cs typeface="Arial"/>
              </a:rPr>
              <a:t> </a:t>
            </a:r>
            <a:r>
              <a:rPr sz="2400" spc="-5" dirty="0">
                <a:latin typeface="Arial"/>
                <a:cs typeface="Arial"/>
              </a:rPr>
              <a:t>like.</a:t>
            </a:r>
            <a:endParaRPr sz="2400">
              <a:latin typeface="Arial"/>
              <a:cs typeface="Arial"/>
            </a:endParaRPr>
          </a:p>
          <a:p>
            <a:pPr marL="12700">
              <a:lnSpc>
                <a:spcPts val="2810"/>
              </a:lnSpc>
            </a:pPr>
            <a:r>
              <a:rPr sz="2400" spc="-5" dirty="0">
                <a:latin typeface="Arial"/>
                <a:cs typeface="Arial"/>
              </a:rPr>
              <a:t>Design is how it</a:t>
            </a:r>
            <a:r>
              <a:rPr sz="2400" spc="10" dirty="0">
                <a:latin typeface="Arial"/>
                <a:cs typeface="Arial"/>
              </a:rPr>
              <a:t> </a:t>
            </a:r>
            <a:r>
              <a:rPr sz="2400" spc="-5" dirty="0">
                <a:latin typeface="Arial"/>
                <a:cs typeface="Arial"/>
              </a:rPr>
              <a:t>works.”</a:t>
            </a:r>
            <a:endParaRPr sz="2400">
              <a:latin typeface="Arial"/>
              <a:cs typeface="Arial"/>
            </a:endParaRPr>
          </a:p>
        </p:txBody>
      </p:sp>
    </p:spTree>
    <p:extLst>
      <p:ext uri="{BB962C8B-B14F-4D97-AF65-F5344CB8AC3E}">
        <p14:creationId xmlns:p14="http://schemas.microsoft.com/office/powerpoint/2010/main" val="208892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0560" y="716280"/>
            <a:ext cx="10911840" cy="5314188"/>
          </a:xfrm>
          <a:prstGeom prst="rect">
            <a:avLst/>
          </a:prstGeom>
          <a:blipFill>
            <a:blip r:embed="rId3"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A7FC7684-82DC-C948-86F8-111852B4F270}"/>
              </a:ext>
            </a:extLst>
          </p:cNvPr>
          <p:cNvSpPr/>
          <p:nvPr/>
        </p:nvSpPr>
        <p:spPr>
          <a:xfrm>
            <a:off x="9585960" y="5593080"/>
            <a:ext cx="1996440" cy="43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9E25B2F-CDF6-0D4B-9205-F98EC374C517}"/>
              </a:ext>
            </a:extLst>
          </p:cNvPr>
          <p:cNvSpPr txBox="1"/>
          <p:nvPr/>
        </p:nvSpPr>
        <p:spPr>
          <a:xfrm>
            <a:off x="2636520" y="167640"/>
            <a:ext cx="6008809" cy="369332"/>
          </a:xfrm>
          <a:prstGeom prst="rect">
            <a:avLst/>
          </a:prstGeom>
          <a:noFill/>
        </p:spPr>
        <p:txBody>
          <a:bodyPr wrap="square" rtlCol="0">
            <a:spAutoFit/>
          </a:bodyPr>
          <a:lstStyle/>
          <a:p>
            <a:pPr algn="ctr"/>
            <a:r>
              <a:rPr lang="en-CA" b="1" dirty="0">
                <a:solidFill>
                  <a:schemeClr val="accent1"/>
                </a:solidFill>
                <a:latin typeface="Al Nile" pitchFamily="2" charset="-78"/>
                <a:cs typeface="Al Nile" pitchFamily="2" charset="-78"/>
              </a:rPr>
              <a:t>Design Thinking is not a linear process</a:t>
            </a:r>
            <a:endParaRPr lang="en-US" b="1" dirty="0">
              <a:solidFill>
                <a:schemeClr val="accent1"/>
              </a:solidFill>
              <a:latin typeface="Al Nile" pitchFamily="2" charset="-78"/>
              <a:cs typeface="Al Nile" pitchFamily="2" charset="-78"/>
            </a:endParaRPr>
          </a:p>
        </p:txBody>
      </p:sp>
      <p:sp>
        <p:nvSpPr>
          <p:cNvPr id="6" name="Rectangle 5">
            <a:extLst>
              <a:ext uri="{FF2B5EF4-FFF2-40B4-BE49-F238E27FC236}">
                <a16:creationId xmlns:a16="http://schemas.microsoft.com/office/drawing/2014/main" id="{7E503482-818C-7343-84CE-F275AD89F842}"/>
              </a:ext>
            </a:extLst>
          </p:cNvPr>
          <p:cNvSpPr/>
          <p:nvPr/>
        </p:nvSpPr>
        <p:spPr>
          <a:xfrm>
            <a:off x="2087880" y="5830538"/>
            <a:ext cx="7498080" cy="369332"/>
          </a:xfrm>
          <a:prstGeom prst="rect">
            <a:avLst/>
          </a:prstGeom>
        </p:spPr>
        <p:txBody>
          <a:bodyPr wrap="square">
            <a:spAutoFit/>
          </a:bodyPr>
          <a:lstStyle/>
          <a:p>
            <a:pPr algn="ctr"/>
            <a:r>
              <a:rPr lang="en-CA" dirty="0">
                <a:solidFill>
                  <a:schemeClr val="accent1"/>
                </a:solidFill>
                <a:latin typeface="Al Nile" pitchFamily="2" charset="-78"/>
                <a:cs typeface="Al Nile" pitchFamily="2" charset="-78"/>
              </a:rPr>
              <a:t>I</a:t>
            </a:r>
            <a:r>
              <a:rPr lang="en-CA" b="0" i="0" u="none" strike="noStrike" dirty="0">
                <a:solidFill>
                  <a:schemeClr val="accent1"/>
                </a:solidFill>
                <a:effectLst/>
                <a:latin typeface="Al Nile" pitchFamily="2" charset="-78"/>
                <a:cs typeface="Al Nile" pitchFamily="2" charset="-78"/>
              </a:rPr>
              <a:t>t's flexible and fluid moving back and forth and around and in on itself </a:t>
            </a:r>
          </a:p>
        </p:txBody>
      </p:sp>
    </p:spTree>
    <p:extLst>
      <p:ext uri="{BB962C8B-B14F-4D97-AF65-F5344CB8AC3E}">
        <p14:creationId xmlns:p14="http://schemas.microsoft.com/office/powerpoint/2010/main" val="66544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6795" y="1"/>
            <a:ext cx="8597900" cy="411835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404974" y="3058110"/>
            <a:ext cx="6901815" cy="2869565"/>
          </a:xfrm>
          <a:prstGeom prst="rect">
            <a:avLst/>
          </a:prstGeom>
        </p:spPr>
        <p:txBody>
          <a:bodyPr vert="horz" wrap="square" lIns="0" tIns="12700" rIns="0" bIns="0" rtlCol="0">
            <a:spAutoFit/>
          </a:bodyPr>
          <a:lstStyle/>
          <a:p>
            <a:pPr marL="12700">
              <a:spcBef>
                <a:spcPts val="100"/>
              </a:spcBef>
            </a:pPr>
            <a:r>
              <a:rPr spc="-5" dirty="0">
                <a:solidFill>
                  <a:srgbClr val="404040"/>
                </a:solidFill>
                <a:latin typeface="Arial"/>
                <a:cs typeface="Arial"/>
              </a:rPr>
              <a:t>Empathy </a:t>
            </a:r>
            <a:r>
              <a:rPr dirty="0">
                <a:solidFill>
                  <a:srgbClr val="404040"/>
                </a:solidFill>
                <a:latin typeface="Arial"/>
                <a:cs typeface="Arial"/>
              </a:rPr>
              <a:t>is </a:t>
            </a:r>
            <a:r>
              <a:rPr spc="-5" dirty="0">
                <a:solidFill>
                  <a:srgbClr val="404040"/>
                </a:solidFill>
                <a:latin typeface="Arial"/>
                <a:cs typeface="Arial"/>
              </a:rPr>
              <a:t>the foundation of </a:t>
            </a:r>
            <a:r>
              <a:rPr dirty="0">
                <a:solidFill>
                  <a:srgbClr val="404040"/>
                </a:solidFill>
                <a:latin typeface="Arial"/>
                <a:cs typeface="Arial"/>
              </a:rPr>
              <a:t>a</a:t>
            </a:r>
            <a:r>
              <a:rPr spc="15" dirty="0">
                <a:solidFill>
                  <a:srgbClr val="404040"/>
                </a:solidFill>
                <a:latin typeface="Arial"/>
                <a:cs typeface="Arial"/>
              </a:rPr>
              <a:t> </a:t>
            </a:r>
            <a:r>
              <a:rPr spc="-5" dirty="0">
                <a:solidFill>
                  <a:srgbClr val="404040"/>
                </a:solidFill>
                <a:latin typeface="Arial"/>
                <a:cs typeface="Arial"/>
              </a:rPr>
              <a:t>human-centered</a:t>
            </a:r>
            <a:endParaRPr dirty="0">
              <a:latin typeface="Arial"/>
              <a:cs typeface="Arial"/>
            </a:endParaRPr>
          </a:p>
          <a:p>
            <a:pPr marL="12700">
              <a:spcBef>
                <a:spcPts val="5"/>
              </a:spcBef>
            </a:pPr>
            <a:r>
              <a:rPr spc="-5" dirty="0">
                <a:solidFill>
                  <a:srgbClr val="404040"/>
                </a:solidFill>
                <a:latin typeface="Arial"/>
                <a:cs typeface="Arial"/>
              </a:rPr>
              <a:t>design</a:t>
            </a:r>
            <a:r>
              <a:rPr dirty="0">
                <a:solidFill>
                  <a:srgbClr val="404040"/>
                </a:solidFill>
                <a:latin typeface="Arial"/>
                <a:cs typeface="Arial"/>
              </a:rPr>
              <a:t> </a:t>
            </a:r>
            <a:r>
              <a:rPr spc="-5" dirty="0">
                <a:solidFill>
                  <a:srgbClr val="404040"/>
                </a:solidFill>
                <a:latin typeface="Arial"/>
                <a:cs typeface="Arial"/>
              </a:rPr>
              <a:t>process:</a:t>
            </a:r>
            <a:endParaRPr dirty="0">
              <a:latin typeface="Arial"/>
              <a:cs typeface="Arial"/>
            </a:endParaRPr>
          </a:p>
          <a:p>
            <a:pPr marL="152400" indent="-139700">
              <a:buChar char="-"/>
              <a:tabLst>
                <a:tab pos="153035" algn="l"/>
              </a:tabLst>
            </a:pPr>
            <a:r>
              <a:rPr spc="-5" dirty="0">
                <a:solidFill>
                  <a:srgbClr val="404040"/>
                </a:solidFill>
                <a:latin typeface="Arial"/>
                <a:cs typeface="Arial"/>
              </a:rPr>
              <a:t>Observe</a:t>
            </a:r>
            <a:endParaRPr dirty="0">
              <a:latin typeface="Arial"/>
              <a:cs typeface="Arial"/>
            </a:endParaRPr>
          </a:p>
          <a:p>
            <a:pPr marL="152400" indent="-139700">
              <a:lnSpc>
                <a:spcPts val="2135"/>
              </a:lnSpc>
              <a:buChar char="-"/>
              <a:tabLst>
                <a:tab pos="153035" algn="l"/>
              </a:tabLst>
            </a:pPr>
            <a:r>
              <a:rPr spc="-5" dirty="0">
                <a:solidFill>
                  <a:srgbClr val="404040"/>
                </a:solidFill>
                <a:latin typeface="Arial"/>
                <a:cs typeface="Arial"/>
              </a:rPr>
              <a:t>Engage</a:t>
            </a:r>
            <a:endParaRPr dirty="0">
              <a:latin typeface="Arial"/>
              <a:cs typeface="Arial"/>
            </a:endParaRPr>
          </a:p>
          <a:p>
            <a:pPr marL="152400" indent="-139700">
              <a:lnSpc>
                <a:spcPts val="2135"/>
              </a:lnSpc>
              <a:buChar char="-"/>
              <a:tabLst>
                <a:tab pos="153035" algn="l"/>
              </a:tabLst>
            </a:pPr>
            <a:r>
              <a:rPr dirty="0">
                <a:solidFill>
                  <a:srgbClr val="404040"/>
                </a:solidFill>
                <a:latin typeface="Arial"/>
                <a:cs typeface="Arial"/>
              </a:rPr>
              <a:t>Immerse</a:t>
            </a:r>
            <a:endParaRPr dirty="0">
              <a:latin typeface="Arial"/>
              <a:cs typeface="Arial"/>
            </a:endParaRPr>
          </a:p>
          <a:p>
            <a:pPr marL="2458085" lvl="1" indent="-287020">
              <a:spcBef>
                <a:spcPts val="880"/>
              </a:spcBef>
              <a:buFont typeface="Courier New"/>
              <a:buChar char="o"/>
              <a:tabLst>
                <a:tab pos="2458720" algn="l"/>
              </a:tabLst>
            </a:pPr>
            <a:r>
              <a:rPr spc="-5" dirty="0">
                <a:solidFill>
                  <a:srgbClr val="404040"/>
                </a:solidFill>
                <a:latin typeface="Arial"/>
                <a:cs typeface="Arial"/>
              </a:rPr>
              <a:t>Uncover needs that people have </a:t>
            </a:r>
            <a:r>
              <a:rPr spc="-15" dirty="0">
                <a:solidFill>
                  <a:srgbClr val="404040"/>
                </a:solidFill>
                <a:latin typeface="Arial"/>
                <a:cs typeface="Arial"/>
              </a:rPr>
              <a:t>which</a:t>
            </a:r>
            <a:r>
              <a:rPr spc="85" dirty="0">
                <a:solidFill>
                  <a:srgbClr val="404040"/>
                </a:solidFill>
                <a:latin typeface="Arial"/>
                <a:cs typeface="Arial"/>
              </a:rPr>
              <a:t> </a:t>
            </a:r>
            <a:r>
              <a:rPr spc="-5" dirty="0">
                <a:solidFill>
                  <a:srgbClr val="404040"/>
                </a:solidFill>
                <a:latin typeface="Arial"/>
                <a:cs typeface="Arial"/>
              </a:rPr>
              <a:t>they</a:t>
            </a:r>
            <a:endParaRPr dirty="0">
              <a:latin typeface="Arial"/>
              <a:cs typeface="Arial"/>
            </a:endParaRPr>
          </a:p>
          <a:p>
            <a:pPr marL="2458085"/>
            <a:r>
              <a:rPr spc="-5" dirty="0">
                <a:solidFill>
                  <a:srgbClr val="404040"/>
                </a:solidFill>
                <a:latin typeface="Arial"/>
                <a:cs typeface="Arial"/>
              </a:rPr>
              <a:t>may or </a:t>
            </a:r>
            <a:r>
              <a:rPr dirty="0">
                <a:solidFill>
                  <a:srgbClr val="404040"/>
                </a:solidFill>
                <a:latin typeface="Arial"/>
                <a:cs typeface="Arial"/>
              </a:rPr>
              <a:t>may </a:t>
            </a:r>
            <a:r>
              <a:rPr spc="-10" dirty="0">
                <a:solidFill>
                  <a:srgbClr val="404040"/>
                </a:solidFill>
                <a:latin typeface="Arial"/>
                <a:cs typeface="Arial"/>
              </a:rPr>
              <a:t>not </a:t>
            </a:r>
            <a:r>
              <a:rPr spc="-5" dirty="0">
                <a:solidFill>
                  <a:srgbClr val="404040"/>
                </a:solidFill>
                <a:latin typeface="Arial"/>
                <a:cs typeface="Arial"/>
              </a:rPr>
              <a:t>be </a:t>
            </a:r>
            <a:r>
              <a:rPr spc="-15" dirty="0">
                <a:solidFill>
                  <a:srgbClr val="404040"/>
                </a:solidFill>
                <a:latin typeface="Arial"/>
                <a:cs typeface="Arial"/>
              </a:rPr>
              <a:t>aware</a:t>
            </a:r>
            <a:r>
              <a:rPr spc="45" dirty="0">
                <a:solidFill>
                  <a:srgbClr val="404040"/>
                </a:solidFill>
                <a:latin typeface="Arial"/>
                <a:cs typeface="Arial"/>
              </a:rPr>
              <a:t> </a:t>
            </a:r>
            <a:r>
              <a:rPr spc="-5" dirty="0">
                <a:solidFill>
                  <a:srgbClr val="404040"/>
                </a:solidFill>
                <a:latin typeface="Arial"/>
                <a:cs typeface="Arial"/>
              </a:rPr>
              <a:t>of</a:t>
            </a:r>
            <a:endParaRPr dirty="0">
              <a:latin typeface="Arial"/>
              <a:cs typeface="Arial"/>
            </a:endParaRPr>
          </a:p>
          <a:p>
            <a:pPr marL="2458085" lvl="1" indent="-287020">
              <a:buFont typeface="Courier New"/>
              <a:buChar char="o"/>
              <a:tabLst>
                <a:tab pos="2458720" algn="l"/>
              </a:tabLst>
            </a:pPr>
            <a:r>
              <a:rPr spc="-5" dirty="0">
                <a:solidFill>
                  <a:srgbClr val="404040"/>
                </a:solidFill>
                <a:latin typeface="Arial"/>
                <a:cs typeface="Arial"/>
              </a:rPr>
              <a:t>Guide innovation</a:t>
            </a:r>
            <a:r>
              <a:rPr spc="25" dirty="0">
                <a:solidFill>
                  <a:srgbClr val="404040"/>
                </a:solidFill>
                <a:latin typeface="Arial"/>
                <a:cs typeface="Arial"/>
              </a:rPr>
              <a:t> </a:t>
            </a:r>
            <a:r>
              <a:rPr spc="-10" dirty="0">
                <a:solidFill>
                  <a:srgbClr val="404040"/>
                </a:solidFill>
                <a:latin typeface="Arial"/>
                <a:cs typeface="Arial"/>
              </a:rPr>
              <a:t>efforts</a:t>
            </a:r>
            <a:endParaRPr dirty="0">
              <a:latin typeface="Arial"/>
              <a:cs typeface="Arial"/>
            </a:endParaRPr>
          </a:p>
          <a:p>
            <a:pPr marL="2458085" lvl="1" indent="-287020">
              <a:lnSpc>
                <a:spcPts val="2135"/>
              </a:lnSpc>
              <a:buFont typeface="Courier New"/>
              <a:buChar char="o"/>
              <a:tabLst>
                <a:tab pos="2458720" algn="l"/>
              </a:tabLst>
            </a:pPr>
            <a:r>
              <a:rPr spc="-5" dirty="0">
                <a:solidFill>
                  <a:srgbClr val="404040"/>
                </a:solidFill>
                <a:latin typeface="Arial"/>
                <a:cs typeface="Arial"/>
              </a:rPr>
              <a:t>Identify </a:t>
            </a:r>
            <a:r>
              <a:rPr dirty="0">
                <a:solidFill>
                  <a:srgbClr val="404040"/>
                </a:solidFill>
                <a:latin typeface="Arial"/>
                <a:cs typeface="Arial"/>
              </a:rPr>
              <a:t>the </a:t>
            </a:r>
            <a:r>
              <a:rPr spc="-5" dirty="0">
                <a:solidFill>
                  <a:srgbClr val="404040"/>
                </a:solidFill>
                <a:latin typeface="Arial"/>
                <a:cs typeface="Arial"/>
              </a:rPr>
              <a:t>right users </a:t>
            </a:r>
            <a:r>
              <a:rPr dirty="0">
                <a:solidFill>
                  <a:srgbClr val="404040"/>
                </a:solidFill>
                <a:latin typeface="Arial"/>
                <a:cs typeface="Arial"/>
              </a:rPr>
              <a:t>to </a:t>
            </a:r>
            <a:r>
              <a:rPr spc="-5" dirty="0">
                <a:solidFill>
                  <a:srgbClr val="404040"/>
                </a:solidFill>
                <a:latin typeface="Arial"/>
                <a:cs typeface="Arial"/>
              </a:rPr>
              <a:t>design</a:t>
            </a:r>
            <a:r>
              <a:rPr spc="20" dirty="0">
                <a:solidFill>
                  <a:srgbClr val="404040"/>
                </a:solidFill>
                <a:latin typeface="Arial"/>
                <a:cs typeface="Arial"/>
              </a:rPr>
              <a:t> </a:t>
            </a:r>
            <a:r>
              <a:rPr dirty="0">
                <a:solidFill>
                  <a:srgbClr val="404040"/>
                </a:solidFill>
                <a:latin typeface="Arial"/>
                <a:cs typeface="Arial"/>
              </a:rPr>
              <a:t>for</a:t>
            </a:r>
            <a:endParaRPr dirty="0">
              <a:latin typeface="Arial"/>
              <a:cs typeface="Arial"/>
            </a:endParaRPr>
          </a:p>
          <a:p>
            <a:pPr marL="2458085" lvl="1" indent="-287020">
              <a:lnSpc>
                <a:spcPts val="2135"/>
              </a:lnSpc>
              <a:buFont typeface="Courier New"/>
              <a:buChar char="o"/>
              <a:tabLst>
                <a:tab pos="2458720" algn="l"/>
              </a:tabLst>
            </a:pPr>
            <a:r>
              <a:rPr spc="-5" dirty="0">
                <a:solidFill>
                  <a:srgbClr val="404040"/>
                </a:solidFill>
                <a:latin typeface="Arial"/>
                <a:cs typeface="Arial"/>
              </a:rPr>
              <a:t>Discover </a:t>
            </a:r>
            <a:r>
              <a:rPr dirty="0">
                <a:solidFill>
                  <a:srgbClr val="404040"/>
                </a:solidFill>
                <a:latin typeface="Arial"/>
                <a:cs typeface="Arial"/>
              </a:rPr>
              <a:t>the </a:t>
            </a:r>
            <a:r>
              <a:rPr spc="-5" dirty="0">
                <a:solidFill>
                  <a:srgbClr val="404040"/>
                </a:solidFill>
                <a:latin typeface="Arial"/>
                <a:cs typeface="Arial"/>
              </a:rPr>
              <a:t>emotions that guide</a:t>
            </a:r>
            <a:r>
              <a:rPr spc="5" dirty="0">
                <a:solidFill>
                  <a:srgbClr val="404040"/>
                </a:solidFill>
                <a:latin typeface="Arial"/>
                <a:cs typeface="Arial"/>
              </a:rPr>
              <a:t> </a:t>
            </a:r>
            <a:r>
              <a:rPr spc="-5" dirty="0">
                <a:solidFill>
                  <a:srgbClr val="404040"/>
                </a:solidFill>
                <a:latin typeface="Arial"/>
                <a:cs typeface="Arial"/>
              </a:rPr>
              <a:t>behaviors</a:t>
            </a:r>
            <a:endParaRPr dirty="0">
              <a:latin typeface="Arial"/>
              <a:cs typeface="Arial"/>
            </a:endParaRPr>
          </a:p>
        </p:txBody>
      </p:sp>
    </p:spTree>
    <p:extLst>
      <p:ext uri="{BB962C8B-B14F-4D97-AF65-F5344CB8AC3E}">
        <p14:creationId xmlns:p14="http://schemas.microsoft.com/office/powerpoint/2010/main" val="335717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6795" y="1"/>
            <a:ext cx="8597900" cy="411530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875841" y="2927730"/>
            <a:ext cx="8125459" cy="2646302"/>
          </a:xfrm>
          <a:prstGeom prst="rect">
            <a:avLst/>
          </a:prstGeom>
        </p:spPr>
        <p:txBody>
          <a:bodyPr vert="horz" wrap="square" lIns="0" tIns="15240" rIns="0" bIns="0" rtlCol="0">
            <a:spAutoFit/>
          </a:bodyPr>
          <a:lstStyle/>
          <a:p>
            <a:pPr marL="12700" marR="2229485">
              <a:lnSpc>
                <a:spcPct val="98900"/>
              </a:lnSpc>
              <a:spcBef>
                <a:spcPts val="120"/>
              </a:spcBef>
            </a:pPr>
            <a:r>
              <a:rPr dirty="0">
                <a:solidFill>
                  <a:srgbClr val="404040"/>
                </a:solidFill>
                <a:latin typeface="Arial"/>
                <a:cs typeface="Arial"/>
              </a:rPr>
              <a:t>The </a:t>
            </a:r>
            <a:r>
              <a:rPr spc="-5" dirty="0">
                <a:solidFill>
                  <a:srgbClr val="404040"/>
                </a:solidFill>
                <a:latin typeface="Arial"/>
                <a:cs typeface="Arial"/>
              </a:rPr>
              <a:t>define mode is </a:t>
            </a:r>
            <a:r>
              <a:rPr spc="-15" dirty="0">
                <a:solidFill>
                  <a:srgbClr val="404040"/>
                </a:solidFill>
                <a:latin typeface="Arial"/>
                <a:cs typeface="Arial"/>
              </a:rPr>
              <a:t>when </a:t>
            </a:r>
            <a:r>
              <a:rPr spc="-10" dirty="0">
                <a:solidFill>
                  <a:srgbClr val="404040"/>
                </a:solidFill>
                <a:latin typeface="Arial"/>
                <a:cs typeface="Arial"/>
              </a:rPr>
              <a:t>you </a:t>
            </a:r>
            <a:r>
              <a:rPr spc="-5" dirty="0">
                <a:solidFill>
                  <a:srgbClr val="404040"/>
                </a:solidFill>
                <a:latin typeface="Arial"/>
                <a:cs typeface="Arial"/>
              </a:rPr>
              <a:t>unpack and synthesize </a:t>
            </a:r>
            <a:r>
              <a:rPr spc="-10" dirty="0">
                <a:solidFill>
                  <a:srgbClr val="404040"/>
                </a:solidFill>
                <a:latin typeface="Arial"/>
                <a:cs typeface="Arial"/>
              </a:rPr>
              <a:t>your  </a:t>
            </a:r>
            <a:r>
              <a:rPr spc="-5" dirty="0">
                <a:solidFill>
                  <a:srgbClr val="404040"/>
                </a:solidFill>
                <a:latin typeface="Arial"/>
                <a:cs typeface="Arial"/>
              </a:rPr>
              <a:t>empathy findings into compelling needs and insights, and  scope </a:t>
            </a:r>
            <a:r>
              <a:rPr dirty="0">
                <a:solidFill>
                  <a:srgbClr val="404040"/>
                </a:solidFill>
                <a:latin typeface="Arial"/>
                <a:cs typeface="Arial"/>
              </a:rPr>
              <a:t>a </a:t>
            </a:r>
            <a:r>
              <a:rPr spc="-5" dirty="0">
                <a:solidFill>
                  <a:srgbClr val="404040"/>
                </a:solidFill>
                <a:latin typeface="Arial"/>
                <a:cs typeface="Arial"/>
              </a:rPr>
              <a:t>specific and meaningful</a:t>
            </a:r>
            <a:r>
              <a:rPr spc="30" dirty="0">
                <a:solidFill>
                  <a:srgbClr val="404040"/>
                </a:solidFill>
                <a:latin typeface="Arial"/>
                <a:cs typeface="Arial"/>
              </a:rPr>
              <a:t> </a:t>
            </a:r>
            <a:r>
              <a:rPr spc="-10" dirty="0">
                <a:solidFill>
                  <a:srgbClr val="404040"/>
                </a:solidFill>
                <a:latin typeface="Arial"/>
                <a:cs typeface="Arial"/>
              </a:rPr>
              <a:t>challenge.</a:t>
            </a:r>
            <a:endParaRPr>
              <a:latin typeface="Arial"/>
              <a:cs typeface="Arial"/>
            </a:endParaRPr>
          </a:p>
          <a:p>
            <a:pPr>
              <a:spcBef>
                <a:spcPts val="30"/>
              </a:spcBef>
            </a:pPr>
            <a:endParaRPr sz="2700">
              <a:latin typeface="Times New Roman"/>
              <a:cs typeface="Times New Roman"/>
            </a:endParaRPr>
          </a:p>
          <a:p>
            <a:pPr marL="12700" marR="34925"/>
            <a:r>
              <a:rPr spc="-10" dirty="0">
                <a:solidFill>
                  <a:srgbClr val="404040"/>
                </a:solidFill>
                <a:latin typeface="Arial"/>
                <a:cs typeface="Arial"/>
              </a:rPr>
              <a:t>It’s </a:t>
            </a:r>
            <a:r>
              <a:rPr dirty="0">
                <a:solidFill>
                  <a:srgbClr val="404040"/>
                </a:solidFill>
                <a:latin typeface="Arial"/>
                <a:cs typeface="Arial"/>
              </a:rPr>
              <a:t>critical to the </a:t>
            </a:r>
            <a:r>
              <a:rPr spc="-5" dirty="0">
                <a:solidFill>
                  <a:srgbClr val="404040"/>
                </a:solidFill>
                <a:latin typeface="Arial"/>
                <a:cs typeface="Arial"/>
              </a:rPr>
              <a:t>design process because it </a:t>
            </a:r>
            <a:r>
              <a:rPr spc="-10" dirty="0">
                <a:solidFill>
                  <a:srgbClr val="404040"/>
                </a:solidFill>
                <a:latin typeface="Arial"/>
                <a:cs typeface="Arial"/>
              </a:rPr>
              <a:t>explicitly </a:t>
            </a:r>
            <a:r>
              <a:rPr spc="-5" dirty="0">
                <a:solidFill>
                  <a:srgbClr val="404040"/>
                </a:solidFill>
                <a:latin typeface="Arial"/>
                <a:cs typeface="Arial"/>
              </a:rPr>
              <a:t>expresses </a:t>
            </a:r>
            <a:r>
              <a:rPr dirty="0">
                <a:solidFill>
                  <a:srgbClr val="404040"/>
                </a:solidFill>
                <a:latin typeface="Arial"/>
                <a:cs typeface="Arial"/>
              </a:rPr>
              <a:t>the </a:t>
            </a:r>
            <a:r>
              <a:rPr spc="-10" dirty="0">
                <a:solidFill>
                  <a:srgbClr val="404040"/>
                </a:solidFill>
                <a:latin typeface="Arial"/>
                <a:cs typeface="Arial"/>
              </a:rPr>
              <a:t>problem </a:t>
            </a:r>
            <a:r>
              <a:rPr spc="-15" dirty="0">
                <a:solidFill>
                  <a:srgbClr val="404040"/>
                </a:solidFill>
                <a:latin typeface="Arial"/>
                <a:cs typeface="Arial"/>
              </a:rPr>
              <a:t>you  </a:t>
            </a:r>
            <a:r>
              <a:rPr spc="-5" dirty="0">
                <a:solidFill>
                  <a:srgbClr val="404040"/>
                </a:solidFill>
                <a:latin typeface="Arial"/>
                <a:cs typeface="Arial"/>
              </a:rPr>
              <a:t>are striving </a:t>
            </a:r>
            <a:r>
              <a:rPr dirty="0">
                <a:solidFill>
                  <a:srgbClr val="404040"/>
                </a:solidFill>
                <a:latin typeface="Arial"/>
                <a:cs typeface="Arial"/>
              </a:rPr>
              <a:t>to </a:t>
            </a:r>
            <a:r>
              <a:rPr spc="-5" dirty="0">
                <a:solidFill>
                  <a:srgbClr val="404040"/>
                </a:solidFill>
                <a:latin typeface="Arial"/>
                <a:cs typeface="Arial"/>
              </a:rPr>
              <a:t>address through </a:t>
            </a:r>
            <a:r>
              <a:rPr spc="-10" dirty="0">
                <a:solidFill>
                  <a:srgbClr val="404040"/>
                </a:solidFill>
                <a:latin typeface="Arial"/>
                <a:cs typeface="Arial"/>
              </a:rPr>
              <a:t>your</a:t>
            </a:r>
            <a:r>
              <a:rPr spc="50" dirty="0">
                <a:solidFill>
                  <a:srgbClr val="404040"/>
                </a:solidFill>
                <a:latin typeface="Arial"/>
                <a:cs typeface="Arial"/>
              </a:rPr>
              <a:t> </a:t>
            </a:r>
            <a:r>
              <a:rPr spc="-5" dirty="0">
                <a:solidFill>
                  <a:srgbClr val="404040"/>
                </a:solidFill>
                <a:latin typeface="Arial"/>
                <a:cs typeface="Arial"/>
              </a:rPr>
              <a:t>efforts.</a:t>
            </a:r>
            <a:endParaRPr>
              <a:latin typeface="Arial"/>
              <a:cs typeface="Arial"/>
            </a:endParaRPr>
          </a:p>
          <a:p>
            <a:pPr>
              <a:spcBef>
                <a:spcPts val="35"/>
              </a:spcBef>
            </a:pPr>
            <a:endParaRPr sz="1950">
              <a:latin typeface="Times New Roman"/>
              <a:cs typeface="Times New Roman"/>
            </a:endParaRPr>
          </a:p>
          <a:p>
            <a:pPr marL="12700" marR="5080">
              <a:lnSpc>
                <a:spcPts val="2110"/>
              </a:lnSpc>
            </a:pPr>
            <a:r>
              <a:rPr spc="-5" dirty="0">
                <a:solidFill>
                  <a:srgbClr val="404040"/>
                </a:solidFill>
                <a:latin typeface="Arial"/>
                <a:cs typeface="Arial"/>
              </a:rPr>
              <a:t>Often, </a:t>
            </a:r>
            <a:r>
              <a:rPr spc="-10" dirty="0">
                <a:solidFill>
                  <a:srgbClr val="404040"/>
                </a:solidFill>
                <a:latin typeface="Arial"/>
                <a:cs typeface="Arial"/>
              </a:rPr>
              <a:t>in </a:t>
            </a:r>
            <a:r>
              <a:rPr spc="-5" dirty="0">
                <a:solidFill>
                  <a:srgbClr val="404040"/>
                </a:solidFill>
                <a:latin typeface="Arial"/>
                <a:cs typeface="Arial"/>
              </a:rPr>
              <a:t>order </a:t>
            </a:r>
            <a:r>
              <a:rPr dirty="0">
                <a:solidFill>
                  <a:srgbClr val="404040"/>
                </a:solidFill>
                <a:latin typeface="Arial"/>
                <a:cs typeface="Arial"/>
              </a:rPr>
              <a:t>to </a:t>
            </a:r>
            <a:r>
              <a:rPr spc="-5" dirty="0">
                <a:solidFill>
                  <a:srgbClr val="404040"/>
                </a:solidFill>
                <a:latin typeface="Arial"/>
                <a:cs typeface="Arial"/>
              </a:rPr>
              <a:t>be truly generative, </a:t>
            </a:r>
            <a:r>
              <a:rPr spc="-10" dirty="0">
                <a:solidFill>
                  <a:srgbClr val="404040"/>
                </a:solidFill>
                <a:latin typeface="Arial"/>
                <a:cs typeface="Arial"/>
              </a:rPr>
              <a:t>you </a:t>
            </a:r>
            <a:r>
              <a:rPr dirty="0">
                <a:solidFill>
                  <a:srgbClr val="404040"/>
                </a:solidFill>
                <a:latin typeface="Arial"/>
                <a:cs typeface="Arial"/>
              </a:rPr>
              <a:t>must first reframe the </a:t>
            </a:r>
            <a:r>
              <a:rPr spc="-5" dirty="0">
                <a:solidFill>
                  <a:srgbClr val="404040"/>
                </a:solidFill>
                <a:latin typeface="Arial"/>
                <a:cs typeface="Arial"/>
              </a:rPr>
              <a:t>challenge based  on new insights </a:t>
            </a:r>
            <a:r>
              <a:rPr spc="-10" dirty="0">
                <a:solidFill>
                  <a:srgbClr val="404040"/>
                </a:solidFill>
                <a:latin typeface="Arial"/>
                <a:cs typeface="Arial"/>
              </a:rPr>
              <a:t>you </a:t>
            </a:r>
            <a:r>
              <a:rPr spc="-5" dirty="0">
                <a:solidFill>
                  <a:srgbClr val="404040"/>
                </a:solidFill>
                <a:latin typeface="Arial"/>
                <a:cs typeface="Arial"/>
              </a:rPr>
              <a:t>have gained through </a:t>
            </a:r>
            <a:r>
              <a:rPr spc="-10" dirty="0">
                <a:solidFill>
                  <a:srgbClr val="404040"/>
                </a:solidFill>
                <a:latin typeface="Arial"/>
                <a:cs typeface="Arial"/>
              </a:rPr>
              <a:t>your </a:t>
            </a:r>
            <a:r>
              <a:rPr spc="-5" dirty="0">
                <a:solidFill>
                  <a:srgbClr val="404040"/>
                </a:solidFill>
                <a:latin typeface="Arial"/>
                <a:cs typeface="Arial"/>
              </a:rPr>
              <a:t>design</a:t>
            </a:r>
            <a:r>
              <a:rPr spc="125" dirty="0">
                <a:solidFill>
                  <a:srgbClr val="404040"/>
                </a:solidFill>
                <a:latin typeface="Arial"/>
                <a:cs typeface="Arial"/>
              </a:rPr>
              <a:t> </a:t>
            </a:r>
            <a:r>
              <a:rPr spc="-10" dirty="0">
                <a:solidFill>
                  <a:srgbClr val="404040"/>
                </a:solidFill>
                <a:latin typeface="Arial"/>
                <a:cs typeface="Arial"/>
              </a:rPr>
              <a:t>work.</a:t>
            </a:r>
            <a:endParaRPr>
              <a:latin typeface="Arial"/>
              <a:cs typeface="Arial"/>
            </a:endParaRPr>
          </a:p>
        </p:txBody>
      </p:sp>
    </p:spTree>
    <p:extLst>
      <p:ext uri="{BB962C8B-B14F-4D97-AF65-F5344CB8AC3E}">
        <p14:creationId xmlns:p14="http://schemas.microsoft.com/office/powerpoint/2010/main" val="245115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6795" y="1"/>
            <a:ext cx="8597900" cy="411530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875841" y="2890521"/>
            <a:ext cx="7649209" cy="2793365"/>
          </a:xfrm>
          <a:prstGeom prst="rect">
            <a:avLst/>
          </a:prstGeom>
        </p:spPr>
        <p:txBody>
          <a:bodyPr vert="horz" wrap="square" lIns="0" tIns="12700" rIns="0" bIns="0" rtlCol="0">
            <a:spAutoFit/>
          </a:bodyPr>
          <a:lstStyle/>
          <a:p>
            <a:pPr marL="12700" marR="1471295">
              <a:spcBef>
                <a:spcPts val="100"/>
              </a:spcBef>
            </a:pPr>
            <a:r>
              <a:rPr spc="-5" dirty="0">
                <a:solidFill>
                  <a:srgbClr val="404040"/>
                </a:solidFill>
                <a:latin typeface="Arial"/>
                <a:cs typeface="Arial"/>
              </a:rPr>
              <a:t>Ideate is </a:t>
            </a:r>
            <a:r>
              <a:rPr dirty="0">
                <a:solidFill>
                  <a:srgbClr val="404040"/>
                </a:solidFill>
                <a:latin typeface="Arial"/>
                <a:cs typeface="Arial"/>
              </a:rPr>
              <a:t>the </a:t>
            </a:r>
            <a:r>
              <a:rPr spc="-5" dirty="0">
                <a:solidFill>
                  <a:srgbClr val="404040"/>
                </a:solidFill>
                <a:latin typeface="Arial"/>
                <a:cs typeface="Arial"/>
              </a:rPr>
              <a:t>mode </a:t>
            </a:r>
            <a:r>
              <a:rPr dirty="0">
                <a:solidFill>
                  <a:srgbClr val="404040"/>
                </a:solidFill>
                <a:latin typeface="Arial"/>
                <a:cs typeface="Arial"/>
              </a:rPr>
              <a:t>of </a:t>
            </a:r>
            <a:r>
              <a:rPr spc="-10" dirty="0">
                <a:solidFill>
                  <a:srgbClr val="404040"/>
                </a:solidFill>
                <a:latin typeface="Arial"/>
                <a:cs typeface="Arial"/>
              </a:rPr>
              <a:t>your </a:t>
            </a:r>
            <a:r>
              <a:rPr spc="-5" dirty="0">
                <a:solidFill>
                  <a:srgbClr val="404040"/>
                </a:solidFill>
                <a:latin typeface="Arial"/>
                <a:cs typeface="Arial"/>
              </a:rPr>
              <a:t>design process in </a:t>
            </a:r>
            <a:r>
              <a:rPr spc="-15" dirty="0">
                <a:solidFill>
                  <a:srgbClr val="404040"/>
                </a:solidFill>
                <a:latin typeface="Arial"/>
                <a:cs typeface="Arial"/>
              </a:rPr>
              <a:t>which </a:t>
            </a:r>
            <a:r>
              <a:rPr spc="-10" dirty="0">
                <a:solidFill>
                  <a:srgbClr val="404040"/>
                </a:solidFill>
                <a:latin typeface="Arial"/>
                <a:cs typeface="Arial"/>
              </a:rPr>
              <a:t>you </a:t>
            </a:r>
            <a:r>
              <a:rPr spc="-5" dirty="0">
                <a:solidFill>
                  <a:srgbClr val="404040"/>
                </a:solidFill>
                <a:latin typeface="Arial"/>
                <a:cs typeface="Arial"/>
              </a:rPr>
              <a:t>aim  </a:t>
            </a:r>
            <a:r>
              <a:rPr dirty="0">
                <a:solidFill>
                  <a:srgbClr val="404040"/>
                </a:solidFill>
                <a:latin typeface="Arial"/>
                <a:cs typeface="Arial"/>
              </a:rPr>
              <a:t>to </a:t>
            </a:r>
            <a:r>
              <a:rPr spc="-10" dirty="0">
                <a:solidFill>
                  <a:srgbClr val="404040"/>
                </a:solidFill>
                <a:latin typeface="Arial"/>
                <a:cs typeface="Arial"/>
              </a:rPr>
              <a:t>generate </a:t>
            </a:r>
            <a:r>
              <a:rPr spc="-5" dirty="0">
                <a:solidFill>
                  <a:srgbClr val="404040"/>
                </a:solidFill>
                <a:latin typeface="Arial"/>
                <a:cs typeface="Arial"/>
              </a:rPr>
              <a:t>radical design alternatives. Mentally </a:t>
            </a:r>
            <a:r>
              <a:rPr dirty="0">
                <a:solidFill>
                  <a:srgbClr val="404040"/>
                </a:solidFill>
                <a:latin typeface="Arial"/>
                <a:cs typeface="Arial"/>
              </a:rPr>
              <a:t>it </a:t>
            </a:r>
            <a:r>
              <a:rPr spc="-5" dirty="0">
                <a:solidFill>
                  <a:srgbClr val="404040"/>
                </a:solidFill>
                <a:latin typeface="Arial"/>
                <a:cs typeface="Arial"/>
              </a:rPr>
              <a:t>represents  </a:t>
            </a:r>
            <a:r>
              <a:rPr dirty="0">
                <a:solidFill>
                  <a:srgbClr val="404040"/>
                </a:solidFill>
                <a:latin typeface="Arial"/>
                <a:cs typeface="Arial"/>
              </a:rPr>
              <a:t>a </a:t>
            </a:r>
            <a:r>
              <a:rPr spc="-5" dirty="0">
                <a:solidFill>
                  <a:srgbClr val="404040"/>
                </a:solidFill>
                <a:latin typeface="Arial"/>
                <a:cs typeface="Arial"/>
              </a:rPr>
              <a:t>process of “going </a:t>
            </a:r>
            <a:r>
              <a:rPr spc="-15" dirty="0">
                <a:solidFill>
                  <a:srgbClr val="404040"/>
                </a:solidFill>
                <a:latin typeface="Arial"/>
                <a:cs typeface="Arial"/>
              </a:rPr>
              <a:t>wide” </a:t>
            </a:r>
            <a:r>
              <a:rPr spc="-5" dirty="0">
                <a:solidFill>
                  <a:srgbClr val="404040"/>
                </a:solidFill>
                <a:latin typeface="Arial"/>
                <a:cs typeface="Arial"/>
              </a:rPr>
              <a:t>in terms of concepts and</a:t>
            </a:r>
            <a:r>
              <a:rPr spc="100" dirty="0">
                <a:solidFill>
                  <a:srgbClr val="404040"/>
                </a:solidFill>
                <a:latin typeface="Arial"/>
                <a:cs typeface="Arial"/>
              </a:rPr>
              <a:t> </a:t>
            </a:r>
            <a:r>
              <a:rPr spc="-5" dirty="0">
                <a:solidFill>
                  <a:srgbClr val="404040"/>
                </a:solidFill>
                <a:latin typeface="Arial"/>
                <a:cs typeface="Arial"/>
              </a:rPr>
              <a:t>outcomes</a:t>
            </a:r>
            <a:endParaRPr>
              <a:latin typeface="Arial"/>
              <a:cs typeface="Arial"/>
            </a:endParaRPr>
          </a:p>
          <a:p>
            <a:pPr marL="12700">
              <a:lnSpc>
                <a:spcPts val="2115"/>
              </a:lnSpc>
            </a:pPr>
            <a:r>
              <a:rPr dirty="0">
                <a:solidFill>
                  <a:srgbClr val="404040"/>
                </a:solidFill>
                <a:latin typeface="Arial"/>
                <a:cs typeface="Arial"/>
              </a:rPr>
              <a:t>- </a:t>
            </a:r>
            <a:r>
              <a:rPr spc="-5" dirty="0">
                <a:solidFill>
                  <a:srgbClr val="404040"/>
                </a:solidFill>
                <a:latin typeface="Arial"/>
                <a:cs typeface="Arial"/>
              </a:rPr>
              <a:t>it is </a:t>
            </a:r>
            <a:r>
              <a:rPr dirty="0">
                <a:solidFill>
                  <a:srgbClr val="404040"/>
                </a:solidFill>
                <a:latin typeface="Arial"/>
                <a:cs typeface="Arial"/>
              </a:rPr>
              <a:t>a </a:t>
            </a:r>
            <a:r>
              <a:rPr spc="-5" dirty="0">
                <a:solidFill>
                  <a:srgbClr val="404040"/>
                </a:solidFill>
                <a:latin typeface="Arial"/>
                <a:cs typeface="Arial"/>
              </a:rPr>
              <a:t>mode of “flaring” rather than</a:t>
            </a:r>
            <a:r>
              <a:rPr dirty="0">
                <a:solidFill>
                  <a:srgbClr val="404040"/>
                </a:solidFill>
                <a:latin typeface="Arial"/>
                <a:cs typeface="Arial"/>
              </a:rPr>
              <a:t> </a:t>
            </a:r>
            <a:r>
              <a:rPr spc="-5" dirty="0">
                <a:solidFill>
                  <a:srgbClr val="404040"/>
                </a:solidFill>
                <a:latin typeface="Arial"/>
                <a:cs typeface="Arial"/>
              </a:rPr>
              <a:t>“focus”.</a:t>
            </a:r>
            <a:endParaRPr>
              <a:latin typeface="Arial"/>
              <a:cs typeface="Arial"/>
            </a:endParaRPr>
          </a:p>
          <a:p>
            <a:pPr>
              <a:spcBef>
                <a:spcPts val="30"/>
              </a:spcBef>
            </a:pPr>
            <a:endParaRPr sz="2100">
              <a:latin typeface="Times New Roman"/>
              <a:cs typeface="Times New Roman"/>
            </a:endParaRPr>
          </a:p>
          <a:p>
            <a:pPr marL="299085" indent="-286385">
              <a:buFont typeface="Courier New"/>
              <a:buChar char="o"/>
              <a:tabLst>
                <a:tab pos="299720" algn="l"/>
              </a:tabLst>
            </a:pPr>
            <a:r>
              <a:rPr dirty="0">
                <a:solidFill>
                  <a:srgbClr val="404040"/>
                </a:solidFill>
                <a:latin typeface="Arial"/>
                <a:cs typeface="Arial"/>
              </a:rPr>
              <a:t>Step </a:t>
            </a:r>
            <a:r>
              <a:rPr spc="-10" dirty="0">
                <a:solidFill>
                  <a:srgbClr val="404040"/>
                </a:solidFill>
                <a:latin typeface="Arial"/>
                <a:cs typeface="Arial"/>
              </a:rPr>
              <a:t>beyond </a:t>
            </a:r>
            <a:r>
              <a:rPr spc="-5" dirty="0">
                <a:solidFill>
                  <a:srgbClr val="404040"/>
                </a:solidFill>
                <a:latin typeface="Arial"/>
                <a:cs typeface="Arial"/>
              </a:rPr>
              <a:t>obvious</a:t>
            </a:r>
            <a:r>
              <a:rPr spc="45" dirty="0">
                <a:solidFill>
                  <a:srgbClr val="404040"/>
                </a:solidFill>
                <a:latin typeface="Arial"/>
                <a:cs typeface="Arial"/>
              </a:rPr>
              <a:t> </a:t>
            </a:r>
            <a:r>
              <a:rPr spc="-5" dirty="0">
                <a:solidFill>
                  <a:srgbClr val="404040"/>
                </a:solidFill>
                <a:latin typeface="Arial"/>
                <a:cs typeface="Arial"/>
              </a:rPr>
              <a:t>solutions</a:t>
            </a:r>
            <a:endParaRPr>
              <a:latin typeface="Arial"/>
              <a:cs typeface="Arial"/>
            </a:endParaRPr>
          </a:p>
          <a:p>
            <a:pPr marL="299085" indent="-286385">
              <a:buFont typeface="Courier New"/>
              <a:buChar char="o"/>
              <a:tabLst>
                <a:tab pos="299720" algn="l"/>
              </a:tabLst>
            </a:pPr>
            <a:r>
              <a:rPr spc="-5" dirty="0">
                <a:solidFill>
                  <a:srgbClr val="404040"/>
                </a:solidFill>
                <a:latin typeface="Arial"/>
                <a:cs typeface="Arial"/>
              </a:rPr>
              <a:t>Harness </a:t>
            </a:r>
            <a:r>
              <a:rPr dirty="0">
                <a:solidFill>
                  <a:srgbClr val="404040"/>
                </a:solidFill>
                <a:latin typeface="Arial"/>
                <a:cs typeface="Arial"/>
              </a:rPr>
              <a:t>the </a:t>
            </a:r>
            <a:r>
              <a:rPr spc="-5" dirty="0">
                <a:solidFill>
                  <a:srgbClr val="404040"/>
                </a:solidFill>
                <a:latin typeface="Arial"/>
                <a:cs typeface="Arial"/>
              </a:rPr>
              <a:t>collective</a:t>
            </a:r>
            <a:r>
              <a:rPr spc="5" dirty="0">
                <a:solidFill>
                  <a:srgbClr val="404040"/>
                </a:solidFill>
                <a:latin typeface="Arial"/>
                <a:cs typeface="Arial"/>
              </a:rPr>
              <a:t> </a:t>
            </a:r>
            <a:r>
              <a:rPr spc="-5" dirty="0">
                <a:solidFill>
                  <a:srgbClr val="404040"/>
                </a:solidFill>
                <a:latin typeface="Arial"/>
                <a:cs typeface="Arial"/>
              </a:rPr>
              <a:t>perspectives</a:t>
            </a:r>
            <a:endParaRPr>
              <a:latin typeface="Arial"/>
              <a:cs typeface="Arial"/>
            </a:endParaRPr>
          </a:p>
          <a:p>
            <a:pPr marL="299085" indent="-286385">
              <a:buFont typeface="Courier New"/>
              <a:buChar char="o"/>
              <a:tabLst>
                <a:tab pos="299720" algn="l"/>
              </a:tabLst>
            </a:pPr>
            <a:r>
              <a:rPr spc="-5" dirty="0">
                <a:solidFill>
                  <a:srgbClr val="404040"/>
                </a:solidFill>
                <a:latin typeface="Arial"/>
                <a:cs typeface="Arial"/>
              </a:rPr>
              <a:t>Uncover </a:t>
            </a:r>
            <a:r>
              <a:rPr spc="-10" dirty="0">
                <a:solidFill>
                  <a:srgbClr val="404040"/>
                </a:solidFill>
                <a:latin typeface="Arial"/>
                <a:cs typeface="Arial"/>
              </a:rPr>
              <a:t>unexpected </a:t>
            </a:r>
            <a:r>
              <a:rPr spc="-5" dirty="0">
                <a:solidFill>
                  <a:srgbClr val="404040"/>
                </a:solidFill>
                <a:latin typeface="Arial"/>
                <a:cs typeface="Arial"/>
              </a:rPr>
              <a:t>areas </a:t>
            </a:r>
            <a:r>
              <a:rPr dirty="0">
                <a:solidFill>
                  <a:srgbClr val="404040"/>
                </a:solidFill>
                <a:latin typeface="Arial"/>
                <a:cs typeface="Arial"/>
              </a:rPr>
              <a:t>of</a:t>
            </a:r>
            <a:r>
              <a:rPr spc="50" dirty="0">
                <a:solidFill>
                  <a:srgbClr val="404040"/>
                </a:solidFill>
                <a:latin typeface="Arial"/>
                <a:cs typeface="Arial"/>
              </a:rPr>
              <a:t> </a:t>
            </a:r>
            <a:r>
              <a:rPr spc="-5" dirty="0">
                <a:solidFill>
                  <a:srgbClr val="404040"/>
                </a:solidFill>
                <a:latin typeface="Arial"/>
                <a:cs typeface="Arial"/>
              </a:rPr>
              <a:t>exploration</a:t>
            </a:r>
            <a:endParaRPr>
              <a:latin typeface="Arial"/>
              <a:cs typeface="Arial"/>
            </a:endParaRPr>
          </a:p>
          <a:p>
            <a:pPr marL="299085" indent="-286385">
              <a:lnSpc>
                <a:spcPts val="2135"/>
              </a:lnSpc>
              <a:buFont typeface="Courier New"/>
              <a:buChar char="o"/>
              <a:tabLst>
                <a:tab pos="299720" algn="l"/>
              </a:tabLst>
            </a:pPr>
            <a:r>
              <a:rPr spc="-5" dirty="0">
                <a:solidFill>
                  <a:srgbClr val="404040"/>
                </a:solidFill>
                <a:latin typeface="Arial"/>
                <a:cs typeface="Arial"/>
              </a:rPr>
              <a:t>Create fluency (volume) and flexibility (variety) in </a:t>
            </a:r>
            <a:r>
              <a:rPr spc="-10" dirty="0">
                <a:solidFill>
                  <a:srgbClr val="404040"/>
                </a:solidFill>
                <a:latin typeface="Arial"/>
                <a:cs typeface="Arial"/>
              </a:rPr>
              <a:t>your </a:t>
            </a:r>
            <a:r>
              <a:rPr spc="-5" dirty="0">
                <a:solidFill>
                  <a:srgbClr val="404040"/>
                </a:solidFill>
                <a:latin typeface="Arial"/>
                <a:cs typeface="Arial"/>
              </a:rPr>
              <a:t>innovation</a:t>
            </a:r>
            <a:r>
              <a:rPr spc="185" dirty="0">
                <a:solidFill>
                  <a:srgbClr val="404040"/>
                </a:solidFill>
                <a:latin typeface="Arial"/>
                <a:cs typeface="Arial"/>
              </a:rPr>
              <a:t> </a:t>
            </a:r>
            <a:r>
              <a:rPr spc="-5" dirty="0">
                <a:solidFill>
                  <a:srgbClr val="404040"/>
                </a:solidFill>
                <a:latin typeface="Arial"/>
                <a:cs typeface="Arial"/>
              </a:rPr>
              <a:t>options</a:t>
            </a:r>
            <a:endParaRPr>
              <a:latin typeface="Arial"/>
              <a:cs typeface="Arial"/>
            </a:endParaRPr>
          </a:p>
          <a:p>
            <a:pPr marL="299085" indent="-286385">
              <a:lnSpc>
                <a:spcPts val="2135"/>
              </a:lnSpc>
              <a:buFont typeface="Courier New"/>
              <a:buChar char="o"/>
              <a:tabLst>
                <a:tab pos="299720" algn="l"/>
              </a:tabLst>
            </a:pPr>
            <a:r>
              <a:rPr dirty="0">
                <a:solidFill>
                  <a:srgbClr val="404040"/>
                </a:solidFill>
                <a:latin typeface="Arial"/>
                <a:cs typeface="Arial"/>
              </a:rPr>
              <a:t>Get the </a:t>
            </a:r>
            <a:r>
              <a:rPr spc="-5" dirty="0">
                <a:solidFill>
                  <a:srgbClr val="404040"/>
                </a:solidFill>
                <a:latin typeface="Arial"/>
                <a:cs typeface="Arial"/>
              </a:rPr>
              <a:t>obvious solutions out </a:t>
            </a:r>
            <a:r>
              <a:rPr dirty="0">
                <a:solidFill>
                  <a:srgbClr val="404040"/>
                </a:solidFill>
                <a:latin typeface="Arial"/>
                <a:cs typeface="Arial"/>
              </a:rPr>
              <a:t>of </a:t>
            </a:r>
            <a:r>
              <a:rPr spc="-10" dirty="0">
                <a:solidFill>
                  <a:srgbClr val="404040"/>
                </a:solidFill>
                <a:latin typeface="Arial"/>
                <a:cs typeface="Arial"/>
              </a:rPr>
              <a:t>your</a:t>
            </a:r>
            <a:r>
              <a:rPr spc="40" dirty="0">
                <a:solidFill>
                  <a:srgbClr val="404040"/>
                </a:solidFill>
                <a:latin typeface="Arial"/>
                <a:cs typeface="Arial"/>
              </a:rPr>
              <a:t> </a:t>
            </a:r>
            <a:r>
              <a:rPr spc="-5" dirty="0">
                <a:solidFill>
                  <a:srgbClr val="404040"/>
                </a:solidFill>
                <a:latin typeface="Arial"/>
                <a:cs typeface="Arial"/>
              </a:rPr>
              <a:t>heads</a:t>
            </a:r>
            <a:endParaRPr>
              <a:latin typeface="Arial"/>
              <a:cs typeface="Arial"/>
            </a:endParaRPr>
          </a:p>
        </p:txBody>
      </p:sp>
    </p:spTree>
    <p:extLst>
      <p:ext uri="{BB962C8B-B14F-4D97-AF65-F5344CB8AC3E}">
        <p14:creationId xmlns:p14="http://schemas.microsoft.com/office/powerpoint/2010/main" val="299724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94560" y="874775"/>
            <a:ext cx="8177783" cy="525018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807708" y="981455"/>
            <a:ext cx="1781556" cy="98145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396739" y="1830324"/>
            <a:ext cx="995172" cy="101803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1314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3157</Words>
  <Application>Microsoft Macintosh PowerPoint</Application>
  <PresentationFormat>Widescreen</PresentationFormat>
  <Paragraphs>216</Paragraphs>
  <Slides>41</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Al Nile</vt:lpstr>
      <vt:lpstr>Arial</vt:lpstr>
      <vt:lpstr>Calibri</vt:lpstr>
      <vt:lpstr>Calibri Light</vt:lpstr>
      <vt:lpstr>Courier New</vt:lpstr>
      <vt:lpstr>Times New Roman</vt:lpstr>
      <vt:lpstr>TimesNewRomanPS</vt:lpstr>
      <vt:lpstr>TimesNewRomanPSMT</vt:lpstr>
      <vt:lpstr>Verdana</vt:lpstr>
      <vt:lpstr>Office Theme</vt:lpstr>
      <vt:lpstr>Design Thinking  Project </vt:lpstr>
      <vt:lpstr>Design Thinking is not about  what do  you think  your users want </vt:lpstr>
      <vt:lpstr>What is 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Assume a Beginner’s Mindset</vt:lpstr>
      <vt:lpstr>Story Share-and-Capture</vt:lpstr>
      <vt:lpstr>What? | How? | Why?</vt:lpstr>
      <vt:lpstr>Interview for Empathy</vt:lpstr>
      <vt:lpstr>Saturate and Group</vt:lpstr>
      <vt:lpstr>Empathy Map</vt:lpstr>
      <vt:lpstr>Journey Map</vt:lpstr>
      <vt:lpstr>PowerPoint Presentation</vt:lpstr>
      <vt:lpstr>The Client</vt:lpstr>
      <vt:lpstr>Empathy phase:  First Interview</vt:lpstr>
      <vt:lpstr>PowerPoint Presentation</vt:lpstr>
      <vt:lpstr>Empathy Phase:  Second Interview</vt:lpstr>
      <vt:lpstr>Empathy Map:  Second Interview</vt:lpstr>
      <vt:lpstr>Empathy map:  Third interview</vt:lpstr>
      <vt:lpstr>PowerPoint Presentation</vt:lpstr>
      <vt:lpstr>Define: Ideas on sticky notes</vt:lpstr>
      <vt:lpstr>Ideation</vt:lpstr>
      <vt:lpstr>Idea1</vt:lpstr>
      <vt:lpstr>Idea 2</vt:lpstr>
      <vt:lpstr>Idea3</vt:lpstr>
      <vt:lpstr>Idea4</vt:lpstr>
      <vt:lpstr>FeedBack :We were asked that why did we use blades only? </vt:lpstr>
      <vt:lpstr>Ideas based on Feedback and divergence of solution </vt:lpstr>
      <vt:lpstr>Second Feedback</vt:lpstr>
      <vt:lpstr>Prototyping of Solution</vt:lpstr>
      <vt:lpstr>Initial Prototype</vt:lpstr>
      <vt:lpstr>Prototype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Project </dc:title>
  <dc:creator>V. Motamer</dc:creator>
  <cp:lastModifiedBy>V. Motamer</cp:lastModifiedBy>
  <cp:revision>4</cp:revision>
  <dcterms:created xsi:type="dcterms:W3CDTF">2019-10-02T19:13:34Z</dcterms:created>
  <dcterms:modified xsi:type="dcterms:W3CDTF">2019-10-02T21:26:19Z</dcterms:modified>
</cp:coreProperties>
</file>