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7559675" cy="10691812"/>
</p:presentatio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005840" y="2465280"/>
            <a:ext cx="7131240" cy="642600"/>
          </a:xfrm>
          <a:prstGeom prst="rect">
            <a:avLst/>
          </a:prstGeom>
          <a:noFill/>
          <a:ln>
            <a:noFill/>
          </a:ln>
          <a:effectLst>
            <a:outerShdw dir="8760212" dist="18671">
              <a:srgbClr val="76a5af">
                <a:alpha val="50000"/>
              </a:srgbClr>
            </a:outerShdw>
          </a:effectLst>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a:solidFill>
                  <a:srgbClr val="ffffff"/>
                </a:solidFill>
                <a:latin typeface="Arial Black"/>
                <a:ea typeface="Montserrat ExtraBold"/>
              </a:rPr>
              <a:t>Large batch optimization for deep learning  Training bert in 76 minutes</a:t>
            </a:r>
            <a:endParaRPr b="0" lang="en-US" sz="3600" spc="-1" strike="noStrike">
              <a:latin typeface="Arial"/>
            </a:endParaRPr>
          </a:p>
        </p:txBody>
      </p:sp>
      <p:sp>
        <p:nvSpPr>
          <p:cNvPr id="77" name="CustomShape 2"/>
          <p:cNvSpPr/>
          <p:nvPr/>
        </p:nvSpPr>
        <p:spPr>
          <a:xfrm>
            <a:off x="3090240" y="356616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Large-Batch Learning for Deep Neural Networks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In this section, we discuss a general strategy to adapt the learning rate in large batch settings for deep neural networks. We propose a new optimization algorithm called LAMB (Learning Rate Adaptation with Momentum Bias) that adapts the learning rate for each mini-batch based on its magnitude.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Large-Batch Learning for Deep Neural Networks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Recently, there has been growing interest in using large batch sizes to speed up deep neural network training. However, this approach can lead to unstable optimization and slow convergence. To address this issue, we propose a new optimization algorithm called LAMB that adapts the learning rate for each mini-batch based on its magnitude.</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LAMB Algorithm</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The LAMB algorithm consists of two main components: (1) an adaptive learning rate update rule, and (2) a momentum term to stabilize the optimization process. We use a polynomially decaying learning rate of ηt = η0 × (1 - t/T), where T is the total number of epochs.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Convergence Analysis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We analyze the convergence of LAMB for general minibatch size using the Nesterov's momentum method. We show that the update of the LAMB function f is bounded by a term that decays exponentially with the number of epochs. This ensures that the algorithm converges to the optimal solution at a rate of O(1/k).</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Comparison with State-of-the-Art Methods</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We compare the performance of LAMB with state-of-the-art optimization methods, including Adam, Adagrad, and Nesterov's momentum. Our results show that LAMB achieves better accuracy and faster convergence than these methods in most cases.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Large Batch Learning for ImageNet Training</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We apply the LAMB algorithm to train a deep neural network on the ImageNet dataset using ResNet-50 architecture. Our results show that LAMB achieves better accuracy and faster convergence than other optimization methods in most cases.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8" name="CustomShape 1"/>
          <p:cNvSpPr/>
          <p:nvPr/>
        </p:nvSpPr>
        <p:spPr>
          <a:xfrm>
            <a:off x="938520" y="444960"/>
            <a:ext cx="5733720" cy="93924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ab40"/>
                </a:solidFill>
                <a:latin typeface="Montserrat ExtraBold"/>
                <a:ea typeface="Montserrat ExtraBold"/>
              </a:rPr>
              <a:t>Conclusion</a:t>
            </a:r>
            <a:endParaRPr b="0" lang="en-US" sz="2400" spc="-1" strike="noStrike">
              <a:latin typeface="Arial"/>
            </a:endParaRPr>
          </a:p>
        </p:txBody>
      </p:sp>
      <p:sp>
        <p:nvSpPr>
          <p:cNvPr id="79" name="CustomShape 2"/>
          <p:cNvSpPr/>
          <p:nvPr/>
        </p:nvSpPr>
        <p:spPr>
          <a:xfrm>
            <a:off x="914400" y="1280160"/>
            <a:ext cx="6924240" cy="2925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000" spc="-1" strike="noStrike">
                <a:solidFill>
                  <a:srgbClr val="ffffff"/>
                </a:solidFill>
                <a:latin typeface="Montserrat"/>
                <a:ea typeface="Montserrat"/>
              </a:rPr>
              <a:t>In this paper, we proposed a new optimization algorithm called LAMB for large batch learning in deep neural networks. Our experimental results demonstrate that LAMB achieves better accuracy and faster convergence than state-of-the-art methods in most cases. We believe that LAMB is a promising approach for accelerating deep neural network training in large-batch settings.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Aft>
                <a:spcPts val="1599"/>
              </a:spcAft>
              <a:tabLst>
                <a:tab algn="l" pos="0"/>
              </a:tabLst>
            </a:pPr>
            <a:endParaRPr b="0" lang="en-US" sz="2000" spc="-1" strike="noStrike">
              <a:latin typeface="Arial"/>
            </a:endParaRPr>
          </a:p>
        </p:txBody>
      </p:sp>
      <p:sp>
        <p:nvSpPr>
          <p:cNvPr id="80" name="CustomShape 3"/>
          <p:cNvSpPr/>
          <p:nvPr/>
        </p:nvSpPr>
        <p:spPr>
          <a:xfrm>
            <a:off x="1026360" y="414000"/>
            <a:ext cx="2760840" cy="360"/>
          </a:xfrm>
          <a:custGeom>
            <a:avLst/>
            <a:gdLst/>
            <a:ahLst/>
            <a:rect l="l" t="t" r="r" b="b"/>
            <a:pathLst>
              <a:path w="21600" h="21600">
                <a:moveTo>
                  <a:pt x="0" y="0"/>
                </a:moveTo>
                <a:lnTo>
                  <a:pt x="21600" y="21600"/>
                </a:lnTo>
              </a:path>
            </a:pathLst>
          </a:custGeom>
          <a:noFill/>
          <a:ln w="9360">
            <a:solidFill>
              <a:schemeClr val="accent1"/>
            </a:solidFill>
            <a:round/>
          </a:ln>
          <a:effectLst>
            <a:outerShdw algn="bl" blurRad="57150" dir="5400000" dist="19080" rotWithShape="0">
              <a:srgbClr val="ffffff">
                <a:alpha val="50000"/>
              </a:srgbClr>
            </a:outerShdw>
          </a:effectLst>
        </p:spPr>
        <p:style>
          <a:lnRef idx="0"/>
          <a:fillRef idx="0"/>
          <a:effectRef idx="0"/>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2024-04-12T10:50:54Z</dcterms:modified>
  <cp:revision>11</cp:revision>
  <dc:subject/>
  <dc:title/>
</cp:coreProperties>
</file>