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005840" y="2465280"/>
            <a:ext cx="7130880" cy="642240"/>
          </a:xfrm>
          <a:prstGeom prst="rect">
            <a:avLst/>
          </a:prstGeom>
          <a:noFill/>
          <a:ln>
            <a:noFill/>
          </a:ln>
          <a:effectLst>
            <a:outerShdw dir="8760212" dist="18671">
              <a:srgbClr val="76a5af">
                <a:alpha val="50000"/>
              </a:srgbClr>
            </a:outerShdw>
          </a:effectLst>
        </p:spPr>
        <p:style>
          <a:lnRef idx="0"/>
          <a:fillRef idx="0"/>
          <a:effectRef idx="0"/>
          <a:fontRef idx="minor"/>
        </p:style>
        <p:txBody>
          <a:bodyPr lIns="90000" rIns="90000" tIns="91440" bIns="91440" anchor="b">
            <a:noAutofit/>
          </a:bodyPr>
          <a:p>
            <a:pPr algn="ctr">
              <a:lnSpc>
                <a:spcPct val="100000"/>
              </a:lnSpc>
              <a:tabLst>
                <a:tab algn="l" pos="0"/>
              </a:tabLst>
            </a:pPr>
            <a:r>
              <a:rPr b="1" lang="en" sz="3600" spc="-1" strike="noStrike">
                <a:solidFill>
                  <a:srgbClr val="ffffff"/>
                </a:solidFill>
                <a:latin typeface="Arial Black"/>
                <a:ea typeface="Montserrat ExtraBold"/>
              </a:rPr>
              <a:t>Large batch optimization for deep learning  Training bert in 76 minutes</a:t>
            </a:r>
            <a:endParaRPr b="0" lang="en-US" sz="3600" spc="-1" strike="noStrike">
              <a:latin typeface="Arial"/>
            </a:endParaRPr>
          </a:p>
        </p:txBody>
      </p:sp>
      <p:sp>
        <p:nvSpPr>
          <p:cNvPr id="77" name="CustomShape 2"/>
          <p:cNvSpPr/>
          <p:nvPr/>
        </p:nvSpPr>
        <p:spPr>
          <a:xfrm>
            <a:off x="3090240" y="3566160"/>
            <a:ext cx="276048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938520" y="444960"/>
            <a:ext cx="5733360" cy="938880"/>
          </a:xfrm>
          <a:prstGeom prst="rect">
            <a:avLst/>
          </a:prstGeom>
          <a:noFill/>
          <a:ln>
            <a:noFill/>
          </a:ln>
        </p:spPr>
        <p:style>
          <a:lnRef idx="0"/>
          <a:fillRef idx="0"/>
          <a:effectRef idx="0"/>
          <a:fontRef idx="minor"/>
        </p:style>
        <p:txBody>
          <a:bodyPr lIns="90000" rIns="90000" tIns="91440" bIns="91440">
            <a:noAutofit/>
          </a:bodyPr>
          <a:p>
            <a:r>
              <a:rPr b="0" lang="en" sz="2400" spc="-1" strike="noStrike">
                <a:solidFill>
                  <a:srgbClr val="ffab40"/>
                </a:solidFill>
                <a:latin typeface="Montserrat ExtraBold"/>
                <a:ea typeface="Montserrat ExtraBold"/>
              </a:rPr>
              <a:t> </a:t>
            </a:r>
            <a:r>
              <a:rPr b="0" lang="en" sz="2400" spc="-1" strike="noStrike">
                <a:solidFill>
                  <a:srgbClr val="ffab40"/>
                </a:solidFill>
                <a:latin typeface="Montserrat ExtraBold"/>
                <a:ea typeface="Montserrat ExtraBold"/>
              </a:rPr>
              <a:t>Introduction</a:t>
            </a:r>
            <a:endParaRPr b="0" lang="en-US" sz="2400" spc="-1" strike="noStrike">
              <a:latin typeface="Arial"/>
            </a:endParaRPr>
          </a:p>
        </p:txBody>
      </p:sp>
      <p:sp>
        <p:nvSpPr>
          <p:cNvPr id="79" name="CustomShape 2"/>
          <p:cNvSpPr/>
          <p:nvPr/>
        </p:nvSpPr>
        <p:spPr>
          <a:xfrm>
            <a:off x="914400" y="1280160"/>
            <a:ext cx="6923880" cy="2924640"/>
          </a:xfrm>
          <a:prstGeom prst="rect">
            <a:avLst/>
          </a:prstGeom>
          <a:noFill/>
          <a:ln>
            <a:noFill/>
          </a:ln>
        </p:spPr>
        <p:style>
          <a:lnRef idx="0"/>
          <a:fillRef idx="0"/>
          <a:effectRef idx="0"/>
          <a:fontRef idx="minor"/>
        </p:style>
        <p:txBody>
          <a:bodyPr lIns="90000" rIns="90000" tIns="91440" bIns="91440">
            <a:noAutofit/>
          </a:bodyPr>
          <a:p>
            <a:endParaRPr b="0" lang="en-US" sz="1800" spc="-1" strike="noStrike">
              <a:latin typeface="Arial"/>
            </a:endParaRPr>
          </a:p>
          <a:p>
            <a:r>
              <a:rPr b="0" lang="en" sz="2000" spc="-1" strike="noStrike">
                <a:solidFill>
                  <a:srgbClr val="ffffff"/>
                </a:solidFill>
                <a:latin typeface="Montserrat"/>
                <a:ea typeface="Montserrat"/>
              </a:rPr>
              <a:t>* The paper presents a new optimization technique for large batch training of deep neural networks.</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0" name="CustomShape 3"/>
          <p:cNvSpPr/>
          <p:nvPr/>
        </p:nvSpPr>
        <p:spPr>
          <a:xfrm>
            <a:off x="1026360" y="414000"/>
            <a:ext cx="276048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938520" y="444960"/>
            <a:ext cx="5733360" cy="938880"/>
          </a:xfrm>
          <a:prstGeom prst="rect">
            <a:avLst/>
          </a:prstGeom>
          <a:noFill/>
          <a:ln>
            <a:noFill/>
          </a:ln>
        </p:spPr>
        <p:style>
          <a:lnRef idx="0"/>
          <a:fillRef idx="0"/>
          <a:effectRef idx="0"/>
          <a:fontRef idx="minor"/>
        </p:style>
        <p:txBody>
          <a:bodyPr lIns="90000" rIns="90000" tIns="91440" bIns="91440">
            <a:noAutofit/>
          </a:bodyPr>
          <a:p>
            <a:r>
              <a:rPr b="0" lang="en" sz="2400" spc="-1" strike="noStrike">
                <a:solidFill>
                  <a:srgbClr val="ffab40"/>
                </a:solidFill>
                <a:latin typeface="Montserrat ExtraBold"/>
                <a:ea typeface="Montserrat ExtraBold"/>
              </a:rPr>
              <a:t> </a:t>
            </a:r>
            <a:r>
              <a:rPr b="0" lang="en" sz="2400" spc="-1" strike="noStrike">
                <a:solidFill>
                  <a:srgbClr val="ffab40"/>
                </a:solidFill>
                <a:latin typeface="Montserrat ExtraBold"/>
                <a:ea typeface="Montserrat ExtraBold"/>
              </a:rPr>
              <a:t>LAMB Optimizer</a:t>
            </a:r>
            <a:endParaRPr b="0" lang="en-US" sz="2400" spc="-1" strike="noStrike">
              <a:latin typeface="Arial"/>
            </a:endParaRPr>
          </a:p>
          <a:p>
            <a:endParaRPr b="0" lang="en-US" sz="2400" spc="-1" strike="noStrike">
              <a:latin typeface="Arial"/>
            </a:endParaRPr>
          </a:p>
        </p:txBody>
      </p:sp>
      <p:sp>
        <p:nvSpPr>
          <p:cNvPr id="82" name="CustomShape 2"/>
          <p:cNvSpPr/>
          <p:nvPr/>
        </p:nvSpPr>
        <p:spPr>
          <a:xfrm>
            <a:off x="914400" y="1280160"/>
            <a:ext cx="6923880" cy="2924640"/>
          </a:xfrm>
          <a:prstGeom prst="rect">
            <a:avLst/>
          </a:prstGeom>
          <a:noFill/>
          <a:ln>
            <a:noFill/>
          </a:ln>
        </p:spPr>
        <p:style>
          <a:lnRef idx="0"/>
          <a:fillRef idx="0"/>
          <a:effectRef idx="0"/>
          <a:fontRef idx="minor"/>
        </p:style>
        <p:txBody>
          <a:bodyPr lIns="90000" rIns="90000" tIns="91440" bIns="91440">
            <a:noAutofit/>
          </a:bodyPr>
          <a:p>
            <a:endParaRPr b="0" lang="en-US" sz="1800" spc="-1" strike="noStrike">
              <a:latin typeface="Arial"/>
            </a:endParaRPr>
          </a:p>
          <a:p>
            <a:r>
              <a:rPr b="0" lang="en" sz="2000" spc="-1" strike="noStrike">
                <a:solidFill>
                  <a:srgbClr val="ffffff"/>
                </a:solidFill>
                <a:latin typeface="Montserrat"/>
                <a:ea typeface="Montserrat"/>
              </a:rPr>
              <a:t>* LAMB optimizer is a new adaptive learning rate method that can achieve comparable accuracy to LAMB optimizer.</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3" name="CustomShape 3"/>
          <p:cNvSpPr/>
          <p:nvPr/>
        </p:nvSpPr>
        <p:spPr>
          <a:xfrm>
            <a:off x="1026360" y="414000"/>
            <a:ext cx="276048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938520" y="444960"/>
            <a:ext cx="5733360" cy="938880"/>
          </a:xfrm>
          <a:prstGeom prst="rect">
            <a:avLst/>
          </a:prstGeom>
          <a:noFill/>
          <a:ln>
            <a:noFill/>
          </a:ln>
        </p:spPr>
        <p:style>
          <a:lnRef idx="0"/>
          <a:fillRef idx="0"/>
          <a:effectRef idx="0"/>
          <a:fontRef idx="minor"/>
        </p:style>
        <p:txBody>
          <a:bodyPr lIns="90000" rIns="90000" tIns="91440" bIns="91440">
            <a:noAutofit/>
          </a:bodyPr>
          <a:p>
            <a:r>
              <a:rPr b="0" lang="en" sz="2400" spc="-1" strike="noStrike">
                <a:solidFill>
                  <a:srgbClr val="ffab40"/>
                </a:solidFill>
                <a:latin typeface="Montserrat ExtraBold"/>
                <a:ea typeface="Montserrat ExtraBold"/>
              </a:rPr>
              <a:t> </a:t>
            </a:r>
            <a:r>
              <a:rPr b="0" lang="en" sz="2400" spc="-1" strike="noStrike">
                <a:solidFill>
                  <a:srgbClr val="ffab40"/>
                </a:solidFill>
                <a:latin typeface="Montserrat ExtraBold"/>
                <a:ea typeface="Montserrat ExtraBold"/>
              </a:rPr>
              <a:t>N-LAMB and NN-LAMB</a:t>
            </a:r>
            <a:endParaRPr b="0" lang="en-US" sz="2400" spc="-1" strike="noStrike">
              <a:latin typeface="Arial"/>
            </a:endParaRPr>
          </a:p>
          <a:p>
            <a:endParaRPr b="0" lang="en-US" sz="2400" spc="-1" strike="noStrike">
              <a:latin typeface="Arial"/>
            </a:endParaRPr>
          </a:p>
        </p:txBody>
      </p:sp>
      <p:sp>
        <p:nvSpPr>
          <p:cNvPr id="85" name="CustomShape 2"/>
          <p:cNvSpPr/>
          <p:nvPr/>
        </p:nvSpPr>
        <p:spPr>
          <a:xfrm>
            <a:off x="914400" y="1280160"/>
            <a:ext cx="6923880" cy="2924640"/>
          </a:xfrm>
          <a:prstGeom prst="rect">
            <a:avLst/>
          </a:prstGeom>
          <a:noFill/>
          <a:ln>
            <a:noFill/>
          </a:ln>
        </p:spPr>
        <p:style>
          <a:lnRef idx="0"/>
          <a:fillRef idx="0"/>
          <a:effectRef idx="0"/>
          <a:fontRef idx="minor"/>
        </p:style>
        <p:txBody>
          <a:bodyPr lIns="90000" rIns="90000" tIns="91440" bIns="91440">
            <a:noAutofit/>
          </a:bodyPr>
          <a:p>
            <a:endParaRPr b="0" lang="en-US" sz="1800" spc="-1" strike="noStrike">
              <a:latin typeface="Arial"/>
            </a:endParaRPr>
          </a:p>
          <a:p>
            <a:r>
              <a:rPr b="0" lang="en" sz="2000" spc="-1" strike="noStrike">
                <a:solidFill>
                  <a:srgbClr val="ffffff"/>
                </a:solidFill>
                <a:latin typeface="Montserrat"/>
                <a:ea typeface="Montserrat"/>
              </a:rPr>
              <a:t>* N-LAMB and NN-LAMB are two variations of LAMB optimizer that have different hyperparameters for better performance.</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6" name="CustomShape 3"/>
          <p:cNvSpPr/>
          <p:nvPr/>
        </p:nvSpPr>
        <p:spPr>
          <a:xfrm>
            <a:off x="1026360" y="414000"/>
            <a:ext cx="276048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938520" y="444960"/>
            <a:ext cx="5733360" cy="938880"/>
          </a:xfrm>
          <a:prstGeom prst="rect">
            <a:avLst/>
          </a:prstGeom>
          <a:noFill/>
          <a:ln>
            <a:noFill/>
          </a:ln>
        </p:spPr>
        <p:style>
          <a:lnRef idx="0"/>
          <a:fillRef idx="0"/>
          <a:effectRef idx="0"/>
          <a:fontRef idx="minor"/>
        </p:style>
        <p:txBody>
          <a:bodyPr lIns="90000" rIns="90000" tIns="91440" bIns="91440">
            <a:noAutofit/>
          </a:bodyPr>
          <a:p>
            <a:r>
              <a:rPr b="0" lang="en" sz="2400" spc="-1" strike="noStrike">
                <a:solidFill>
                  <a:srgbClr val="ffab40"/>
                </a:solidFill>
                <a:latin typeface="Montserrat ExtraBold"/>
                <a:ea typeface="Montserrat ExtraBold"/>
              </a:rPr>
              <a:t> </a:t>
            </a:r>
            <a:r>
              <a:rPr b="0" lang="en" sz="2400" spc="-1" strike="noStrike">
                <a:solidFill>
                  <a:srgbClr val="ffab40"/>
                </a:solidFill>
                <a:latin typeface="Montserrat ExtraBold"/>
                <a:ea typeface="Montserrat ExtraBold"/>
              </a:rPr>
              <a:t>Accuracy Comparison</a:t>
            </a:r>
            <a:endParaRPr b="0" lang="en-US" sz="2400" spc="-1" strike="noStrike">
              <a:latin typeface="Arial"/>
            </a:endParaRPr>
          </a:p>
          <a:p>
            <a:endParaRPr b="0" lang="en-US" sz="2400" spc="-1" strike="noStrike">
              <a:latin typeface="Arial"/>
            </a:endParaRPr>
          </a:p>
        </p:txBody>
      </p:sp>
      <p:sp>
        <p:nvSpPr>
          <p:cNvPr id="88" name="CustomShape 2"/>
          <p:cNvSpPr/>
          <p:nvPr/>
        </p:nvSpPr>
        <p:spPr>
          <a:xfrm>
            <a:off x="914400" y="1280160"/>
            <a:ext cx="6923880" cy="2924640"/>
          </a:xfrm>
          <a:prstGeom prst="rect">
            <a:avLst/>
          </a:prstGeom>
          <a:noFill/>
          <a:ln>
            <a:noFill/>
          </a:ln>
        </p:spPr>
        <p:style>
          <a:lnRef idx="0"/>
          <a:fillRef idx="0"/>
          <a:effectRef idx="0"/>
          <a:fontRef idx="minor"/>
        </p:style>
        <p:txBody>
          <a:bodyPr lIns="90000" rIns="90000" tIns="91440" bIns="91440">
            <a:noAutofit/>
          </a:bodyPr>
          <a:p>
            <a:endParaRPr b="0" lang="en-US" sz="1800" spc="-1" strike="noStrike">
              <a:latin typeface="Arial"/>
            </a:endParaRPr>
          </a:p>
          <a:p>
            <a:r>
              <a:rPr b="0" lang="en" sz="2000" spc="-1" strike="noStrike">
                <a:solidFill>
                  <a:srgbClr val="ffffff"/>
                </a:solidFill>
                <a:latin typeface="Montserrat"/>
                <a:ea typeface="Montserrat"/>
              </a:rPr>
              <a:t>* The paper presents a comprehensive study on the effectiveness of various optimizers for training deep neural networks, specifically on ImageNet classification. The authors conduct experiments with different optimizers, including Adam, AdamW, and Adam with L2 regularization.</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9" name="CustomShape 3"/>
          <p:cNvSpPr/>
          <p:nvPr/>
        </p:nvSpPr>
        <p:spPr>
          <a:xfrm>
            <a:off x="1026360" y="414000"/>
            <a:ext cx="276048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938520" y="444960"/>
            <a:ext cx="5733360" cy="938880"/>
          </a:xfrm>
          <a:prstGeom prst="rect">
            <a:avLst/>
          </a:prstGeom>
          <a:noFill/>
          <a:ln>
            <a:noFill/>
          </a:ln>
        </p:spPr>
        <p:style>
          <a:lnRef idx="0"/>
          <a:fillRef idx="0"/>
          <a:effectRef idx="0"/>
          <a:fontRef idx="minor"/>
        </p:style>
        <p:txBody>
          <a:bodyPr lIns="90000" rIns="90000" tIns="91440" bIns="91440">
            <a:noAutofit/>
          </a:bodyPr>
          <a:p>
            <a:r>
              <a:rPr b="0" lang="en" sz="2400" spc="-1" strike="noStrike">
                <a:solidFill>
                  <a:srgbClr val="ffab40"/>
                </a:solidFill>
                <a:latin typeface="Montserrat ExtraBold"/>
                <a:ea typeface="Montserrat ExtraBold"/>
              </a:rPr>
              <a:t> </a:t>
            </a:r>
            <a:r>
              <a:rPr b="0" lang="en" sz="2400" spc="-1" strike="noStrike">
                <a:solidFill>
                  <a:srgbClr val="ffab40"/>
                </a:solidFill>
                <a:latin typeface="Montserrat ExtraBold"/>
                <a:ea typeface="Montserrat ExtraBold"/>
              </a:rPr>
              <a:t>Learning Rate Recipe</a:t>
            </a:r>
            <a:endParaRPr b="0" lang="en-US" sz="2400" spc="-1" strike="noStrike">
              <a:latin typeface="Arial"/>
            </a:endParaRPr>
          </a:p>
          <a:p>
            <a:endParaRPr b="0" lang="en-US" sz="2400" spc="-1" strike="noStrike">
              <a:latin typeface="Arial"/>
            </a:endParaRPr>
          </a:p>
        </p:txBody>
      </p:sp>
      <p:sp>
        <p:nvSpPr>
          <p:cNvPr id="91" name="CustomShape 2"/>
          <p:cNvSpPr/>
          <p:nvPr/>
        </p:nvSpPr>
        <p:spPr>
          <a:xfrm>
            <a:off x="914400" y="1280160"/>
            <a:ext cx="6923880" cy="2924640"/>
          </a:xfrm>
          <a:prstGeom prst="rect">
            <a:avLst/>
          </a:prstGeom>
          <a:noFill/>
          <a:ln>
            <a:noFill/>
          </a:ln>
        </p:spPr>
        <p:style>
          <a:lnRef idx="0"/>
          <a:fillRef idx="0"/>
          <a:effectRef idx="0"/>
          <a:fontRef idx="minor"/>
        </p:style>
        <p:txBody>
          <a:bodyPr lIns="90000" rIns="90000" tIns="91440" bIns="91440">
            <a:noAutofit/>
          </a:bodyPr>
          <a:p>
            <a:endParaRPr b="0" lang="en-US" sz="1800" spc="-1" strike="noStrike">
              <a:latin typeface="Arial"/>
            </a:endParaRPr>
          </a:p>
          <a:p>
            <a:r>
              <a:rPr b="0" lang="en" sz="2000" spc="-1" strike="noStrike">
                <a:solidFill>
                  <a:srgbClr val="ffffff"/>
                </a:solidFill>
                <a:latin typeface="Montserrat"/>
                <a:ea typeface="Montserrat"/>
              </a:rPr>
              <a:t>* The tables provide information on the learning rate of tuning the default AdamW optimizer for ImageNet training with ResNet-50. The learning rate recipe used is from Goyal et al. (2017).</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92" name="CustomShape 3"/>
          <p:cNvSpPr/>
          <p:nvPr/>
        </p:nvSpPr>
        <p:spPr>
          <a:xfrm>
            <a:off x="1026360" y="414000"/>
            <a:ext cx="276048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938520" y="444960"/>
            <a:ext cx="5733360" cy="938880"/>
          </a:xfrm>
          <a:prstGeom prst="rect">
            <a:avLst/>
          </a:prstGeom>
          <a:noFill/>
          <a:ln>
            <a:noFill/>
          </a:ln>
        </p:spPr>
        <p:style>
          <a:lnRef idx="0"/>
          <a:fillRef idx="0"/>
          <a:effectRef idx="0"/>
          <a:fontRef idx="minor"/>
        </p:style>
        <p:txBody>
          <a:bodyPr lIns="90000" rIns="90000" tIns="91440" bIns="91440">
            <a:noAutofit/>
          </a:bodyPr>
          <a:p>
            <a:r>
              <a:rPr b="0" lang="en" sz="2400" spc="-1" strike="noStrike">
                <a:solidFill>
                  <a:srgbClr val="ffab40"/>
                </a:solidFill>
                <a:latin typeface="Montserrat ExtraBold"/>
                <a:ea typeface="Montserrat ExtraBold"/>
              </a:rPr>
              <a:t> </a:t>
            </a:r>
            <a:r>
              <a:rPr b="0" lang="en" sz="2400" spc="-1" strike="noStrike">
                <a:solidFill>
                  <a:srgbClr val="ffab40"/>
                </a:solidFill>
                <a:latin typeface="Montserrat ExtraBold"/>
                <a:ea typeface="Montserrat ExtraBold"/>
              </a:rPr>
              <a:t>Batch Size and Epochs</a:t>
            </a:r>
            <a:endParaRPr b="0" lang="en-US" sz="2400" spc="-1" strike="noStrike">
              <a:latin typeface="Arial"/>
            </a:endParaRPr>
          </a:p>
          <a:p>
            <a:endParaRPr b="0" lang="en-US" sz="2400" spc="-1" strike="noStrike">
              <a:latin typeface="Arial"/>
            </a:endParaRPr>
          </a:p>
        </p:txBody>
      </p:sp>
      <p:sp>
        <p:nvSpPr>
          <p:cNvPr id="94" name="CustomShape 2"/>
          <p:cNvSpPr/>
          <p:nvPr/>
        </p:nvSpPr>
        <p:spPr>
          <a:xfrm>
            <a:off x="914400" y="1280160"/>
            <a:ext cx="6923880" cy="2924640"/>
          </a:xfrm>
          <a:prstGeom prst="rect">
            <a:avLst/>
          </a:prstGeom>
          <a:noFill/>
          <a:ln>
            <a:noFill/>
          </a:ln>
        </p:spPr>
        <p:style>
          <a:lnRef idx="0"/>
          <a:fillRef idx="0"/>
          <a:effectRef idx="0"/>
          <a:fontRef idx="minor"/>
        </p:style>
        <p:txBody>
          <a:bodyPr lIns="90000" rIns="90000" tIns="91440" bIns="91440">
            <a:noAutofit/>
          </a:bodyPr>
          <a:p>
            <a:endParaRPr b="0" lang="en-US" sz="1800" spc="-1" strike="noStrike">
              <a:latin typeface="Arial"/>
            </a:endParaRPr>
          </a:p>
          <a:p>
            <a:r>
              <a:rPr b="0" lang="en" sz="2000" spc="-1" strike="noStrike">
                <a:solidFill>
                  <a:srgbClr val="ffffff"/>
                </a:solidFill>
                <a:latin typeface="Montserrat"/>
                <a:ea typeface="Montserrat"/>
              </a:rPr>
              <a:t>* The tables show the accuracy information of tuning AdamW optimizer for ImageNet training with ResNet-50. The tables are organized by batch size (16384 or 36384) and number of epochs (90). The target accuracy is around 0.763 according to Goyal et al. (2017).</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95" name="CustomShape 3"/>
          <p:cNvSpPr/>
          <p:nvPr/>
        </p:nvSpPr>
        <p:spPr>
          <a:xfrm>
            <a:off x="1026360" y="414000"/>
            <a:ext cx="276048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938520" y="444960"/>
            <a:ext cx="5733360" cy="938880"/>
          </a:xfrm>
          <a:prstGeom prst="rect">
            <a:avLst/>
          </a:prstGeom>
          <a:noFill/>
          <a:ln>
            <a:noFill/>
          </a:ln>
        </p:spPr>
        <p:style>
          <a:lnRef idx="0"/>
          <a:fillRef idx="0"/>
          <a:effectRef idx="0"/>
          <a:fontRef idx="minor"/>
        </p:style>
        <p:txBody>
          <a:bodyPr lIns="90000" rIns="90000" tIns="91440" bIns="91440">
            <a:noAutofit/>
          </a:bodyPr>
          <a:p>
            <a:r>
              <a:rPr b="0" lang="en" sz="2400" spc="-1" strike="noStrike">
                <a:solidFill>
                  <a:srgbClr val="ffab40"/>
                </a:solidFill>
                <a:latin typeface="Montserrat ExtraBold"/>
                <a:ea typeface="Montserrat ExtraBold"/>
              </a:rPr>
              <a:t> </a:t>
            </a:r>
            <a:r>
              <a:rPr b="0" lang="en" sz="2400" spc="-1" strike="noStrike">
                <a:solidFill>
                  <a:srgbClr val="ffab40"/>
                </a:solidFill>
                <a:latin typeface="Montserrat ExtraBold"/>
                <a:ea typeface="Montserrat ExtraBold"/>
              </a:rPr>
              <a:t>Warmup and Multiplying Learning Rate</a:t>
            </a:r>
            <a:endParaRPr b="0" lang="en-US" sz="2400" spc="-1" strike="noStrike">
              <a:latin typeface="Arial"/>
            </a:endParaRPr>
          </a:p>
        </p:txBody>
      </p:sp>
      <p:sp>
        <p:nvSpPr>
          <p:cNvPr id="97" name="CustomShape 2"/>
          <p:cNvSpPr/>
          <p:nvPr/>
        </p:nvSpPr>
        <p:spPr>
          <a:xfrm>
            <a:off x="914400" y="1280160"/>
            <a:ext cx="6923880" cy="2924640"/>
          </a:xfrm>
          <a:prstGeom prst="rect">
            <a:avLst/>
          </a:prstGeom>
          <a:noFill/>
          <a:ln>
            <a:noFill/>
          </a:ln>
        </p:spPr>
        <p:style>
          <a:lnRef idx="0"/>
          <a:fillRef idx="0"/>
          <a:effectRef idx="0"/>
          <a:fontRef idx="minor"/>
        </p:style>
        <p:txBody>
          <a:bodyPr lIns="90000" rIns="90000" tIns="91440" bIns="91440">
            <a:noAutofit/>
          </a:bodyPr>
          <a:p>
            <a:endParaRPr b="0" lang="en-US" sz="1800" spc="-1" strike="noStrike">
              <a:latin typeface="Arial"/>
            </a:endParaRPr>
          </a:p>
          <a:p>
            <a:pPr>
              <a:lnSpc>
                <a:spcPct val="100000"/>
              </a:lnSpc>
              <a:tabLst>
                <a:tab algn="l" pos="0"/>
              </a:tabLst>
            </a:pPr>
            <a:r>
              <a:rPr b="0" lang="en" sz="2000" spc="-1" strike="noStrike">
                <a:solidFill>
                  <a:srgbClr val="ffffff"/>
                </a:solidFill>
                <a:latin typeface="Montserrat"/>
                <a:ea typeface="Montserrat"/>
              </a:rPr>
              <a:t>* The tables show that increasing the batch size from 16384 to 36384 leads to a slight improvement in accuracy, especially at later epochs. Additionally, the tables suggest that multiplying the learning rate by 0.1 at certain epochs can also improve accuracy. However, the improvements are relatively small, and the best results are achieved with a batch size of 16384 and a learning rate recipe that includes a 5-epoch warmup.</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98" name="CustomShape 3"/>
          <p:cNvSpPr/>
          <p:nvPr/>
        </p:nvSpPr>
        <p:spPr>
          <a:xfrm>
            <a:off x="1026360" y="414000"/>
            <a:ext cx="276048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2024-04-27T17:36:33Z</dcterms:modified>
  <cp:revision>13</cp:revision>
  <dc:subject/>
  <dc:title/>
</cp:coreProperties>
</file>