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005840" y="2465280"/>
            <a:ext cx="7130880" cy="642240"/>
          </a:xfrm>
          <a:prstGeom prst="rect">
            <a:avLst/>
          </a:prstGeom>
          <a:noFill/>
          <a:ln>
            <a:noFill/>
          </a:ln>
          <a:effectLst>
            <a:outerShdw dir="8760212" dist="18671">
              <a:srgbClr val="76a5af">
                <a:alpha val="50000"/>
              </a:srgbClr>
            </a:outerShdw>
          </a:effectLst>
        </p:spPr>
        <p:style>
          <a:lnRef idx="0"/>
          <a:fillRef idx="0"/>
          <a:effectRef idx="0"/>
          <a:fontRef idx="minor"/>
        </p:style>
        <p:txBody>
          <a:bodyPr lIns="90000" rIns="90000" tIns="91440" bIns="91440" anchor="b">
            <a:noAutofit/>
          </a:bodyPr>
          <a:p>
            <a:pPr algn="ctr">
              <a:lnSpc>
                <a:spcPct val="100000"/>
              </a:lnSpc>
              <a:tabLst>
                <a:tab algn="l" pos="0"/>
              </a:tabLst>
            </a:pPr>
            <a:r>
              <a:rPr b="1" lang="en" sz="3600" spc="-1" strike="noStrike">
                <a:solidFill>
                  <a:srgbClr val="ffffff"/>
                </a:solidFill>
                <a:latin typeface="Arial Black"/>
                <a:ea typeface="Montserrat ExtraBold"/>
              </a:rPr>
              <a:t>XCon Learning with Experts for Fine-grained Category Discovery</a:t>
            </a:r>
            <a:endParaRPr b="0" lang="en-US" sz="3600" spc="-1" strike="noStrike">
              <a:latin typeface="Arial"/>
            </a:endParaRPr>
          </a:p>
        </p:txBody>
      </p:sp>
      <p:sp>
        <p:nvSpPr>
          <p:cNvPr id="77" name="CustomShape 2"/>
          <p:cNvSpPr/>
          <p:nvPr/>
        </p:nvSpPr>
        <p:spPr>
          <a:xfrm>
            <a:off x="3090240" y="3566160"/>
            <a:ext cx="276048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938520" y="444960"/>
            <a:ext cx="5733360" cy="938880"/>
          </a:xfrm>
          <a:prstGeom prst="rect">
            <a:avLst/>
          </a:prstGeom>
          <a:noFill/>
          <a:ln>
            <a:noFill/>
          </a:ln>
        </p:spPr>
        <p:style>
          <a:lnRef idx="0"/>
          <a:fillRef idx="0"/>
          <a:effectRef idx="0"/>
          <a:fontRef idx="minor"/>
        </p:style>
        <p:txBody>
          <a:bodyPr lIns="90000" rIns="90000" tIns="91440" bIns="91440">
            <a:noAutofit/>
          </a:bodyPr>
          <a:p>
            <a:r>
              <a:rPr b="0" lang="en" sz="2400" spc="-1" strike="noStrike">
                <a:solidFill>
                  <a:srgbClr val="ffab40"/>
                </a:solidFill>
                <a:latin typeface="Montserrat ExtraBold"/>
                <a:ea typeface="Montserrat ExtraBold"/>
              </a:rPr>
              <a:t> </a:t>
            </a:r>
            <a:r>
              <a:rPr b="0" lang="en" sz="2400" spc="-1" strike="noStrike">
                <a:solidFill>
                  <a:srgbClr val="ffab40"/>
                </a:solidFill>
                <a:latin typeface="Montserrat ExtraBold"/>
                <a:ea typeface="Montserrat ExtraBold"/>
              </a:rPr>
              <a:t>Introduction</a:t>
            </a:r>
            <a:endParaRPr b="0" lang="en-US" sz="2400" spc="-1" strike="noStrike">
              <a:latin typeface="Arial"/>
            </a:endParaRPr>
          </a:p>
        </p:txBody>
      </p:sp>
      <p:sp>
        <p:nvSpPr>
          <p:cNvPr id="79" name="CustomShape 2"/>
          <p:cNvSpPr/>
          <p:nvPr/>
        </p:nvSpPr>
        <p:spPr>
          <a:xfrm>
            <a:off x="914400" y="1280160"/>
            <a:ext cx="6923880" cy="2924640"/>
          </a:xfrm>
          <a:prstGeom prst="rect">
            <a:avLst/>
          </a:prstGeom>
          <a:noFill/>
          <a:ln>
            <a:noFill/>
          </a:ln>
        </p:spPr>
        <p:style>
          <a:lnRef idx="0"/>
          <a:fillRef idx="0"/>
          <a:effectRef idx="0"/>
          <a:fontRef idx="minor"/>
        </p:style>
        <p:txBody>
          <a:bodyPr lIns="90000" rIns="90000" tIns="91440" bIns="91440">
            <a:noAutofit/>
          </a:bodyPr>
          <a:p>
            <a:r>
              <a:rPr b="0" lang="en" sz="2000" spc="-1" strike="noStrike">
                <a:solidFill>
                  <a:srgbClr val="ffffff"/>
                </a:solidFill>
                <a:latin typeface="Montserrat"/>
                <a:ea typeface="Montserrat"/>
              </a:rPr>
              <a:t> </a:t>
            </a:r>
            <a:r>
              <a:rPr b="0" lang="en" sz="2000" spc="-1" strike="noStrike">
                <a:solidFill>
                  <a:srgbClr val="ffffff"/>
                </a:solidFill>
                <a:latin typeface="Montserrat"/>
                <a:ea typeface="Montserrat"/>
              </a:rPr>
              <a:t>In this paper, we address the problem of generalized category discovery (GCD), which is a more practical and challenging problem than semi-supervised learning. We propose XCon, a method for GCD with fine-grained image classification benchmarks.</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0" name="CustomShape 3"/>
          <p:cNvSpPr/>
          <p:nvPr/>
        </p:nvSpPr>
        <p:spPr>
          <a:xfrm>
            <a:off x="1026360" y="414000"/>
            <a:ext cx="276048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938520" y="444960"/>
            <a:ext cx="5733360" cy="938880"/>
          </a:xfrm>
          <a:prstGeom prst="rect">
            <a:avLst/>
          </a:prstGeom>
          <a:noFill/>
          <a:ln>
            <a:noFill/>
          </a:ln>
        </p:spPr>
        <p:style>
          <a:lnRef idx="0"/>
          <a:fillRef idx="0"/>
          <a:effectRef idx="0"/>
          <a:fontRef idx="minor"/>
        </p:style>
        <p:txBody>
          <a:bodyPr lIns="90000" rIns="90000" tIns="91440" bIns="91440">
            <a:noAutofit/>
          </a:bodyPr>
          <a:p>
            <a:r>
              <a:rPr b="0" lang="en" sz="2400" spc="-1" strike="noStrike">
                <a:solidFill>
                  <a:srgbClr val="ffab40"/>
                </a:solidFill>
                <a:latin typeface="Montserrat ExtraBold"/>
                <a:ea typeface="Montserrat ExtraBold"/>
              </a:rPr>
              <a:t> </a:t>
            </a:r>
            <a:r>
              <a:rPr b="0" lang="en" sz="2400" spc="-1" strike="noStrike">
                <a:solidFill>
                  <a:srgbClr val="ffab40"/>
                </a:solidFill>
                <a:latin typeface="Montserrat ExtraBold"/>
                <a:ea typeface="Montserrat ExtraBold"/>
              </a:rPr>
              <a:t>Problem Definition</a:t>
            </a:r>
            <a:endParaRPr b="0" lang="en-US" sz="2400" spc="-1" strike="noStrike">
              <a:latin typeface="Arial"/>
            </a:endParaRPr>
          </a:p>
        </p:txBody>
      </p:sp>
      <p:sp>
        <p:nvSpPr>
          <p:cNvPr id="82" name="CustomShape 2"/>
          <p:cNvSpPr/>
          <p:nvPr/>
        </p:nvSpPr>
        <p:spPr>
          <a:xfrm>
            <a:off x="914400" y="1280160"/>
            <a:ext cx="6923880" cy="2924640"/>
          </a:xfrm>
          <a:prstGeom prst="rect">
            <a:avLst/>
          </a:prstGeom>
          <a:noFill/>
          <a:ln>
            <a:noFill/>
          </a:ln>
        </p:spPr>
        <p:style>
          <a:lnRef idx="0"/>
          <a:fillRef idx="0"/>
          <a:effectRef idx="0"/>
          <a:fontRef idx="minor"/>
        </p:style>
        <p:txBody>
          <a:bodyPr lIns="90000" rIns="90000" tIns="91440" bIns="91440">
            <a:noAutofit/>
          </a:bodyPr>
          <a:p>
            <a:r>
              <a:rPr b="0" lang="en" sz="2000" spc="-1" strike="noStrike">
                <a:solidFill>
                  <a:srgbClr val="ffffff"/>
                </a:solidFill>
                <a:latin typeface="Montserrat"/>
                <a:ea typeface="Montserrat"/>
              </a:rPr>
              <a:t> </a:t>
            </a:r>
            <a:r>
              <a:rPr b="0" lang="en" sz="2000" spc="-1" strike="noStrike">
                <a:solidFill>
                  <a:srgbClr val="ffffff"/>
                </a:solidFill>
                <a:latin typeface="Montserrat"/>
                <a:ea typeface="Montserrat"/>
              </a:rPr>
              <a:t>GCD involves discovering categories that are not present in the training data but are relevant to the task at hand. It is more practical and challenging than semi-supervised learning because it requires the model to learn from a small number of labeled examples.</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3" name="CustomShape 3"/>
          <p:cNvSpPr/>
          <p:nvPr/>
        </p:nvSpPr>
        <p:spPr>
          <a:xfrm>
            <a:off x="1026360" y="414000"/>
            <a:ext cx="276048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938520" y="444960"/>
            <a:ext cx="5733360" cy="938880"/>
          </a:xfrm>
          <a:prstGeom prst="rect">
            <a:avLst/>
          </a:prstGeom>
          <a:noFill/>
          <a:ln>
            <a:noFill/>
          </a:ln>
        </p:spPr>
        <p:style>
          <a:lnRef idx="0"/>
          <a:fillRef idx="0"/>
          <a:effectRef idx="0"/>
          <a:fontRef idx="minor"/>
        </p:style>
        <p:txBody>
          <a:bodyPr lIns="90000" rIns="90000" tIns="91440" bIns="91440">
            <a:noAutofit/>
          </a:bodyPr>
          <a:p>
            <a:r>
              <a:rPr b="0" lang="en" sz="2400" spc="-1" strike="noStrike">
                <a:solidFill>
                  <a:srgbClr val="ffab40"/>
                </a:solidFill>
                <a:latin typeface="Montserrat ExtraBold"/>
                <a:ea typeface="Montserrat ExtraBold"/>
              </a:rPr>
              <a:t> </a:t>
            </a:r>
            <a:r>
              <a:rPr b="0" lang="en" sz="2400" spc="-1" strike="noStrike">
                <a:solidFill>
                  <a:srgbClr val="ffab40"/>
                </a:solidFill>
                <a:latin typeface="Montserrat ExtraBold"/>
                <a:ea typeface="Montserrat ExtraBold"/>
              </a:rPr>
              <a:t>Proposed Method - XCon</a:t>
            </a:r>
            <a:endParaRPr b="0" lang="en-US" sz="2400" spc="-1" strike="noStrike">
              <a:latin typeface="Arial"/>
            </a:endParaRPr>
          </a:p>
        </p:txBody>
      </p:sp>
      <p:sp>
        <p:nvSpPr>
          <p:cNvPr id="85" name="CustomShape 2"/>
          <p:cNvSpPr/>
          <p:nvPr/>
        </p:nvSpPr>
        <p:spPr>
          <a:xfrm>
            <a:off x="914400" y="1280160"/>
            <a:ext cx="6923880" cy="2924640"/>
          </a:xfrm>
          <a:prstGeom prst="rect">
            <a:avLst/>
          </a:prstGeom>
          <a:noFill/>
          <a:ln>
            <a:noFill/>
          </a:ln>
        </p:spPr>
        <p:style>
          <a:lnRef idx="0"/>
          <a:fillRef idx="0"/>
          <a:effectRef idx="0"/>
          <a:fontRef idx="minor"/>
        </p:style>
        <p:txBody>
          <a:bodyPr lIns="90000" rIns="90000" tIns="91440" bIns="91440">
            <a:noAutofit/>
          </a:bodyPr>
          <a:p>
            <a:r>
              <a:rPr b="0" lang="en" sz="2000" spc="-1" strike="noStrike">
                <a:solidFill>
                  <a:srgbClr val="ffffff"/>
                </a:solidFill>
                <a:latin typeface="Montserrat"/>
                <a:ea typeface="Montserrat"/>
              </a:rPr>
              <a:t> </a:t>
            </a:r>
            <a:r>
              <a:rPr b="0" lang="en" sz="2000" spc="-1" strike="noStrike">
                <a:solidFill>
                  <a:srgbClr val="ffffff"/>
                </a:solidFill>
                <a:latin typeface="Montserrat"/>
                <a:ea typeface="Montserrat"/>
              </a:rPr>
              <a:t>XCon partitions the dataset into K sub-datasets using k-means clustering on a self-supervised representation, and each partitioned sub-dataset is used for contrastive learning. This allows the model to learn a robust representation that captures the semantic meaning of images at multiple scales.</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6" name="CustomShape 3"/>
          <p:cNvSpPr/>
          <p:nvPr/>
        </p:nvSpPr>
        <p:spPr>
          <a:xfrm>
            <a:off x="1026360" y="414000"/>
            <a:ext cx="276048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938520" y="444960"/>
            <a:ext cx="5733360" cy="938880"/>
          </a:xfrm>
          <a:prstGeom prst="rect">
            <a:avLst/>
          </a:prstGeom>
          <a:noFill/>
          <a:ln>
            <a:noFill/>
          </a:ln>
        </p:spPr>
        <p:style>
          <a:lnRef idx="0"/>
          <a:fillRef idx="0"/>
          <a:effectRef idx="0"/>
          <a:fontRef idx="minor"/>
        </p:style>
        <p:txBody>
          <a:bodyPr lIns="90000" rIns="90000" tIns="91440" bIns="91440">
            <a:noAutofit/>
          </a:bodyPr>
          <a:p>
            <a:r>
              <a:rPr b="0" lang="en" sz="2400" spc="-1" strike="noStrike">
                <a:solidFill>
                  <a:srgbClr val="ffab40"/>
                </a:solidFill>
                <a:latin typeface="Montserrat ExtraBold"/>
                <a:ea typeface="Montserrat ExtraBold"/>
              </a:rPr>
              <a:t> </a:t>
            </a:r>
            <a:r>
              <a:rPr b="0" lang="en" sz="2400" spc="-1" strike="noStrike">
                <a:solidFill>
                  <a:srgbClr val="ffab40"/>
                </a:solidFill>
                <a:latin typeface="Montserrat ExtraBold"/>
                <a:ea typeface="Montserrat ExtraBold"/>
              </a:rPr>
              <a:t>Contrastive Learning Framework</a:t>
            </a:r>
            <a:endParaRPr b="0" lang="en-US" sz="2400" spc="-1" strike="noStrike">
              <a:latin typeface="Arial"/>
            </a:endParaRPr>
          </a:p>
        </p:txBody>
      </p:sp>
      <p:sp>
        <p:nvSpPr>
          <p:cNvPr id="88" name="CustomShape 2"/>
          <p:cNvSpPr/>
          <p:nvPr/>
        </p:nvSpPr>
        <p:spPr>
          <a:xfrm>
            <a:off x="914400" y="1280160"/>
            <a:ext cx="6923880" cy="2924640"/>
          </a:xfrm>
          <a:prstGeom prst="rect">
            <a:avLst/>
          </a:prstGeom>
          <a:noFill/>
          <a:ln>
            <a:noFill/>
          </a:ln>
        </p:spPr>
        <p:style>
          <a:lnRef idx="0"/>
          <a:fillRef idx="0"/>
          <a:effectRef idx="0"/>
          <a:fontRef idx="minor"/>
        </p:style>
        <p:txBody>
          <a:bodyPr lIns="90000" rIns="90000" tIns="91440" bIns="91440">
            <a:noAutofit/>
          </a:bodyPr>
          <a:p>
            <a:r>
              <a:rPr b="0" lang="en" sz="2000" spc="-1" strike="noStrike">
                <a:solidFill>
                  <a:srgbClr val="ffffff"/>
                </a:solidFill>
                <a:latin typeface="Montserrat"/>
                <a:ea typeface="Montserrat"/>
              </a:rPr>
              <a:t> </a:t>
            </a:r>
            <a:r>
              <a:rPr b="0" lang="en" sz="2000" spc="-1" strike="noStrike">
                <a:solidFill>
                  <a:srgbClr val="ffffff"/>
                </a:solidFill>
                <a:latin typeface="Montserrat"/>
                <a:ea typeface="Montserrat"/>
              </a:rPr>
              <a:t>XCon uses a contrastive loss function to train the network to distinguish between different categories of images. The network learns to map similar images close together in the representation space and dissimilar images far apart.</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9" name="CustomShape 3"/>
          <p:cNvSpPr/>
          <p:nvPr/>
        </p:nvSpPr>
        <p:spPr>
          <a:xfrm>
            <a:off x="1026360" y="414000"/>
            <a:ext cx="276048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938520" y="444960"/>
            <a:ext cx="5733360" cy="938880"/>
          </a:xfrm>
          <a:prstGeom prst="rect">
            <a:avLst/>
          </a:prstGeom>
          <a:noFill/>
          <a:ln>
            <a:noFill/>
          </a:ln>
        </p:spPr>
        <p:style>
          <a:lnRef idx="0"/>
          <a:fillRef idx="0"/>
          <a:effectRef idx="0"/>
          <a:fontRef idx="minor"/>
        </p:style>
        <p:txBody>
          <a:bodyPr lIns="90000" rIns="90000" tIns="91440" bIns="91440">
            <a:noAutofit/>
          </a:bodyPr>
          <a:p>
            <a:r>
              <a:rPr b="0" lang="en" sz="2400" spc="-1" strike="noStrike">
                <a:solidFill>
                  <a:srgbClr val="ffab40"/>
                </a:solidFill>
                <a:latin typeface="Montserrat ExtraBold"/>
                <a:ea typeface="Montserrat ExtraBold"/>
              </a:rPr>
              <a:t> </a:t>
            </a:r>
            <a:r>
              <a:rPr b="0" lang="en" sz="2400" spc="-1" strike="noStrike">
                <a:solidFill>
                  <a:srgbClr val="ffab40"/>
                </a:solidFill>
                <a:latin typeface="Montserrat ExtraBold"/>
                <a:ea typeface="Montserrat ExtraBold"/>
              </a:rPr>
              <a:t>Ablation Study - Contrastive Loss Function</a:t>
            </a:r>
            <a:endParaRPr b="0" lang="en-US" sz="2400" spc="-1" strike="noStrike">
              <a:latin typeface="Arial"/>
            </a:endParaRPr>
          </a:p>
        </p:txBody>
      </p:sp>
      <p:sp>
        <p:nvSpPr>
          <p:cNvPr id="91" name="CustomShape 2"/>
          <p:cNvSpPr/>
          <p:nvPr/>
        </p:nvSpPr>
        <p:spPr>
          <a:xfrm>
            <a:off x="914400" y="1280160"/>
            <a:ext cx="6923880" cy="2924640"/>
          </a:xfrm>
          <a:prstGeom prst="rect">
            <a:avLst/>
          </a:prstGeom>
          <a:noFill/>
          <a:ln>
            <a:noFill/>
          </a:ln>
        </p:spPr>
        <p:style>
          <a:lnRef idx="0"/>
          <a:fillRef idx="0"/>
          <a:effectRef idx="0"/>
          <a:fontRef idx="minor"/>
        </p:style>
        <p:txBody>
          <a:bodyPr lIns="90000" rIns="90000" tIns="91440" bIns="91440">
            <a:noAutofit/>
          </a:bodyPr>
          <a:p>
            <a:r>
              <a:rPr b="0" lang="en" sz="2000" spc="-1" strike="noStrike">
                <a:solidFill>
                  <a:srgbClr val="ffffff"/>
                </a:solidFill>
                <a:latin typeface="Montserrat"/>
                <a:ea typeface="Montserrat"/>
              </a:rPr>
              <a:t> </a:t>
            </a:r>
            <a:r>
              <a:rPr b="0" lang="en" sz="2000" spc="-1" strike="noStrike">
                <a:solidFill>
                  <a:srgbClr val="ffffff"/>
                </a:solidFill>
                <a:latin typeface="Montserrat"/>
                <a:ea typeface="Montserrat"/>
              </a:rPr>
              <a:t>We conduct an ablation study to analyze the effectiveness of the contrastive loss function. We show that it is necessary for achieving good performance in fine-grained recognition tasks.</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92" name="CustomShape 3"/>
          <p:cNvSpPr/>
          <p:nvPr/>
        </p:nvSpPr>
        <p:spPr>
          <a:xfrm>
            <a:off x="1026360" y="414000"/>
            <a:ext cx="276048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938520" y="444960"/>
            <a:ext cx="5733360" cy="938880"/>
          </a:xfrm>
          <a:prstGeom prst="rect">
            <a:avLst/>
          </a:prstGeom>
          <a:noFill/>
          <a:ln>
            <a:noFill/>
          </a:ln>
        </p:spPr>
        <p:style>
          <a:lnRef idx="0"/>
          <a:fillRef idx="0"/>
          <a:effectRef idx="0"/>
          <a:fontRef idx="minor"/>
        </p:style>
        <p:txBody>
          <a:bodyPr lIns="90000" rIns="90000" tIns="91440" bIns="91440">
            <a:noAutofit/>
          </a:bodyPr>
          <a:p>
            <a:r>
              <a:rPr b="0" lang="en" sz="2400" spc="-1" strike="noStrike">
                <a:solidFill>
                  <a:srgbClr val="ffab40"/>
                </a:solidFill>
                <a:latin typeface="Montserrat ExtraBold"/>
                <a:ea typeface="Montserrat ExtraBold"/>
              </a:rPr>
              <a:t> </a:t>
            </a:r>
            <a:r>
              <a:rPr b="0" lang="en" sz="2400" spc="-1" strike="noStrike">
                <a:solidFill>
                  <a:srgbClr val="ffab40"/>
                </a:solidFill>
                <a:latin typeface="Montserrat ExtraBold"/>
                <a:ea typeface="Montserrat ExtraBold"/>
              </a:rPr>
              <a:t>Results - State-of-the-Art Performance</a:t>
            </a:r>
            <a:endParaRPr b="0" lang="en-US" sz="2400" spc="-1" strike="noStrike">
              <a:latin typeface="Arial"/>
            </a:endParaRPr>
          </a:p>
        </p:txBody>
      </p:sp>
      <p:sp>
        <p:nvSpPr>
          <p:cNvPr id="94" name="CustomShape 2"/>
          <p:cNvSpPr/>
          <p:nvPr/>
        </p:nvSpPr>
        <p:spPr>
          <a:xfrm>
            <a:off x="914400" y="1280160"/>
            <a:ext cx="6923880" cy="2924640"/>
          </a:xfrm>
          <a:prstGeom prst="rect">
            <a:avLst/>
          </a:prstGeom>
          <a:noFill/>
          <a:ln>
            <a:noFill/>
          </a:ln>
        </p:spPr>
        <p:style>
          <a:lnRef idx="0"/>
          <a:fillRef idx="0"/>
          <a:effectRef idx="0"/>
          <a:fontRef idx="minor"/>
        </p:style>
        <p:txBody>
          <a:bodyPr lIns="90000" rIns="90000" tIns="91440" bIns="91440">
            <a:noAutofit/>
          </a:bodyPr>
          <a:p>
            <a:r>
              <a:rPr b="0" lang="en" sz="2000" spc="-1" strike="noStrike">
                <a:solidFill>
                  <a:srgbClr val="ffffff"/>
                </a:solidFill>
                <a:latin typeface="Montserrat"/>
                <a:ea typeface="Montserrat"/>
              </a:rPr>
              <a:t> </a:t>
            </a:r>
            <a:r>
              <a:rPr b="0" lang="en" sz="2000" spc="-1" strike="noStrike">
                <a:solidFill>
                  <a:srgbClr val="ffffff"/>
                </a:solidFill>
                <a:latin typeface="Montserrat"/>
                <a:ea typeface="Montserrat"/>
              </a:rPr>
              <a:t>We evaluate our method on several datasets, including CUB-200, Stanford-Cars, and Oxford-Pets. Our results show that XCon achieves state-of-the-art performance in fine-grained recognition tasks.</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95" name="CustomShape 3"/>
          <p:cNvSpPr/>
          <p:nvPr/>
        </p:nvSpPr>
        <p:spPr>
          <a:xfrm>
            <a:off x="1026360" y="414000"/>
            <a:ext cx="276048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938520" y="444960"/>
            <a:ext cx="5733360" cy="938880"/>
          </a:xfrm>
          <a:prstGeom prst="rect">
            <a:avLst/>
          </a:prstGeom>
          <a:noFill/>
          <a:ln>
            <a:noFill/>
          </a:ln>
        </p:spPr>
        <p:style>
          <a:lnRef idx="0"/>
          <a:fillRef idx="0"/>
          <a:effectRef idx="0"/>
          <a:fontRef idx="minor"/>
        </p:style>
        <p:txBody>
          <a:bodyPr lIns="90000" rIns="90000" tIns="91440" bIns="91440">
            <a:noAutofit/>
          </a:bodyPr>
          <a:p>
            <a:r>
              <a:rPr b="0" lang="en" sz="2400" spc="-1" strike="noStrike">
                <a:solidFill>
                  <a:srgbClr val="ffab40"/>
                </a:solidFill>
                <a:latin typeface="Montserrat ExtraBold"/>
                <a:ea typeface="Montserrat ExtraBold"/>
              </a:rPr>
              <a:t> </a:t>
            </a:r>
            <a:r>
              <a:rPr b="0" lang="en" sz="2400" spc="-1" strike="noStrike">
                <a:solidFill>
                  <a:srgbClr val="ffab40"/>
                </a:solidFill>
                <a:latin typeface="Montserrat ExtraBold"/>
                <a:ea typeface="Montserrat ExtraBold"/>
              </a:rPr>
              <a:t>Conclusion</a:t>
            </a:r>
            <a:endParaRPr b="0" lang="en-US" sz="2400" spc="-1" strike="noStrike">
              <a:latin typeface="Arial"/>
            </a:endParaRPr>
          </a:p>
        </p:txBody>
      </p:sp>
      <p:sp>
        <p:nvSpPr>
          <p:cNvPr id="97" name="CustomShape 2"/>
          <p:cNvSpPr/>
          <p:nvPr/>
        </p:nvSpPr>
        <p:spPr>
          <a:xfrm>
            <a:off x="914400" y="1280160"/>
            <a:ext cx="6923880" cy="29246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000" spc="-1" strike="noStrike">
                <a:solidFill>
                  <a:srgbClr val="ffffff"/>
                </a:solidFill>
                <a:latin typeface="Montserrat"/>
                <a:ea typeface="Montserrat"/>
              </a:rPr>
              <a:t> </a:t>
            </a:r>
            <a:r>
              <a:rPr b="0" lang="en" sz="2000" spc="-1" strike="noStrike">
                <a:solidFill>
                  <a:srgbClr val="ffffff"/>
                </a:solidFill>
                <a:latin typeface="Montserrat"/>
                <a:ea typeface="Montserrat"/>
              </a:rPr>
              <a:t>In this paper, we proposed XCon, a method for generalized category discovery with fine-grained image classification benchmarks. Our results show that XCon achieves state-of-the-art performance in fine-grained recognition tasks. We demonstrate the effectiveness of our approach through an ablation study and show that the contrastive loss function is necessary for achieving good performance.</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98" name="CustomShape 3"/>
          <p:cNvSpPr/>
          <p:nvPr/>
        </p:nvSpPr>
        <p:spPr>
          <a:xfrm>
            <a:off x="1026360" y="414000"/>
            <a:ext cx="276048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2024-04-27T18:30:06Z</dcterms:modified>
  <cp:revision>13</cp:revision>
  <dc:subject/>
  <dc:title/>
</cp:coreProperties>
</file>