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0" r:id="rId6"/>
    <p:sldId id="311" r:id="rId7"/>
    <p:sldId id="313" r:id="rId8"/>
    <p:sldId id="315" r:id="rId9"/>
    <p:sldId id="316" r:id="rId10"/>
    <p:sldId id="317" r:id="rId11"/>
    <p:sldId id="318" r:id="rId12"/>
    <p:sldId id="319" r:id="rId13"/>
    <p:sldId id="3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marL="0" lvl="0" algn="ctr" defTabSz="1066800">
            <a:lnSpc>
              <a:spcPct val="100000"/>
            </a:lnSpc>
            <a:spcBef>
              <a:spcPct val="0"/>
            </a:spcBef>
            <a:spcAft>
              <a:spcPct val="35000"/>
            </a:spcAft>
            <a:buNone/>
            <a:defRPr cap="all"/>
          </a:pPr>
          <a:r>
            <a:rPr lang="en-US" sz="2400" b="1" kern="1200" dirty="0"/>
            <a:t>The Purpose:</a:t>
          </a:r>
        </a:p>
        <a:p>
          <a:pPr marL="0" lvl="0" algn="ctr" defTabSz="1066800">
            <a:lnSpc>
              <a:spcPct val="100000"/>
            </a:lnSpc>
            <a:spcBef>
              <a:spcPct val="0"/>
            </a:spcBef>
            <a:spcAft>
              <a:spcPct val="35000"/>
            </a:spcAft>
            <a:buNone/>
            <a:defRPr cap="all"/>
          </a:pPr>
          <a:r>
            <a:rPr lang="en-US" sz="1600" kern="1200" cap="none" baseline="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To identify suitable venues for training that are walking distance from government-funded social services</a:t>
          </a:r>
        </a:p>
        <a:p>
          <a:pPr marL="0" lvl="0" algn="ctr" defTabSz="1066800">
            <a:lnSpc>
              <a:spcPct val="100000"/>
            </a:lnSpc>
            <a:spcBef>
              <a:spcPct val="0"/>
            </a:spcBef>
            <a:spcAft>
              <a:spcPct val="35000"/>
            </a:spcAft>
            <a:buNone/>
            <a:defRPr cap="all"/>
          </a:pPr>
          <a:r>
            <a:rPr lang="en-US" sz="1100" kern="1200" dirty="0"/>
            <a:t> .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marL="0" lvl="0" algn="ctr" defTabSz="1066800">
            <a:lnSpc>
              <a:spcPct val="100000"/>
            </a:lnSpc>
            <a:spcBef>
              <a:spcPct val="0"/>
            </a:spcBef>
            <a:spcAft>
              <a:spcPct val="35000"/>
            </a:spcAft>
            <a:buNone/>
            <a:defRPr cap="all"/>
          </a:pPr>
          <a:r>
            <a:rPr lang="en-US" sz="2400" b="1" kern="1200" cap="all" dirty="0">
              <a:solidFill>
                <a:srgbClr val="000000">
                  <a:hueOff val="0"/>
                  <a:satOff val="0"/>
                  <a:lumOff val="0"/>
                  <a:alphaOff val="0"/>
                </a:srgbClr>
              </a:solidFill>
              <a:latin typeface="Speak Pro" panose="020F0502020204030204"/>
              <a:ea typeface="+mn-ea"/>
              <a:cs typeface="+mn-cs"/>
            </a:rPr>
            <a:t>The Audience:</a:t>
          </a:r>
        </a:p>
        <a:p>
          <a:pPr marL="0" lvl="0" algn="ctr" defTabSz="1066800">
            <a:lnSpc>
              <a:spcPct val="100000"/>
            </a:lnSpc>
            <a:spcBef>
              <a:spcPct val="0"/>
            </a:spcBef>
            <a:spcAft>
              <a:spcPct val="35000"/>
            </a:spcAft>
            <a:buNone/>
            <a:defRPr cap="all"/>
          </a:pPr>
          <a:r>
            <a:rPr lang="en-US" sz="1600" kern="1200" cap="none" baseline="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Used by the program staff for planning and implementation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2400" b="1" kern="1200" cap="all" dirty="0">
              <a:solidFill>
                <a:srgbClr val="000000">
                  <a:hueOff val="0"/>
                  <a:satOff val="0"/>
                  <a:lumOff val="0"/>
                  <a:alphaOff val="0"/>
                </a:srgbClr>
              </a:solidFill>
              <a:latin typeface="Speak Pro" panose="020F0502020204030204"/>
              <a:ea typeface="+mn-ea"/>
              <a:cs typeface="+mn-cs"/>
            </a:rPr>
            <a:t>The Use:</a:t>
          </a:r>
        </a:p>
        <a:p>
          <a:pPr>
            <a:lnSpc>
              <a:spcPct val="100000"/>
            </a:lnSpc>
            <a:defRPr cap="all"/>
          </a:pPr>
          <a:r>
            <a:rPr lang="en-US" sz="1600" kern="1200" cap="none" baseline="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Analyses will produce a clustered list of venues to approach for engagement and participation in health program</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custLinFactNeighborX="-1638" custLinFactNeighborY="-3037">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741963"/>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1129525"/>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3126963"/>
          <a:ext cx="298125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The Purpose:</a:t>
          </a:r>
        </a:p>
        <a:p>
          <a:pPr marL="0" lvl="0" indent="0" algn="ctr" defTabSz="1066800">
            <a:lnSpc>
              <a:spcPct val="100000"/>
            </a:lnSpc>
            <a:spcBef>
              <a:spcPct val="0"/>
            </a:spcBef>
            <a:spcAft>
              <a:spcPct val="35000"/>
            </a:spcAft>
            <a:buNone/>
            <a:defRPr cap="all"/>
          </a:pPr>
          <a:r>
            <a:rPr lang="en-US" sz="1600" kern="1200" cap="none" baseline="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To identify suitable venues for training that are walking distance from government-funded social services</a:t>
          </a:r>
        </a:p>
        <a:p>
          <a:pPr marL="0" lvl="0" indent="0" algn="ctr" defTabSz="1066800">
            <a:lnSpc>
              <a:spcPct val="100000"/>
            </a:lnSpc>
            <a:spcBef>
              <a:spcPct val="0"/>
            </a:spcBef>
            <a:spcAft>
              <a:spcPct val="35000"/>
            </a:spcAft>
            <a:buNone/>
            <a:defRPr cap="all"/>
          </a:pPr>
          <a:r>
            <a:rPr lang="en-US" sz="1100" kern="1200" dirty="0"/>
            <a:t> . </a:t>
          </a:r>
        </a:p>
      </dsp:txBody>
      <dsp:txXfrm>
        <a:off x="35606" y="3126963"/>
        <a:ext cx="2981250" cy="1665000"/>
      </dsp:txXfrm>
    </dsp:sp>
    <dsp:sp modelId="{543C18BC-1989-44B2-9862-C670C61D3452}">
      <dsp:nvSpPr>
        <dsp:cNvPr id="0" name=""/>
        <dsp:cNvSpPr/>
      </dsp:nvSpPr>
      <dsp:spPr>
        <a:xfrm>
          <a:off x="4119918" y="741963"/>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112952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489742" y="3076397"/>
          <a:ext cx="298125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cap="all" dirty="0">
              <a:solidFill>
                <a:srgbClr val="000000">
                  <a:hueOff val="0"/>
                  <a:satOff val="0"/>
                  <a:lumOff val="0"/>
                  <a:alphaOff val="0"/>
                </a:srgbClr>
              </a:solidFill>
              <a:latin typeface="Speak Pro" panose="020F0502020204030204"/>
              <a:ea typeface="+mn-ea"/>
              <a:cs typeface="+mn-cs"/>
            </a:rPr>
            <a:t>The Audience:</a:t>
          </a:r>
        </a:p>
        <a:p>
          <a:pPr marL="0" lvl="0" indent="0" algn="ctr" defTabSz="1066800">
            <a:lnSpc>
              <a:spcPct val="100000"/>
            </a:lnSpc>
            <a:spcBef>
              <a:spcPct val="0"/>
            </a:spcBef>
            <a:spcAft>
              <a:spcPct val="35000"/>
            </a:spcAft>
            <a:buNone/>
            <a:defRPr cap="all"/>
          </a:pPr>
          <a:r>
            <a:rPr lang="en-US" sz="1600" kern="1200" cap="none" baseline="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Used by the program staff for planning and implementation</a:t>
          </a:r>
        </a:p>
      </dsp:txBody>
      <dsp:txXfrm>
        <a:off x="3489742" y="3076397"/>
        <a:ext cx="2981250" cy="1665000"/>
      </dsp:txXfrm>
    </dsp:sp>
    <dsp:sp modelId="{5BDDFF18-9AEC-4E5E-B9AA-33D86F01A63E}">
      <dsp:nvSpPr>
        <dsp:cNvPr id="0" name=""/>
        <dsp:cNvSpPr/>
      </dsp:nvSpPr>
      <dsp:spPr>
        <a:xfrm>
          <a:off x="7622887" y="741963"/>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1129525"/>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3126963"/>
          <a:ext cx="298125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cap="all" dirty="0">
              <a:solidFill>
                <a:srgbClr val="000000">
                  <a:hueOff val="0"/>
                  <a:satOff val="0"/>
                  <a:lumOff val="0"/>
                  <a:alphaOff val="0"/>
                </a:srgbClr>
              </a:solidFill>
              <a:latin typeface="Speak Pro" panose="020F0502020204030204"/>
              <a:ea typeface="+mn-ea"/>
              <a:cs typeface="+mn-cs"/>
            </a:rPr>
            <a:t>The Use:</a:t>
          </a:r>
        </a:p>
        <a:p>
          <a:pPr marL="0" lvl="0" indent="0" algn="ctr" defTabSz="1066800">
            <a:lnSpc>
              <a:spcPct val="100000"/>
            </a:lnSpc>
            <a:spcBef>
              <a:spcPct val="0"/>
            </a:spcBef>
            <a:spcAft>
              <a:spcPct val="35000"/>
            </a:spcAft>
            <a:buNone/>
            <a:defRPr cap="all"/>
          </a:pPr>
          <a:r>
            <a:rPr lang="en-US" sz="1600" kern="1200" cap="none" baseline="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Analyses will produce a clustered list of venues to approach for engagement and participation in health program</a:t>
          </a:r>
        </a:p>
      </dsp:txBody>
      <dsp:txXfrm>
        <a:off x="7041543" y="3126963"/>
        <a:ext cx="2981250" cy="166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lnSpc>
                <a:spcPct val="107000"/>
              </a:lnSpc>
              <a:spcAft>
                <a:spcPts val="750"/>
              </a:spcAft>
            </a:pPr>
            <a:r>
              <a:rPr lang="en-US" sz="3200" b="1" u="sng" dirty="0">
                <a:solidFill>
                  <a:srgbClr val="1F1F1F"/>
                </a:solidFill>
                <a:latin typeface="Arial" panose="020B0604020202020204" pitchFamily="34" charset="0"/>
                <a:cs typeface="Arial" panose="020B0604020202020204" pitchFamily="34" charset="0"/>
              </a:rPr>
              <a:t>Identifying training venues for delivering HIV prevention programs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77500" lnSpcReduction="20000"/>
          </a:bodyPr>
          <a:lstStyle/>
          <a:p>
            <a:pPr algn="ctr"/>
            <a:r>
              <a:rPr lang="en-US" dirty="0"/>
              <a:t>Stephanie Posner</a:t>
            </a:r>
          </a:p>
          <a:p>
            <a:pPr algn="ctr"/>
            <a:r>
              <a:rPr lang="en-US" dirty="0"/>
              <a:t>Capstone project</a:t>
            </a:r>
          </a:p>
          <a:p>
            <a:pPr algn="ctr"/>
            <a:r>
              <a:rPr lang="en-US" dirty="0"/>
              <a:t>June 2021</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293C-A654-4CD0-ACA1-542197F590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8D7F20E-1D02-47E2-A9F6-A3442341CDF6}"/>
              </a:ext>
            </a:extLst>
          </p:cNvPr>
          <p:cNvSpPr>
            <a:spLocks noGrp="1"/>
          </p:cNvSpPr>
          <p:nvPr>
            <p:ph idx="1"/>
          </p:nvPr>
        </p:nvSpPr>
        <p:spPr>
          <a:xfrm>
            <a:off x="1097280" y="2108201"/>
            <a:ext cx="4808998" cy="3760891"/>
          </a:xfrm>
        </p:spPr>
        <p:txBody>
          <a:bodyPr>
            <a:normAutofit fontScale="92500" lnSpcReduction="10000"/>
          </a:bodyPr>
          <a:lstStyle/>
          <a:p>
            <a:pPr>
              <a:lnSpc>
                <a:spcPct val="107000"/>
              </a:lnSpc>
              <a:spcAft>
                <a:spcPts val="80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This analysis has revealed a number of options that can be pursued as training sites for the social training program for girls and young women ages 15-30</a:t>
            </a:r>
            <a:r>
              <a:rPr lang="en-US" sz="1800" dirty="0">
                <a:solidFill>
                  <a:srgbClr val="1F1F1F"/>
                </a:solidFill>
                <a:latin typeface="Arial" panose="020B0604020202020204" pitchFamily="34" charset="0"/>
                <a:ea typeface="Times New Roman" panose="02020603050405020304" pitchFamily="18" charset="0"/>
                <a:cs typeface="Arial" panose="020B0604020202020204" pitchFamily="34" charset="0"/>
              </a:rPr>
              <a:t>. </a:t>
            </a:r>
          </a:p>
          <a:p>
            <a:pPr>
              <a:lnSpc>
                <a:spcPct val="107000"/>
              </a:lnSpc>
              <a:spcAft>
                <a:spcPts val="800"/>
              </a:spcAft>
            </a:pPr>
            <a:r>
              <a:rPr lang="en-US" sz="1800" dirty="0">
                <a:solidFill>
                  <a:srgbClr val="1F1F1F"/>
                </a:solidFill>
                <a:latin typeface="Arial" panose="020B0604020202020204" pitchFamily="34" charset="0"/>
                <a:ea typeface="Times New Roman" panose="02020603050405020304" pitchFamily="18" charset="0"/>
                <a:cs typeface="Arial" panose="020B0604020202020204" pitchFamily="34" charset="0"/>
              </a:rPr>
              <a:t>The clustering reveals that a slightly different approach may be needed for clusters with different types of venues, particularly those with less youth-friendly venues. </a:t>
            </a:r>
            <a:endParaRPr lang="en-US" sz="18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Staff can use these results to explore those venues to negotiate participation as a training site with the goal of increasing participation and retention in program.</a:t>
            </a:r>
            <a:endParaRPr lang="en-US" dirty="0"/>
          </a:p>
        </p:txBody>
      </p:sp>
      <p:pic>
        <p:nvPicPr>
          <p:cNvPr id="4" name="Picture 3">
            <a:extLst>
              <a:ext uri="{FF2B5EF4-FFF2-40B4-BE49-F238E27FC236}">
                <a16:creationId xmlns:a16="http://schemas.microsoft.com/office/drawing/2014/main" id="{4B151131-8E70-480A-B2C7-4F32F5390A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3549" y="1951180"/>
            <a:ext cx="5667807" cy="4074931"/>
          </a:xfrm>
          <a:prstGeom prst="rect">
            <a:avLst/>
          </a:prstGeom>
        </p:spPr>
      </p:pic>
    </p:spTree>
    <p:extLst>
      <p:ext uri="{BB962C8B-B14F-4D97-AF65-F5344CB8AC3E}">
        <p14:creationId xmlns:p14="http://schemas.microsoft.com/office/powerpoint/2010/main" val="364153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CEA7-0AD4-495D-BD05-805B5F31D71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7CBBA8E-2041-468E-9F62-DE15A056179D}"/>
              </a:ext>
            </a:extLst>
          </p:cNvPr>
          <p:cNvSpPr>
            <a:spLocks noGrp="1"/>
          </p:cNvSpPr>
          <p:nvPr>
            <p:ph idx="1"/>
          </p:nvPr>
        </p:nvSpPr>
        <p:spPr/>
        <p:txBody>
          <a:bodyPr>
            <a:normAutofit/>
          </a:bodyPr>
          <a:lstStyle/>
          <a:p>
            <a:pPr>
              <a:lnSpc>
                <a:spcPct val="107000"/>
              </a:lnSpc>
              <a:spcAft>
                <a:spcPts val="75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High HIV infection rates on South Africa</a:t>
            </a:r>
          </a:p>
          <a:p>
            <a:pPr lvl="1">
              <a:lnSpc>
                <a:spcPct val="107000"/>
              </a:lnSpc>
              <a:spcAft>
                <a:spcPts val="750"/>
              </a:spcAft>
              <a:buFont typeface="Wingdings" panose="05000000000000000000" pitchFamily="2" charset="2"/>
              <a:buChar char="Ø"/>
            </a:pPr>
            <a:r>
              <a:rPr lang="en-US" sz="16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New HIV infections are highest among adolescent girls and young women ages 15-30</a:t>
            </a:r>
          </a:p>
          <a:p>
            <a:pPr lvl="1">
              <a:lnSpc>
                <a:spcPct val="107000"/>
              </a:lnSpc>
              <a:spcAft>
                <a:spcPts val="750"/>
              </a:spcAft>
              <a:buFont typeface="Wingdings" panose="05000000000000000000" pitchFamily="2" charset="2"/>
              <a:buChar char="Ø"/>
            </a:pPr>
            <a:r>
              <a:rPr lang="en-US" sz="1600" dirty="0">
                <a:solidFill>
                  <a:srgbClr val="1F1F1F"/>
                </a:solidFill>
                <a:latin typeface="Arial" panose="020B0604020202020204" pitchFamily="34" charset="0"/>
                <a:ea typeface="Times New Roman" panose="02020603050405020304" pitchFamily="18" charset="0"/>
                <a:cs typeface="Arial" panose="020B0604020202020204" pitchFamily="34" charset="0"/>
              </a:rPr>
              <a:t>H</a:t>
            </a:r>
            <a:r>
              <a:rPr lang="en-US" sz="16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ighest in City of Johannesburg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75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We run an HIV behavior change prevention program </a:t>
            </a:r>
          </a:p>
          <a:p>
            <a:pPr lvl="1">
              <a:lnSpc>
                <a:spcPct val="107000"/>
              </a:lnSpc>
              <a:spcAft>
                <a:spcPts val="750"/>
              </a:spcAft>
              <a:buFont typeface="Wingdings" panose="05000000000000000000" pitchFamily="2" charset="2"/>
              <a:buChar char="Ø"/>
            </a:pPr>
            <a:r>
              <a:rPr lang="en-US" sz="1800" dirty="0">
                <a:solidFill>
                  <a:srgbClr val="1F1F1F"/>
                </a:solidFill>
                <a:effectLst/>
                <a:latin typeface="Arial" panose="020B0604020202020204" pitchFamily="34" charset="0"/>
                <a:ea typeface="Times New Roman" panose="02020603050405020304" pitchFamily="18" charset="0"/>
              </a:rPr>
              <a:t>14-week program, conducted in 45-min sessions that are held once a week.  </a:t>
            </a:r>
            <a:endParaRPr lang="en-US" dirty="0">
              <a:solidFill>
                <a:srgbClr val="1F1F1F"/>
              </a:solidFill>
              <a:latin typeface="Arial" panose="020B0604020202020204" pitchFamily="34" charset="0"/>
              <a:ea typeface="Times New Roman" panose="02020603050405020304" pitchFamily="18" charset="0"/>
            </a:endParaRPr>
          </a:p>
          <a:p>
            <a:pPr lvl="1">
              <a:lnSpc>
                <a:spcPct val="107000"/>
              </a:lnSpc>
              <a:spcAft>
                <a:spcPts val="750"/>
              </a:spcAft>
              <a:buFont typeface="Wingdings" panose="05000000000000000000" pitchFamily="2" charset="2"/>
              <a:buChar char="Ø"/>
            </a:pPr>
            <a:r>
              <a:rPr lang="en-US" sz="1800" dirty="0">
                <a:solidFill>
                  <a:srgbClr val="1F1F1F"/>
                </a:solidFill>
                <a:effectLst/>
                <a:latin typeface="Arial" panose="020B0604020202020204" pitchFamily="34" charset="0"/>
                <a:ea typeface="Times New Roman" panose="02020603050405020304" pitchFamily="18" charset="0"/>
              </a:rPr>
              <a:t>We recruit girls and young women ages 15-30 through government social service sites</a:t>
            </a:r>
          </a:p>
        </p:txBody>
      </p:sp>
    </p:spTree>
    <p:extLst>
      <p:ext uri="{BB962C8B-B14F-4D97-AF65-F5344CB8AC3E}">
        <p14:creationId xmlns:p14="http://schemas.microsoft.com/office/powerpoint/2010/main" val="77075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2124-8999-4138-B8B2-92A66C35CB3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157DD7D-D9A4-4AFA-AB11-425115229C06}"/>
              </a:ext>
            </a:extLst>
          </p:cNvPr>
          <p:cNvSpPr>
            <a:spLocks noGrp="1"/>
          </p:cNvSpPr>
          <p:nvPr>
            <p:ph idx="1"/>
          </p:nvPr>
        </p:nvSpPr>
        <p:spPr/>
        <p:txBody>
          <a:bodyPr>
            <a:normAutofit/>
          </a:bodyPr>
          <a:lstStyle/>
          <a:p>
            <a:r>
              <a:rPr lang="en-US" sz="1800" dirty="0">
                <a:solidFill>
                  <a:srgbClr val="1F1F1F"/>
                </a:solidFill>
                <a:effectLst/>
                <a:latin typeface="Arial" panose="020B0604020202020204" pitchFamily="34" charset="0"/>
                <a:ea typeface="Times New Roman" panose="02020603050405020304" pitchFamily="18" charset="0"/>
              </a:rPr>
              <a:t>To date, girls and young women of the target age group (15-30) must be recruited to participate in the program and come to the site for participation.  Participation dwindles after a few weeks.</a:t>
            </a:r>
            <a:endParaRPr lang="en-US" sz="1600" dirty="0"/>
          </a:p>
          <a:p>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To improve recruitment, retention, and completion in the program, we would like to explore conducting these program sessions at venues that are popular with youth, where youth choose to go to hang out, dialogue and meet friends and new people.  The logic is that this approach will reach more youth, bring like-minded youth together in different settings, engage the youth on difficult topics right in the venues they frequent, and ultimately increase retention and completion of the program.  At the same time, these venues are nearby to additional social services that youth can access for more private sessions.  </a:t>
            </a:r>
          </a:p>
          <a:p>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This requires </a:t>
            </a:r>
            <a:r>
              <a:rPr lang="en-US" sz="1800" dirty="0" err="1">
                <a:solidFill>
                  <a:srgbClr val="1F1F1F"/>
                </a:solidFill>
                <a:effectLst/>
                <a:latin typeface="Arial" panose="020B0604020202020204" pitchFamily="34" charset="0"/>
                <a:ea typeface="Times New Roman" panose="02020603050405020304" pitchFamily="18" charset="0"/>
                <a:cs typeface="Arial" panose="020B0604020202020204" pitchFamily="34" charset="0"/>
              </a:rPr>
              <a:t>analysing</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what and where are viable venues for conducting the training program.</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2652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descr="SmartArt graphic">
            <a:extLst>
              <a:ext uri="{FF2B5EF4-FFF2-40B4-BE49-F238E27FC236}">
                <a16:creationId xmlns:a16="http://schemas.microsoft.com/office/drawing/2014/main" id="{AC15220B-3B36-4656-B910-9F84549E1F02}"/>
              </a:ext>
            </a:extLst>
          </p:cNvPr>
          <p:cNvGraphicFramePr>
            <a:graphicFrameLocks/>
          </p:cNvGraphicFramePr>
          <p:nvPr>
            <p:extLst>
              <p:ext uri="{D42A27DB-BD31-4B8C-83A1-F6EECF244321}">
                <p14:modId xmlns:p14="http://schemas.microsoft.com/office/powerpoint/2010/main" val="2031671065"/>
              </p:ext>
            </p:extLst>
          </p:nvPr>
        </p:nvGraphicFramePr>
        <p:xfrm>
          <a:off x="984996" y="493648"/>
          <a:ext cx="10058400" cy="5533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52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46A1-4498-4825-8BF7-254D3456B7C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AFC1F5E-F1BF-4364-A3DF-4FD0FF7D308A}"/>
              </a:ext>
            </a:extLst>
          </p:cNvPr>
          <p:cNvSpPr>
            <a:spLocks noGrp="1"/>
          </p:cNvSpPr>
          <p:nvPr>
            <p:ph idx="1"/>
          </p:nvPr>
        </p:nvSpPr>
        <p:spPr/>
        <p:txBody>
          <a:bodyPr/>
          <a:lstStyle/>
          <a:p>
            <a:r>
              <a:rPr lang="en-US" dirty="0"/>
              <a:t>Data Source 1: </a:t>
            </a:r>
          </a:p>
          <a:p>
            <a:pPr>
              <a:lnSpc>
                <a:spcPct val="107000"/>
              </a:lnSpc>
              <a:spcAft>
                <a:spcPts val="750"/>
              </a:spcAft>
            </a:pP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Location data on Government funded social service sites in City of Johannesburg in South Africa..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750"/>
              </a:spcAft>
            </a:pPr>
            <a:r>
              <a:rPr lang="en-US" sz="1800" dirty="0"/>
              <a:t>Data Source 2: </a:t>
            </a:r>
          </a:p>
          <a:p>
            <a:pPr>
              <a:lnSpc>
                <a:spcPct val="107000"/>
              </a:lnSpc>
              <a:spcAft>
                <a:spcPts val="750"/>
              </a:spcAft>
            </a:pP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Venue, address, and category data from the Foursquare API using the version on April 20, 2021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3779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6FD6-2184-4F36-8879-C25800E9425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7B0272F-A4B4-4A16-B3D5-214E27132381}"/>
              </a:ext>
            </a:extLst>
          </p:cNvPr>
          <p:cNvSpPr>
            <a:spLocks noGrp="1"/>
          </p:cNvSpPr>
          <p:nvPr>
            <p:ph idx="1"/>
          </p:nvPr>
        </p:nvSpPr>
        <p:spPr/>
        <p:txBody>
          <a:bodyPr>
            <a:normAutofit/>
          </a:bodyPr>
          <a:lstStyle/>
          <a:p>
            <a:pPr>
              <a:lnSpc>
                <a:spcPct val="107000"/>
              </a:lnSpc>
              <a:spcAft>
                <a:spcPts val="750"/>
              </a:spcAft>
            </a:pP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Venue data were extracted from Foursquare that were within 1/2 kilometer (i.e. walking distance) of the program sites.  </a:t>
            </a:r>
          </a:p>
          <a:p>
            <a:pPr>
              <a:lnSpc>
                <a:spcPct val="107000"/>
              </a:lnSpc>
              <a:spcAft>
                <a:spcPts val="750"/>
              </a:spcAft>
            </a:pP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Venues categories were consolidated into one category where they appeared similar, e.g. “café” and Coffee shop).   </a:t>
            </a:r>
            <a:r>
              <a:rPr lang="en-US" sz="1800" dirty="0">
                <a:solidFill>
                  <a:srgbClr val="1F1F1F"/>
                </a:solidFill>
                <a:latin typeface="Arial" panose="020B0604020202020204" pitchFamily="34" charset="0"/>
                <a:ea typeface="Calibri" panose="020F0502020204030204" pitchFamily="34" charset="0"/>
                <a:cs typeface="Arial" panose="020B0604020202020204" pitchFamily="34" charset="0"/>
              </a:rPr>
              <a:t>O</a:t>
            </a: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ne-hot coding was used to associate all sites with venue types.  Sites listed the aggregate number of venues of each category.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750"/>
              </a:spcAft>
            </a:pP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Clustering analysis was performed using K-means. Because clustering wasn’t looking for the most efficient clustering, but for an eligible pool of venues, groups were expanded to 6 groups.   </a:t>
            </a:r>
          </a:p>
          <a:p>
            <a:pPr>
              <a:lnSpc>
                <a:spcPct val="107000"/>
              </a:lnSpc>
              <a:spcAft>
                <a:spcPts val="750"/>
              </a:spcAft>
            </a:pP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Maps were performed in Folium.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0642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7306-6862-4CE6-B98C-FE189BFFD4BE}"/>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8BF8E59C-9D33-4F6F-99EB-11257E35B58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1662" r="33247"/>
          <a:stretch/>
        </p:blipFill>
        <p:spPr bwMode="auto">
          <a:xfrm>
            <a:off x="7257571" y="2052735"/>
            <a:ext cx="3898109" cy="3890898"/>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B263E25-BC37-4148-97A2-B0BC84508E74}"/>
              </a:ext>
            </a:extLst>
          </p:cNvPr>
          <p:cNvSpPr txBox="1"/>
          <p:nvPr/>
        </p:nvSpPr>
        <p:spPr>
          <a:xfrm>
            <a:off x="1287624" y="2295331"/>
            <a:ext cx="5402425" cy="2308324"/>
          </a:xfrm>
          <a:prstGeom prst="rect">
            <a:avLst/>
          </a:prstGeom>
          <a:noFill/>
        </p:spPr>
        <p:txBody>
          <a:bodyPr wrap="square" rtlCol="0">
            <a:spAutoFit/>
          </a:bodyPr>
          <a:lstStyle/>
          <a:p>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Of 481 sites in South Africa, 435 were geocoded.</a:t>
            </a:r>
          </a:p>
          <a:p>
            <a:endParaRPr lang="en-US" dirty="0">
              <a:solidFill>
                <a:srgbClr val="1F1F1F"/>
              </a:solidFill>
              <a:latin typeface="Arial" panose="020B0604020202020204" pitchFamily="34" charset="0"/>
              <a:ea typeface="Calibri" panose="020F0502020204030204" pitchFamily="34" charset="0"/>
              <a:cs typeface="Arial" panose="020B0604020202020204" pitchFamily="34" charset="0"/>
            </a:endParaRPr>
          </a:p>
          <a:p>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Of those, 54 were in Johannesburg – seen in the map to the right. </a:t>
            </a:r>
          </a:p>
          <a:p>
            <a:endParaRPr lang="en-US" dirty="0">
              <a:solidFill>
                <a:srgbClr val="1F1F1F"/>
              </a:solidFill>
              <a:latin typeface="Arial" panose="020B0604020202020204" pitchFamily="34" charset="0"/>
              <a:cs typeface="Arial" panose="020B0604020202020204" pitchFamily="34" charset="0"/>
            </a:endParaRPr>
          </a:p>
          <a:p>
            <a:r>
              <a:rPr lang="en-US" dirty="0">
                <a:solidFill>
                  <a:srgbClr val="1F1F1F"/>
                </a:solidFill>
                <a:latin typeface="Arial" panose="020B0604020202020204" pitchFamily="34" charset="0"/>
                <a:cs typeface="Arial" panose="020B0604020202020204" pitchFamily="34" charset="0"/>
              </a:rPr>
              <a:t>Foursquare returned 117 venues within 500 meters walking from 32 sites.  These venues had 44 venue categories. </a:t>
            </a:r>
            <a:endParaRPr lang="en-US" dirty="0">
              <a:solidFill>
                <a:srgbClr val="1F1F1F"/>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5159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BD85EE-9D42-4E24-9DF9-4CB2614AF698}"/>
              </a:ext>
            </a:extLst>
          </p:cNvPr>
          <p:cNvSpPr>
            <a:spLocks noGrp="1"/>
          </p:cNvSpPr>
          <p:nvPr>
            <p:ph type="title"/>
          </p:nvPr>
        </p:nvSpPr>
        <p:spPr/>
        <p:txBody>
          <a:bodyPr/>
          <a:lstStyle/>
          <a:p>
            <a:r>
              <a:rPr lang="en-US" dirty="0"/>
              <a:t>Results:  Clustering</a:t>
            </a:r>
          </a:p>
        </p:txBody>
      </p:sp>
      <p:pic>
        <p:nvPicPr>
          <p:cNvPr id="6" name="Picture 5">
            <a:extLst>
              <a:ext uri="{FF2B5EF4-FFF2-40B4-BE49-F238E27FC236}">
                <a16:creationId xmlns:a16="http://schemas.microsoft.com/office/drawing/2014/main" id="{A0173F24-7013-4591-85B4-0EBFC5C64E64}"/>
              </a:ext>
            </a:extLst>
          </p:cNvPr>
          <p:cNvPicPr/>
          <p:nvPr/>
        </p:nvPicPr>
        <p:blipFill rotWithShape="1">
          <a:blip r:embed="rId2">
            <a:extLst>
              <a:ext uri="{28A0092B-C50C-407E-A947-70E740481C1C}">
                <a14:useLocalDpi xmlns:a14="http://schemas.microsoft.com/office/drawing/2010/main" val="0"/>
              </a:ext>
            </a:extLst>
          </a:blip>
          <a:srcRect b="34896"/>
          <a:stretch/>
        </p:blipFill>
        <p:spPr>
          <a:xfrm>
            <a:off x="291678" y="1930919"/>
            <a:ext cx="2927383" cy="3844730"/>
          </a:xfrm>
          <a:prstGeom prst="rect">
            <a:avLst/>
          </a:prstGeom>
        </p:spPr>
      </p:pic>
      <p:pic>
        <p:nvPicPr>
          <p:cNvPr id="7" name="Picture 6">
            <a:extLst>
              <a:ext uri="{FF2B5EF4-FFF2-40B4-BE49-F238E27FC236}">
                <a16:creationId xmlns:a16="http://schemas.microsoft.com/office/drawing/2014/main" id="{DBF0EB63-56C0-467C-B3D1-F5E87D513BBB}"/>
              </a:ext>
            </a:extLst>
          </p:cNvPr>
          <p:cNvPicPr/>
          <p:nvPr/>
        </p:nvPicPr>
        <p:blipFill rotWithShape="1">
          <a:blip r:embed="rId2">
            <a:extLst>
              <a:ext uri="{28A0092B-C50C-407E-A947-70E740481C1C}">
                <a14:useLocalDpi xmlns:a14="http://schemas.microsoft.com/office/drawing/2010/main" val="0"/>
              </a:ext>
            </a:extLst>
          </a:blip>
          <a:srcRect b="93829"/>
          <a:stretch/>
        </p:blipFill>
        <p:spPr>
          <a:xfrm>
            <a:off x="2947208" y="1930919"/>
            <a:ext cx="2927384" cy="364412"/>
          </a:xfrm>
          <a:prstGeom prst="rect">
            <a:avLst/>
          </a:prstGeom>
        </p:spPr>
      </p:pic>
      <p:pic>
        <p:nvPicPr>
          <p:cNvPr id="8" name="Picture 7">
            <a:extLst>
              <a:ext uri="{FF2B5EF4-FFF2-40B4-BE49-F238E27FC236}">
                <a16:creationId xmlns:a16="http://schemas.microsoft.com/office/drawing/2014/main" id="{3FA74792-6DD5-49E1-BD38-97A39FD5BC07}"/>
              </a:ext>
            </a:extLst>
          </p:cNvPr>
          <p:cNvPicPr/>
          <p:nvPr/>
        </p:nvPicPr>
        <p:blipFill rotWithShape="1">
          <a:blip r:embed="rId2">
            <a:extLst>
              <a:ext uri="{28A0092B-C50C-407E-A947-70E740481C1C}">
                <a14:useLocalDpi xmlns:a14="http://schemas.microsoft.com/office/drawing/2010/main" val="0"/>
              </a:ext>
            </a:extLst>
          </a:blip>
          <a:srcRect t="62933"/>
          <a:stretch/>
        </p:blipFill>
        <p:spPr>
          <a:xfrm>
            <a:off x="2947208" y="2295331"/>
            <a:ext cx="2927383" cy="2188981"/>
          </a:xfrm>
          <a:prstGeom prst="rect">
            <a:avLst/>
          </a:prstGeom>
        </p:spPr>
      </p:pic>
      <p:pic>
        <p:nvPicPr>
          <p:cNvPr id="4" name="Content Placeholder 3">
            <a:extLst>
              <a:ext uri="{FF2B5EF4-FFF2-40B4-BE49-F238E27FC236}">
                <a16:creationId xmlns:a16="http://schemas.microsoft.com/office/drawing/2014/main" id="{67B35ECF-34D1-4CE0-B201-36701A6CB903}"/>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14193" r="11512"/>
          <a:stretch/>
        </p:blipFill>
        <p:spPr>
          <a:xfrm>
            <a:off x="5962261" y="2080209"/>
            <a:ext cx="5094515" cy="3760788"/>
          </a:xfrm>
          <a:prstGeom prst="rect">
            <a:avLst/>
          </a:prstGeom>
        </p:spPr>
      </p:pic>
    </p:spTree>
    <p:extLst>
      <p:ext uri="{BB962C8B-B14F-4D97-AF65-F5344CB8AC3E}">
        <p14:creationId xmlns:p14="http://schemas.microsoft.com/office/powerpoint/2010/main" val="170343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5730-B5F3-4BBD-9BB0-0DB85C62ED6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6F4067C-8D63-46E3-92AC-458E91CC95D1}"/>
              </a:ext>
            </a:extLst>
          </p:cNvPr>
          <p:cNvSpPr>
            <a:spLocks noGrp="1"/>
          </p:cNvSpPr>
          <p:nvPr>
            <p:ph idx="1"/>
          </p:nvPr>
        </p:nvSpPr>
        <p:spPr/>
        <p:txBody>
          <a:bodyPr>
            <a:noAutofit/>
          </a:bodyPr>
          <a:lstStyle/>
          <a:p>
            <a:pPr>
              <a:lnSpc>
                <a:spcPct val="107000"/>
              </a:lnSpc>
              <a:spcAft>
                <a:spcPts val="750"/>
              </a:spcAft>
            </a:pPr>
            <a:r>
              <a:rPr lang="en-US" sz="1600" dirty="0">
                <a:solidFill>
                  <a:srgbClr val="1F1F1F"/>
                </a:solidFill>
                <a:effectLst/>
                <a:latin typeface="Arial" panose="020B0604020202020204" pitchFamily="34" charset="0"/>
                <a:ea typeface="Calibri" panose="020F0502020204030204" pitchFamily="34" charset="0"/>
                <a:cs typeface="Arial" panose="020B0604020202020204" pitchFamily="34" charset="0"/>
              </a:rPr>
              <a:t>Cluster interpretations:</a:t>
            </a: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Clusters around </a:t>
            </a:r>
            <a:r>
              <a:rPr lang="en-US" sz="1400" dirty="0" err="1">
                <a:solidFill>
                  <a:srgbClr val="1F1F1F"/>
                </a:solidFill>
                <a:effectLst/>
                <a:latin typeface="Arial" panose="020B0604020202020204" pitchFamily="34" charset="0"/>
                <a:ea typeface="Calibri" panose="020F0502020204030204" pitchFamily="34" charset="0"/>
                <a:cs typeface="Arial" panose="020B0604020202020204" pitchFamily="34" charset="0"/>
              </a:rPr>
              <a:t>Midrand</a:t>
            </a: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 and </a:t>
            </a:r>
            <a:r>
              <a:rPr lang="en-US" sz="1400" dirty="0" err="1">
                <a:solidFill>
                  <a:srgbClr val="1F1F1F"/>
                </a:solidFill>
                <a:effectLst/>
                <a:latin typeface="Arial" panose="020B0604020202020204" pitchFamily="34" charset="0"/>
                <a:ea typeface="Calibri" panose="020F0502020204030204" pitchFamily="34" charset="0"/>
                <a:cs typeface="Arial" panose="020B0604020202020204" pitchFamily="34" charset="0"/>
              </a:rPr>
              <a:t>Sayac</a:t>
            </a: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 sites (Clusters 0 and 5) are remote but do have causal dining sites (mostly fast food restaurants) within walking distance.  These are suitable sites to cover clients in these three sites.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16 sites, most in Soweto (Cluster 1is near recreational facilities, e.g. water park and golf, which may be suitable venues. </a:t>
            </a: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Alexandria township (Cluster 2), is a large site and can be served by a number of cafes as training sites.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Guild Cottages  (Cluster 3) is in a more up market area with a hotel, although this might be pricier as a training venue.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Cluster 4 has 11 sites, all of which appear to be served by causal restaurants.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750"/>
              </a:spcAft>
            </a:pPr>
            <a:r>
              <a:rPr lang="en-US" sz="1600" dirty="0">
                <a:solidFill>
                  <a:srgbClr val="1F1F1F"/>
                </a:solidFill>
                <a:effectLst/>
                <a:latin typeface="Arial" panose="020B0604020202020204" pitchFamily="34" charset="0"/>
                <a:ea typeface="Calibri" panose="020F0502020204030204" pitchFamily="34" charset="0"/>
                <a:cs typeface="Arial" panose="020B0604020202020204" pitchFamily="34" charset="0"/>
              </a:rPr>
              <a:t>Limitations: </a:t>
            </a: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These data are </a:t>
            </a:r>
            <a:r>
              <a:rPr lang="en-US" sz="1400" dirty="0">
                <a:solidFill>
                  <a:srgbClr val="1F1F1F"/>
                </a:solidFill>
                <a:latin typeface="Arial" panose="020B0604020202020204" pitchFamily="34" charset="0"/>
                <a:ea typeface="Calibri" panose="020F0502020204030204" pitchFamily="34" charset="0"/>
                <a:cs typeface="Arial" panose="020B0604020202020204" pitchFamily="34" charset="0"/>
              </a:rPr>
              <a:t>from all users, not females 15-30. </a:t>
            </a: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Foursquare does not have age groups similar to the training program.   </a:t>
            </a: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Some sites are too remote for venues (either no venues within half of kilometer or none recorded on </a:t>
            </a:r>
            <a:r>
              <a:rPr lang="en-US" sz="1400" dirty="0" err="1">
                <a:solidFill>
                  <a:srgbClr val="1F1F1F"/>
                </a:solidFill>
                <a:latin typeface="Arial" panose="020B0604020202020204" pitchFamily="34" charset="0"/>
                <a:ea typeface="Calibri" panose="020F0502020204030204" pitchFamily="34" charset="0"/>
                <a:cs typeface="Arial" panose="020B0604020202020204" pitchFamily="34" charset="0"/>
              </a:rPr>
              <a:t>FourSquare</a:t>
            </a:r>
            <a:r>
              <a:rPr lang="en-US" sz="1400" dirty="0">
                <a:solidFill>
                  <a:srgbClr val="1F1F1F"/>
                </a:solidFill>
                <a:latin typeface="Arial" panose="020B0604020202020204" pitchFamily="34" charset="0"/>
                <a:ea typeface="Calibri" panose="020F0502020204030204" pitchFamily="34" charset="0"/>
                <a:cs typeface="Arial" panose="020B0604020202020204" pitchFamily="34" charset="0"/>
              </a:rPr>
              <a:t>)</a:t>
            </a:r>
          </a:p>
          <a:p>
            <a:pPr lvl="1">
              <a:lnSpc>
                <a:spcPct val="107000"/>
              </a:lnSpc>
              <a:spcAft>
                <a:spcPts val="750"/>
              </a:spcAft>
            </a:pPr>
            <a:r>
              <a:rPr lang="en-US" sz="1400" dirty="0">
                <a:solidFill>
                  <a:srgbClr val="1F1F1F"/>
                </a:solidFill>
                <a:effectLst/>
                <a:latin typeface="Arial" panose="020B0604020202020204" pitchFamily="34" charset="0"/>
                <a:ea typeface="Calibri" panose="020F0502020204030204" pitchFamily="34" charset="0"/>
                <a:cs typeface="Arial" panose="020B0604020202020204" pitchFamily="34" charset="0"/>
              </a:rPr>
              <a:t>Some sites are in poorer areas where youth may not own a smart phone and thus Foursquare data loggin</a:t>
            </a:r>
            <a:r>
              <a:rPr lang="en-US" sz="1400" dirty="0">
                <a:solidFill>
                  <a:srgbClr val="1F1F1F"/>
                </a:solidFill>
                <a:latin typeface="Arial" panose="020B0604020202020204" pitchFamily="34" charset="0"/>
                <a:ea typeface="Calibri" panose="020F0502020204030204" pitchFamily="34" charset="0"/>
                <a:cs typeface="Arial" panose="020B0604020202020204" pitchFamily="34" charset="0"/>
              </a:rPr>
              <a:t>g is limited.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1731057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{780F011C-D48A-4A97-95E6-B2EDDCD2C074}tf11437505_win32</Template>
  <TotalTime>90</TotalTime>
  <Words>785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Georgia Pro Cond Light</vt:lpstr>
      <vt:lpstr>Speak Pro</vt:lpstr>
      <vt:lpstr>Wingdings</vt:lpstr>
      <vt:lpstr>RetrospectVTI</vt:lpstr>
      <vt:lpstr>Identifying training venues for delivering HIV prevention programs</vt:lpstr>
      <vt:lpstr>Background</vt:lpstr>
      <vt:lpstr>Problem Statement</vt:lpstr>
      <vt:lpstr>PowerPoint Presentation</vt:lpstr>
      <vt:lpstr>Data</vt:lpstr>
      <vt:lpstr>Methodology</vt:lpstr>
      <vt:lpstr>Results</vt:lpstr>
      <vt:lpstr>Results:  Clustering</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training venues for delivering HIV prevention programs</dc:title>
  <dc:creator>Stephanie Posner</dc:creator>
  <cp:lastModifiedBy>Stephanie Posner</cp:lastModifiedBy>
  <cp:revision>14</cp:revision>
  <dcterms:created xsi:type="dcterms:W3CDTF">2021-06-29T09:05:15Z</dcterms:created>
  <dcterms:modified xsi:type="dcterms:W3CDTF">2021-06-29T14:38:33Z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