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4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A13F-F6A3-4E49-966C-23A565BDC29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18F3-1699-47CB-95EB-9C3C622D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 flipV="1">
            <a:off x="1800207" y="1160698"/>
            <a:ext cx="211983" cy="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55802" y="838899"/>
            <a:ext cx="2385056" cy="726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ML ALGORITHM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SPLIT/ FIT/ PREDICT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21603" y="537052"/>
            <a:ext cx="1558305" cy="958645"/>
          </a:xfrm>
          <a:prstGeom prst="cloudCallo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QUESTION &amp; DATA PREP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761" y="1661565"/>
            <a:ext cx="2020622" cy="6505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23389" y="1615969"/>
            <a:ext cx="26602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 smtClean="0"/>
              <a:t>REGRESSION METRICS</a:t>
            </a:r>
          </a:p>
          <a:p>
            <a:r>
              <a:rPr lang="en-US" sz="900" dirty="0" smtClean="0"/>
              <a:t>Standard Square Error SSE</a:t>
            </a:r>
          </a:p>
          <a:p>
            <a:r>
              <a:rPr lang="en-US" sz="900" dirty="0" smtClean="0"/>
              <a:t>R-squared</a:t>
            </a:r>
          </a:p>
          <a:p>
            <a:r>
              <a:rPr lang="en-US" sz="900" dirty="0" smtClean="0"/>
              <a:t>Mean Absolute Error (average error)</a:t>
            </a:r>
          </a:p>
          <a:p>
            <a:r>
              <a:rPr lang="en-US" sz="900" dirty="0" smtClean="0"/>
              <a:t>Mean Squared Error (punishes large errors)</a:t>
            </a:r>
          </a:p>
          <a:p>
            <a:r>
              <a:rPr lang="en-US" sz="900" dirty="0" smtClean="0"/>
              <a:t>Root Mean Squared Error (more popular, in y units) </a:t>
            </a:r>
            <a:endParaRPr lang="en-US" sz="900" dirty="0"/>
          </a:p>
          <a:p>
            <a:endParaRPr lang="en-US" sz="900" b="1" dirty="0" smtClean="0"/>
          </a:p>
          <a:p>
            <a:r>
              <a:rPr lang="en-US" sz="900" b="1" u="sng" dirty="0" smtClean="0"/>
              <a:t>CLASSIFICATION METRICS</a:t>
            </a:r>
            <a:r>
              <a:rPr lang="en-US" sz="900" b="1" dirty="0" smtClean="0"/>
              <a:t> </a:t>
            </a:r>
          </a:p>
          <a:p>
            <a:r>
              <a:rPr lang="en-US" sz="900" dirty="0" smtClean="0"/>
              <a:t>Accuracy</a:t>
            </a:r>
          </a:p>
          <a:p>
            <a:r>
              <a:rPr lang="en-US" sz="900" dirty="0" smtClean="0"/>
              <a:t>Precision </a:t>
            </a:r>
            <a:endParaRPr lang="en-US" sz="900" dirty="0"/>
          </a:p>
          <a:p>
            <a:r>
              <a:rPr lang="en-US" sz="900" dirty="0" smtClean="0"/>
              <a:t>Recall </a:t>
            </a:r>
          </a:p>
          <a:p>
            <a:r>
              <a:rPr lang="en-US" sz="900" dirty="0" smtClean="0"/>
              <a:t>F1 Score </a:t>
            </a:r>
          </a:p>
          <a:p>
            <a:r>
              <a:rPr lang="en-US" sz="900" dirty="0" smtClean="0"/>
              <a:t>ROC </a:t>
            </a:r>
            <a:r>
              <a:rPr lang="en-US" sz="900" dirty="0"/>
              <a:t>curve, custom </a:t>
            </a:r>
            <a:r>
              <a:rPr lang="en-US" sz="900" dirty="0" smtClean="0"/>
              <a:t>bias/variance</a:t>
            </a:r>
          </a:p>
          <a:p>
            <a:endParaRPr lang="en-US" sz="900" dirty="0"/>
          </a:p>
          <a:p>
            <a:r>
              <a:rPr lang="en-US" sz="900" dirty="0" smtClean="0"/>
              <a:t>*Calculate average score using k-fold CV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7834605" y="497786"/>
            <a:ext cx="226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Pick best parameters with GridSearchCV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6275180" y="1565105"/>
            <a:ext cx="28982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 smtClean="0"/>
              <a:t>REGRESSION</a:t>
            </a:r>
          </a:p>
          <a:p>
            <a:r>
              <a:rPr lang="en-US" sz="900" dirty="0" smtClean="0"/>
              <a:t>Supervised, dependent variable continuous</a:t>
            </a:r>
          </a:p>
          <a:p>
            <a:endParaRPr lang="en-US" sz="900" dirty="0"/>
          </a:p>
          <a:p>
            <a:r>
              <a:rPr lang="en-US" sz="900" b="1" dirty="0" smtClean="0"/>
              <a:t>Linear</a:t>
            </a:r>
          </a:p>
          <a:p>
            <a:r>
              <a:rPr lang="en-US" sz="900" dirty="0" smtClean="0"/>
              <a:t>Simple Linear Regression (using OLS or Gradient Descent)</a:t>
            </a:r>
          </a:p>
          <a:p>
            <a:r>
              <a:rPr lang="en-US" sz="900" dirty="0" smtClean="0"/>
              <a:t>Multiple Linear Regression</a:t>
            </a:r>
            <a:r>
              <a:rPr lang="en-US" sz="900" dirty="0"/>
              <a:t>(using OLS or Gradient Descent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Lasso Regression (Regularized Regression)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b="1" dirty="0" smtClean="0"/>
              <a:t>Non-Linear</a:t>
            </a:r>
          </a:p>
          <a:p>
            <a:r>
              <a:rPr lang="en-US" sz="900" dirty="0" smtClean="0"/>
              <a:t>Polynomial Regression*</a:t>
            </a:r>
          </a:p>
          <a:p>
            <a:r>
              <a:rPr lang="en-US" sz="900" dirty="0" smtClean="0"/>
              <a:t>Support Vector Regression – need to scale</a:t>
            </a:r>
          </a:p>
          <a:p>
            <a:r>
              <a:rPr lang="en-US" sz="900" dirty="0" smtClean="0"/>
              <a:t>Decision Tree Regression</a:t>
            </a:r>
          </a:p>
          <a:p>
            <a:r>
              <a:rPr lang="en-US" sz="900" dirty="0" smtClean="0"/>
              <a:t>Random Forest Regression</a:t>
            </a:r>
          </a:p>
          <a:p>
            <a:endParaRPr lang="en-US" sz="900" dirty="0"/>
          </a:p>
          <a:p>
            <a:r>
              <a:rPr lang="en-US" sz="900" b="1" u="sng" dirty="0" smtClean="0"/>
              <a:t>CLASSIFICATION</a:t>
            </a:r>
          </a:p>
          <a:p>
            <a:r>
              <a:rPr lang="en-US" sz="900" dirty="0" smtClean="0"/>
              <a:t>Supervised, dependent variable discrete (category)</a:t>
            </a:r>
          </a:p>
          <a:p>
            <a:endParaRPr lang="en-US" sz="900" dirty="0"/>
          </a:p>
          <a:p>
            <a:r>
              <a:rPr lang="en-US" sz="900" b="1" dirty="0" smtClean="0"/>
              <a:t>Linear</a:t>
            </a:r>
          </a:p>
          <a:p>
            <a:r>
              <a:rPr lang="en-US" sz="900" dirty="0" smtClean="0"/>
              <a:t>Logistic Regression - scale</a:t>
            </a:r>
          </a:p>
          <a:p>
            <a:r>
              <a:rPr lang="en-US" sz="900" dirty="0" smtClean="0"/>
              <a:t>Support Vector Machine (SVM)</a:t>
            </a:r>
          </a:p>
          <a:p>
            <a:endParaRPr lang="en-US" sz="900" dirty="0"/>
          </a:p>
          <a:p>
            <a:r>
              <a:rPr lang="en-US" sz="900" b="1" dirty="0" smtClean="0"/>
              <a:t>Non-Linear</a:t>
            </a:r>
          </a:p>
          <a:p>
            <a:r>
              <a:rPr lang="en-US" sz="900" dirty="0" smtClean="0"/>
              <a:t>K-Nearest Neighbors (K-NN)</a:t>
            </a:r>
          </a:p>
          <a:p>
            <a:r>
              <a:rPr lang="en-US" sz="900" dirty="0" smtClean="0"/>
              <a:t>Kernel SVM</a:t>
            </a:r>
          </a:p>
          <a:p>
            <a:r>
              <a:rPr lang="en-US" sz="900" dirty="0" smtClean="0"/>
              <a:t>Naive Bayes</a:t>
            </a:r>
          </a:p>
          <a:p>
            <a:r>
              <a:rPr lang="en-US" sz="900" dirty="0" smtClean="0"/>
              <a:t>Decision Tree Classification</a:t>
            </a:r>
          </a:p>
          <a:p>
            <a:r>
              <a:rPr lang="en-US" sz="900" dirty="0" smtClean="0"/>
              <a:t>Random Forest Classification </a:t>
            </a:r>
          </a:p>
          <a:p>
            <a:endParaRPr lang="en-US" sz="900" dirty="0"/>
          </a:p>
          <a:p>
            <a:r>
              <a:rPr lang="en-US" sz="900" b="1" u="sng" dirty="0" smtClean="0"/>
              <a:t>CLUSTERING</a:t>
            </a:r>
          </a:p>
          <a:p>
            <a:r>
              <a:rPr lang="en-US" sz="900" dirty="0" smtClean="0"/>
              <a:t>Unsupervised</a:t>
            </a:r>
            <a:r>
              <a:rPr lang="en-US" sz="900" smtClean="0"/>
              <a:t>, no dependent </a:t>
            </a:r>
            <a:r>
              <a:rPr lang="en-US" sz="900" dirty="0" smtClean="0"/>
              <a:t>variable given</a:t>
            </a:r>
          </a:p>
          <a:p>
            <a:endParaRPr lang="en-US" sz="900" dirty="0"/>
          </a:p>
          <a:p>
            <a:r>
              <a:rPr lang="en-US" sz="900" dirty="0" smtClean="0"/>
              <a:t>K-Means Clustering (or Soft K-Means)</a:t>
            </a:r>
          </a:p>
          <a:p>
            <a:r>
              <a:rPr lang="en-US" sz="900" dirty="0" smtClean="0"/>
              <a:t>Hierarchical Clustering</a:t>
            </a:r>
          </a:p>
          <a:p>
            <a:r>
              <a:rPr lang="en-US" sz="900" dirty="0"/>
              <a:t>Spectral </a:t>
            </a:r>
            <a:r>
              <a:rPr lang="en-US" sz="900" dirty="0" smtClean="0"/>
              <a:t>Clustering</a:t>
            </a:r>
          </a:p>
          <a:p>
            <a:r>
              <a:rPr lang="en-US" sz="900" dirty="0" smtClean="0"/>
              <a:t>PCA (Unsupervised Learning Algorithm)</a:t>
            </a:r>
          </a:p>
          <a:p>
            <a:r>
              <a:rPr lang="en-US" sz="900" dirty="0" smtClean="0"/>
              <a:t>Gaussian Mixture Model (Multi-model data)</a:t>
            </a:r>
          </a:p>
          <a:p>
            <a:r>
              <a:rPr lang="en-US" sz="900" dirty="0" smtClean="0"/>
              <a:t>Kernel Density Estimation</a:t>
            </a:r>
          </a:p>
          <a:p>
            <a:r>
              <a:rPr lang="en-US" sz="900" dirty="0" smtClean="0"/>
              <a:t>Expectation Maximization (EM) Algorithm</a:t>
            </a:r>
            <a:endParaRPr lang="en-US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20423" y="1149100"/>
            <a:ext cx="221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2489" y="763411"/>
            <a:ext cx="2243752" cy="726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73341" y="1618798"/>
            <a:ext cx="12850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DUMMY VARIABLES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FEATURE SCALING?</a:t>
            </a:r>
            <a:endParaRPr lang="en-US" sz="900" b="1" dirty="0"/>
          </a:p>
          <a:p>
            <a:r>
              <a:rPr lang="en-US" sz="900" dirty="0"/>
              <a:t>Centering </a:t>
            </a:r>
            <a:endParaRPr lang="en-US" sz="900" dirty="0" smtClean="0"/>
          </a:p>
          <a:p>
            <a:r>
              <a:rPr lang="en-US" sz="900" dirty="0" smtClean="0"/>
              <a:t>Normalization</a:t>
            </a:r>
          </a:p>
          <a:p>
            <a:r>
              <a:rPr lang="en-US" sz="900" dirty="0" smtClean="0"/>
              <a:t>Standardization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NLP?</a:t>
            </a:r>
          </a:p>
          <a:p>
            <a:r>
              <a:rPr lang="en-US" sz="900" dirty="0" smtClean="0"/>
              <a:t>Stemming</a:t>
            </a:r>
          </a:p>
          <a:p>
            <a:r>
              <a:rPr lang="en-US" sz="900" dirty="0" smtClean="0"/>
              <a:t>Remove stop words</a:t>
            </a:r>
          </a:p>
          <a:p>
            <a:r>
              <a:rPr lang="en-US" sz="900" dirty="0" smtClean="0"/>
              <a:t>Bag of Words &amp; </a:t>
            </a:r>
            <a:r>
              <a:rPr lang="en-US" sz="900" dirty="0" err="1" smtClean="0"/>
              <a:t>Tf-idf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7033" y="1565105"/>
            <a:ext cx="24426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FEATURE SELECTION</a:t>
            </a:r>
          </a:p>
          <a:p>
            <a:r>
              <a:rPr lang="en-US" sz="900" dirty="0" err="1" smtClean="0"/>
              <a:t>SelectPercentile</a:t>
            </a:r>
            <a:r>
              <a:rPr lang="en-US" sz="900" dirty="0" smtClean="0"/>
              <a:t> - -univariate</a:t>
            </a:r>
          </a:p>
          <a:p>
            <a:r>
              <a:rPr lang="en-US" sz="900" dirty="0" err="1" smtClean="0"/>
              <a:t>SelectKBest</a:t>
            </a:r>
            <a:r>
              <a:rPr lang="en-US" sz="900" dirty="0" smtClean="0"/>
              <a:t>--- univariate</a:t>
            </a:r>
          </a:p>
          <a:p>
            <a:r>
              <a:rPr lang="en-US" sz="900" dirty="0" smtClean="0"/>
              <a:t>Backward Elimination</a:t>
            </a:r>
          </a:p>
          <a:p>
            <a:r>
              <a:rPr lang="en-US" sz="900" dirty="0" smtClean="0"/>
              <a:t>Forward Selection</a:t>
            </a:r>
          </a:p>
          <a:p>
            <a:r>
              <a:rPr lang="en-US" sz="900" dirty="0" smtClean="0"/>
              <a:t>Bidirectional Elimination</a:t>
            </a:r>
          </a:p>
          <a:p>
            <a:r>
              <a:rPr lang="en-US" sz="900" dirty="0" smtClean="0"/>
              <a:t>Score Comparison</a:t>
            </a:r>
          </a:p>
          <a:p>
            <a:r>
              <a:rPr lang="en-US" sz="900" dirty="0" smtClean="0"/>
              <a:t>Greedy Method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FEATURE EXTRACTION</a:t>
            </a:r>
          </a:p>
          <a:p>
            <a:r>
              <a:rPr lang="en-US" sz="900" dirty="0" smtClean="0"/>
              <a:t>Principal Component Analysis (PCA)</a:t>
            </a:r>
          </a:p>
          <a:p>
            <a:r>
              <a:rPr lang="en-US" sz="900" dirty="0" smtClean="0"/>
              <a:t>Linear Discriminant Analysis (LDA)</a:t>
            </a:r>
          </a:p>
          <a:p>
            <a:r>
              <a:rPr lang="en-US" sz="900" dirty="0" smtClean="0"/>
              <a:t>Kernel Principal Component Analysis (PCA)  </a:t>
            </a:r>
          </a:p>
          <a:p>
            <a:r>
              <a:rPr lang="en-US" sz="900" dirty="0" smtClean="0"/>
              <a:t>Quadratic Discriminant Analysis (QDA)</a:t>
            </a:r>
          </a:p>
          <a:p>
            <a:endParaRPr lang="en-US" sz="900" dirty="0"/>
          </a:p>
          <a:p>
            <a:r>
              <a:rPr lang="en-US" sz="900" b="1" dirty="0" smtClean="0"/>
              <a:t>FEATURE ENGINEERING</a:t>
            </a:r>
          </a:p>
          <a:p>
            <a:endParaRPr lang="en-US" sz="1000" dirty="0"/>
          </a:p>
        </p:txBody>
      </p:sp>
      <p:sp>
        <p:nvSpPr>
          <p:cNvPr id="51" name="12-Point Star 50"/>
          <p:cNvSpPr/>
          <p:nvPr/>
        </p:nvSpPr>
        <p:spPr>
          <a:xfrm>
            <a:off x="4699922" y="725253"/>
            <a:ext cx="1262363" cy="876033"/>
          </a:xfrm>
          <a:prstGeom prst="star1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Transform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005388" y="1173263"/>
            <a:ext cx="221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193439" y="856833"/>
            <a:ext cx="2385056" cy="726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SCORE IT*</a:t>
            </a:r>
          </a:p>
        </p:txBody>
      </p:sp>
      <p:cxnSp>
        <p:nvCxnSpPr>
          <p:cNvPr id="65" name="Elbow Connector 64"/>
          <p:cNvCxnSpPr>
            <a:stCxn id="63" idx="0"/>
            <a:endCxn id="25" idx="0"/>
          </p:cNvCxnSpPr>
          <p:nvPr/>
        </p:nvCxnSpPr>
        <p:spPr>
          <a:xfrm rot="16200000" flipV="1">
            <a:off x="8958182" y="-570953"/>
            <a:ext cx="17934" cy="2837637"/>
          </a:xfrm>
          <a:prstGeom prst="bentConnector3">
            <a:avLst>
              <a:gd name="adj1" fmla="val 214428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25979" y="101982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PARAMETER TUNING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8509" y="1580700"/>
            <a:ext cx="1475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QUESTION</a:t>
            </a:r>
          </a:p>
          <a:p>
            <a:r>
              <a:rPr lang="en-US" sz="900" dirty="0" smtClean="0"/>
              <a:t>Do </a:t>
            </a:r>
            <a:r>
              <a:rPr lang="en-US" sz="900" dirty="0"/>
              <a:t>I have enough data?  </a:t>
            </a:r>
          </a:p>
          <a:p>
            <a:r>
              <a:rPr lang="en-US" sz="900" dirty="0" smtClean="0"/>
              <a:t>Can </a:t>
            </a:r>
            <a:r>
              <a:rPr lang="en-US" sz="900" dirty="0"/>
              <a:t>I define my question?</a:t>
            </a:r>
          </a:p>
          <a:p>
            <a:r>
              <a:rPr lang="en-US" sz="900" dirty="0" smtClean="0"/>
              <a:t>Enough/right </a:t>
            </a:r>
            <a:r>
              <a:rPr lang="en-US" sz="900" dirty="0"/>
              <a:t>features to answer question? 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CLEANING</a:t>
            </a:r>
          </a:p>
          <a:p>
            <a:r>
              <a:rPr lang="en-US" sz="900" dirty="0" smtClean="0"/>
              <a:t>Outlier </a:t>
            </a:r>
            <a:r>
              <a:rPr lang="en-US" sz="900" dirty="0"/>
              <a:t>removal</a:t>
            </a:r>
          </a:p>
          <a:p>
            <a:r>
              <a:rPr lang="en-US" sz="900" dirty="0"/>
              <a:t>I</a:t>
            </a:r>
            <a:r>
              <a:rPr lang="en-US" sz="900" dirty="0" smtClean="0"/>
              <a:t>mputation</a:t>
            </a:r>
            <a:endParaRPr lang="en-US" sz="900" dirty="0"/>
          </a:p>
          <a:p>
            <a:endParaRPr lang="en-US" sz="900" b="1" dirty="0"/>
          </a:p>
          <a:p>
            <a:r>
              <a:rPr lang="en-US" sz="900" b="1" dirty="0" smtClean="0"/>
              <a:t>EXPLORATION</a:t>
            </a:r>
          </a:p>
          <a:p>
            <a:r>
              <a:rPr lang="en-US" sz="900" dirty="0" smtClean="0"/>
              <a:t>Visualization</a:t>
            </a:r>
          </a:p>
          <a:p>
            <a:r>
              <a:rPr lang="en-US" sz="900" dirty="0" smtClean="0"/>
              <a:t>Inspect distributions</a:t>
            </a:r>
          </a:p>
          <a:p>
            <a:r>
              <a:rPr lang="en-US" sz="900" dirty="0"/>
              <a:t>I</a:t>
            </a:r>
            <a:r>
              <a:rPr lang="en-US" sz="900" dirty="0" smtClean="0"/>
              <a:t>nspect </a:t>
            </a:r>
            <a:r>
              <a:rPr lang="en-US" sz="900" dirty="0"/>
              <a:t>for </a:t>
            </a:r>
            <a:r>
              <a:rPr lang="en-US" sz="900" dirty="0" smtClean="0"/>
              <a:t>correlations</a:t>
            </a:r>
            <a:endParaRPr lang="en-US" sz="900" dirty="0"/>
          </a:p>
          <a:p>
            <a:r>
              <a:rPr lang="en-US" sz="900" dirty="0" smtClean="0"/>
              <a:t>Statistical Significance Tests</a:t>
            </a:r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856485" y="1199268"/>
            <a:ext cx="221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303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Stallworth, Stephanie</dc:creator>
  <cp:lastModifiedBy>Stallworth, Stephanie</cp:lastModifiedBy>
  <cp:revision>43</cp:revision>
  <cp:lastPrinted>2017-07-27T20:45:13Z</cp:lastPrinted>
  <dcterms:created xsi:type="dcterms:W3CDTF">2017-06-19T12:47:29Z</dcterms:created>
  <dcterms:modified xsi:type="dcterms:W3CDTF">2017-07-28T20:55:17Z</dcterms:modified>
</cp:coreProperties>
</file>