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9756775" cx="17346600"/>
  <p:notesSz cx="6858000" cy="9144000"/>
  <p:embeddedFontLs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dQGCKhkKWSNLjCSHzKgqEzEDJ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idx="1" type="body"/>
          </p:nvPr>
        </p:nvSpPr>
        <p:spPr>
          <a:xfrm>
            <a:off x="1083688" y="3365631"/>
            <a:ext cx="15255270" cy="1512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5334"/>
              <a:buNone/>
              <a:defRPr b="0" sz="5334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2" type="body"/>
          </p:nvPr>
        </p:nvSpPr>
        <p:spPr>
          <a:xfrm>
            <a:off x="1083687" y="4878388"/>
            <a:ext cx="15255270" cy="586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2703"/>
              <a:buNone/>
              <a:defRPr b="0" sz="2703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2" type="sldNum"/>
          </p:nvPr>
        </p:nvSpPr>
        <p:spPr>
          <a:xfrm>
            <a:off x="16748893" y="9202651"/>
            <a:ext cx="471435" cy="299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/>
          <p:nvPr>
            <p:ph type="title"/>
          </p:nvPr>
        </p:nvSpPr>
        <p:spPr>
          <a:xfrm>
            <a:off x="1194840" y="650452"/>
            <a:ext cx="5594734" cy="227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3"/>
              <a:buFont typeface="Calibri"/>
              <a:buNone/>
              <a:defRPr sz="455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2" type="pic"/>
          </p:nvPr>
        </p:nvSpPr>
        <p:spPr>
          <a:xfrm>
            <a:off x="7374570" y="1404796"/>
            <a:ext cx="8781723" cy="6933634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8"/>
          <p:cNvSpPr txBox="1"/>
          <p:nvPr>
            <p:ph idx="1" type="body"/>
          </p:nvPr>
        </p:nvSpPr>
        <p:spPr>
          <a:xfrm>
            <a:off x="1194840" y="2927032"/>
            <a:ext cx="5594734" cy="5422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2276"/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2"/>
              <a:buNone/>
              <a:defRPr sz="1992"/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/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9pPr>
          </a:lstStyle>
          <a:p/>
        </p:txBody>
      </p:sp>
      <p:sp>
        <p:nvSpPr>
          <p:cNvPr id="70" name="Google Shape;70;p38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" type="body"/>
          </p:nvPr>
        </p:nvSpPr>
        <p:spPr>
          <a:xfrm rot="5400000">
            <a:off x="5578015" y="-1788145"/>
            <a:ext cx="6190584" cy="14961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 rot="5400000">
            <a:off x="10149643" y="2783485"/>
            <a:ext cx="8268416" cy="3740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 rot="5400000">
            <a:off x="2560500" y="-848463"/>
            <a:ext cx="8268416" cy="11004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 txBox="1"/>
          <p:nvPr>
            <p:ph type="ctrTitle"/>
          </p:nvPr>
        </p:nvSpPr>
        <p:spPr>
          <a:xfrm>
            <a:off x="2168327" y="1596769"/>
            <a:ext cx="13009960" cy="33968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6"/>
              <a:buFont typeface="Calibri"/>
              <a:buNone/>
              <a:defRPr sz="853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2168327" y="5124566"/>
            <a:ext cx="13009960" cy="2355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3414"/>
              <a:buNone/>
              <a:defRPr sz="3414"/>
            </a:lvl1pPr>
            <a:lvl2pPr lvl="1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None/>
              <a:defRPr sz="2845"/>
            </a:lvl2pPr>
            <a:lvl3pPr lvl="2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1"/>
              <a:buNone/>
              <a:defRPr sz="2561"/>
            </a:lvl3pPr>
            <a:lvl4pPr lvl="3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2276"/>
            </a:lvl4pPr>
            <a:lvl5pPr lvl="4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2276"/>
            </a:lvl5pPr>
            <a:lvl6pPr lvl="5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2276"/>
            </a:lvl6pPr>
            <a:lvl7pPr lvl="6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2276"/>
            </a:lvl7pPr>
            <a:lvl8pPr lvl="7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2276"/>
            </a:lvl8pPr>
            <a:lvl9pPr lvl="8" algn="ctr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2276"/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type="title"/>
          </p:nvPr>
        </p:nvSpPr>
        <p:spPr>
          <a:xfrm>
            <a:off x="1183545" y="2432419"/>
            <a:ext cx="14961454" cy="40585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36"/>
              <a:buFont typeface="Calibri"/>
              <a:buNone/>
              <a:defRPr sz="853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" type="body"/>
          </p:nvPr>
        </p:nvSpPr>
        <p:spPr>
          <a:xfrm>
            <a:off x="1183545" y="6529362"/>
            <a:ext cx="14961454" cy="2134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rgbClr val="888888"/>
              </a:buClr>
              <a:buSzPts val="3414"/>
              <a:buNone/>
              <a:defRPr sz="341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845"/>
              <a:buNone/>
              <a:defRPr sz="284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561"/>
              <a:buNone/>
              <a:defRPr sz="2561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2276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2276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2276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2276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2276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2276"/>
              <a:buNone/>
              <a:defRPr sz="227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1192579" y="2597290"/>
            <a:ext cx="7372311" cy="619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2" type="body"/>
          </p:nvPr>
        </p:nvSpPr>
        <p:spPr>
          <a:xfrm>
            <a:off x="8781723" y="2597290"/>
            <a:ext cx="7372311" cy="619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/>
          <p:nvPr>
            <p:ph type="title"/>
          </p:nvPr>
        </p:nvSpPr>
        <p:spPr>
          <a:xfrm>
            <a:off x="1194839" y="519459"/>
            <a:ext cx="14961454" cy="188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1194840" y="2391766"/>
            <a:ext cx="7338430" cy="11721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3414"/>
              <a:buNone/>
              <a:defRPr b="1" sz="3414"/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None/>
              <a:defRPr b="1" sz="2845"/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1"/>
              <a:buNone/>
              <a:defRPr b="1" sz="2561"/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9pPr>
          </a:lstStyle>
          <a:p/>
        </p:txBody>
      </p:sp>
      <p:sp>
        <p:nvSpPr>
          <p:cNvPr id="44" name="Google Shape;44;p34"/>
          <p:cNvSpPr txBox="1"/>
          <p:nvPr>
            <p:ph idx="2" type="body"/>
          </p:nvPr>
        </p:nvSpPr>
        <p:spPr>
          <a:xfrm>
            <a:off x="1194840" y="3563933"/>
            <a:ext cx="7338430" cy="5242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3" type="body"/>
          </p:nvPr>
        </p:nvSpPr>
        <p:spPr>
          <a:xfrm>
            <a:off x="8781723" y="2391766"/>
            <a:ext cx="7374570" cy="11721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3414"/>
              <a:buNone/>
              <a:defRPr b="1" sz="3414"/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None/>
              <a:defRPr b="1" sz="2845"/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1"/>
              <a:buNone/>
              <a:defRPr b="1" sz="2561"/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b="1" sz="2276"/>
            </a:lvl9pPr>
          </a:lstStyle>
          <a:p/>
        </p:txBody>
      </p:sp>
      <p:sp>
        <p:nvSpPr>
          <p:cNvPr id="46" name="Google Shape;46;p34"/>
          <p:cNvSpPr txBox="1"/>
          <p:nvPr>
            <p:ph idx="4" type="body"/>
          </p:nvPr>
        </p:nvSpPr>
        <p:spPr>
          <a:xfrm>
            <a:off x="8781723" y="3563933"/>
            <a:ext cx="7374570" cy="5242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type="title"/>
          </p:nvPr>
        </p:nvSpPr>
        <p:spPr>
          <a:xfrm>
            <a:off x="1194840" y="650452"/>
            <a:ext cx="5594734" cy="227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53"/>
              <a:buFont typeface="Calibri"/>
              <a:buNone/>
              <a:defRPr sz="455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7374570" y="1404796"/>
            <a:ext cx="8781723" cy="693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17715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4553"/>
              <a:buChar char="•"/>
              <a:defRPr sz="4553"/>
            </a:lvl1pPr>
            <a:lvl2pPr indent="-481583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984"/>
              <a:buChar char="•"/>
              <a:defRPr sz="3984"/>
            </a:lvl2pPr>
            <a:lvl3pPr indent="-445389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4"/>
              <a:buChar char="•"/>
              <a:defRPr sz="3414"/>
            </a:lvl3pPr>
            <a:lvl4pPr indent="-409257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Char char="•"/>
              <a:defRPr sz="2845"/>
            </a:lvl4pPr>
            <a:lvl5pPr indent="-409257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Char char="•"/>
              <a:defRPr sz="2845"/>
            </a:lvl5pPr>
            <a:lvl6pPr indent="-409257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Char char="•"/>
              <a:defRPr sz="2845"/>
            </a:lvl6pPr>
            <a:lvl7pPr indent="-409257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Char char="•"/>
              <a:defRPr sz="2845"/>
            </a:lvl7pPr>
            <a:lvl8pPr indent="-409257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Char char="•"/>
              <a:defRPr sz="2845"/>
            </a:lvl8pPr>
            <a:lvl9pPr indent="-409257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Char char="•"/>
              <a:defRPr sz="2845"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1194840" y="2927032"/>
            <a:ext cx="5594734" cy="5422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2276"/>
              <a:buNone/>
              <a:defRPr sz="2276"/>
            </a:lvl1pPr>
            <a:lvl2pPr indent="-228600" lvl="1" marL="914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992"/>
              <a:buNone/>
              <a:defRPr sz="1992"/>
            </a:lvl2pPr>
            <a:lvl3pPr indent="-228600" lvl="2" marL="1371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/>
            </a:lvl3pPr>
            <a:lvl4pPr indent="-228600" lvl="3" marL="1828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4pPr>
            <a:lvl5pPr indent="-228600" lvl="4" marL="22860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5pPr>
            <a:lvl6pPr indent="-228600" lvl="5" marL="27432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6pPr>
            <a:lvl7pPr indent="-228600" lvl="6" marL="32004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7pPr>
            <a:lvl8pPr indent="-228600" lvl="7" marL="36576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8pPr>
            <a:lvl9pPr indent="-228600" lvl="8" marL="411480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1423"/>
              <a:buNone/>
              <a:defRPr sz="1423"/>
            </a:lvl9pPr>
          </a:lstStyle>
          <a:p/>
        </p:txBody>
      </p:sp>
      <p:sp>
        <p:nvSpPr>
          <p:cNvPr id="63" name="Google Shape;63;p37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60"/>
              <a:buFont typeface="Calibri"/>
              <a:buNone/>
              <a:defRPr b="0" i="0" sz="62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1583" lvl="0" marL="457200" marR="0" rtl="0" algn="l">
              <a:lnSpc>
                <a:spcPct val="90000"/>
              </a:lnSpc>
              <a:spcBef>
                <a:spcPts val="1423"/>
              </a:spcBef>
              <a:spcAft>
                <a:spcPts val="0"/>
              </a:spcAft>
              <a:buClr>
                <a:schemeClr val="dk1"/>
              </a:buClr>
              <a:buSzPts val="3984"/>
              <a:buFont typeface="Arial"/>
              <a:buChar char="•"/>
              <a:defRPr b="0" i="0" sz="3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5389" lvl="1" marL="9144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414"/>
              <a:buFont typeface="Arial"/>
              <a:buChar char="•"/>
              <a:defRPr b="0" i="0" sz="34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9257" lvl="2" marL="13716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845"/>
              <a:buFont typeface="Arial"/>
              <a:buChar char="•"/>
              <a:defRPr b="0" i="0" sz="28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1223" lvl="3" marL="18288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1"/>
              <a:buFont typeface="Arial"/>
              <a:buChar char="•"/>
              <a:defRPr b="0" i="0" sz="25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1223" lvl="4" marL="22860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1"/>
              <a:buFont typeface="Arial"/>
              <a:buChar char="•"/>
              <a:defRPr b="0" i="0" sz="25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1223" lvl="5" marL="27432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1"/>
              <a:buFont typeface="Arial"/>
              <a:buChar char="•"/>
              <a:defRPr b="0" i="0" sz="25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1223" lvl="6" marL="32004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1"/>
              <a:buFont typeface="Arial"/>
              <a:buChar char="•"/>
              <a:defRPr b="0" i="0" sz="25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1223" lvl="7" marL="36576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1"/>
              <a:buFont typeface="Arial"/>
              <a:buChar char="•"/>
              <a:defRPr b="0" i="0" sz="25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1223" lvl="8" marL="4114800" marR="0" rtl="0" algn="l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2561"/>
              <a:buFont typeface="Arial"/>
              <a:buChar char="•"/>
              <a:defRPr b="0" i="0" sz="25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hiny.rstudio.com/tutorial/" TargetMode="External"/><Relationship Id="rId4" Type="http://schemas.openxmlformats.org/officeDocument/2006/relationships/hyperlink" Target="https://shiny.rstudio.com/articles/layout-guide.html" TargetMode="External"/><Relationship Id="rId5" Type="http://schemas.openxmlformats.org/officeDocument/2006/relationships/hyperlink" Target="https://shiny.rstudio.com/articles/tag-glossary.html" TargetMode="External"/><Relationship Id="rId6" Type="http://schemas.openxmlformats.org/officeDocument/2006/relationships/hyperlink" Target="https://shiny.rstudio.com/gallery/widget-gallery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hyperlink" Target="https://shiny.rstudio.com/articles/layout-guide.html" TargetMode="External"/><Relationship Id="rId6" Type="http://schemas.openxmlformats.org/officeDocument/2006/relationships/hyperlink" Target="https://shiny.rstudio.com/articles/tag-glossary.html" TargetMode="External"/><Relationship Id="rId7" Type="http://schemas.openxmlformats.org/officeDocument/2006/relationships/hyperlink" Target="https://shiny.rstudio.com/gallery/widget-gallery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752" y="260428"/>
            <a:ext cx="15080776" cy="828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457" y="651699"/>
            <a:ext cx="14505225" cy="7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063" y="733837"/>
            <a:ext cx="14988485" cy="76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488" y="1888177"/>
            <a:ext cx="13284108" cy="121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2488" y="3100861"/>
            <a:ext cx="13284108" cy="384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044" y="944995"/>
            <a:ext cx="15292523" cy="722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854" y="759195"/>
            <a:ext cx="14754335" cy="7446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2240" y="748145"/>
            <a:ext cx="13284108" cy="680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681" y="763771"/>
            <a:ext cx="14187250" cy="740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056" y="1939924"/>
            <a:ext cx="13906500" cy="5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544" y="887165"/>
            <a:ext cx="15393524" cy="749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495" y="670502"/>
            <a:ext cx="14297622" cy="7212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514" y="588938"/>
            <a:ext cx="15176086" cy="803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214" y="1319500"/>
            <a:ext cx="13401675" cy="6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954" y="712065"/>
            <a:ext cx="14284208" cy="697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5721" y="609887"/>
            <a:ext cx="13435951" cy="768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512" y="1"/>
            <a:ext cx="14387586" cy="2313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512" y="2295525"/>
            <a:ext cx="14387585" cy="636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62" y="404668"/>
            <a:ext cx="11275076" cy="732616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11540838" y="1805048"/>
            <a:ext cx="5540013" cy="19378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fluidRow(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column(3,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div(h3("Looking at correlation"),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p("Here is where we can put some text!")),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column(9, 	plotly::plotlyOutput("scatter"))    ),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5486400" y="3739960"/>
            <a:ext cx="5082639" cy="1126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/>
        </p:nvSpPr>
        <p:spPr>
          <a:xfrm>
            <a:off x="166255" y="499872"/>
            <a:ext cx="17180358" cy="798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LINKS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Tutorial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sng" cap="none" strike="noStrike">
                <a:solidFill>
                  <a:srgbClr val="C61D7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https://shiny.rstudio.com/tutorial/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Layout Options in Rshiny - </a:t>
            </a:r>
            <a:r>
              <a:rPr b="0" i="0" lang="en-US" sz="36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https://shiny.rstudio.com/articles/layout-guide.html</a:t>
            </a:r>
            <a:endParaRPr b="0" i="0" sz="3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HTML Tags in Rshiny - </a:t>
            </a:r>
            <a:r>
              <a:rPr b="0" i="0" lang="en-US" sz="36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https://shiny.rstudio.com/articles/tag-glossary.html</a:t>
            </a:r>
            <a:endParaRPr b="0" i="0" sz="3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Shiny Widgets - </a:t>
            </a:r>
            <a:r>
              <a:rPr b="0" i="0" lang="en-US" sz="36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https://shiny.rstudio.com/gallery/widget-gallery.html</a:t>
            </a:r>
            <a:endParaRPr b="0" i="0" sz="36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304800" y="0"/>
            <a:ext cx="17279320" cy="9658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CODE</a:t>
            </a:r>
            <a:endParaRPr b="1" i="0" sz="10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library(shiny)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library(shinyWidgets)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library(shinythemes)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 Define UI for application that draws a histogram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ui &lt;- fluidPage(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titlePanel( h1("TEST APP!", align = "center") 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sidebarPanel( (""),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position = "Right",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div(uiOutput("brand_selector"),style = paste( "font-size:70% ; width:100%" ) 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width =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# div( downloadButton('downloadData', 'Download data',width = '100%'), style = paste( "font-size:70% ; width:100%" 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mainPanel(div(DT::dataTableOutput("table") 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style = paste( "font-size:70% ; width:100%" ) ) 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server &lt;- function(input, output)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library(odbc)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library(ggplot2)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library(dplyr)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library(readr)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library(DT)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snowflake &lt;- DBI::dbConnect(odbc::odbc(), “database_name", uid=“username", pwd=‘password’)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dbGetQuery(database,"use role MY_TEAM;")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dbGetQuery(snowflake,"use warehouse MY_WH;")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init_sql &lt;- dbGetQuery(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snowflake,"SELECT * FROM database LIMIT 10;")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##This part renders the Dropdown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output$test_selector = renderUI({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comp = init_sql %&gt;% distinct(COLNAME)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##This is a UI element but placed here since it references the dataset that is calculated above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selectInput(inputId =“Input",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label = "Choose a Input",choices = comp,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selectize = TRUE)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output$table &lt;- DT::renderDataTable({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test_table &lt;- init_sql %&gt;% filter(PRODUCT == input$</a:t>
            </a:r>
            <a:r>
              <a:rPr b="1" lang="en-US" sz="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name</a:t>
            </a: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%&gt;%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select(TOTAL,COL1,COL2, COL3, COL4,COL5,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COL5, COL6, COL7,COL8) %&gt;%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arrange(desc(TOTAL))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test_table &lt;- as.data.frame(test_table)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DT::datatable(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test_table,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options = list(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autoWidth = TRUE,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scrollX =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)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})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# output$downloadData &lt;- downloadHandler(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#   filename = function()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#     paste(“test_table", ".csv", sep = "")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#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#   content = function(file)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#     write.csv(datasetInput_filtered(), file)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#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#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 Run the application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shinyApp(ui = ui, server = server)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937" y="274598"/>
            <a:ext cx="14690738" cy="798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289" y="424496"/>
            <a:ext cx="15002034" cy="808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806" y="482599"/>
            <a:ext cx="14590554" cy="8026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0" y="534987"/>
            <a:ext cx="15198249" cy="795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626" y="238759"/>
            <a:ext cx="14935359" cy="829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91" y="155892"/>
            <a:ext cx="16276429" cy="6854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691" y="7010400"/>
            <a:ext cx="16276429" cy="1660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687493" y="7010400"/>
            <a:ext cx="15194280" cy="149335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Layout Options in Rshiny -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https://shiny.rstudio.com/articles/layout-guide.html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HTML Tags in Rshiny -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https://shiny.rstudio.com/articles/tag-glossary.html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Shiny Widgets -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https://shiny.rstudio.com/gallery/widget-gallery.html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374" y="213857"/>
            <a:ext cx="15532069" cy="824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2020-02-11T03:13:29Z</dcterms:created>
  <dc:creator>Amanda Dalton</dc:creator>
</cp:coreProperties>
</file>