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72"/>
    <p:restoredTop sz="96327"/>
  </p:normalViewPr>
  <p:slideViewPr>
    <p:cSldViewPr snapToGrid="0">
      <p:cViewPr>
        <p:scale>
          <a:sx n="120" d="100"/>
          <a:sy n="120" d="100"/>
        </p:scale>
        <p:origin x="70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7EDF3-483A-664B-07C2-833CD40855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B29AA-62E0-365C-D396-4C6780C6E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D6065-F6C4-4299-5E21-A12B6C172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1323-0144-CF42-A2F4-00B1DC114C6A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CF82D-6A05-F73D-35F5-8EFBDD6CE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2D03B-5754-9B88-BEB6-CCE4D663E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65504-1130-9542-97FB-7096D8D4C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540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6DA72-470B-9B51-AD87-FCC7572FD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5502A5-6FF7-D765-FD32-4FA117745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19B8B-CF06-AE8C-2E3D-F7F9C911B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1323-0144-CF42-A2F4-00B1DC114C6A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B2C9C-509B-4FF3-C2CF-907344248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D1AD8-640F-EAB3-974F-1534BFC76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65504-1130-9542-97FB-7096D8D4C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8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5A972F-1918-2645-DF72-59AB68DDF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4C42AC-E981-069B-66C0-7C0A50FD8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89A8C-834D-FAB1-6AE1-C8467B58E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1323-0144-CF42-A2F4-00B1DC114C6A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FFEE3-DD4D-6649-0D09-CCA8972A8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5EDF5-9A48-6919-5B59-6BFBB8CFA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65504-1130-9542-97FB-7096D8D4C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94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4BF69-6ABD-6CA7-5960-CB5D060CC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CE09E-BC91-66F2-6CDC-6E1D67AD0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80CD6-5521-217F-31A5-1FC18DD7D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1323-0144-CF42-A2F4-00B1DC114C6A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AE332-9E69-6466-9BCA-7A71F7675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90B3A-74ED-880E-4DD3-36518BE5A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65504-1130-9542-97FB-7096D8D4C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BDA4B-4805-A411-1B0F-C68672813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304CD-1E49-192E-9A79-CC3DF463D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C4ED2-50A2-59FF-CE25-187764786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1323-0144-CF42-A2F4-00B1DC114C6A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B0463-E792-8F2A-5A2F-B3C42C870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C16C5-AE3C-B9AE-36F0-764C5936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65504-1130-9542-97FB-7096D8D4C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06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4610B-1C6A-1F94-9BF4-44BA2846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DD1E9-7E01-4CF4-6CD9-8AD316F8B0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64C8F2-950E-56ED-C49A-98DDC47AD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74D40-EE4D-B87D-2BB8-AF8C53B3B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1323-0144-CF42-A2F4-00B1DC114C6A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CDB9D-C9E7-AD8C-3371-8BFFD99F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42878-06C9-638C-25A8-4E3AB1BE6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65504-1130-9542-97FB-7096D8D4C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2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A8A8F-62B9-CDD0-4A6D-2450A8825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03568-A0CE-D481-797B-1C7F0AEEB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60966-6177-BCAF-AF98-5C306A8BE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33493D-71EA-7A1F-676B-B704541BF0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39D6C6-E8F4-E63B-A68E-872FFE1BBA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61067E-679D-D442-DD29-F855BE113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1323-0144-CF42-A2F4-00B1DC114C6A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A82554-ECB3-CB5A-C867-DF43A0410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225F56-FB84-CE86-89C0-E55ABB068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65504-1130-9542-97FB-7096D8D4C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39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EBD7B-BE18-CED0-A05A-26E6637A7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A238D0-A951-9BE6-6527-66F5EEE3D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1323-0144-CF42-A2F4-00B1DC114C6A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48C939-C18E-EAA5-FAB1-4E547BFD6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BB797-5519-3DDB-8AAE-2BE6A1C02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65504-1130-9542-97FB-7096D8D4C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48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9A2E77-0014-3937-49EF-073E8D4A8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1323-0144-CF42-A2F4-00B1DC114C6A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1EF363-1043-DBF4-345C-E9F823CCE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8B9363-876D-3D82-D510-5537E03B5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65504-1130-9542-97FB-7096D8D4C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8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BFF6F-DF74-A0AF-311C-4E04E3ECD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92C81-F6D9-71A8-1A2D-ECCD8ECE1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CFFFCC-004A-01EB-D753-E785BC1F9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FCE36-73F5-ABAB-53E2-F272A8E72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1323-0144-CF42-A2F4-00B1DC114C6A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8489D-93DE-1D1C-E82D-1E2D689B6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BB416-097D-086E-0E37-91C6E0CE5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65504-1130-9542-97FB-7096D8D4C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00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0973D-2BE0-F3A0-1798-ABABD51D5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551626-42F0-D9B4-DAC5-476ECC3EEE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01D9A-E30C-118D-35BC-00F5B2485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2695D-D41B-6CC2-E53B-C079935D4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1323-0144-CF42-A2F4-00B1DC114C6A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2723A-67AD-FCAF-6406-51FDABD29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34CB1-8347-FF24-1BFF-91448837C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65504-1130-9542-97FB-7096D8D4C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1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FA2F70-0941-E2F7-082E-C4C5AB10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EBC6A-1D52-0AF2-C76A-F0F36BDE4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83F2D-BEDA-865E-0908-3A32A6E15F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61323-0144-CF42-A2F4-00B1DC114C6A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56D51-A240-BE59-2451-FBE265F2D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AE02B-93D3-8EF3-5D33-3D964AD4F5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65504-1130-9542-97FB-7096D8D4C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34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21">
            <a:extLst>
              <a:ext uri="{FF2B5EF4-FFF2-40B4-BE49-F238E27FC236}">
                <a16:creationId xmlns:a16="http://schemas.microsoft.com/office/drawing/2014/main" id="{B36ADCA9-6E9B-70EE-A414-BDFEE5C423BE}"/>
              </a:ext>
            </a:extLst>
          </p:cNvPr>
          <p:cNvGrpSpPr/>
          <p:nvPr/>
        </p:nvGrpSpPr>
        <p:grpSpPr>
          <a:xfrm>
            <a:off x="137785" y="800845"/>
            <a:ext cx="7705928" cy="4654240"/>
            <a:chOff x="137785" y="800845"/>
            <a:chExt cx="7705928" cy="4654240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AAEE13AC-1E87-8FC5-1AFC-1D22BC99B0CC}"/>
                </a:ext>
              </a:extLst>
            </p:cNvPr>
            <p:cNvSpPr/>
            <p:nvPr/>
          </p:nvSpPr>
          <p:spPr>
            <a:xfrm>
              <a:off x="231733" y="4471792"/>
              <a:ext cx="1177445" cy="983293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ED58FCD2-706C-4839-9688-4C10389EE1A9}"/>
                </a:ext>
              </a:extLst>
            </p:cNvPr>
            <p:cNvSpPr/>
            <p:nvPr/>
          </p:nvSpPr>
          <p:spPr>
            <a:xfrm>
              <a:off x="1860115" y="4315215"/>
              <a:ext cx="2805830" cy="58246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A28C2139-5D1B-ACF8-F491-9B4CFC4106AB}"/>
                </a:ext>
              </a:extLst>
            </p:cNvPr>
            <p:cNvSpPr/>
            <p:nvPr/>
          </p:nvSpPr>
          <p:spPr>
            <a:xfrm>
              <a:off x="5029200" y="3156559"/>
              <a:ext cx="1584542" cy="56367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494DEF74-F472-5F4C-A825-5DC31164717F}"/>
                </a:ext>
              </a:extLst>
            </p:cNvPr>
            <p:cNvSpPr/>
            <p:nvPr/>
          </p:nvSpPr>
          <p:spPr>
            <a:xfrm>
              <a:off x="137785" y="2668045"/>
              <a:ext cx="1553229" cy="155322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0D7C57F-29FB-B5F4-70DD-E8C44E016D73}"/>
                </a:ext>
              </a:extLst>
            </p:cNvPr>
            <p:cNvCxnSpPr/>
            <p:nvPr/>
          </p:nvCxnSpPr>
          <p:spPr>
            <a:xfrm>
              <a:off x="2344700" y="800845"/>
              <a:ext cx="5499013" cy="29639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018F05C-149F-6AFB-FEA5-E312FB7642EC}"/>
                </a:ext>
              </a:extLst>
            </p:cNvPr>
            <p:cNvSpPr txBox="1"/>
            <p:nvPr/>
          </p:nvSpPr>
          <p:spPr>
            <a:xfrm>
              <a:off x="5612130" y="1674495"/>
              <a:ext cx="365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189565A-78A8-0C3A-AC73-D0A3F3E34E61}"/>
                </a:ext>
              </a:extLst>
            </p:cNvPr>
            <p:cNvSpPr/>
            <p:nvPr/>
          </p:nvSpPr>
          <p:spPr>
            <a:xfrm>
              <a:off x="308610" y="948690"/>
              <a:ext cx="1634490" cy="988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0720590-BA90-C0B6-F35B-03C821AE5085}"/>
                </a:ext>
              </a:extLst>
            </p:cNvPr>
            <p:cNvSpPr/>
            <p:nvPr/>
          </p:nvSpPr>
          <p:spPr>
            <a:xfrm>
              <a:off x="5678413" y="4130887"/>
              <a:ext cx="1736995" cy="10047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1EA3991-05E8-FBD6-6E97-4D5A6BAC07AB}"/>
                </a:ext>
              </a:extLst>
            </p:cNvPr>
            <p:cNvSpPr/>
            <p:nvPr/>
          </p:nvSpPr>
          <p:spPr>
            <a:xfrm>
              <a:off x="701171" y="1298427"/>
              <a:ext cx="1634490" cy="9886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CF5409-146F-A26B-8C04-7A6956B48D06}"/>
                </a:ext>
              </a:extLst>
            </p:cNvPr>
            <p:cNvSpPr/>
            <p:nvPr/>
          </p:nvSpPr>
          <p:spPr>
            <a:xfrm>
              <a:off x="1239346" y="1607612"/>
              <a:ext cx="1634490" cy="9886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06671A1-1ED6-1008-0193-B3160BF72E8D}"/>
                </a:ext>
              </a:extLst>
            </p:cNvPr>
            <p:cNvSpPr/>
            <p:nvPr/>
          </p:nvSpPr>
          <p:spPr>
            <a:xfrm>
              <a:off x="1813559" y="2283729"/>
              <a:ext cx="3034014" cy="16995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A47C4DF-2F89-4106-915B-62612316DBD7}"/>
                </a:ext>
              </a:extLst>
            </p:cNvPr>
            <p:cNvSpPr txBox="1"/>
            <p:nvPr/>
          </p:nvSpPr>
          <p:spPr>
            <a:xfrm>
              <a:off x="291465" y="948690"/>
              <a:ext cx="10001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Consent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B64996D-C6F9-A091-D9AB-11BF3DDE6165}"/>
                </a:ext>
              </a:extLst>
            </p:cNvPr>
            <p:cNvSpPr txBox="1"/>
            <p:nvPr/>
          </p:nvSpPr>
          <p:spPr>
            <a:xfrm>
              <a:off x="694072" y="1289450"/>
              <a:ext cx="1447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Demographics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47F1A1B-40E6-AD22-3D1C-D4253BD4B0F8}"/>
                </a:ext>
              </a:extLst>
            </p:cNvPr>
            <p:cNvSpPr txBox="1"/>
            <p:nvPr/>
          </p:nvSpPr>
          <p:spPr>
            <a:xfrm>
              <a:off x="1242060" y="1618780"/>
              <a:ext cx="11963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Instructions</a:t>
              </a:r>
            </a:p>
          </p:txBody>
        </p:sp>
        <p:pic>
          <p:nvPicPr>
            <p:cNvPr id="25" name="Picture 24" descr="A screenshot of a video game&#10;&#10;Description automatically generated with medium confidence">
              <a:extLst>
                <a:ext uri="{FF2B5EF4-FFF2-40B4-BE49-F238E27FC236}">
                  <a16:creationId xmlns:a16="http://schemas.microsoft.com/office/drawing/2014/main" id="{BD907745-EF2E-A14E-2E01-6F8ADE203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13365" y="2780777"/>
              <a:ext cx="2917700" cy="782877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6DA2266-7165-C850-96E0-CA94715E9DAB}"/>
                </a:ext>
              </a:extLst>
            </p:cNvPr>
            <p:cNvSpPr txBox="1"/>
            <p:nvPr/>
          </p:nvSpPr>
          <p:spPr>
            <a:xfrm>
              <a:off x="5079305" y="3206663"/>
              <a:ext cx="14467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2060"/>
                  </a:solidFill>
                  <a:latin typeface="+mj-lt"/>
                </a:rPr>
                <a:t>Action outcomes (x4 per start)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1C926CB-A6BC-1275-B49E-BEC265B23770}"/>
                </a:ext>
              </a:extLst>
            </p:cNvPr>
            <p:cNvSpPr txBox="1"/>
            <p:nvPr/>
          </p:nvSpPr>
          <p:spPr>
            <a:xfrm>
              <a:off x="5665835" y="4151125"/>
              <a:ext cx="11963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Debrief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5CFD6C-5602-6AC9-6B6D-578D7945A6AF}"/>
                </a:ext>
              </a:extLst>
            </p:cNvPr>
            <p:cNvSpPr txBox="1"/>
            <p:nvPr/>
          </p:nvSpPr>
          <p:spPr>
            <a:xfrm>
              <a:off x="169102" y="2724411"/>
              <a:ext cx="1572017" cy="1538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2060"/>
                  </a:solidFill>
                  <a:latin typeface="+mj-lt"/>
                </a:rPr>
                <a:t>Biography (1 of 8)</a:t>
              </a:r>
            </a:p>
            <a:p>
              <a:endParaRPr lang="en-US" sz="1200" dirty="0">
                <a:solidFill>
                  <a:srgbClr val="002060"/>
                </a:solidFill>
                <a:latin typeface="+mj-lt"/>
              </a:endParaRPr>
            </a:p>
            <a:p>
              <a:r>
                <a:rPr lang="en-US" sz="1200" dirty="0">
                  <a:solidFill>
                    <a:srgbClr val="002060"/>
                  </a:solidFill>
                  <a:latin typeface="+mj-lt"/>
                </a:rPr>
                <a:t>“This is Taylor. Taylor’s </a:t>
              </a:r>
              <a:r>
                <a:rPr lang="en-US" sz="1200" dirty="0" err="1">
                  <a:solidFill>
                    <a:srgbClr val="002060"/>
                  </a:solidFill>
                  <a:latin typeface="+mj-lt"/>
                </a:rPr>
                <a:t>favourite</a:t>
              </a:r>
              <a:r>
                <a:rPr lang="en-US" sz="1200" dirty="0">
                  <a:solidFill>
                    <a:srgbClr val="002060"/>
                  </a:solidFill>
                  <a:latin typeface="+mj-lt"/>
                </a:rPr>
                <a:t> food is hotdogs. They know the area well and are sporty”</a:t>
              </a:r>
            </a:p>
            <a:p>
              <a:endParaRPr lang="en-US" sz="10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D15FBBC-B23E-8E4F-4718-2E27BCCC76EB}"/>
                </a:ext>
              </a:extLst>
            </p:cNvPr>
            <p:cNvSpPr txBox="1"/>
            <p:nvPr/>
          </p:nvSpPr>
          <p:spPr>
            <a:xfrm>
              <a:off x="302713" y="4561563"/>
              <a:ext cx="10062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2060"/>
                  </a:solidFill>
                  <a:latin typeface="+mj-lt"/>
                </a:rPr>
                <a:t>Start position (1 of 2) </a:t>
              </a:r>
            </a:p>
            <a:p>
              <a:r>
                <a:rPr lang="en-US" sz="1200" dirty="0">
                  <a:solidFill>
                    <a:srgbClr val="002060"/>
                  </a:solidFill>
                  <a:latin typeface="+mj-lt"/>
                </a:rPr>
                <a:t>Here hotdog visible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B9C0468-F7C0-6B5F-4F2E-2B68915BDAAF}"/>
                </a:ext>
              </a:extLst>
            </p:cNvPr>
            <p:cNvSpPr txBox="1"/>
            <p:nvPr/>
          </p:nvSpPr>
          <p:spPr>
            <a:xfrm>
              <a:off x="3175346" y="2436313"/>
              <a:ext cx="8079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Bio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01A3F6F-4790-8411-2940-71C9945FF966}"/>
                </a:ext>
              </a:extLst>
            </p:cNvPr>
            <p:cNvSpPr txBox="1"/>
            <p:nvPr/>
          </p:nvSpPr>
          <p:spPr>
            <a:xfrm>
              <a:off x="1993725" y="3584531"/>
              <a:ext cx="8079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Rating</a:t>
              </a:r>
            </a:p>
          </p:txBody>
        </p:sp>
        <p:sp>
          <p:nvSpPr>
            <p:cNvPr id="40" name="Curved Left Arrow 39">
              <a:extLst>
                <a:ext uri="{FF2B5EF4-FFF2-40B4-BE49-F238E27FC236}">
                  <a16:creationId xmlns:a16="http://schemas.microsoft.com/office/drawing/2014/main" id="{928099B1-67AB-4128-B001-3B0C4E222139}"/>
                </a:ext>
              </a:extLst>
            </p:cNvPr>
            <p:cNvSpPr/>
            <p:nvPr/>
          </p:nvSpPr>
          <p:spPr>
            <a:xfrm>
              <a:off x="4716050" y="3889332"/>
              <a:ext cx="620038" cy="519830"/>
            </a:xfrm>
            <a:prstGeom prst="curved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9281DF4-70DC-D0F2-EE3A-81AB51A0DB54}"/>
                </a:ext>
              </a:extLst>
            </p:cNvPr>
            <p:cNvSpPr txBox="1"/>
            <p:nvPr/>
          </p:nvSpPr>
          <p:spPr>
            <a:xfrm>
              <a:off x="5317300" y="3770334"/>
              <a:ext cx="1396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 16 trials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334D2BF-FFDC-AA83-1E2E-8294A6271021}"/>
                </a:ext>
              </a:extLst>
            </p:cNvPr>
            <p:cNvSpPr txBox="1"/>
            <p:nvPr/>
          </p:nvSpPr>
          <p:spPr>
            <a:xfrm>
              <a:off x="1906044" y="4361146"/>
              <a:ext cx="23465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2060"/>
                  </a:solidFill>
                  <a:latin typeface="+mj-lt"/>
                </a:rPr>
                <a:t>Dropdown menus to rate likelihood of path (x4, 1:7)</a:t>
              </a: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33804D6F-DBDB-B1B2-4ED2-D13D83C88DBD}"/>
                </a:ext>
              </a:extLst>
            </p:cNvPr>
            <p:cNvSpPr/>
            <p:nvPr/>
          </p:nvSpPr>
          <p:spPr>
            <a:xfrm>
              <a:off x="3144033" y="2448838"/>
              <a:ext cx="450937" cy="250521"/>
            </a:xfrm>
            <a:prstGeom prst="round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Elbow Connector 49">
              <a:extLst>
                <a:ext uri="{FF2B5EF4-FFF2-40B4-BE49-F238E27FC236}">
                  <a16:creationId xmlns:a16="http://schemas.microsoft.com/office/drawing/2014/main" id="{09A690D8-5FCF-D98A-ECCE-E6076A360C07}"/>
                </a:ext>
              </a:extLst>
            </p:cNvPr>
            <p:cNvCxnSpPr>
              <a:cxnSpLocks/>
              <a:stCxn id="43" idx="0"/>
              <a:endCxn id="48" idx="1"/>
            </p:cNvCxnSpPr>
            <p:nvPr/>
          </p:nvCxnSpPr>
          <p:spPr>
            <a:xfrm rot="5400000" flipH="1" flipV="1">
              <a:off x="1982243" y="1506256"/>
              <a:ext cx="93946" cy="2229633"/>
            </a:xfrm>
            <a:prstGeom prst="bentConnector2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755BF8C5-57C4-48BF-AE47-9968D60D7F8E}"/>
                </a:ext>
              </a:extLst>
            </p:cNvPr>
            <p:cNvSpPr/>
            <p:nvPr/>
          </p:nvSpPr>
          <p:spPr>
            <a:xfrm>
              <a:off x="2031305" y="3609583"/>
              <a:ext cx="505216" cy="242169"/>
            </a:xfrm>
            <a:prstGeom prst="round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4183D7D9-42CB-113B-A3FC-F0A62AFC598D}"/>
                </a:ext>
              </a:extLst>
            </p:cNvPr>
            <p:cNvSpPr/>
            <p:nvPr/>
          </p:nvSpPr>
          <p:spPr>
            <a:xfrm>
              <a:off x="1999990" y="2858022"/>
              <a:ext cx="204592" cy="167014"/>
            </a:xfrm>
            <a:prstGeom prst="round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Elbow Connector 52">
              <a:extLst>
                <a:ext uri="{FF2B5EF4-FFF2-40B4-BE49-F238E27FC236}">
                  <a16:creationId xmlns:a16="http://schemas.microsoft.com/office/drawing/2014/main" id="{87A9C95C-78CA-2E3C-0FDB-3C8D718945BE}"/>
                </a:ext>
              </a:extLst>
            </p:cNvPr>
            <p:cNvCxnSpPr>
              <a:cxnSpLocks/>
              <a:stCxn id="47" idx="0"/>
              <a:endCxn id="51" idx="2"/>
            </p:cNvCxnSpPr>
            <p:nvPr/>
          </p:nvCxnSpPr>
          <p:spPr>
            <a:xfrm rot="16200000" flipV="1">
              <a:off x="2541741" y="3593925"/>
              <a:ext cx="463463" cy="979117"/>
            </a:xfrm>
            <a:prstGeom prst="bentConnector3">
              <a:avLst>
                <a:gd name="adj1" fmla="val 50000"/>
              </a:avLst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54">
              <a:extLst>
                <a:ext uri="{FF2B5EF4-FFF2-40B4-BE49-F238E27FC236}">
                  <a16:creationId xmlns:a16="http://schemas.microsoft.com/office/drawing/2014/main" id="{7A39E17A-B285-2549-AFD8-1CF65E47B220}"/>
                </a:ext>
              </a:extLst>
            </p:cNvPr>
            <p:cNvCxnSpPr>
              <a:cxnSpLocks/>
              <a:stCxn id="45" idx="0"/>
            </p:cNvCxnSpPr>
            <p:nvPr/>
          </p:nvCxnSpPr>
          <p:spPr>
            <a:xfrm rot="16200000" flipV="1">
              <a:off x="5221790" y="2556877"/>
              <a:ext cx="131522" cy="1067841"/>
            </a:xfrm>
            <a:prstGeom prst="bentConnector2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B78EC28-401E-3C45-37D9-AA62CA235A48}"/>
                </a:ext>
              </a:extLst>
            </p:cNvPr>
            <p:cNvSpPr txBox="1"/>
            <p:nvPr/>
          </p:nvSpPr>
          <p:spPr>
            <a:xfrm>
              <a:off x="1839134" y="2316063"/>
              <a:ext cx="11963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Trials</a:t>
              </a:r>
            </a:p>
          </p:txBody>
        </p:sp>
        <p:cxnSp>
          <p:nvCxnSpPr>
            <p:cNvPr id="54" name="Elbow Connector 53">
              <a:extLst>
                <a:ext uri="{FF2B5EF4-FFF2-40B4-BE49-F238E27FC236}">
                  <a16:creationId xmlns:a16="http://schemas.microsoft.com/office/drawing/2014/main" id="{BE213689-4CD3-0645-095B-D8E8455EF76F}"/>
                </a:ext>
              </a:extLst>
            </p:cNvPr>
            <p:cNvCxnSpPr>
              <a:cxnSpLocks/>
              <a:stCxn id="44" idx="3"/>
              <a:endCxn id="52" idx="1"/>
            </p:cNvCxnSpPr>
            <p:nvPr/>
          </p:nvCxnSpPr>
          <p:spPr>
            <a:xfrm flipV="1">
              <a:off x="1409178" y="2941529"/>
              <a:ext cx="590812" cy="2021910"/>
            </a:xfrm>
            <a:prstGeom prst="bentConnector3">
              <a:avLst>
                <a:gd name="adj1" fmla="val 50000"/>
              </a:avLst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24E81AA-0324-70CC-17B4-102ECE617EC0}"/>
                </a:ext>
              </a:extLst>
            </p:cNvPr>
            <p:cNvSpPr txBox="1"/>
            <p:nvPr/>
          </p:nvSpPr>
          <p:spPr>
            <a:xfrm>
              <a:off x="2684744" y="3592882"/>
              <a:ext cx="8079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Rating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FCAC5E8-1EE6-511C-8ADB-B7CD7B21B5B5}"/>
                </a:ext>
              </a:extLst>
            </p:cNvPr>
            <p:cNvSpPr txBox="1"/>
            <p:nvPr/>
          </p:nvSpPr>
          <p:spPr>
            <a:xfrm>
              <a:off x="3413341" y="3601232"/>
              <a:ext cx="8079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Rating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D8A224A7-7A37-B80C-EC07-C8BC91F4BFB7}"/>
                </a:ext>
              </a:extLst>
            </p:cNvPr>
            <p:cNvSpPr txBox="1"/>
            <p:nvPr/>
          </p:nvSpPr>
          <p:spPr>
            <a:xfrm>
              <a:off x="4123149" y="3597057"/>
              <a:ext cx="8079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Rating</a:t>
              </a:r>
            </a:p>
          </p:txBody>
        </p:sp>
        <p:sp>
          <p:nvSpPr>
            <p:cNvPr id="105" name="Rounded Rectangle 104">
              <a:extLst>
                <a:ext uri="{FF2B5EF4-FFF2-40B4-BE49-F238E27FC236}">
                  <a16:creationId xmlns:a16="http://schemas.microsoft.com/office/drawing/2014/main" id="{86E6C96A-7D5C-5821-4BF3-160C1D82B17B}"/>
                </a:ext>
              </a:extLst>
            </p:cNvPr>
            <p:cNvSpPr/>
            <p:nvPr/>
          </p:nvSpPr>
          <p:spPr>
            <a:xfrm>
              <a:off x="2703535" y="3617935"/>
              <a:ext cx="521917" cy="233818"/>
            </a:xfrm>
            <a:prstGeom prst="round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BD4B5D10-1300-2206-5EE2-370991773A28}"/>
                </a:ext>
              </a:extLst>
            </p:cNvPr>
            <p:cNvSpPr/>
            <p:nvPr/>
          </p:nvSpPr>
          <p:spPr>
            <a:xfrm>
              <a:off x="3432131" y="3626285"/>
              <a:ext cx="526093" cy="225468"/>
            </a:xfrm>
            <a:prstGeom prst="round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776E57A3-1AB6-2A5C-291B-6B08C9006E38}"/>
                </a:ext>
              </a:extLst>
            </p:cNvPr>
            <p:cNvSpPr/>
            <p:nvPr/>
          </p:nvSpPr>
          <p:spPr>
            <a:xfrm>
              <a:off x="4135678" y="3622109"/>
              <a:ext cx="524004" cy="254695"/>
            </a:xfrm>
            <a:prstGeom prst="round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Elbow Connector 111">
              <a:extLst>
                <a:ext uri="{FF2B5EF4-FFF2-40B4-BE49-F238E27FC236}">
                  <a16:creationId xmlns:a16="http://schemas.microsoft.com/office/drawing/2014/main" id="{72BFF1BE-8953-C5D0-45F9-B73D8520112C}"/>
                </a:ext>
              </a:extLst>
            </p:cNvPr>
            <p:cNvCxnSpPr>
              <a:cxnSpLocks/>
              <a:stCxn id="47" idx="0"/>
            </p:cNvCxnSpPr>
            <p:nvPr/>
          </p:nvCxnSpPr>
          <p:spPr>
            <a:xfrm rot="16200000" flipV="1">
              <a:off x="2884121" y="3936305"/>
              <a:ext cx="457199" cy="300621"/>
            </a:xfrm>
            <a:prstGeom prst="bentConnector3">
              <a:avLst>
                <a:gd name="adj1" fmla="val 50000"/>
              </a:avLst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Elbow Connector 112">
              <a:extLst>
                <a:ext uri="{FF2B5EF4-FFF2-40B4-BE49-F238E27FC236}">
                  <a16:creationId xmlns:a16="http://schemas.microsoft.com/office/drawing/2014/main" id="{4B15A2AD-EE2E-D32B-2261-7F3C68554B5D}"/>
                </a:ext>
              </a:extLst>
            </p:cNvPr>
            <p:cNvCxnSpPr>
              <a:cxnSpLocks/>
              <a:stCxn id="47" idx="0"/>
              <a:endCxn id="106" idx="2"/>
            </p:cNvCxnSpPr>
            <p:nvPr/>
          </p:nvCxnSpPr>
          <p:spPr>
            <a:xfrm rot="5400000" flipH="1" flipV="1">
              <a:off x="3247373" y="3867410"/>
              <a:ext cx="463462" cy="432148"/>
            </a:xfrm>
            <a:prstGeom prst="bentConnector3">
              <a:avLst>
                <a:gd name="adj1" fmla="val 50000"/>
              </a:avLst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Elbow Connector 113">
              <a:extLst>
                <a:ext uri="{FF2B5EF4-FFF2-40B4-BE49-F238E27FC236}">
                  <a16:creationId xmlns:a16="http://schemas.microsoft.com/office/drawing/2014/main" id="{501F5CDD-AA2E-9045-349E-4444BD395E7F}"/>
                </a:ext>
              </a:extLst>
            </p:cNvPr>
            <p:cNvCxnSpPr>
              <a:cxnSpLocks/>
              <a:stCxn id="47" idx="0"/>
              <a:endCxn id="107" idx="2"/>
            </p:cNvCxnSpPr>
            <p:nvPr/>
          </p:nvCxnSpPr>
          <p:spPr>
            <a:xfrm rot="5400000" flipH="1" flipV="1">
              <a:off x="3611150" y="3528685"/>
              <a:ext cx="438411" cy="1134650"/>
            </a:xfrm>
            <a:prstGeom prst="bentConnector3">
              <a:avLst>
                <a:gd name="adj1" fmla="val 50000"/>
              </a:avLst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3940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CD311A13-388D-E97D-5837-31F639FABF11}"/>
              </a:ext>
            </a:extLst>
          </p:cNvPr>
          <p:cNvGrpSpPr/>
          <p:nvPr/>
        </p:nvGrpSpPr>
        <p:grpSpPr>
          <a:xfrm>
            <a:off x="331940" y="525272"/>
            <a:ext cx="8668010" cy="4748186"/>
            <a:chOff x="331940" y="525272"/>
            <a:chExt cx="8668010" cy="4748186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AAEE13AC-1E87-8FC5-1AFC-1D22BC99B0CC}"/>
                </a:ext>
              </a:extLst>
            </p:cNvPr>
            <p:cNvSpPr/>
            <p:nvPr/>
          </p:nvSpPr>
          <p:spPr>
            <a:xfrm>
              <a:off x="331940" y="3576180"/>
              <a:ext cx="1114815" cy="89561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ED58FCD2-706C-4839-9688-4C10389EE1A9}"/>
                </a:ext>
              </a:extLst>
            </p:cNvPr>
            <p:cNvSpPr/>
            <p:nvPr/>
          </p:nvSpPr>
          <p:spPr>
            <a:xfrm>
              <a:off x="5016674" y="4853836"/>
              <a:ext cx="1822537" cy="33193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494DEF74-F472-5F4C-A825-5DC31164717F}"/>
                </a:ext>
              </a:extLst>
            </p:cNvPr>
            <p:cNvSpPr/>
            <p:nvPr/>
          </p:nvSpPr>
          <p:spPr>
            <a:xfrm>
              <a:off x="388307" y="2699361"/>
              <a:ext cx="1308970" cy="62003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0D7C57F-29FB-B5F4-70DD-E8C44E016D73}"/>
                </a:ext>
              </a:extLst>
            </p:cNvPr>
            <p:cNvCxnSpPr/>
            <p:nvPr/>
          </p:nvCxnSpPr>
          <p:spPr>
            <a:xfrm>
              <a:off x="2933423" y="525272"/>
              <a:ext cx="5499013" cy="29639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018F05C-149F-6AFB-FEA5-E312FB7642EC}"/>
                </a:ext>
              </a:extLst>
            </p:cNvPr>
            <p:cNvSpPr txBox="1"/>
            <p:nvPr/>
          </p:nvSpPr>
          <p:spPr>
            <a:xfrm>
              <a:off x="5186245" y="1342555"/>
              <a:ext cx="365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189565A-78A8-0C3A-AC73-D0A3F3E34E61}"/>
                </a:ext>
              </a:extLst>
            </p:cNvPr>
            <p:cNvSpPr/>
            <p:nvPr/>
          </p:nvSpPr>
          <p:spPr>
            <a:xfrm>
              <a:off x="402555" y="854745"/>
              <a:ext cx="1634490" cy="988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0720590-BA90-C0B6-F35B-03C821AE5085}"/>
                </a:ext>
              </a:extLst>
            </p:cNvPr>
            <p:cNvSpPr/>
            <p:nvPr/>
          </p:nvSpPr>
          <p:spPr>
            <a:xfrm>
              <a:off x="7262955" y="4243622"/>
              <a:ext cx="1736995" cy="10047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1EA3991-05E8-FBD6-6E97-4D5A6BAC07AB}"/>
                </a:ext>
              </a:extLst>
            </p:cNvPr>
            <p:cNvSpPr/>
            <p:nvPr/>
          </p:nvSpPr>
          <p:spPr>
            <a:xfrm>
              <a:off x="795116" y="1204482"/>
              <a:ext cx="1634490" cy="9886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CF5409-146F-A26B-8C04-7A6956B48D06}"/>
                </a:ext>
              </a:extLst>
            </p:cNvPr>
            <p:cNvSpPr/>
            <p:nvPr/>
          </p:nvSpPr>
          <p:spPr>
            <a:xfrm>
              <a:off x="1333291" y="1513667"/>
              <a:ext cx="1634490" cy="9886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06671A1-1ED6-1008-0193-B3160BF72E8D}"/>
                </a:ext>
              </a:extLst>
            </p:cNvPr>
            <p:cNvSpPr/>
            <p:nvPr/>
          </p:nvSpPr>
          <p:spPr>
            <a:xfrm>
              <a:off x="1907504" y="2189784"/>
              <a:ext cx="1994353" cy="13613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A47C4DF-2F89-4106-915B-62612316DBD7}"/>
                </a:ext>
              </a:extLst>
            </p:cNvPr>
            <p:cNvSpPr txBox="1"/>
            <p:nvPr/>
          </p:nvSpPr>
          <p:spPr>
            <a:xfrm>
              <a:off x="385410" y="854745"/>
              <a:ext cx="10001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Consent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B64996D-C6F9-A091-D9AB-11BF3DDE6165}"/>
                </a:ext>
              </a:extLst>
            </p:cNvPr>
            <p:cNvSpPr txBox="1"/>
            <p:nvPr/>
          </p:nvSpPr>
          <p:spPr>
            <a:xfrm>
              <a:off x="788017" y="1195505"/>
              <a:ext cx="1447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Demographics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47F1A1B-40E6-AD22-3D1C-D4253BD4B0F8}"/>
                </a:ext>
              </a:extLst>
            </p:cNvPr>
            <p:cNvSpPr txBox="1"/>
            <p:nvPr/>
          </p:nvSpPr>
          <p:spPr>
            <a:xfrm>
              <a:off x="1336005" y="1524835"/>
              <a:ext cx="11963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Instructions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1C926CB-A6BC-1275-B49E-BEC265B23770}"/>
                </a:ext>
              </a:extLst>
            </p:cNvPr>
            <p:cNvSpPr txBox="1"/>
            <p:nvPr/>
          </p:nvSpPr>
          <p:spPr>
            <a:xfrm>
              <a:off x="7269165" y="4282648"/>
              <a:ext cx="11963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Debrief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5CFD6C-5602-6AC9-6B6D-578D7945A6AF}"/>
                </a:ext>
              </a:extLst>
            </p:cNvPr>
            <p:cNvSpPr txBox="1"/>
            <p:nvPr/>
          </p:nvSpPr>
          <p:spPr>
            <a:xfrm>
              <a:off x="375782" y="2736938"/>
              <a:ext cx="19477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2060"/>
                  </a:solidFill>
                  <a:latin typeface="+mj-lt"/>
                </a:rPr>
                <a:t>Biography (1 of 8)</a:t>
              </a:r>
            </a:p>
            <a:p>
              <a:r>
                <a:rPr lang="en-US" sz="1200" dirty="0">
                  <a:solidFill>
                    <a:srgbClr val="002060"/>
                  </a:solidFill>
                  <a:latin typeface="+mj-lt"/>
                </a:rPr>
                <a:t>As in Exp1a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D15FBBC-B23E-8E4F-4718-2E27BCCC76EB}"/>
                </a:ext>
              </a:extLst>
            </p:cNvPr>
            <p:cNvSpPr txBox="1"/>
            <p:nvPr/>
          </p:nvSpPr>
          <p:spPr>
            <a:xfrm>
              <a:off x="365343" y="3609585"/>
              <a:ext cx="10062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2060"/>
                  </a:solidFill>
                  <a:latin typeface="+mj-lt"/>
                </a:rPr>
                <a:t>Start position (1 of 2) </a:t>
              </a:r>
            </a:p>
            <a:p>
              <a:r>
                <a:rPr lang="en-US" sz="1200" dirty="0">
                  <a:solidFill>
                    <a:srgbClr val="002060"/>
                  </a:solidFill>
                  <a:latin typeface="+mj-lt"/>
                </a:rPr>
                <a:t>Here pizza visible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9281DF4-70DC-D0F2-EE3A-81AB51A0DB54}"/>
                </a:ext>
              </a:extLst>
            </p:cNvPr>
            <p:cNvSpPr txBox="1"/>
            <p:nvPr/>
          </p:nvSpPr>
          <p:spPr>
            <a:xfrm>
              <a:off x="1853852" y="4609578"/>
              <a:ext cx="13966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X 8 trials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334D2BF-FFDC-AA83-1E2E-8294A6271021}"/>
                </a:ext>
              </a:extLst>
            </p:cNvPr>
            <p:cNvSpPr txBox="1"/>
            <p:nvPr/>
          </p:nvSpPr>
          <p:spPr>
            <a:xfrm>
              <a:off x="5062603" y="4880976"/>
              <a:ext cx="23465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2060"/>
                  </a:solidFill>
                  <a:latin typeface="+mj-lt"/>
                </a:rPr>
                <a:t>Participant types response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B78EC28-401E-3C45-37D9-AA62CA235A48}"/>
                </a:ext>
              </a:extLst>
            </p:cNvPr>
            <p:cNvSpPr txBox="1"/>
            <p:nvPr/>
          </p:nvSpPr>
          <p:spPr>
            <a:xfrm>
              <a:off x="1933079" y="2222118"/>
              <a:ext cx="11963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Screen 1</a:t>
              </a:r>
            </a:p>
          </p:txBody>
        </p:sp>
        <p:pic>
          <p:nvPicPr>
            <p:cNvPr id="9" name="Picture 8" descr="A picture containing screenshot, rectangle, cartoon&#10;&#10;Description automatically generated">
              <a:extLst>
                <a:ext uri="{FF2B5EF4-FFF2-40B4-BE49-F238E27FC236}">
                  <a16:creationId xmlns:a16="http://schemas.microsoft.com/office/drawing/2014/main" id="{488AB7F4-CC3B-56C6-44AE-2AB5C1ABC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2329840" y="2486415"/>
              <a:ext cx="1044780" cy="97859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69FBC02-70FF-3C43-A18B-36AEA184A96D}"/>
                </a:ext>
              </a:extLst>
            </p:cNvPr>
            <p:cNvSpPr/>
            <p:nvPr/>
          </p:nvSpPr>
          <p:spPr>
            <a:xfrm>
              <a:off x="3613132" y="2874540"/>
              <a:ext cx="2017317" cy="125904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10A05E9-982E-8D04-BD7D-77E4CA888558}"/>
                </a:ext>
              </a:extLst>
            </p:cNvPr>
            <p:cNvSpPr/>
            <p:nvPr/>
          </p:nvSpPr>
          <p:spPr>
            <a:xfrm>
              <a:off x="5137131" y="3496666"/>
              <a:ext cx="1889969" cy="123190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A picture containing screenshot, rectangle&#10;&#10;Description automatically generated">
              <a:extLst>
                <a:ext uri="{FF2B5EF4-FFF2-40B4-BE49-F238E27FC236}">
                  <a16:creationId xmlns:a16="http://schemas.microsoft.com/office/drawing/2014/main" id="{7AFA11FB-D74E-1232-6BAB-3D7002739C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31728" y="3018772"/>
              <a:ext cx="1055723" cy="1033397"/>
            </a:xfrm>
            <a:prstGeom prst="rect">
              <a:avLst/>
            </a:prstGeom>
          </p:spPr>
        </p:pic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4183D7D9-42CB-113B-A3FC-F0A62AFC598D}"/>
                </a:ext>
              </a:extLst>
            </p:cNvPr>
            <p:cNvSpPr/>
            <p:nvPr/>
          </p:nvSpPr>
          <p:spPr>
            <a:xfrm>
              <a:off x="2588711" y="3202487"/>
              <a:ext cx="254695" cy="298537"/>
            </a:xfrm>
            <a:prstGeom prst="round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B9C0468-F7C0-6B5F-4F2E-2B68915BDAAF}"/>
                </a:ext>
              </a:extLst>
            </p:cNvPr>
            <p:cNvSpPr txBox="1"/>
            <p:nvPr/>
          </p:nvSpPr>
          <p:spPr>
            <a:xfrm>
              <a:off x="2761988" y="2304790"/>
              <a:ext cx="5511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Bio</a:t>
              </a: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33804D6F-DBDB-B1B2-4ED2-D13D83C88DBD}"/>
                </a:ext>
              </a:extLst>
            </p:cNvPr>
            <p:cNvSpPr/>
            <p:nvPr/>
          </p:nvSpPr>
          <p:spPr>
            <a:xfrm>
              <a:off x="2755728" y="2329841"/>
              <a:ext cx="394568" cy="231732"/>
            </a:xfrm>
            <a:prstGeom prst="round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Elbow Connector 49">
              <a:extLst>
                <a:ext uri="{FF2B5EF4-FFF2-40B4-BE49-F238E27FC236}">
                  <a16:creationId xmlns:a16="http://schemas.microsoft.com/office/drawing/2014/main" id="{09A690D8-5FCF-D98A-ECCE-E6076A360C07}"/>
                </a:ext>
              </a:extLst>
            </p:cNvPr>
            <p:cNvCxnSpPr>
              <a:cxnSpLocks/>
              <a:stCxn id="43" idx="0"/>
              <a:endCxn id="48" idx="1"/>
            </p:cNvCxnSpPr>
            <p:nvPr/>
          </p:nvCxnSpPr>
          <p:spPr>
            <a:xfrm rot="5400000" flipH="1" flipV="1">
              <a:off x="1772433" y="1716066"/>
              <a:ext cx="253654" cy="1712936"/>
            </a:xfrm>
            <a:prstGeom prst="bentConnector2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A28C2139-5D1B-ACF8-F491-9B4CFC4106AB}"/>
                </a:ext>
              </a:extLst>
            </p:cNvPr>
            <p:cNvSpPr/>
            <p:nvPr/>
          </p:nvSpPr>
          <p:spPr>
            <a:xfrm>
              <a:off x="4008329" y="2098110"/>
              <a:ext cx="1415441" cy="67640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6DA2266-7165-C850-96E0-CA94715E9DAB}"/>
                </a:ext>
              </a:extLst>
            </p:cNvPr>
            <p:cNvSpPr txBox="1"/>
            <p:nvPr/>
          </p:nvSpPr>
          <p:spPr>
            <a:xfrm>
              <a:off x="4039645" y="2104374"/>
              <a:ext cx="14467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2060"/>
                  </a:solidFill>
                  <a:latin typeface="+mj-lt"/>
                </a:rPr>
                <a:t>Action outcome added as red arrow (1 of 4 per start)</a:t>
              </a:r>
            </a:p>
          </p:txBody>
        </p:sp>
        <p:cxnSp>
          <p:nvCxnSpPr>
            <p:cNvPr id="55" name="Elbow Connector 54">
              <a:extLst>
                <a:ext uri="{FF2B5EF4-FFF2-40B4-BE49-F238E27FC236}">
                  <a16:creationId xmlns:a16="http://schemas.microsoft.com/office/drawing/2014/main" id="{7A39E17A-B285-2549-AFD8-1CF65E47B220}"/>
                </a:ext>
              </a:extLst>
            </p:cNvPr>
            <p:cNvCxnSpPr>
              <a:cxnSpLocks/>
              <a:stCxn id="45" idx="2"/>
            </p:cNvCxnSpPr>
            <p:nvPr/>
          </p:nvCxnSpPr>
          <p:spPr>
            <a:xfrm rot="5400000">
              <a:off x="4453004" y="2912303"/>
              <a:ext cx="400834" cy="125259"/>
            </a:xfrm>
            <a:prstGeom prst="bentConnector3">
              <a:avLst>
                <a:gd name="adj1" fmla="val 50000"/>
              </a:avLst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FE297938-4A4B-DBBE-C9BB-77A27A7F1A22}"/>
                </a:ext>
              </a:extLst>
            </p:cNvPr>
            <p:cNvCxnSpPr/>
            <p:nvPr/>
          </p:nvCxnSpPr>
          <p:spPr>
            <a:xfrm>
              <a:off x="3263030" y="3620022"/>
              <a:ext cx="425885" cy="306888"/>
            </a:xfrm>
            <a:prstGeom prst="straightConnector1">
              <a:avLst/>
            </a:prstGeom>
            <a:ln w="5397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8DA3E82-5527-B5E5-CF8A-B780E71E552D}"/>
                </a:ext>
              </a:extLst>
            </p:cNvPr>
            <p:cNvSpPr txBox="1"/>
            <p:nvPr/>
          </p:nvSpPr>
          <p:spPr>
            <a:xfrm>
              <a:off x="2724412" y="3670126"/>
              <a:ext cx="895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5 secs</a:t>
              </a:r>
            </a:p>
          </p:txBody>
        </p:sp>
        <p:cxnSp>
          <p:nvCxnSpPr>
            <p:cNvPr id="54" name="Elbow Connector 53">
              <a:extLst>
                <a:ext uri="{FF2B5EF4-FFF2-40B4-BE49-F238E27FC236}">
                  <a16:creationId xmlns:a16="http://schemas.microsoft.com/office/drawing/2014/main" id="{BE213689-4CD3-0645-095B-D8E8455EF76F}"/>
                </a:ext>
              </a:extLst>
            </p:cNvPr>
            <p:cNvCxnSpPr>
              <a:cxnSpLocks/>
              <a:stCxn id="44" idx="3"/>
              <a:endCxn id="52" idx="2"/>
            </p:cNvCxnSpPr>
            <p:nvPr/>
          </p:nvCxnSpPr>
          <p:spPr>
            <a:xfrm flipV="1">
              <a:off x="1446755" y="3501024"/>
              <a:ext cx="1269304" cy="522962"/>
            </a:xfrm>
            <a:prstGeom prst="bentConnector2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755BF8C5-57C4-48BF-AE47-9968D60D7F8E}"/>
                </a:ext>
              </a:extLst>
            </p:cNvPr>
            <p:cNvSpPr/>
            <p:nvPr/>
          </p:nvSpPr>
          <p:spPr>
            <a:xfrm>
              <a:off x="5686815" y="4240060"/>
              <a:ext cx="739037" cy="265136"/>
            </a:xfrm>
            <a:prstGeom prst="round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B676A19-9D1E-FD7A-19DD-EE2436CB0FC7}"/>
                </a:ext>
              </a:extLst>
            </p:cNvPr>
            <p:cNvSpPr txBox="1"/>
            <p:nvPr/>
          </p:nvSpPr>
          <p:spPr>
            <a:xfrm>
              <a:off x="3607391" y="2894349"/>
              <a:ext cx="11963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Screen 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0D9D5E-661D-1C6E-8B98-D1D4BAB60C39}"/>
                </a:ext>
              </a:extLst>
            </p:cNvPr>
            <p:cNvSpPr txBox="1"/>
            <p:nvPr/>
          </p:nvSpPr>
          <p:spPr>
            <a:xfrm>
              <a:off x="5143917" y="3510212"/>
              <a:ext cx="11963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Screen 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01A3F6F-4790-8411-2940-71C9945FF966}"/>
                </a:ext>
              </a:extLst>
            </p:cNvPr>
            <p:cNvSpPr txBox="1"/>
            <p:nvPr/>
          </p:nvSpPr>
          <p:spPr>
            <a:xfrm>
              <a:off x="5832952" y="4235884"/>
              <a:ext cx="8079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Text</a:t>
              </a:r>
              <a:r>
                <a:rPr lang="en-US" sz="800" dirty="0"/>
                <a:t> </a:t>
              </a:r>
            </a:p>
          </p:txBody>
        </p:sp>
        <p:cxnSp>
          <p:nvCxnSpPr>
            <p:cNvPr id="53" name="Elbow Connector 52">
              <a:extLst>
                <a:ext uri="{FF2B5EF4-FFF2-40B4-BE49-F238E27FC236}">
                  <a16:creationId xmlns:a16="http://schemas.microsoft.com/office/drawing/2014/main" id="{87A9C95C-78CA-2E3C-0FDB-3C8D718945BE}"/>
                </a:ext>
              </a:extLst>
            </p:cNvPr>
            <p:cNvCxnSpPr>
              <a:cxnSpLocks/>
              <a:stCxn id="47" idx="0"/>
              <a:endCxn id="51" idx="2"/>
            </p:cNvCxnSpPr>
            <p:nvPr/>
          </p:nvCxnSpPr>
          <p:spPr>
            <a:xfrm rot="5400000" flipH="1" flipV="1">
              <a:off x="5817818" y="4615321"/>
              <a:ext cx="348640" cy="128391"/>
            </a:xfrm>
            <a:prstGeom prst="bentConnector3">
              <a:avLst>
                <a:gd name="adj1" fmla="val 50000"/>
              </a:avLst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Curved Left Arrow 39">
              <a:extLst>
                <a:ext uri="{FF2B5EF4-FFF2-40B4-BE49-F238E27FC236}">
                  <a16:creationId xmlns:a16="http://schemas.microsoft.com/office/drawing/2014/main" id="{928099B1-67AB-4128-B001-3B0C4E222139}"/>
                </a:ext>
              </a:extLst>
            </p:cNvPr>
            <p:cNvSpPr/>
            <p:nvPr/>
          </p:nvSpPr>
          <p:spPr>
            <a:xfrm>
              <a:off x="3626285" y="4377847"/>
              <a:ext cx="964505" cy="676405"/>
            </a:xfrm>
            <a:prstGeom prst="curved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9CD1DC5-B77E-84B5-27C8-51253E0BE791}"/>
                </a:ext>
              </a:extLst>
            </p:cNvPr>
            <p:cNvSpPr txBox="1"/>
            <p:nvPr/>
          </p:nvSpPr>
          <p:spPr>
            <a:xfrm>
              <a:off x="1849676" y="4260937"/>
              <a:ext cx="17766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 trial = screens 1,2,3</a:t>
              </a:r>
            </a:p>
          </p:txBody>
        </p:sp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49CA96A8-2CE8-61D5-BD62-2B1BEEE010B0}"/>
                </a:ext>
              </a:extLst>
            </p:cNvPr>
            <p:cNvSpPr/>
            <p:nvPr/>
          </p:nvSpPr>
          <p:spPr>
            <a:xfrm>
              <a:off x="1759907" y="1960323"/>
              <a:ext cx="5373665" cy="3313135"/>
            </a:xfrm>
            <a:prstGeom prst="roundRect">
              <a:avLst/>
            </a:prstGeom>
            <a:noFill/>
            <a:ln w="1587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1899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8637E4-53DD-452D-2767-EF96516539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>
            <a:extLst>
              <a:ext uri="{FF2B5EF4-FFF2-40B4-BE49-F238E27FC236}">
                <a16:creationId xmlns:a16="http://schemas.microsoft.com/office/drawing/2014/main" id="{E0EFC08E-73BE-7AEB-FE34-B96A10CBE5E6}"/>
              </a:ext>
            </a:extLst>
          </p:cNvPr>
          <p:cNvGrpSpPr/>
          <p:nvPr/>
        </p:nvGrpSpPr>
        <p:grpSpPr>
          <a:xfrm>
            <a:off x="375782" y="525272"/>
            <a:ext cx="8624168" cy="4748186"/>
            <a:chOff x="375782" y="525272"/>
            <a:chExt cx="8624168" cy="4748186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868427DF-18CC-1AB9-B418-9E3E4964CC8A}"/>
                </a:ext>
              </a:extLst>
            </p:cNvPr>
            <p:cNvGrpSpPr>
              <a:grpSpLocks/>
            </p:cNvGrpSpPr>
            <p:nvPr/>
          </p:nvGrpSpPr>
          <p:grpSpPr>
            <a:xfrm>
              <a:off x="375782" y="525272"/>
              <a:ext cx="8624168" cy="4748186"/>
              <a:chOff x="375782" y="525272"/>
              <a:chExt cx="8624168" cy="4748186"/>
            </a:xfrm>
          </p:grpSpPr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3576B856-7B19-CEC6-4374-DF67B0AA570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677078" y="2736938"/>
                <a:ext cx="1546855" cy="679639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B98FA5BA-137A-E492-BDC3-4990D2F0E66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88307" y="2699361"/>
                <a:ext cx="1308970" cy="89561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3DC5923D-7A35-79F6-BA1B-C5ECE86831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3423" y="525272"/>
                <a:ext cx="5499013" cy="2963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EFF383F-6E44-7AE2-7C77-27C5BE64F9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86245" y="1342555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FBBB433-26B7-994F-CD68-F4815C62658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02555" y="854745"/>
                <a:ext cx="1634490" cy="9886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1D90039-7C10-9414-DF0A-296F8D24F23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262955" y="4243622"/>
                <a:ext cx="1736995" cy="100478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1F403ED-F207-13A5-4A54-953DB041C7F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95116" y="1204482"/>
                <a:ext cx="1634490" cy="98869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B46FC08-FB7A-EB17-CAA7-24E4EE13375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33291" y="1513667"/>
                <a:ext cx="1634490" cy="98869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D68445B-14D0-5C5C-7535-AF3CDD5BB7C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92669" y="2204456"/>
                <a:ext cx="1994353" cy="136134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DC7AF02-24E4-CBD3-9D1F-897C8775D1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5410" y="854745"/>
                <a:ext cx="10001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Consent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300284A-8507-D3D1-495B-EF118F5659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8017" y="1195505"/>
                <a:ext cx="1447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Demographics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2FC98BA-1A05-143A-9AA6-EA6507D856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36005" y="1524835"/>
                <a:ext cx="11963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Instructions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6443955-24CF-466C-8761-894B421355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69165" y="4282648"/>
                <a:ext cx="11963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Debrief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8169900-EF1A-1438-93E0-FB09B88C9C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5782" y="2736938"/>
                <a:ext cx="19477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2060"/>
                    </a:solidFill>
                    <a:latin typeface="+mj-lt"/>
                  </a:rPr>
                  <a:t>General situation:</a:t>
                </a:r>
              </a:p>
              <a:p>
                <a:r>
                  <a:rPr lang="en-US" sz="1200" dirty="0">
                    <a:solidFill>
                      <a:srgbClr val="002060"/>
                    </a:solidFill>
                    <a:latin typeface="+mj-lt"/>
                  </a:rPr>
                  <a:t>What happens, </a:t>
                </a:r>
              </a:p>
              <a:p>
                <a:r>
                  <a:rPr lang="en-US" sz="1200" dirty="0">
                    <a:solidFill>
                      <a:srgbClr val="002060"/>
                    </a:solidFill>
                    <a:latin typeface="+mj-lt"/>
                  </a:rPr>
                  <a:t>How often,</a:t>
                </a:r>
              </a:p>
              <a:p>
                <a:r>
                  <a:rPr lang="en-US" sz="1200" dirty="0">
                    <a:solidFill>
                      <a:srgbClr val="002060"/>
                    </a:solidFill>
                    <a:latin typeface="+mj-lt"/>
                  </a:rPr>
                  <a:t>Causal structure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2E96F8A-7380-4AB4-657E-5DDCBDD5AC2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32923" y="4581047"/>
                <a:ext cx="13966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12 worlds (A,B,E)</a:t>
                </a:r>
              </a:p>
              <a:p>
                <a:r>
                  <a:rPr lang="en-US" sz="1200" dirty="0"/>
                  <a:t>(7 D, 5 C) 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96A3AF1-8575-B5DC-0F6F-DE0EBBC467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00109" y="2761011"/>
                <a:ext cx="15030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2060"/>
                    </a:solidFill>
                    <a:latin typeface="+mj-lt"/>
                  </a:rPr>
                  <a:t>All 8 explanations</a:t>
                </a:r>
              </a:p>
              <a:p>
                <a:r>
                  <a:rPr lang="en-US" sz="1200" dirty="0">
                    <a:solidFill>
                      <a:srgbClr val="002060"/>
                    </a:solidFill>
                    <a:latin typeface="+mj-lt"/>
                  </a:rPr>
                  <a:t>4 variables x {0,1}</a:t>
                </a:r>
              </a:p>
              <a:p>
                <a:r>
                  <a:rPr lang="en-US" sz="1200" dirty="0">
                    <a:solidFill>
                      <a:srgbClr val="002060"/>
                    </a:solidFill>
                    <a:latin typeface="+mj-lt"/>
                  </a:rPr>
                  <a:t>Participant chooses 1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DF87EBC-C889-EFF4-310E-760CEBEB22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33079" y="2222118"/>
                <a:ext cx="11963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1.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D8D2EB0-FFDF-54BE-7F00-2CDC7A9E21C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613132" y="2874540"/>
                <a:ext cx="2017317" cy="125904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6254B4A8-5B29-DB31-F5A1-83E4EC6BA35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886175" y="3869140"/>
                <a:ext cx="1093211" cy="364727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AD552BBC-F0CA-1E86-7DD6-27A35A18B40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910348" y="3896514"/>
                <a:ext cx="1047377" cy="320926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8F865CF8-A3B6-9C6A-1595-0C45666A329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008330" y="2098111"/>
                <a:ext cx="1229356" cy="503664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A89507D-66FC-1C1A-B608-E54A6C71B5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39646" y="2104374"/>
                <a:ext cx="12293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2060"/>
                    </a:solidFill>
                    <a:latin typeface="+mj-lt"/>
                  </a:rPr>
                  <a:t>What happened this time</a:t>
                </a:r>
              </a:p>
            </p:txBody>
          </p:sp>
          <p:cxnSp>
            <p:nvCxnSpPr>
              <p:cNvPr id="55" name="Elbow Connector 54">
                <a:extLst>
                  <a:ext uri="{FF2B5EF4-FFF2-40B4-BE49-F238E27FC236}">
                    <a16:creationId xmlns:a16="http://schemas.microsoft.com/office/drawing/2014/main" id="{62A73357-6A09-293C-A5F0-D7AFB7C892A7}"/>
                  </a:ext>
                </a:extLst>
              </p:cNvPr>
              <p:cNvCxnSpPr>
                <a:cxnSpLocks/>
                <a:stCxn id="45" idx="2"/>
                <a:endCxn id="79" idx="0"/>
              </p:cNvCxnSpPr>
              <p:nvPr/>
            </p:nvCxnSpPr>
            <p:spPr>
              <a:xfrm rot="5400000">
                <a:off x="4267998" y="2539339"/>
                <a:ext cx="292574" cy="417447"/>
              </a:xfrm>
              <a:prstGeom prst="bentConnector3">
                <a:avLst>
                  <a:gd name="adj1" fmla="val 50000"/>
                </a:avLst>
              </a:prstGeom>
              <a:ln w="95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ounded Rectangle 50">
                <a:extLst>
                  <a:ext uri="{FF2B5EF4-FFF2-40B4-BE49-F238E27FC236}">
                    <a16:creationId xmlns:a16="http://schemas.microsoft.com/office/drawing/2014/main" id="{D2C5F8B0-0BA2-AA69-DF61-12D0681BF4D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904654" y="3897619"/>
                <a:ext cx="1053072" cy="336248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9B4659A-D4A9-7CAB-271C-499CB061F6C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07391" y="2894349"/>
                <a:ext cx="11963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2.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A08CE4F-0767-F790-F48E-F63B767174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69125" y="3508255"/>
                <a:ext cx="17413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“What’s the best explanation for what happened? </a:t>
                </a:r>
              </a:p>
            </p:txBody>
          </p:sp>
          <p:sp>
            <p:nvSpPr>
              <p:cNvPr id="40" name="Curved Left Arrow 39">
                <a:extLst>
                  <a:ext uri="{FF2B5EF4-FFF2-40B4-BE49-F238E27FC236}">
                    <a16:creationId xmlns:a16="http://schemas.microsoft.com/office/drawing/2014/main" id="{51FED376-BACE-D363-8EBA-14E3F79D801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626285" y="4377847"/>
                <a:ext cx="964505" cy="676405"/>
              </a:xfrm>
              <a:prstGeom prst="curvedLef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D5C76FE-D6A9-C5D6-3095-6768F14FA5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49307" y="4144551"/>
                <a:ext cx="17766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 trial = screens 1:5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DB29706-C737-F2ED-3CE1-DEE052D49AB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137131" y="3496666"/>
                <a:ext cx="1889969" cy="123190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6C52AB6-46D1-0214-D8C2-0CFA2CCE5C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43917" y="3510212"/>
                <a:ext cx="11963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3.</a:t>
                </a:r>
              </a:p>
            </p:txBody>
          </p:sp>
          <p:sp>
            <p:nvSpPr>
              <p:cNvPr id="85" name="Rounded Rectangle 84">
                <a:extLst>
                  <a:ext uri="{FF2B5EF4-FFF2-40B4-BE49-F238E27FC236}">
                    <a16:creationId xmlns:a16="http://schemas.microsoft.com/office/drawing/2014/main" id="{DD8BA105-5C33-CF93-D839-4987BA18F47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759907" y="1960323"/>
                <a:ext cx="5373665" cy="3313135"/>
              </a:xfrm>
              <a:prstGeom prst="round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A5BFA86-F338-4E58-50E6-F19C06932661}"/>
                </a:ext>
              </a:extLst>
            </p:cNvPr>
            <p:cNvSpPr txBox="1"/>
            <p:nvPr/>
          </p:nvSpPr>
          <p:spPr>
            <a:xfrm>
              <a:off x="4389694" y="4141066"/>
              <a:ext cx="8793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x 12</a:t>
              </a:r>
            </a:p>
          </p:txBody>
        </p:sp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280DFF7-52CE-2BD4-A8DB-C9D1D1B44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06348" y="2933004"/>
              <a:ext cx="1358024" cy="113470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8BBE987-4D20-A2B1-B240-83722FC1015F}"/>
                </a:ext>
              </a:extLst>
            </p:cNvPr>
            <p:cNvSpPr txBox="1"/>
            <p:nvPr/>
          </p:nvSpPr>
          <p:spPr>
            <a:xfrm>
              <a:off x="5119270" y="3854275"/>
              <a:ext cx="226107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Courier New" panose="02070309020205020404" pitchFamily="49" charset="0"/>
                <a:buChar char="o"/>
              </a:pPr>
              <a:r>
                <a:rPr lang="en-US" sz="1000" dirty="0"/>
                <a:t>Candidate did not have skill A</a:t>
              </a:r>
            </a:p>
            <a:p>
              <a:pPr marL="171450" indent="-171450">
                <a:buFont typeface="Courier New" panose="02070309020205020404" pitchFamily="49" charset="0"/>
                <a:buChar char="o"/>
              </a:pPr>
              <a:r>
                <a:rPr lang="en-US" sz="1000" dirty="0"/>
                <a:t>Candidate had skill A</a:t>
              </a:r>
            </a:p>
            <a:p>
              <a:pPr marL="171450" indent="-171450">
                <a:buFont typeface="Courier New" panose="02070309020205020404" pitchFamily="49" charset="0"/>
                <a:buChar char="o"/>
              </a:pPr>
              <a:r>
                <a:rPr lang="en-US" sz="1000" dirty="0"/>
                <a:t>… did not demonstrate skill A</a:t>
              </a:r>
            </a:p>
            <a:p>
              <a:pPr marL="171450" indent="-171450">
                <a:buFont typeface="Courier New" panose="02070309020205020404" pitchFamily="49" charset="0"/>
                <a:buChar char="o"/>
              </a:pPr>
              <a:r>
                <a:rPr lang="en-US" sz="1000" dirty="0"/>
                <a:t>… demonstrated skill A</a:t>
              </a:r>
            </a:p>
            <a:p>
              <a:pPr marL="171450" indent="-171450">
                <a:buFont typeface="Courier New" panose="02070309020205020404" pitchFamily="49" charset="0"/>
                <a:buChar char="o"/>
              </a:pPr>
              <a:r>
                <a:rPr lang="en-US" sz="1000" dirty="0"/>
                <a:t>… did not have skill B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7CE358C-94D9-6803-083F-BB10C31635FE}"/>
                </a:ext>
              </a:extLst>
            </p:cNvPr>
            <p:cNvSpPr txBox="1"/>
            <p:nvPr/>
          </p:nvSpPr>
          <p:spPr>
            <a:xfrm>
              <a:off x="3732551" y="3429000"/>
              <a:ext cx="7270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“…Had B and did not get the job”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7716A70-7A92-AE3F-7B40-434B7C56CB01}"/>
                </a:ext>
              </a:extLst>
            </p:cNvPr>
            <p:cNvSpPr txBox="1"/>
            <p:nvPr/>
          </p:nvSpPr>
          <p:spPr>
            <a:xfrm>
              <a:off x="5328055" y="3508255"/>
              <a:ext cx="17957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“</a:t>
              </a:r>
              <a:r>
                <a:rPr lang="en-US" sz="1000" b="1" i="1" dirty="0"/>
                <a:t>What’s the best explanation for what happened?”</a:t>
              </a:r>
            </a:p>
          </p:txBody>
        </p:sp>
        <p:cxnSp>
          <p:nvCxnSpPr>
            <p:cNvPr id="73" name="Elbow Connector 72">
              <a:extLst>
                <a:ext uri="{FF2B5EF4-FFF2-40B4-BE49-F238E27FC236}">
                  <a16:creationId xmlns:a16="http://schemas.microsoft.com/office/drawing/2014/main" id="{E240A53A-0285-728B-DC03-DE7D4521FEA4}"/>
                </a:ext>
              </a:extLst>
            </p:cNvPr>
            <p:cNvCxnSpPr>
              <a:cxnSpLocks/>
              <a:stCxn id="42" idx="2"/>
              <a:endCxn id="25" idx="0"/>
            </p:cNvCxnSpPr>
            <p:nvPr/>
          </p:nvCxnSpPr>
          <p:spPr>
            <a:xfrm rot="5400000">
              <a:off x="6288315" y="3344956"/>
              <a:ext cx="100913" cy="225684"/>
            </a:xfrm>
            <a:prstGeom prst="bentConnector3">
              <a:avLst>
                <a:gd name="adj1" fmla="val 50000"/>
              </a:avLst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2174F96A-D46B-C5FE-B308-5E07ABB6656E}"/>
                </a:ext>
              </a:extLst>
            </p:cNvPr>
            <p:cNvSpPr txBox="1"/>
            <p:nvPr/>
          </p:nvSpPr>
          <p:spPr>
            <a:xfrm>
              <a:off x="2227238" y="2326195"/>
              <a:ext cx="15343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“Both A and B needed…”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8ADA99A-94F7-B6CD-FFA6-6ED8CEABBD7E}"/>
                </a:ext>
              </a:extLst>
            </p:cNvPr>
            <p:cNvSpPr txBox="1"/>
            <p:nvPr/>
          </p:nvSpPr>
          <p:spPr>
            <a:xfrm>
              <a:off x="1992073" y="2677249"/>
              <a:ext cx="14995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“Has skill A 50% of time…</a:t>
              </a:r>
            </a:p>
            <a:p>
              <a:r>
                <a:rPr lang="en-US" sz="1000" dirty="0"/>
                <a:t>If has skill A, demonstrates it 10% of time…</a:t>
              </a:r>
            </a:p>
          </p:txBody>
        </p:sp>
        <p:cxnSp>
          <p:nvCxnSpPr>
            <p:cNvPr id="109" name="Elbow Connector 108">
              <a:extLst>
                <a:ext uri="{FF2B5EF4-FFF2-40B4-BE49-F238E27FC236}">
                  <a16:creationId xmlns:a16="http://schemas.microsoft.com/office/drawing/2014/main" id="{D414BE88-051D-AFD9-F8B4-90ADAE570830}"/>
                </a:ext>
              </a:extLst>
            </p:cNvPr>
            <p:cNvCxnSpPr>
              <a:cxnSpLocks/>
              <a:stCxn id="43" idx="0"/>
            </p:cNvCxnSpPr>
            <p:nvPr/>
          </p:nvCxnSpPr>
          <p:spPr>
            <a:xfrm rot="16200000" flipH="1">
              <a:off x="1343532" y="2398620"/>
              <a:ext cx="287961" cy="889443"/>
            </a:xfrm>
            <a:prstGeom prst="bentConnector4">
              <a:avLst>
                <a:gd name="adj1" fmla="val -35078"/>
                <a:gd name="adj2" fmla="val 86792"/>
              </a:avLst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9015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2129</TotalTime>
  <Words>270</Words>
  <Application>Microsoft Macintosh PowerPoint</Application>
  <PresentationFormat>Widescreen</PresentationFormat>
  <Paragraphs>69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Stephanie Droop</dc:creator>
  <cp:lastModifiedBy>Stephanie Droop</cp:lastModifiedBy>
  <cp:revision>21</cp:revision>
  <dcterms:created xsi:type="dcterms:W3CDTF">2023-05-25T10:39:51Z</dcterms:created>
  <dcterms:modified xsi:type="dcterms:W3CDTF">2024-10-31T15:59:19Z</dcterms:modified>
</cp:coreProperties>
</file>