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2" r:id="rId7"/>
    <p:sldId id="261" r:id="rId8"/>
    <p:sldId id="263" r:id="rId9"/>
    <p:sldId id="267" r:id="rId10"/>
    <p:sldId id="265" r:id="rId11"/>
    <p:sldId id="266" r:id="rId12"/>
    <p:sldId id="268" r:id="rId13"/>
    <p:sldId id="269" r:id="rId14"/>
    <p:sldId id="270"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993" autoAdjust="0"/>
  </p:normalViewPr>
  <p:slideViewPr>
    <p:cSldViewPr snapToGrid="0">
      <p:cViewPr varScale="1">
        <p:scale>
          <a:sx n="89" d="100"/>
          <a:sy n="89" d="100"/>
        </p:scale>
        <p:origin x="1398" y="96"/>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1F687-13FD-4149-9B3F-700011E24C3A}" type="datetimeFigureOut">
              <a:rPr lang="en-US" smtClean="0"/>
              <a:t>10/25/2024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3C081-D645-4375-9D14-B34EA281C025}" type="slidenum">
              <a:rPr lang="en-US" smtClean="0"/>
              <a:t>‹#›</a:t>
            </a:fld>
            <a:endParaRPr lang="en-US"/>
          </a:p>
        </p:txBody>
      </p:sp>
    </p:spTree>
    <p:extLst>
      <p:ext uri="{BB962C8B-B14F-4D97-AF65-F5344CB8AC3E}">
        <p14:creationId xmlns:p14="http://schemas.microsoft.com/office/powerpoint/2010/main" val="1093559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atoux.com/index.php/types-de-protoco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isco.com/c/fr_ca/support/docs/ip/open-shortest-path-first-ospf/13685-13.html#ful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fr-FR" b="0" i="0" dirty="0">
                <a:solidFill>
                  <a:srgbClr val="444444"/>
                </a:solidFill>
                <a:effectLst/>
                <a:latin typeface="Ubuntu" panose="020F0502020204030204" pitchFamily="34" charset="0"/>
              </a:rPr>
              <a:t>Les principaux reproches que l’on peut faire aux protocoles à vecteurs de distances sont les suivants :</a:t>
            </a:r>
          </a:p>
          <a:p>
            <a:pPr algn="l" fontAlgn="base">
              <a:buFont typeface="Arial" panose="020B0604020202020204" pitchFamily="34" charset="0"/>
              <a:buChar char="•"/>
            </a:pPr>
            <a:r>
              <a:rPr lang="fr-FR" b="1" i="0" dirty="0">
                <a:solidFill>
                  <a:srgbClr val="444444"/>
                </a:solidFill>
                <a:effectLst/>
                <a:latin typeface="Ubuntu" panose="020F0502020204030204" pitchFamily="34" charset="0"/>
              </a:rPr>
              <a:t>une latence importante</a:t>
            </a:r>
            <a:r>
              <a:rPr lang="fr-FR" b="0" i="0" dirty="0">
                <a:solidFill>
                  <a:srgbClr val="444444"/>
                </a:solidFill>
                <a:effectLst/>
                <a:latin typeface="Ubuntu" panose="020F0502020204030204" pitchFamily="34" charset="0"/>
              </a:rPr>
              <a:t> : en effet nous avons vu que l’algorithme de traitement des informations de routage induisait un délai de mise à jour des tables très importants dans le cas de réseaux de grande taille.</a:t>
            </a:r>
          </a:p>
          <a:p>
            <a:pPr algn="l" fontAlgn="base">
              <a:buFont typeface="Arial" panose="020B0604020202020204" pitchFamily="34" charset="0"/>
              <a:buChar char="•"/>
            </a:pPr>
            <a:r>
              <a:rPr lang="fr-FR" b="1" i="0" dirty="0">
                <a:solidFill>
                  <a:srgbClr val="444444"/>
                </a:solidFill>
                <a:effectLst/>
                <a:latin typeface="Ubuntu" panose="020F0502020204030204" pitchFamily="34" charset="0"/>
              </a:rPr>
              <a:t>une utilisation de la bande passante importante</a:t>
            </a:r>
            <a:r>
              <a:rPr lang="fr-FR" b="0" i="0" dirty="0">
                <a:solidFill>
                  <a:srgbClr val="444444"/>
                </a:solidFill>
                <a:effectLst/>
                <a:latin typeface="Ubuntu" panose="020F0502020204030204" pitchFamily="34" charset="0"/>
              </a:rPr>
              <a:t> : nous avons vu que chaque routeur émettait la quasi-totalité de sa table de routage sur toutes ses interfaces en broadcast, à des intervalles de temps donnés (les hello-times). Ceci induisait une utilisation moyenne constante de la bande passante du réseau, au détriment des vrais, bonnes données !</a:t>
            </a:r>
          </a:p>
          <a:p>
            <a:pPr algn="l" fontAlgn="base">
              <a:buFont typeface="Arial" panose="020B0604020202020204" pitchFamily="34" charset="0"/>
              <a:buChar char="•"/>
            </a:pPr>
            <a:r>
              <a:rPr lang="fr-FR" b="1" i="0" dirty="0">
                <a:solidFill>
                  <a:srgbClr val="444444"/>
                </a:solidFill>
                <a:effectLst/>
                <a:latin typeface="Ubuntu" panose="020F0502020204030204" pitchFamily="34" charset="0"/>
              </a:rPr>
              <a:t>des notions de coûts simplistes</a:t>
            </a:r>
            <a:r>
              <a:rPr lang="fr-FR" b="0" i="0" dirty="0">
                <a:solidFill>
                  <a:srgbClr val="444444"/>
                </a:solidFill>
                <a:effectLst/>
                <a:latin typeface="Ubuntu" panose="020F0502020204030204" pitchFamily="34" charset="0"/>
              </a:rPr>
              <a:t> (nombre de sauts pour RIP) qui avaient pour conséquence de limiter la taille des routes possibles et d’interdire l’optimisation du routage. RIP préfère ainsi une route composée de 2 routeurs séparés par une liaison à 64 Kbps à une route de 3 routeurs séparés par deux liaisons 34 Mbps ! Pourtant la seconde route est sans contexte, la plus rapide et la moins sujette à la congestion !</a:t>
            </a:r>
          </a:p>
          <a:p>
            <a:pPr algn="l" fontAlgn="base"/>
            <a:r>
              <a:rPr lang="fr-FR" b="0" i="0" dirty="0">
                <a:solidFill>
                  <a:srgbClr val="444444"/>
                </a:solidFill>
                <a:effectLst/>
                <a:latin typeface="Ubuntu" panose="020F0502020204030204" pitchFamily="34" charset="0"/>
              </a:rPr>
              <a:t>Certains protocoles comme </a:t>
            </a:r>
            <a:r>
              <a:rPr lang="fr-FR" b="1" i="0" dirty="0">
                <a:solidFill>
                  <a:srgbClr val="444444"/>
                </a:solidFill>
                <a:effectLst/>
                <a:latin typeface="Ubuntu" panose="020F0502020204030204" pitchFamily="34" charset="0"/>
              </a:rPr>
              <a:t>IGRP</a:t>
            </a:r>
            <a:r>
              <a:rPr lang="fr-FR" b="0" i="0" dirty="0">
                <a:solidFill>
                  <a:srgbClr val="444444"/>
                </a:solidFill>
                <a:effectLst/>
                <a:latin typeface="Ubuntu" panose="020F0502020204030204" pitchFamily="34" charset="0"/>
              </a:rPr>
              <a:t> ou </a:t>
            </a:r>
            <a:r>
              <a:rPr lang="fr-FR" b="1" i="0" dirty="0">
                <a:solidFill>
                  <a:srgbClr val="444444"/>
                </a:solidFill>
                <a:effectLst/>
                <a:latin typeface="Ubuntu" panose="020F0502020204030204" pitchFamily="34" charset="0"/>
              </a:rPr>
              <a:t>e-IGRP</a:t>
            </a:r>
            <a:r>
              <a:rPr lang="fr-FR" b="0" i="0" dirty="0">
                <a:solidFill>
                  <a:srgbClr val="444444"/>
                </a:solidFill>
                <a:effectLst/>
                <a:latin typeface="Ubuntu" panose="020F0502020204030204" pitchFamily="34" charset="0"/>
              </a:rPr>
              <a:t> ont permis d’améliorer ces fonctionnements en implémentant des notions de coûts plus complexes, des capacités d’émission d’updates sur changement d’état de liens ou encore une sectorisation du réseau en pseudo-aire (</a:t>
            </a:r>
            <a:r>
              <a:rPr lang="fr-FR" b="0" i="1" dirty="0">
                <a:solidFill>
                  <a:srgbClr val="444444"/>
                </a:solidFill>
                <a:effectLst/>
                <a:latin typeface="Ubuntu" panose="020F0502020204030204" pitchFamily="34" charset="0"/>
              </a:rPr>
              <a:t>les groupes IGRP</a:t>
            </a:r>
            <a:r>
              <a:rPr lang="fr-FR" b="0" i="0" dirty="0">
                <a:solidFill>
                  <a:srgbClr val="444444"/>
                </a:solidFill>
                <a:effectLst/>
                <a:latin typeface="Ubuntu" panose="020F0502020204030204" pitchFamily="34" charset="0"/>
              </a:rPr>
              <a:t>), mais l’algorithme de traitement de base reste le « </a:t>
            </a:r>
            <a:r>
              <a:rPr lang="fr-FR" b="1" i="0" dirty="0">
                <a:solidFill>
                  <a:srgbClr val="444444"/>
                </a:solidFill>
                <a:effectLst/>
                <a:latin typeface="Ubuntu" panose="020F0502020204030204" pitchFamily="34" charset="0"/>
              </a:rPr>
              <a:t>vecteur de distance</a:t>
            </a:r>
            <a:r>
              <a:rPr lang="fr-FR" b="0" i="0" dirty="0">
                <a:solidFill>
                  <a:srgbClr val="444444"/>
                </a:solidFill>
                <a:effectLst/>
                <a:latin typeface="Ubuntu" panose="020F0502020204030204" pitchFamily="34" charset="0"/>
              </a:rPr>
              <a:t> » avec sa vue du réseau limitée à la périphérie de chaque routeur (voir le </a:t>
            </a:r>
            <a:r>
              <a:rPr lang="fr-FR" b="0" i="0" u="sng" dirty="0">
                <a:solidFill>
                  <a:srgbClr val="0B91EA"/>
                </a:solidFill>
                <a:effectLst/>
                <a:latin typeface="Ubuntu" panose="020F0502020204030204" pitchFamily="34" charset="0"/>
                <a:hlinkClick r:id="rId3"/>
              </a:rPr>
              <a:t>chapitre 4</a:t>
            </a:r>
            <a:r>
              <a:rPr lang="fr-FR" b="0" i="0" dirty="0">
                <a:solidFill>
                  <a:srgbClr val="444444"/>
                </a:solidFill>
                <a:effectLst/>
                <a:latin typeface="Ubuntu" panose="020F0502020204030204" pitchFamily="34" charset="0"/>
              </a:rPr>
              <a:t>). Pour ces deux protocoles, l’inconvénient majeur reste également qu’ils sont purement Cisco (brevets déposés). Même si Cisco est très présent sur le marché des routeurs, on trouve un tas d’autres constructeurs !</a:t>
            </a:r>
          </a:p>
          <a:p>
            <a:pPr algn="l" fontAlgn="base"/>
            <a:r>
              <a:rPr lang="fr-FR" b="0" i="0" dirty="0">
                <a:solidFill>
                  <a:srgbClr val="444444"/>
                </a:solidFill>
                <a:effectLst/>
                <a:latin typeface="Ubuntu" panose="020F0502020204030204" pitchFamily="34" charset="0"/>
              </a:rPr>
              <a:t>Bref ! Il était temps de chercher autre chose !</a:t>
            </a:r>
          </a:p>
          <a:p>
            <a:pPr algn="l" fontAlgn="base"/>
            <a:r>
              <a:rPr lang="fr-FR" b="1" i="0" dirty="0">
                <a:solidFill>
                  <a:srgbClr val="444444"/>
                </a:solidFill>
                <a:effectLst/>
                <a:latin typeface="Ubuntu" panose="020F0502020204030204" pitchFamily="34" charset="0"/>
              </a:rPr>
              <a:t>OSPF : principaux apports …</a:t>
            </a:r>
          </a:p>
          <a:p>
            <a:pPr algn="l" fontAlgn="base"/>
            <a:r>
              <a:rPr lang="fr-FR" b="1" i="0" dirty="0">
                <a:solidFill>
                  <a:srgbClr val="444444"/>
                </a:solidFill>
                <a:effectLst/>
                <a:latin typeface="Ubuntu" panose="020F0502020204030204" pitchFamily="34" charset="0"/>
              </a:rPr>
              <a:t>OSPF</a:t>
            </a:r>
            <a:r>
              <a:rPr lang="fr-FR" b="0" i="0" dirty="0">
                <a:solidFill>
                  <a:srgbClr val="444444"/>
                </a:solidFill>
                <a:effectLst/>
                <a:latin typeface="Ubuntu" panose="020F0502020204030204" pitchFamily="34" charset="0"/>
              </a:rPr>
              <a:t> (</a:t>
            </a:r>
            <a:r>
              <a:rPr lang="fr-FR" b="1" i="0" dirty="0">
                <a:solidFill>
                  <a:srgbClr val="444444"/>
                </a:solidFill>
                <a:effectLst/>
                <a:latin typeface="Ubuntu" panose="020F0502020204030204" pitchFamily="34" charset="0"/>
              </a:rPr>
              <a:t>O</a:t>
            </a:r>
            <a:r>
              <a:rPr lang="fr-FR" b="0" i="0" dirty="0">
                <a:solidFill>
                  <a:srgbClr val="444444"/>
                </a:solidFill>
                <a:effectLst/>
                <a:latin typeface="Ubuntu" panose="020F0502020204030204" pitchFamily="34" charset="0"/>
              </a:rPr>
              <a:t>pen </a:t>
            </a:r>
            <a:r>
              <a:rPr lang="fr-FR" b="1" i="0" dirty="0">
                <a:solidFill>
                  <a:srgbClr val="444444"/>
                </a:solidFill>
                <a:effectLst/>
                <a:latin typeface="Ubuntu" panose="020F0502020204030204" pitchFamily="34" charset="0"/>
              </a:rPr>
              <a:t>S</a:t>
            </a:r>
            <a:r>
              <a:rPr lang="fr-FR" b="0" i="0" dirty="0">
                <a:solidFill>
                  <a:srgbClr val="444444"/>
                </a:solidFill>
                <a:effectLst/>
                <a:latin typeface="Ubuntu" panose="020F0502020204030204" pitchFamily="34" charset="0"/>
              </a:rPr>
              <a:t>hort </a:t>
            </a:r>
            <a:r>
              <a:rPr lang="fr-FR" b="1" i="0" dirty="0">
                <a:solidFill>
                  <a:srgbClr val="444444"/>
                </a:solidFill>
                <a:effectLst/>
                <a:latin typeface="Ubuntu" panose="020F0502020204030204" pitchFamily="34" charset="0"/>
              </a:rPr>
              <a:t>P</a:t>
            </a:r>
            <a:r>
              <a:rPr lang="fr-FR" b="0" i="0" dirty="0">
                <a:solidFill>
                  <a:srgbClr val="444444"/>
                </a:solidFill>
                <a:effectLst/>
                <a:latin typeface="Ubuntu" panose="020F0502020204030204" pitchFamily="34" charset="0"/>
              </a:rPr>
              <a:t>ath </a:t>
            </a:r>
            <a:r>
              <a:rPr lang="fr-FR" b="1" i="0" dirty="0">
                <a:solidFill>
                  <a:srgbClr val="444444"/>
                </a:solidFill>
                <a:effectLst/>
                <a:latin typeface="Ubuntu" panose="020F0502020204030204" pitchFamily="34" charset="0"/>
              </a:rPr>
              <a:t>F</a:t>
            </a:r>
            <a:r>
              <a:rPr lang="fr-FR" b="0" i="0" dirty="0">
                <a:solidFill>
                  <a:srgbClr val="444444"/>
                </a:solidFill>
                <a:effectLst/>
                <a:latin typeface="Ubuntu" panose="020F0502020204030204" pitchFamily="34" charset="0"/>
              </a:rPr>
              <a:t>irst) est un protocole à états de liens, à ce titre son approche du routage est radicalement différente de celle de RIP et autres protocoles dits « à vecteurs de distances ». Référez-vous au </a:t>
            </a:r>
            <a:r>
              <a:rPr lang="fr-FR" b="0" i="0" u="sng" dirty="0">
                <a:solidFill>
                  <a:srgbClr val="0B91EA"/>
                </a:solidFill>
                <a:effectLst/>
                <a:latin typeface="Ubuntu" panose="020F0502020204030204" pitchFamily="34" charset="0"/>
                <a:hlinkClick r:id="rId3"/>
              </a:rPr>
              <a:t>chapitre 4</a:t>
            </a:r>
            <a:r>
              <a:rPr lang="fr-FR" b="0" i="0" dirty="0">
                <a:solidFill>
                  <a:srgbClr val="444444"/>
                </a:solidFill>
                <a:effectLst/>
                <a:latin typeface="Ubuntu" panose="020F0502020204030204" pitchFamily="34" charset="0"/>
              </a:rPr>
              <a:t> pour en comprendre la différence. Résumons ici les principales caractéristiques d’OSPF :</a:t>
            </a:r>
          </a:p>
          <a:p>
            <a:pPr algn="l" fontAlgn="base">
              <a:buFont typeface="Arial" panose="020B0604020202020204" pitchFamily="34" charset="0"/>
              <a:buChar char="•"/>
            </a:pPr>
            <a:r>
              <a:rPr lang="fr-FR" b="0" i="0" dirty="0">
                <a:solidFill>
                  <a:srgbClr val="444444"/>
                </a:solidFill>
                <a:effectLst/>
                <a:latin typeface="Ubuntu" panose="020F0502020204030204" pitchFamily="34" charset="0"/>
              </a:rPr>
              <a:t>C’est un </a:t>
            </a:r>
            <a:r>
              <a:rPr lang="fr-FR" b="1" i="0" dirty="0">
                <a:solidFill>
                  <a:srgbClr val="444444"/>
                </a:solidFill>
                <a:effectLst/>
                <a:latin typeface="Ubuntu" panose="020F0502020204030204" pitchFamily="34" charset="0"/>
              </a:rPr>
              <a:t>protocole ouvert</a:t>
            </a:r>
            <a:r>
              <a:rPr lang="fr-FR" b="0" i="0" dirty="0">
                <a:solidFill>
                  <a:srgbClr val="444444"/>
                </a:solidFill>
                <a:effectLst/>
                <a:latin typeface="Ubuntu" panose="020F0502020204030204" pitchFamily="34" charset="0"/>
              </a:rPr>
              <a:t> (non propriétaire) et standardisé par la </a:t>
            </a:r>
            <a:r>
              <a:rPr lang="fr-FR" b="1" i="0" dirty="0">
                <a:solidFill>
                  <a:srgbClr val="444444"/>
                </a:solidFill>
                <a:effectLst/>
                <a:latin typeface="Ubuntu" panose="020F0502020204030204" pitchFamily="34" charset="0"/>
              </a:rPr>
              <a:t>RFC 1247</a:t>
            </a:r>
            <a:r>
              <a:rPr lang="fr-FR" b="0" i="0" dirty="0">
                <a:solidFill>
                  <a:srgbClr val="444444"/>
                </a:solidFill>
                <a:effectLst/>
                <a:latin typeface="Ubuntu" panose="020F0502020204030204" pitchFamily="34" charset="0"/>
              </a:rPr>
              <a:t>. Il est le fruit d’un groupe de travail de l’IETF auquel a d’ailleurs largement contribué DIGITAL.</a:t>
            </a:r>
          </a:p>
          <a:p>
            <a:pPr algn="l" fontAlgn="base">
              <a:buFont typeface="Arial" panose="020B0604020202020204" pitchFamily="34" charset="0"/>
              <a:buChar char="•"/>
            </a:pPr>
            <a:r>
              <a:rPr lang="fr-FR" b="0" i="0" dirty="0">
                <a:solidFill>
                  <a:srgbClr val="444444"/>
                </a:solidFill>
                <a:effectLst/>
                <a:latin typeface="Ubuntu" panose="020F0502020204030204" pitchFamily="34" charset="0"/>
              </a:rPr>
              <a:t>Il </a:t>
            </a:r>
            <a:r>
              <a:rPr lang="fr-FR" b="1" i="0" dirty="0">
                <a:solidFill>
                  <a:srgbClr val="444444"/>
                </a:solidFill>
                <a:effectLst/>
                <a:latin typeface="Ubuntu" panose="020F0502020204030204" pitchFamily="34" charset="0"/>
              </a:rPr>
              <a:t>autorise le routage par type de service</a:t>
            </a:r>
            <a:r>
              <a:rPr lang="fr-FR" b="0" i="0" dirty="0">
                <a:solidFill>
                  <a:srgbClr val="444444"/>
                </a:solidFill>
                <a:effectLst/>
                <a:latin typeface="Ubuntu" panose="020F0502020204030204" pitchFamily="34" charset="0"/>
              </a:rPr>
              <a:t> (champ TOS du datagramme IP).</a:t>
            </a:r>
          </a:p>
          <a:p>
            <a:pPr algn="l" fontAlgn="base">
              <a:buFont typeface="Arial" panose="020B0604020202020204" pitchFamily="34" charset="0"/>
              <a:buChar char="•"/>
            </a:pPr>
            <a:r>
              <a:rPr lang="fr-FR" b="0" i="0" dirty="0">
                <a:solidFill>
                  <a:srgbClr val="444444"/>
                </a:solidFill>
                <a:effectLst/>
                <a:latin typeface="Ubuntu" panose="020F0502020204030204" pitchFamily="34" charset="0"/>
              </a:rPr>
              <a:t>Il </a:t>
            </a:r>
            <a:r>
              <a:rPr lang="fr-FR" b="1" i="0" dirty="0">
                <a:solidFill>
                  <a:srgbClr val="444444"/>
                </a:solidFill>
                <a:effectLst/>
                <a:latin typeface="Ubuntu" panose="020F0502020204030204" pitchFamily="34" charset="0"/>
              </a:rPr>
              <a:t>assure automatiquement un équilibrage de charge</a:t>
            </a:r>
            <a:r>
              <a:rPr lang="fr-FR" b="0" i="0" dirty="0">
                <a:solidFill>
                  <a:srgbClr val="444444"/>
                </a:solidFill>
                <a:effectLst/>
                <a:latin typeface="Ubuntu" panose="020F0502020204030204" pitchFamily="34" charset="0"/>
              </a:rPr>
              <a:t> (</a:t>
            </a:r>
            <a:r>
              <a:rPr lang="fr-FR" b="0" i="0" dirty="0" err="1">
                <a:solidFill>
                  <a:srgbClr val="444444"/>
                </a:solidFill>
                <a:effectLst/>
                <a:latin typeface="Ubuntu" panose="020F0502020204030204" pitchFamily="34" charset="0"/>
              </a:rPr>
              <a:t>load</a:t>
            </a:r>
            <a:r>
              <a:rPr lang="fr-FR" b="0" i="0" dirty="0">
                <a:solidFill>
                  <a:srgbClr val="444444"/>
                </a:solidFill>
                <a:effectLst/>
                <a:latin typeface="Ubuntu" panose="020F0502020204030204" pitchFamily="34" charset="0"/>
              </a:rPr>
              <a:t> balancing), si plusieurs routes de même coût sont définies vers un même réseau pour un même TOS.</a:t>
            </a:r>
          </a:p>
          <a:p>
            <a:pPr algn="l" fontAlgn="base">
              <a:buFont typeface="Arial" panose="020B0604020202020204" pitchFamily="34" charset="0"/>
              <a:buChar char="•"/>
            </a:pPr>
            <a:r>
              <a:rPr lang="fr-FR" b="0" i="0" dirty="0">
                <a:solidFill>
                  <a:srgbClr val="444444"/>
                </a:solidFill>
                <a:effectLst/>
                <a:latin typeface="Ubuntu" panose="020F0502020204030204" pitchFamily="34" charset="0"/>
              </a:rPr>
              <a:t>Il </a:t>
            </a:r>
            <a:r>
              <a:rPr lang="fr-FR" b="1" i="0" dirty="0">
                <a:solidFill>
                  <a:srgbClr val="444444"/>
                </a:solidFill>
                <a:effectLst/>
                <a:latin typeface="Ubuntu" panose="020F0502020204030204" pitchFamily="34" charset="0"/>
              </a:rPr>
              <a:t>permet de diviser le réseau en zones</a:t>
            </a:r>
            <a:r>
              <a:rPr lang="fr-FR" b="0" i="0" dirty="0">
                <a:solidFill>
                  <a:srgbClr val="444444"/>
                </a:solidFill>
                <a:effectLst/>
                <a:latin typeface="Ubuntu" panose="020F0502020204030204" pitchFamily="34" charset="0"/>
              </a:rPr>
              <a:t>, toutes autonomes, et invisibles pour les zones voisines. OSPF implémente une notion d’aires. Vous divisez votre réseau en plusieurs zones correspondants à des aires (par exemple, l’aire Sud-Ouest, l’aire Nord-Est, etc…). Les aires sont interconnectées entre-elles par une aire spécifique appelée « l’aire backbone ». Ceci permet d’optimiser le routage en annonçant des résumés de routes. Cette hiérarchisation va plus loin en permettant d’indiquer des natures de réseaux IP différentes, selon que le réseau supporte un seul routeur ou plusieurs routeurs (notion de stub). Chaque routeur maintient une base de données (la LSDB : Link State </a:t>
            </a:r>
            <a:r>
              <a:rPr lang="fr-FR" b="0" i="0" dirty="0" err="1">
                <a:solidFill>
                  <a:srgbClr val="444444"/>
                </a:solidFill>
                <a:effectLst/>
                <a:latin typeface="Ubuntu" panose="020F0502020204030204" pitchFamily="34" charset="0"/>
              </a:rPr>
              <a:t>DataBase</a:t>
            </a:r>
            <a:r>
              <a:rPr lang="fr-FR" b="0" i="0" dirty="0">
                <a:solidFill>
                  <a:srgbClr val="444444"/>
                </a:solidFill>
                <a:effectLst/>
                <a:latin typeface="Ubuntu" panose="020F0502020204030204" pitchFamily="34" charset="0"/>
              </a:rPr>
              <a:t>) indiquant la topologie de sa propre zone.</a:t>
            </a:r>
          </a:p>
          <a:p>
            <a:pPr algn="l" fontAlgn="base">
              <a:buFont typeface="Arial" panose="020B0604020202020204" pitchFamily="34" charset="0"/>
              <a:buChar char="•"/>
            </a:pPr>
            <a:r>
              <a:rPr lang="fr-FR" b="0" i="0" dirty="0">
                <a:solidFill>
                  <a:srgbClr val="444444"/>
                </a:solidFill>
                <a:effectLst/>
                <a:latin typeface="Ubuntu" panose="020F0502020204030204" pitchFamily="34" charset="0"/>
              </a:rPr>
              <a:t>Il est capable de gérer les routes de machine à machine, les routes vers les réseaux, ainsi que le </a:t>
            </a:r>
            <a:r>
              <a:rPr lang="fr-FR" b="1" i="0" dirty="0">
                <a:solidFill>
                  <a:srgbClr val="444444"/>
                </a:solidFill>
                <a:effectLst/>
                <a:latin typeface="Ubuntu" panose="020F0502020204030204" pitchFamily="34" charset="0"/>
              </a:rPr>
              <a:t>routage vers les sous-réseaux</a:t>
            </a:r>
            <a:r>
              <a:rPr lang="fr-FR" b="0" i="0" dirty="0">
                <a:solidFill>
                  <a:srgbClr val="444444"/>
                </a:solidFill>
                <a:effectLst/>
                <a:latin typeface="Ubuntu" panose="020F0502020204030204" pitchFamily="34" charset="0"/>
              </a:rPr>
              <a:t>.</a:t>
            </a:r>
          </a:p>
          <a:p>
            <a:pPr algn="l" fontAlgn="base">
              <a:buFont typeface="Arial" panose="020B0604020202020204" pitchFamily="34" charset="0"/>
              <a:buChar char="•"/>
            </a:pPr>
            <a:r>
              <a:rPr lang="fr-FR" b="0" i="0" dirty="0">
                <a:solidFill>
                  <a:srgbClr val="444444"/>
                </a:solidFill>
                <a:effectLst/>
                <a:latin typeface="Ubuntu" panose="020F0502020204030204" pitchFamily="34" charset="0"/>
              </a:rPr>
              <a:t>Les </a:t>
            </a:r>
            <a:r>
              <a:rPr lang="fr-FR" b="1" i="0" dirty="0">
                <a:solidFill>
                  <a:srgbClr val="444444"/>
                </a:solidFill>
                <a:effectLst/>
                <a:latin typeface="Ubuntu" panose="020F0502020204030204" pitchFamily="34" charset="0"/>
              </a:rPr>
              <a:t>échanges entre routeurs sont authentifiés</a:t>
            </a:r>
            <a:r>
              <a:rPr lang="fr-FR" b="0" i="0" dirty="0">
                <a:solidFill>
                  <a:srgbClr val="444444"/>
                </a:solidFill>
                <a:effectLst/>
                <a:latin typeface="Ubuntu" panose="020F0502020204030204" pitchFamily="34" charset="0"/>
              </a:rPr>
              <a:t>, ce qui permet de s’affranchir des problèmes de malveillance.</a:t>
            </a:r>
          </a:p>
          <a:p>
            <a:pPr algn="l" fontAlgn="base">
              <a:buFont typeface="Arial" panose="020B0604020202020204" pitchFamily="34" charset="0"/>
              <a:buChar char="•"/>
            </a:pPr>
            <a:r>
              <a:rPr lang="fr-FR" b="0" i="0" dirty="0">
                <a:solidFill>
                  <a:srgbClr val="444444"/>
                </a:solidFill>
                <a:effectLst/>
                <a:latin typeface="Ubuntu" panose="020F0502020204030204" pitchFamily="34" charset="0"/>
              </a:rPr>
              <a:t>Sur un réseau à accès multiples, il y a possibilité d’avoir une seule passerelle diffusant les messages d’état de lien (notion de Directory Router et Backup Directory Router) aux autres routeurs, ainsi les média sont moins chargés par des messages de protocole de routage.</a:t>
            </a:r>
          </a:p>
          <a:p>
            <a:pPr algn="l" fontAlgn="base">
              <a:buFont typeface="Arial" panose="020B0604020202020204" pitchFamily="34" charset="0"/>
              <a:buChar char="•"/>
            </a:pPr>
            <a:r>
              <a:rPr lang="fr-FR" b="1" i="0" dirty="0">
                <a:solidFill>
                  <a:srgbClr val="444444"/>
                </a:solidFill>
                <a:effectLst/>
                <a:latin typeface="Ubuntu" panose="020F0502020204030204" pitchFamily="34" charset="0"/>
              </a:rPr>
              <a:t>Utilise l’adressage multicast IP</a:t>
            </a:r>
            <a:r>
              <a:rPr lang="fr-FR" b="0" i="0" dirty="0">
                <a:solidFill>
                  <a:srgbClr val="444444"/>
                </a:solidFill>
                <a:effectLst/>
                <a:latin typeface="Ubuntu" panose="020F0502020204030204" pitchFamily="34" charset="0"/>
              </a:rPr>
              <a:t>. Celui-ci est moins polluant que le broadcast, dans le sens ou seules les machines implémentant OSPF analyse le contenu des paquets IP émis en multicast (aux adresses correspondantes au trafic OSPF).</a:t>
            </a:r>
          </a:p>
          <a:p>
            <a:pPr algn="l" fontAlgn="base">
              <a:buFont typeface="Arial" panose="020B0604020202020204" pitchFamily="34" charset="0"/>
              <a:buChar char="•"/>
            </a:pPr>
            <a:r>
              <a:rPr lang="fr-FR" b="1" i="0" dirty="0">
                <a:solidFill>
                  <a:srgbClr val="444444"/>
                </a:solidFill>
                <a:effectLst/>
                <a:latin typeface="Ubuntu" panose="020F0502020204030204" pitchFamily="34" charset="0"/>
              </a:rPr>
              <a:t>Il réagit rapidement aux changements de topologie</a:t>
            </a:r>
            <a:r>
              <a:rPr lang="fr-FR" b="0" i="0" dirty="0">
                <a:solidFill>
                  <a:srgbClr val="444444"/>
                </a:solidFill>
                <a:effectLst/>
                <a:latin typeface="Ubuntu" panose="020F0502020204030204" pitchFamily="34" charset="0"/>
              </a:rPr>
              <a:t> sans générer trop de trafic. OSPF fonctionne très différemment de RIP. Lorsqu’un lien change d’états (liaison d’interconnexion devenant indisponible ou inversement), OSPF émets des updates (</a:t>
            </a:r>
            <a:r>
              <a:rPr lang="fr-FR" b="1" i="0" dirty="0">
                <a:solidFill>
                  <a:srgbClr val="444444"/>
                </a:solidFill>
                <a:effectLst/>
                <a:latin typeface="Ubuntu" panose="020F0502020204030204" pitchFamily="34" charset="0"/>
              </a:rPr>
              <a:t>LSA</a:t>
            </a:r>
            <a:r>
              <a:rPr lang="fr-FR" b="0" i="0" dirty="0">
                <a:solidFill>
                  <a:srgbClr val="444444"/>
                </a:solidFill>
                <a:effectLst/>
                <a:latin typeface="Ubuntu" panose="020F0502020204030204" pitchFamily="34" charset="0"/>
              </a:rPr>
              <a:t> : Link State </a:t>
            </a:r>
            <a:r>
              <a:rPr lang="fr-FR" b="0" i="0" dirty="0" err="1">
                <a:solidFill>
                  <a:srgbClr val="444444"/>
                </a:solidFill>
                <a:effectLst/>
                <a:latin typeface="Ubuntu" panose="020F0502020204030204" pitchFamily="34" charset="0"/>
              </a:rPr>
              <a:t>Advertisement</a:t>
            </a:r>
            <a:r>
              <a:rPr lang="fr-FR" b="0" i="0" dirty="0">
                <a:solidFill>
                  <a:srgbClr val="444444"/>
                </a:solidFill>
                <a:effectLst/>
                <a:latin typeface="Ubuntu" panose="020F0502020204030204" pitchFamily="34" charset="0"/>
              </a:rPr>
              <a:t>) à tous les routeurs voisins en « multicast IP ». Les updates ne décrivent que le changement d’état du lien et pas l’ensemble de la table de routage du routeur ! Tous les routeurs retransmettent immédiatement ces mises à jours à tous leur voisins également. Tout le réseau est ainsi immédiatement informé du changement d’état d’un lien ! Chaque routeur peut modifier sa table de routage en conséquence.</a:t>
            </a:r>
          </a:p>
          <a:p>
            <a:pPr algn="l" fontAlgn="base">
              <a:buFont typeface="Arial" panose="020B0604020202020204" pitchFamily="34" charset="0"/>
              <a:buChar char="•"/>
            </a:pPr>
            <a:r>
              <a:rPr lang="fr-FR" b="1" i="0" dirty="0">
                <a:solidFill>
                  <a:srgbClr val="444444"/>
                </a:solidFill>
                <a:effectLst/>
                <a:latin typeface="Ubuntu" panose="020F0502020204030204" pitchFamily="34" charset="0"/>
              </a:rPr>
              <a:t>Un coût de route plus souple</a:t>
            </a:r>
            <a:r>
              <a:rPr lang="fr-FR" b="0" i="0" dirty="0">
                <a:solidFill>
                  <a:srgbClr val="444444"/>
                </a:solidFill>
                <a:effectLst/>
                <a:latin typeface="Ubuntu" panose="020F0502020204030204" pitchFamily="34" charset="0"/>
              </a:rPr>
              <a:t> : OSPF autorise le paramétrage des coûts sur les interfaces sortantes. Ceci vous permet donc de tracer vos routes aussi sûrement que si vous aviez mis en place un routage statique, mais en conservant l’intérêt du routage dynamique (la reconfiguration automatique du routage). Par défaut, si vous n’appliquez pas de coût spécifique, le coût d’OSPF est calculé par rapport à la bande passante du support (nous y reviendrons plus tard !).</a:t>
            </a:r>
          </a:p>
          <a:p>
            <a:pPr algn="l" fontAlgn="base">
              <a:buFont typeface="Arial" panose="020B0604020202020204" pitchFamily="34" charset="0"/>
              <a:buChar char="•"/>
            </a:pPr>
            <a:r>
              <a:rPr lang="fr-FR" b="1" i="0" dirty="0">
                <a:solidFill>
                  <a:srgbClr val="444444"/>
                </a:solidFill>
                <a:effectLst/>
                <a:latin typeface="Ubuntu" panose="020F0502020204030204" pitchFamily="34" charset="0"/>
              </a:rPr>
              <a:t>Il autorise l’utilisation des masques de sous-réseaux de longueur variable</a:t>
            </a:r>
            <a:r>
              <a:rPr lang="fr-FR" b="0" i="0" dirty="0">
                <a:solidFill>
                  <a:srgbClr val="444444"/>
                </a:solidFill>
                <a:effectLst/>
                <a:latin typeface="Ubuntu" panose="020F0502020204030204" pitchFamily="34" charset="0"/>
              </a:rPr>
              <a:t> (VLMS : Variable </a:t>
            </a:r>
            <a:r>
              <a:rPr lang="fr-FR" b="0" i="0" dirty="0" err="1">
                <a:solidFill>
                  <a:srgbClr val="444444"/>
                </a:solidFill>
                <a:effectLst/>
                <a:latin typeface="Ubuntu" panose="020F0502020204030204" pitchFamily="34" charset="0"/>
              </a:rPr>
              <a:t>Length</a:t>
            </a:r>
            <a:r>
              <a:rPr lang="fr-FR" b="0" i="0" dirty="0">
                <a:solidFill>
                  <a:srgbClr val="444444"/>
                </a:solidFill>
                <a:effectLst/>
                <a:latin typeface="Ubuntu" panose="020F0502020204030204" pitchFamily="34" charset="0"/>
              </a:rPr>
              <a:t> Mask </a:t>
            </a:r>
            <a:r>
              <a:rPr lang="fr-FR" b="0" i="0" dirty="0" err="1">
                <a:solidFill>
                  <a:srgbClr val="444444"/>
                </a:solidFill>
                <a:effectLst/>
                <a:latin typeface="Ubuntu" panose="020F0502020204030204" pitchFamily="34" charset="0"/>
              </a:rPr>
              <a:t>Subnet</a:t>
            </a:r>
            <a:r>
              <a:rPr lang="fr-FR" b="0" i="0" dirty="0">
                <a:solidFill>
                  <a:srgbClr val="444444"/>
                </a:solidFill>
                <a:effectLst/>
                <a:latin typeface="Ubuntu" panose="020F0502020204030204" pitchFamily="34" charset="0"/>
              </a:rPr>
              <a:t>)</a:t>
            </a:r>
          </a:p>
          <a:p>
            <a:endParaRPr lang="en-US" dirty="0"/>
          </a:p>
        </p:txBody>
      </p:sp>
      <p:sp>
        <p:nvSpPr>
          <p:cNvPr id="4" name="Slide Number Placeholder 3"/>
          <p:cNvSpPr>
            <a:spLocks noGrp="1"/>
          </p:cNvSpPr>
          <p:nvPr>
            <p:ph type="sldNum" sz="quarter" idx="5"/>
          </p:nvPr>
        </p:nvSpPr>
        <p:spPr/>
        <p:txBody>
          <a:bodyPr/>
          <a:lstStyle/>
          <a:p>
            <a:fld id="{B583C081-D645-4375-9D14-B34EA281C025}" type="slidenum">
              <a:rPr lang="en-US" smtClean="0"/>
              <a:t>2</a:t>
            </a:fld>
            <a:endParaRPr lang="en-US"/>
          </a:p>
        </p:txBody>
      </p:sp>
    </p:spTree>
    <p:extLst>
      <p:ext uri="{BB962C8B-B14F-4D97-AF65-F5344CB8AC3E}">
        <p14:creationId xmlns:p14="http://schemas.microsoft.com/office/powerpoint/2010/main" val="850960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fr-FR" b="1" i="0" dirty="0">
                <a:solidFill>
                  <a:srgbClr val="58585B"/>
                </a:solidFill>
                <a:effectLst/>
                <a:latin typeface="CiscoSans"/>
              </a:rPr>
              <a:t>Informations générales</a:t>
            </a:r>
          </a:p>
          <a:p>
            <a:pPr algn="l" fontAlgn="base"/>
            <a:r>
              <a:rPr lang="fr-FR" b="0" i="0" dirty="0">
                <a:solidFill>
                  <a:srgbClr val="58585B"/>
                </a:solidFill>
                <a:effectLst/>
                <a:latin typeface="CiscoSans"/>
              </a:rPr>
              <a:t>Quand la relation d'adjacence OSPF s'établit, un routeur passe par plusieurs états avant de devenir complètement adjacent à son voisin. Ces états sont définis dans le OSPF RFC 2328, section 10.1. Les états sont Down, </a:t>
            </a:r>
            <a:r>
              <a:rPr lang="fr-FR" b="0" i="0" dirty="0" err="1">
                <a:solidFill>
                  <a:srgbClr val="58585B"/>
                </a:solidFill>
                <a:effectLst/>
                <a:latin typeface="CiscoSans"/>
              </a:rPr>
              <a:t>Attempt</a:t>
            </a:r>
            <a:r>
              <a:rPr lang="fr-FR" b="0" i="0" dirty="0">
                <a:solidFill>
                  <a:srgbClr val="58585B"/>
                </a:solidFill>
                <a:effectLst/>
                <a:latin typeface="CiscoSans"/>
              </a:rPr>
              <a:t>, Init, 2-Way, </a:t>
            </a:r>
            <a:r>
              <a:rPr lang="fr-FR" b="0" i="0" dirty="0" err="1">
                <a:solidFill>
                  <a:srgbClr val="58585B"/>
                </a:solidFill>
                <a:effectLst/>
                <a:latin typeface="CiscoSans"/>
              </a:rPr>
              <a:t>Exstart</a:t>
            </a:r>
            <a:r>
              <a:rPr lang="fr-FR" b="0" i="0" dirty="0">
                <a:solidFill>
                  <a:srgbClr val="58585B"/>
                </a:solidFill>
                <a:effectLst/>
                <a:latin typeface="CiscoSans"/>
              </a:rPr>
              <a:t>, Exchange, </a:t>
            </a:r>
            <a:r>
              <a:rPr lang="fr-FR" b="0" i="0" dirty="0" err="1">
                <a:solidFill>
                  <a:srgbClr val="58585B"/>
                </a:solidFill>
                <a:effectLst/>
                <a:latin typeface="CiscoSans"/>
              </a:rPr>
              <a:t>Loading</a:t>
            </a:r>
            <a:r>
              <a:rPr lang="fr-FR" b="0" i="0" dirty="0">
                <a:solidFill>
                  <a:srgbClr val="58585B"/>
                </a:solidFill>
                <a:effectLst/>
                <a:latin typeface="CiscoSans"/>
              </a:rPr>
              <a:t> et Full. Ce document décrit chaque état en détails.</a:t>
            </a:r>
          </a:p>
          <a:p>
            <a:pPr algn="l" fontAlgn="base"/>
            <a:r>
              <a:rPr lang="fr-FR" b="0" i="1" dirty="0">
                <a:solidFill>
                  <a:srgbClr val="8B8B8E"/>
                </a:solidFill>
                <a:effectLst/>
                <a:latin typeface="inherit"/>
              </a:rPr>
              <a:t>Contiguïté OSPF</a:t>
            </a:r>
            <a:endParaRPr lang="fr-FR" b="0" i="0" dirty="0">
              <a:solidFill>
                <a:srgbClr val="58585B"/>
              </a:solidFill>
              <a:effectLst/>
              <a:latin typeface="CiscoSans"/>
            </a:endParaRPr>
          </a:p>
          <a:p>
            <a:pPr algn="l" fontAlgn="base"/>
            <a:r>
              <a:rPr lang="fr-FR" b="1" i="0" dirty="0">
                <a:solidFill>
                  <a:srgbClr val="58585B"/>
                </a:solidFill>
                <a:effectLst/>
                <a:latin typeface="CiscoSans"/>
              </a:rPr>
              <a:t>En Bas</a:t>
            </a:r>
          </a:p>
          <a:p>
            <a:pPr algn="l" fontAlgn="base"/>
            <a:r>
              <a:rPr lang="fr-FR" b="0" i="0" dirty="0">
                <a:solidFill>
                  <a:srgbClr val="58585B"/>
                </a:solidFill>
                <a:effectLst/>
                <a:latin typeface="CiscoSans"/>
              </a:rPr>
              <a:t>C'est le premier état des voisins OSPF. Il signifie qu'aucune information (« </a:t>
            </a:r>
            <a:r>
              <a:rPr lang="fr-FR" b="0" i="0" dirty="0" err="1">
                <a:solidFill>
                  <a:srgbClr val="58585B"/>
                </a:solidFill>
                <a:effectLst/>
                <a:latin typeface="CiscoSans"/>
              </a:rPr>
              <a:t>hellos</a:t>
            </a:r>
            <a:r>
              <a:rPr lang="fr-FR" b="0" i="0" dirty="0">
                <a:solidFill>
                  <a:srgbClr val="58585B"/>
                </a:solidFill>
                <a:effectLst/>
                <a:latin typeface="CiscoSans"/>
              </a:rPr>
              <a:t> ») n'a été reçue de ce voisin, mais que des paquets hello peuvent toujours lui être envoyés s'il reste dans cet état.</a:t>
            </a:r>
          </a:p>
          <a:p>
            <a:pPr algn="l" fontAlgn="base"/>
            <a:r>
              <a:rPr lang="fr-FR" b="0" i="0" dirty="0">
                <a:solidFill>
                  <a:srgbClr val="58585B"/>
                </a:solidFill>
                <a:effectLst/>
                <a:latin typeface="CiscoSans"/>
              </a:rPr>
              <a:t>Dans l'état de voisin entièrement adjacent, si un routeur ne reçoit pas de paquet Hello d'un voisin dans le délai </a:t>
            </a:r>
            <a:r>
              <a:rPr lang="fr-FR" b="0" i="0" dirty="0" err="1">
                <a:solidFill>
                  <a:srgbClr val="58585B"/>
                </a:solidFill>
                <a:effectLst/>
                <a:latin typeface="CiscoSans"/>
              </a:rPr>
              <a:t>RouterDeadInterval</a:t>
            </a:r>
            <a:r>
              <a:rPr lang="fr-FR" b="0" i="0" dirty="0">
                <a:solidFill>
                  <a:srgbClr val="58585B"/>
                </a:solidFill>
                <a:effectLst/>
                <a:latin typeface="CiscoSans"/>
              </a:rPr>
              <a:t> (</a:t>
            </a:r>
            <a:r>
              <a:rPr lang="fr-FR" b="0" i="0" dirty="0" err="1">
                <a:solidFill>
                  <a:srgbClr val="58585B"/>
                </a:solidFill>
                <a:effectLst/>
                <a:latin typeface="CiscoSans"/>
              </a:rPr>
              <a:t>RouterDeadInterval</a:t>
            </a:r>
            <a:r>
              <a:rPr lang="fr-FR" b="0" i="0" dirty="0">
                <a:solidFill>
                  <a:srgbClr val="58585B"/>
                </a:solidFill>
                <a:effectLst/>
                <a:latin typeface="CiscoSans"/>
              </a:rPr>
              <a:t> = 4*</a:t>
            </a:r>
            <a:r>
              <a:rPr lang="fr-FR" b="0" i="0" dirty="0" err="1">
                <a:solidFill>
                  <a:srgbClr val="58585B"/>
                </a:solidFill>
                <a:effectLst/>
                <a:latin typeface="CiscoSans"/>
              </a:rPr>
              <a:t>HelloInterval</a:t>
            </a:r>
            <a:r>
              <a:rPr lang="fr-FR" b="0" i="0" dirty="0">
                <a:solidFill>
                  <a:srgbClr val="58585B"/>
                </a:solidFill>
                <a:effectLst/>
                <a:latin typeface="CiscoSans"/>
              </a:rPr>
              <a:t> par défaut) ou si le voisin configuré manuellement est supprimé de la configuration, l'état du voisin passe de Full à Down.</a:t>
            </a:r>
          </a:p>
          <a:p>
            <a:pPr algn="l" fontAlgn="base"/>
            <a:r>
              <a:rPr lang="fr-FR" b="1" i="0" dirty="0">
                <a:solidFill>
                  <a:srgbClr val="58585B"/>
                </a:solidFill>
                <a:effectLst/>
                <a:latin typeface="CiscoSans"/>
              </a:rPr>
              <a:t>Tentative</a:t>
            </a:r>
          </a:p>
          <a:p>
            <a:pPr algn="l" fontAlgn="base"/>
            <a:r>
              <a:rPr lang="fr-FR" b="0" i="0" dirty="0">
                <a:solidFill>
                  <a:srgbClr val="58585B"/>
                </a:solidFill>
                <a:effectLst/>
                <a:latin typeface="CiscoSans"/>
              </a:rPr>
              <a:t>Cet état est seulement valide pour les voisins configurés manuellement dans un environnement de type NBMA. Dans l'état </a:t>
            </a:r>
            <a:r>
              <a:rPr lang="fr-FR" b="0" i="0" dirty="0" err="1">
                <a:solidFill>
                  <a:srgbClr val="58585B"/>
                </a:solidFill>
                <a:effectLst/>
                <a:latin typeface="CiscoSans"/>
              </a:rPr>
              <a:t>Attempt</a:t>
            </a:r>
            <a:r>
              <a:rPr lang="fr-FR" b="0" i="0" dirty="0">
                <a:solidFill>
                  <a:srgbClr val="58585B"/>
                </a:solidFill>
                <a:effectLst/>
                <a:latin typeface="CiscoSans"/>
              </a:rPr>
              <a:t>, le routeur envoie à intervalles des paquets hello de monodiffusion à son voisin, depuis lequel aucun hello n'a été reçu dans le </a:t>
            </a:r>
            <a:r>
              <a:rPr lang="fr-FR" b="0" i="0" dirty="0" err="1">
                <a:solidFill>
                  <a:srgbClr val="58585B"/>
                </a:solidFill>
                <a:effectLst/>
                <a:latin typeface="CiscoSans"/>
              </a:rPr>
              <a:t>dead</a:t>
            </a:r>
            <a:r>
              <a:rPr lang="fr-FR" b="0" i="0" dirty="0">
                <a:solidFill>
                  <a:srgbClr val="58585B"/>
                </a:solidFill>
                <a:effectLst/>
                <a:latin typeface="CiscoSans"/>
              </a:rPr>
              <a:t> </a:t>
            </a:r>
            <a:r>
              <a:rPr lang="fr-FR" b="0" i="0" dirty="0" err="1">
                <a:solidFill>
                  <a:srgbClr val="58585B"/>
                </a:solidFill>
                <a:effectLst/>
                <a:latin typeface="CiscoSans"/>
              </a:rPr>
              <a:t>interval</a:t>
            </a:r>
            <a:r>
              <a:rPr lang="fr-FR" b="0" i="0" dirty="0">
                <a:solidFill>
                  <a:srgbClr val="58585B"/>
                </a:solidFill>
                <a:effectLst/>
                <a:latin typeface="CiscoSans"/>
              </a:rPr>
              <a:t>.</a:t>
            </a:r>
          </a:p>
          <a:p>
            <a:pPr algn="l" fontAlgn="base"/>
            <a:r>
              <a:rPr lang="fr-FR" b="1" i="0" dirty="0">
                <a:solidFill>
                  <a:srgbClr val="58585B"/>
                </a:solidFill>
                <a:effectLst/>
                <a:latin typeface="CiscoSans"/>
              </a:rPr>
              <a:t>Init</a:t>
            </a:r>
          </a:p>
          <a:p>
            <a:pPr algn="l" fontAlgn="base"/>
            <a:r>
              <a:rPr lang="fr-FR" b="0" i="0" dirty="0">
                <a:solidFill>
                  <a:srgbClr val="58585B"/>
                </a:solidFill>
                <a:effectLst/>
                <a:latin typeface="CiscoSans"/>
              </a:rPr>
              <a:t>Cet état indique que le routeur a reçu un paquet Hello de son voisin, mais que l'ID du routeur destinataire n'a pas été inclus dans le paquet Hello. Lorsqu’un routeur reçoit un paquet Hello d’un voisin, il doit indiquer l’ID du routeur expéditeur dans son paquet Hello en tant qu’accusé de réception de la réception d’un paquet Hello valide.</a:t>
            </a:r>
          </a:p>
          <a:p>
            <a:pPr algn="l" fontAlgn="base"/>
            <a:r>
              <a:rPr lang="fr-FR" b="1" i="0" dirty="0">
                <a:solidFill>
                  <a:srgbClr val="58585B"/>
                </a:solidFill>
                <a:effectLst/>
                <a:latin typeface="CiscoSans"/>
              </a:rPr>
              <a:t>bidirectionnel</a:t>
            </a:r>
          </a:p>
          <a:p>
            <a:pPr algn="l" fontAlgn="base"/>
            <a:r>
              <a:rPr lang="fr-FR" b="0" i="0" dirty="0">
                <a:solidFill>
                  <a:srgbClr val="58585B"/>
                </a:solidFill>
                <a:effectLst/>
                <a:latin typeface="CiscoSans"/>
              </a:rPr>
              <a:t>Cet état indique que la communication bidirectionnelle a été établie entre deux routeurs. Bidirectionnel signifie que chaque routeur voit le paquet Hello de l’autre routeur. Cet état est atteint lorsque le routeur recevant le paquet Hello voit son propre ID de routeur dans le champ de voisinage du paquet Hello reçu. Dans cet état, un routeur décide s'il souhaite devenir adjacent avec ce voisin. Sur les supports de diffusion et les réseaux à accès multiple sans diffusion, un routeur devient</a:t>
            </a:r>
            <a:r>
              <a:rPr lang="fr-FR" b="0" i="0" u="none" strike="noStrike" dirty="0">
                <a:solidFill>
                  <a:srgbClr val="007493"/>
                </a:solidFill>
                <a:effectLst/>
                <a:latin typeface="inherit"/>
                <a:hlinkClick r:id="rId3"/>
              </a:rPr>
              <a:t> plein</a:t>
            </a:r>
            <a:r>
              <a:rPr lang="fr-FR" b="0" i="0" dirty="0">
                <a:solidFill>
                  <a:srgbClr val="58585B"/>
                </a:solidFill>
                <a:effectLst/>
                <a:latin typeface="CiscoSans"/>
              </a:rPr>
              <a:t> uniquement avec le routeur désigné (DR) et le routeur désigné de secours (BDR) ; il reste dans l’état bidirectionnel avec tous les autres voisins. Sur les réseaux point à point et point-à-multipoint, un routeur devient complètement Full avec tous les routeurs connectés.</a:t>
            </a:r>
          </a:p>
          <a:p>
            <a:pPr algn="l" fontAlgn="base"/>
            <a:r>
              <a:rPr lang="fr-FR" b="0" i="0" dirty="0">
                <a:solidFill>
                  <a:srgbClr val="58585B"/>
                </a:solidFill>
                <a:effectLst/>
                <a:latin typeface="CiscoSans"/>
              </a:rPr>
              <a:t>À la fin de cette étape, le DR et le BDR pour les réseaux à accès multiple avec et sans diffusion sont sélectionnés. Pour plus d'informations sur le processus d'élection de DR, consultez la section Élection de DR.</a:t>
            </a:r>
          </a:p>
          <a:p>
            <a:pPr algn="l" fontAlgn="base"/>
            <a:r>
              <a:rPr lang="fr-FR" b="1" i="0" dirty="0">
                <a:solidFill>
                  <a:srgbClr val="58585B"/>
                </a:solidFill>
                <a:effectLst/>
                <a:latin typeface="inherit"/>
              </a:rPr>
              <a:t>Remarque</a:t>
            </a:r>
            <a:r>
              <a:rPr lang="fr-FR" b="0" i="0" dirty="0">
                <a:solidFill>
                  <a:srgbClr val="58585B"/>
                </a:solidFill>
                <a:effectLst/>
                <a:latin typeface="CiscoSans"/>
              </a:rPr>
              <a:t> : la réception d'un paquet de descripteur de base de données (DBD) d'un voisin à l'état init peut également entraîner une transition vers l'état bidirectionnel.</a:t>
            </a:r>
          </a:p>
          <a:p>
            <a:pPr algn="l" fontAlgn="base"/>
            <a:r>
              <a:rPr lang="fr-FR" b="1" i="0" dirty="0" err="1">
                <a:solidFill>
                  <a:srgbClr val="58585B"/>
                </a:solidFill>
                <a:effectLst/>
                <a:latin typeface="CiscoSans"/>
              </a:rPr>
              <a:t>Exstart</a:t>
            </a:r>
            <a:endParaRPr lang="fr-FR" b="1" i="0" dirty="0">
              <a:solidFill>
                <a:srgbClr val="58585B"/>
              </a:solidFill>
              <a:effectLst/>
              <a:latin typeface="CiscoSans"/>
            </a:endParaRPr>
          </a:p>
          <a:p>
            <a:pPr algn="l" fontAlgn="base"/>
            <a:r>
              <a:rPr lang="fr-FR" b="0" i="0" dirty="0">
                <a:solidFill>
                  <a:srgbClr val="58585B"/>
                </a:solidFill>
                <a:effectLst/>
                <a:latin typeface="CiscoSans"/>
              </a:rPr>
              <a:t>Une fois que le DR et le BDR sont sélectionnés, le processus réel d’échange des informations d’état des liaisons peut commencer entre les routeurs et leurs DR et BDR.</a:t>
            </a:r>
          </a:p>
          <a:p>
            <a:pPr algn="l" fontAlgn="base"/>
            <a:r>
              <a:rPr lang="fr-FR" b="0" i="0" dirty="0">
                <a:solidFill>
                  <a:srgbClr val="58585B"/>
                </a:solidFill>
                <a:effectLst/>
                <a:latin typeface="CiscoSans"/>
              </a:rPr>
              <a:t>Dans cet état, les routeurs et leurs DR et BDR établissent une relation primaire-secondaire et choisissent le numéro de séquence initial pour la formation de contiguïté. Le routeur dont l'ID est le plus élevé devient le routeur principal et démarre l'échange. Il est donc le seul routeur capable d'incrémenter le numéro d'ordre. Vous pouvez logiquement conclure que le DR/BDR dont l’ID de routeur est le plus élevé est le principal pour ce processus. La sélection du DR/BDR peut être due à une priorité plus élevée configurée sur le routeur au lieu de l'ID de routeur le plus élevé. Ainsi, il est possible qu'un DR joue un rôle secondaire. De plus, cette élection primaire/secondaire est effectuée par voisin.</a:t>
            </a:r>
          </a:p>
          <a:p>
            <a:pPr algn="l" fontAlgn="base"/>
            <a:r>
              <a:rPr lang="fr-FR" b="1" i="0" dirty="0">
                <a:solidFill>
                  <a:srgbClr val="58585B"/>
                </a:solidFill>
                <a:effectLst/>
                <a:latin typeface="CiscoSans"/>
              </a:rPr>
              <a:t>Échange</a:t>
            </a:r>
          </a:p>
          <a:p>
            <a:pPr algn="l" fontAlgn="base"/>
            <a:r>
              <a:rPr lang="fr-FR" b="0" i="0" dirty="0">
                <a:solidFill>
                  <a:srgbClr val="58585B"/>
                </a:solidFill>
                <a:effectLst/>
                <a:latin typeface="CiscoSans"/>
              </a:rPr>
              <a:t>Dans l'état Exchange, les routeurs OSPF échangent des paquets du descripteur de base de données (DBD). Les descripteurs de base de données contiennent uniquement des en-têtes de messages </a:t>
            </a:r>
            <a:r>
              <a:rPr lang="fr-FR" b="0" i="0" dirty="0" err="1">
                <a:solidFill>
                  <a:srgbClr val="58585B"/>
                </a:solidFill>
                <a:effectLst/>
                <a:latin typeface="CiscoSans"/>
              </a:rPr>
              <a:t>link</a:t>
            </a:r>
            <a:r>
              <a:rPr lang="fr-FR" b="0" i="0" dirty="0">
                <a:solidFill>
                  <a:srgbClr val="58585B"/>
                </a:solidFill>
                <a:effectLst/>
                <a:latin typeface="CiscoSans"/>
              </a:rPr>
              <a:t>-state </a:t>
            </a:r>
            <a:r>
              <a:rPr lang="fr-FR" b="0" i="0" dirty="0" err="1">
                <a:solidFill>
                  <a:srgbClr val="58585B"/>
                </a:solidFill>
                <a:effectLst/>
                <a:latin typeface="CiscoSans"/>
              </a:rPr>
              <a:t>advertisement</a:t>
            </a:r>
            <a:r>
              <a:rPr lang="fr-FR" b="0" i="0" dirty="0">
                <a:solidFill>
                  <a:srgbClr val="58585B"/>
                </a:solidFill>
                <a:effectLst/>
                <a:latin typeface="CiscoSans"/>
              </a:rPr>
              <a:t> (LSA) et présentent le contenu de l'ensemble de la base de données d'états de liens. Chaque paquet DBD a un numéro de séquence qui ne peut être incrémenté que par primaire, ce qui est explicitement reconnu par secondaire. Les routeurs envoient également des paquets de requête d'état de lien et des paquets de mise à jour d'état de lien (qui contiennent le message LSA entier) au cours de cet état. Le contenu du DBD reçu est comparé aux informations contenues dans la base de données des états de lien des routeurs pour vérifier si la nouvelle ou plus actuelle information d'état de lien est disponible chez le voisin.</a:t>
            </a:r>
          </a:p>
          <a:p>
            <a:pPr algn="l" fontAlgn="base"/>
            <a:r>
              <a:rPr lang="fr-FR" b="1" i="0" dirty="0">
                <a:solidFill>
                  <a:srgbClr val="58585B"/>
                </a:solidFill>
                <a:effectLst/>
                <a:latin typeface="CiscoSans"/>
              </a:rPr>
              <a:t>Chargement</a:t>
            </a:r>
          </a:p>
          <a:p>
            <a:pPr algn="l" fontAlgn="base"/>
            <a:r>
              <a:rPr lang="fr-FR" b="0" i="0" dirty="0">
                <a:solidFill>
                  <a:srgbClr val="58585B"/>
                </a:solidFill>
                <a:effectLst/>
                <a:latin typeface="CiscoSans"/>
              </a:rPr>
              <a:t>Dans cet état, l'échange réel des informations d'état de lien se produit. Basés sur les informations fournies par les DBD, les routeurs envoient des paquets de requête d'état de lien. Le voisin fournit alors l'information d'état de lien demandée sous forme de paquets de mise à jour d'état de lien. Pendant la contiguïté, si un routeur reçoit une LSA obsolète ou perdue, il envoie un paquet de requête d’état de liens pour cette LSA. Tous les paquets de mise à jour d'état de lien sont reconnus.</a:t>
            </a:r>
          </a:p>
          <a:p>
            <a:pPr algn="l" fontAlgn="base"/>
            <a:r>
              <a:rPr lang="fr-FR" b="1" i="0" dirty="0">
                <a:solidFill>
                  <a:srgbClr val="58585B"/>
                </a:solidFill>
                <a:effectLst/>
                <a:latin typeface="CiscoSans"/>
              </a:rPr>
              <a:t>Complet</a:t>
            </a:r>
          </a:p>
          <a:p>
            <a:pPr algn="l" fontAlgn="base"/>
            <a:r>
              <a:rPr lang="fr-FR" b="0" i="0" dirty="0">
                <a:solidFill>
                  <a:srgbClr val="58585B"/>
                </a:solidFill>
                <a:effectLst/>
                <a:latin typeface="CiscoSans"/>
              </a:rPr>
              <a:t>Dans cet état, les routeurs sont entièrement adjacents les uns avec les autres. Tous les messages LSA de type routeur et réseau sont échangés et les bases de données des routeurs sont entièrement synchronisées.</a:t>
            </a:r>
          </a:p>
          <a:p>
            <a:pPr algn="l" fontAlgn="base"/>
            <a:r>
              <a:rPr lang="fr-FR" b="0" i="0" dirty="0">
                <a:solidFill>
                  <a:srgbClr val="58585B"/>
                </a:solidFill>
                <a:effectLst/>
                <a:latin typeface="CiscoSans"/>
              </a:rPr>
              <a:t>Full est l'état normal pour un routeur OSPF. Si un routeur est bloqué dans un autre état, cela indique qu'il y a des problèmes lorsque les contiguïtés sont formées. La seule exception à cela est l'état 2-way, qui reste normal sur un réseau de diffusion. Les routeurs atteignent l’état FULL avec leurs DR et BDR dans un média NBMA/de diffusion et l’état FULL avec chaque voisin dans le média résiduel tel que point à point et point à multipoint.</a:t>
            </a:r>
          </a:p>
          <a:p>
            <a:endParaRPr lang="en-US" dirty="0"/>
          </a:p>
        </p:txBody>
      </p:sp>
      <p:sp>
        <p:nvSpPr>
          <p:cNvPr id="4" name="Slide Number Placeholder 3"/>
          <p:cNvSpPr>
            <a:spLocks noGrp="1"/>
          </p:cNvSpPr>
          <p:nvPr>
            <p:ph type="sldNum" sz="quarter" idx="5"/>
          </p:nvPr>
        </p:nvSpPr>
        <p:spPr/>
        <p:txBody>
          <a:bodyPr/>
          <a:lstStyle/>
          <a:p>
            <a:fld id="{B583C081-D645-4375-9D14-B34EA281C025}" type="slidenum">
              <a:rPr lang="en-US" smtClean="0"/>
              <a:t>4</a:t>
            </a:fld>
            <a:endParaRPr lang="en-US"/>
          </a:p>
        </p:txBody>
      </p:sp>
    </p:spTree>
    <p:extLst>
      <p:ext uri="{BB962C8B-B14F-4D97-AF65-F5344CB8AC3E}">
        <p14:creationId xmlns:p14="http://schemas.microsoft.com/office/powerpoint/2010/main" val="206560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1" i="0" dirty="0">
                <a:solidFill>
                  <a:srgbClr val="505050"/>
                </a:solidFill>
                <a:effectLst/>
                <a:latin typeface="Montserrat" panose="00000500000000000000" pitchFamily="2" charset="0"/>
              </a:rPr>
              <a:t>Un protocole de routage utilise une métrique OSPF pour déterminer le meilleur chemin.</a:t>
            </a:r>
            <a:endParaRPr lang="fr-FR" b="0" i="0" dirty="0">
              <a:solidFill>
                <a:srgbClr val="505050"/>
              </a:solidFill>
              <a:effectLst/>
              <a:latin typeface="Montserrat" panose="00000500000000000000" pitchFamily="2" charset="0"/>
            </a:endParaRPr>
          </a:p>
          <a:p>
            <a:pPr algn="l"/>
            <a:r>
              <a:rPr lang="fr-FR" b="0" i="0" dirty="0">
                <a:solidFill>
                  <a:srgbClr val="505050"/>
                </a:solidFill>
                <a:effectLst/>
                <a:latin typeface="Montserrat" panose="00000500000000000000" pitchFamily="2" charset="0"/>
              </a:rPr>
              <a:t>Le protocole OSPF utilise le coût comme métrique, c'est-à-dire la métrique OSPF.</a:t>
            </a:r>
          </a:p>
          <a:p>
            <a:pPr algn="l"/>
            <a:r>
              <a:rPr lang="fr-FR" b="1" i="0" dirty="0">
                <a:solidFill>
                  <a:srgbClr val="505050"/>
                </a:solidFill>
                <a:effectLst/>
                <a:latin typeface="Montserrat" panose="00000500000000000000" pitchFamily="2" charset="0"/>
              </a:rPr>
              <a:t>Plus le coût sera faible et plus l'itinéraire sera privilégié.</a:t>
            </a:r>
            <a:endParaRPr lang="fr-FR" b="0" i="0" dirty="0">
              <a:solidFill>
                <a:srgbClr val="505050"/>
              </a:solidFill>
              <a:effectLst/>
              <a:latin typeface="Montserrat" panose="00000500000000000000" pitchFamily="2" charset="0"/>
            </a:endParaRPr>
          </a:p>
          <a:p>
            <a:pPr algn="l"/>
            <a:r>
              <a:rPr lang="fr-FR" b="0" i="0" dirty="0">
                <a:solidFill>
                  <a:srgbClr val="505050"/>
                </a:solidFill>
                <a:effectLst/>
                <a:latin typeface="Montserrat" panose="00000500000000000000" pitchFamily="2" charset="0"/>
              </a:rPr>
              <a:t>C'est-à-dire qu'un </a:t>
            </a:r>
            <a:r>
              <a:rPr lang="fr-FR" b="1" i="0" dirty="0">
                <a:solidFill>
                  <a:srgbClr val="505050"/>
                </a:solidFill>
                <a:effectLst/>
                <a:latin typeface="Montserrat" panose="00000500000000000000" pitchFamily="2" charset="0"/>
              </a:rPr>
              <a:t>coût plus faible</a:t>
            </a:r>
            <a:r>
              <a:rPr lang="fr-FR" b="0" i="0" dirty="0">
                <a:solidFill>
                  <a:srgbClr val="505050"/>
                </a:solidFill>
                <a:effectLst/>
                <a:latin typeface="Montserrat" panose="00000500000000000000" pitchFamily="2" charset="0"/>
              </a:rPr>
              <a:t> indique un </a:t>
            </a:r>
            <a:r>
              <a:rPr lang="fr-FR" b="1" i="0" dirty="0">
                <a:solidFill>
                  <a:srgbClr val="505050"/>
                </a:solidFill>
                <a:effectLst/>
                <a:latin typeface="Montserrat" panose="00000500000000000000" pitchFamily="2" charset="0"/>
              </a:rPr>
              <a:t>meilleur chemin,</a:t>
            </a:r>
            <a:r>
              <a:rPr lang="fr-FR" b="0" i="0" dirty="0">
                <a:solidFill>
                  <a:srgbClr val="505050"/>
                </a:solidFill>
                <a:effectLst/>
                <a:latin typeface="Montserrat" panose="00000500000000000000" pitchFamily="2" charset="0"/>
              </a:rPr>
              <a:t> qu'un coût plus élève.</a:t>
            </a:r>
          </a:p>
          <a:p>
            <a:pPr algn="l"/>
            <a:r>
              <a:rPr lang="fr-FR" b="1" i="0" dirty="0">
                <a:solidFill>
                  <a:srgbClr val="505050"/>
                </a:solidFill>
                <a:effectLst/>
                <a:latin typeface="Montserrat" panose="00000500000000000000" pitchFamily="2" charset="0"/>
              </a:rPr>
              <a:t>Le coût d'une interface est inversement proportionnel à la bande passante de l'interface.</a:t>
            </a:r>
            <a:endParaRPr lang="fr-FR" b="0" i="0" dirty="0">
              <a:solidFill>
                <a:srgbClr val="505050"/>
              </a:solidFill>
              <a:effectLst/>
              <a:latin typeface="Montserrat" panose="00000500000000000000" pitchFamily="2" charset="0"/>
            </a:endParaRPr>
          </a:p>
          <a:p>
            <a:pPr algn="l"/>
            <a:r>
              <a:rPr lang="fr-FR" b="0" i="0" dirty="0">
                <a:solidFill>
                  <a:srgbClr val="505050"/>
                </a:solidFill>
                <a:effectLst/>
                <a:latin typeface="Montserrat" panose="00000500000000000000" pitchFamily="2" charset="0"/>
              </a:rPr>
              <a:t>Ce qui signifie qu'une bande passante plus offre un coût plus faible.</a:t>
            </a:r>
          </a:p>
          <a:p>
            <a:pPr algn="l"/>
            <a:r>
              <a:rPr lang="fr-FR" b="1" i="0" dirty="0">
                <a:solidFill>
                  <a:srgbClr val="505050"/>
                </a:solidFill>
                <a:effectLst/>
                <a:latin typeface="Montserrat" panose="00000500000000000000" pitchFamily="2" charset="0"/>
              </a:rPr>
              <a:t>Un lien Ethernet de 10 Méga</a:t>
            </a:r>
            <a:r>
              <a:rPr lang="fr-FR" b="0" i="0" dirty="0">
                <a:solidFill>
                  <a:srgbClr val="505050"/>
                </a:solidFill>
                <a:effectLst/>
                <a:latin typeface="Montserrat" panose="00000500000000000000" pitchFamily="2" charset="0"/>
              </a:rPr>
              <a:t> aura donc un </a:t>
            </a:r>
            <a:r>
              <a:rPr lang="fr-FR" b="1" i="0" dirty="0">
                <a:solidFill>
                  <a:srgbClr val="505050"/>
                </a:solidFill>
                <a:effectLst/>
                <a:latin typeface="Montserrat" panose="00000500000000000000" pitchFamily="2" charset="0"/>
              </a:rPr>
              <a:t>coût plus élevé</a:t>
            </a:r>
            <a:r>
              <a:rPr lang="fr-FR" b="0" i="0" dirty="0">
                <a:solidFill>
                  <a:srgbClr val="505050"/>
                </a:solidFill>
                <a:effectLst/>
                <a:latin typeface="Montserrat" panose="00000500000000000000" pitchFamily="2" charset="0"/>
              </a:rPr>
              <a:t> qu'une </a:t>
            </a:r>
            <a:r>
              <a:rPr lang="fr-FR" b="1" i="0" dirty="0">
                <a:solidFill>
                  <a:srgbClr val="505050"/>
                </a:solidFill>
                <a:effectLst/>
                <a:latin typeface="Montserrat" panose="00000500000000000000" pitchFamily="2" charset="0"/>
              </a:rPr>
              <a:t>liaison </a:t>
            </a:r>
            <a:r>
              <a:rPr lang="fr-FR" b="1" i="0" dirty="0" err="1">
                <a:solidFill>
                  <a:srgbClr val="505050"/>
                </a:solidFill>
                <a:effectLst/>
                <a:latin typeface="Montserrat" panose="00000500000000000000" pitchFamily="2" charset="0"/>
              </a:rPr>
              <a:t>FastEthernet</a:t>
            </a:r>
            <a:r>
              <a:rPr lang="fr-FR" b="1" i="0" dirty="0">
                <a:solidFill>
                  <a:srgbClr val="505050"/>
                </a:solidFill>
                <a:effectLst/>
                <a:latin typeface="Montserrat" panose="00000500000000000000" pitchFamily="2" charset="0"/>
              </a:rPr>
              <a:t> de 100 Méga.</a:t>
            </a:r>
            <a:endParaRPr lang="fr-FR" b="0" i="0" dirty="0">
              <a:solidFill>
                <a:srgbClr val="505050"/>
              </a:solidFill>
              <a:effectLst/>
              <a:latin typeface="Montserrat" panose="00000500000000000000" pitchFamily="2" charset="0"/>
            </a:endParaRPr>
          </a:p>
          <a:p>
            <a:pPr algn="l"/>
            <a:r>
              <a:rPr lang="fr-FR" b="1" i="0" dirty="0">
                <a:solidFill>
                  <a:srgbClr val="505050"/>
                </a:solidFill>
                <a:effectLst/>
                <a:latin typeface="Montserrat" panose="00000500000000000000" pitchFamily="2" charset="0"/>
              </a:rPr>
              <a:t>La formule utilisée pour calculer le coût OSPF</a:t>
            </a:r>
            <a:r>
              <a:rPr lang="fr-FR" b="0" i="0" dirty="0">
                <a:solidFill>
                  <a:srgbClr val="505050"/>
                </a:solidFill>
                <a:effectLst/>
                <a:latin typeface="Montserrat" panose="00000500000000000000" pitchFamily="2" charset="0"/>
              </a:rPr>
              <a:t> est la bande passante de référence divisée par la bande passante de l'interface.</a:t>
            </a:r>
          </a:p>
          <a:p>
            <a:pPr algn="l"/>
            <a:r>
              <a:rPr lang="fr-FR" b="0" i="0" dirty="0">
                <a:solidFill>
                  <a:srgbClr val="505050"/>
                </a:solidFill>
                <a:effectLst/>
                <a:latin typeface="Montserrat" panose="00000500000000000000" pitchFamily="2" charset="0"/>
              </a:rPr>
              <a:t>Coût = bande passante de référence / bande passante de l'interface</a:t>
            </a:r>
          </a:p>
          <a:p>
            <a:pPr algn="l"/>
            <a:r>
              <a:rPr lang="fr-FR" b="1" i="0" dirty="0">
                <a:solidFill>
                  <a:srgbClr val="505050"/>
                </a:solidFill>
                <a:effectLst/>
                <a:latin typeface="Montserrat" panose="00000500000000000000" pitchFamily="2" charset="0"/>
              </a:rPr>
              <a:t>La bande passante de référence</a:t>
            </a:r>
            <a:r>
              <a:rPr lang="fr-FR" b="0" i="0" dirty="0">
                <a:solidFill>
                  <a:srgbClr val="505050"/>
                </a:solidFill>
                <a:effectLst/>
                <a:latin typeface="Montserrat" panose="00000500000000000000" pitchFamily="2" charset="0"/>
              </a:rPr>
              <a:t> par défaut est </a:t>
            </a:r>
            <a:r>
              <a:rPr lang="fr-FR" b="1" i="0" dirty="0">
                <a:solidFill>
                  <a:srgbClr val="505050"/>
                </a:solidFill>
                <a:effectLst/>
                <a:latin typeface="Montserrat" panose="00000500000000000000" pitchFamily="2" charset="0"/>
              </a:rPr>
              <a:t>égale à 100 millions.</a:t>
            </a:r>
            <a:endParaRPr lang="fr-FR" b="0" i="0" dirty="0">
              <a:solidFill>
                <a:srgbClr val="505050"/>
              </a:solidFill>
              <a:effectLst/>
              <a:latin typeface="Montserrat" panose="00000500000000000000" pitchFamily="2" charset="0"/>
            </a:endParaRPr>
          </a:p>
          <a:p>
            <a:pPr algn="l"/>
            <a:r>
              <a:rPr lang="fr-FR" b="1" i="0" dirty="0">
                <a:solidFill>
                  <a:srgbClr val="505050"/>
                </a:solidFill>
                <a:effectLst/>
                <a:latin typeface="Montserrat" panose="00000500000000000000" pitchFamily="2" charset="0"/>
              </a:rPr>
              <a:t>La formule par défaut est donc :</a:t>
            </a:r>
            <a:endParaRPr lang="fr-FR" b="0" i="0" dirty="0">
              <a:solidFill>
                <a:srgbClr val="505050"/>
              </a:solidFill>
              <a:effectLst/>
              <a:latin typeface="Montserrat" panose="00000500000000000000" pitchFamily="2" charset="0"/>
            </a:endParaRPr>
          </a:p>
          <a:p>
            <a:pPr algn="l"/>
            <a:r>
              <a:rPr lang="fr-FR" b="0" i="0" dirty="0">
                <a:solidFill>
                  <a:srgbClr val="505050"/>
                </a:solidFill>
                <a:effectLst/>
                <a:latin typeface="Montserrat" panose="00000500000000000000" pitchFamily="2" charset="0"/>
              </a:rPr>
              <a:t>100 millions divisés par la bande passante de l'interface en bits/s</a:t>
            </a:r>
          </a:p>
          <a:p>
            <a:pPr algn="l"/>
            <a:r>
              <a:rPr lang="fr-FR" b="0" i="0" dirty="0">
                <a:solidFill>
                  <a:srgbClr val="505050"/>
                </a:solidFill>
                <a:effectLst/>
                <a:latin typeface="Montserrat" panose="00000500000000000000" pitchFamily="2" charset="0"/>
              </a:rPr>
              <a:t>Coût = 100 000 000 bits/s /bande passante de l'interface en bits/s.</a:t>
            </a:r>
          </a:p>
          <a:p>
            <a:endParaRPr lang="en-US" dirty="0"/>
          </a:p>
        </p:txBody>
      </p:sp>
      <p:sp>
        <p:nvSpPr>
          <p:cNvPr id="4" name="Slide Number Placeholder 3"/>
          <p:cNvSpPr>
            <a:spLocks noGrp="1"/>
          </p:cNvSpPr>
          <p:nvPr>
            <p:ph type="sldNum" sz="quarter" idx="5"/>
          </p:nvPr>
        </p:nvSpPr>
        <p:spPr/>
        <p:txBody>
          <a:bodyPr/>
          <a:lstStyle/>
          <a:p>
            <a:fld id="{B583C081-D645-4375-9D14-B34EA281C025}" type="slidenum">
              <a:rPr lang="en-US" smtClean="0"/>
              <a:t>5</a:t>
            </a:fld>
            <a:endParaRPr lang="en-US"/>
          </a:p>
        </p:txBody>
      </p:sp>
    </p:spTree>
    <p:extLst>
      <p:ext uri="{BB962C8B-B14F-4D97-AF65-F5344CB8AC3E}">
        <p14:creationId xmlns:p14="http://schemas.microsoft.com/office/powerpoint/2010/main" val="3059812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0" i="0" dirty="0">
                <a:solidFill>
                  <a:srgbClr val="505050"/>
                </a:solidFill>
                <a:effectLst/>
                <a:latin typeface="Montserrat" panose="00000500000000000000" pitchFamily="2" charset="0"/>
              </a:rPr>
              <a:t>Sur le tableau, on voit que les </a:t>
            </a:r>
            <a:r>
              <a:rPr lang="fr-FR" b="1" i="0" dirty="0">
                <a:solidFill>
                  <a:srgbClr val="505050"/>
                </a:solidFill>
                <a:effectLst/>
                <a:latin typeface="Montserrat" panose="00000500000000000000" pitchFamily="2" charset="0"/>
              </a:rPr>
              <a:t>interfaces Fast Ethernet, Gigabit et 10 Gigas,</a:t>
            </a:r>
            <a:r>
              <a:rPr lang="fr-FR" b="0" i="0" dirty="0">
                <a:solidFill>
                  <a:srgbClr val="505050"/>
                </a:solidFill>
                <a:effectLst/>
                <a:latin typeface="Montserrat" panose="00000500000000000000" pitchFamily="2" charset="0"/>
              </a:rPr>
              <a:t> partagent le </a:t>
            </a:r>
            <a:r>
              <a:rPr lang="fr-FR" b="1" i="0" dirty="0">
                <a:solidFill>
                  <a:srgbClr val="505050"/>
                </a:solidFill>
                <a:effectLst/>
                <a:latin typeface="Montserrat" panose="00000500000000000000" pitchFamily="2" charset="0"/>
              </a:rPr>
              <a:t>même coût</a:t>
            </a:r>
            <a:r>
              <a:rPr lang="fr-FR" b="0" i="0" dirty="0">
                <a:solidFill>
                  <a:srgbClr val="505050"/>
                </a:solidFill>
                <a:effectLst/>
                <a:latin typeface="Montserrat" panose="00000500000000000000" pitchFamily="2" charset="0"/>
              </a:rPr>
              <a:t>, car le résultat de cette formule ne peut être </a:t>
            </a:r>
            <a:r>
              <a:rPr lang="fr-FR" b="1" i="0" dirty="0">
                <a:solidFill>
                  <a:srgbClr val="505050"/>
                </a:solidFill>
                <a:effectLst/>
                <a:latin typeface="Montserrat" panose="00000500000000000000" pitchFamily="2" charset="0"/>
              </a:rPr>
              <a:t>qu'un nombre entier.</a:t>
            </a:r>
            <a:endParaRPr lang="fr-FR" b="0" i="0" dirty="0">
              <a:solidFill>
                <a:srgbClr val="505050"/>
              </a:solidFill>
              <a:effectLst/>
              <a:latin typeface="Montserrat" panose="00000500000000000000" pitchFamily="2" charset="0"/>
            </a:endParaRPr>
          </a:p>
          <a:p>
            <a:pPr algn="l"/>
            <a:r>
              <a:rPr lang="fr-FR" b="1" i="0" dirty="0">
                <a:solidFill>
                  <a:srgbClr val="505050"/>
                </a:solidFill>
                <a:effectLst/>
                <a:latin typeface="Montserrat" panose="00000500000000000000" pitchFamily="2" charset="0"/>
              </a:rPr>
              <a:t>Étant donné que la bande passante de référence</a:t>
            </a:r>
            <a:r>
              <a:rPr lang="fr-FR" b="0" i="0" dirty="0">
                <a:solidFill>
                  <a:srgbClr val="505050"/>
                </a:solidFill>
                <a:effectLst/>
                <a:latin typeface="Montserrat" panose="00000500000000000000" pitchFamily="2" charset="0"/>
              </a:rPr>
              <a:t> par défaut est définie sur </a:t>
            </a:r>
            <a:r>
              <a:rPr lang="fr-FR" b="1" i="0" dirty="0">
                <a:solidFill>
                  <a:srgbClr val="505050"/>
                </a:solidFill>
                <a:effectLst/>
                <a:latin typeface="Montserrat" panose="00000500000000000000" pitchFamily="2" charset="0"/>
              </a:rPr>
              <a:t>100 Mégabits</a:t>
            </a:r>
            <a:r>
              <a:rPr lang="fr-FR" b="0" i="0" dirty="0">
                <a:solidFill>
                  <a:srgbClr val="505050"/>
                </a:solidFill>
                <a:effectLst/>
                <a:latin typeface="Montserrat" panose="00000500000000000000" pitchFamily="2" charset="0"/>
              </a:rPr>
              <a:t>, ce qui correspond à 100 millions de bits, </a:t>
            </a:r>
            <a:r>
              <a:rPr lang="fr-FR" b="1" i="0" dirty="0">
                <a:solidFill>
                  <a:srgbClr val="505050"/>
                </a:solidFill>
                <a:effectLst/>
                <a:latin typeface="Montserrat" panose="00000500000000000000" pitchFamily="2" charset="0"/>
              </a:rPr>
              <a:t>tous les liens supérieurs à 100 mégas auront un coût de « 1 »</a:t>
            </a:r>
            <a:r>
              <a:rPr lang="fr-FR" b="0" i="0" dirty="0">
                <a:solidFill>
                  <a:srgbClr val="505050"/>
                </a:solidFill>
                <a:effectLst/>
                <a:latin typeface="Montserrat" panose="00000500000000000000" pitchFamily="2" charset="0"/>
              </a:rPr>
              <a:t>.</a:t>
            </a:r>
          </a:p>
          <a:p>
            <a:pPr algn="l"/>
            <a:r>
              <a:rPr lang="fr-FR" b="1" i="0" dirty="0">
                <a:solidFill>
                  <a:srgbClr val="505050"/>
                </a:solidFill>
                <a:effectLst/>
                <a:latin typeface="Montserrat" panose="00000500000000000000" pitchFamily="2" charset="0"/>
              </a:rPr>
              <a:t>En fait, c'est parce que, cette règle a été faite à l'époque, ou les liens supérieurs à 10 mégas n'existaient pas,</a:t>
            </a:r>
            <a:r>
              <a:rPr lang="fr-FR" b="0" i="0" dirty="0">
                <a:solidFill>
                  <a:srgbClr val="505050"/>
                </a:solidFill>
                <a:effectLst/>
                <a:latin typeface="Montserrat" panose="00000500000000000000" pitchFamily="2" charset="0"/>
              </a:rPr>
              <a:t> et étaient réputés, comme exploitables, que dans un futur lointain.</a:t>
            </a:r>
          </a:p>
          <a:p>
            <a:pPr algn="l"/>
            <a:r>
              <a:rPr lang="fr-FR" b="0" i="0" dirty="0">
                <a:solidFill>
                  <a:srgbClr val="505050"/>
                </a:solidFill>
                <a:effectLst/>
                <a:latin typeface="Montserrat" panose="00000500000000000000" pitchFamily="2" charset="0"/>
              </a:rPr>
              <a:t>Mais aujourd'hui, les liens de </a:t>
            </a:r>
            <a:r>
              <a:rPr lang="fr-FR" b="1" i="0" dirty="0">
                <a:solidFill>
                  <a:srgbClr val="505050"/>
                </a:solidFill>
                <a:effectLst/>
                <a:latin typeface="Montserrat" panose="00000500000000000000" pitchFamily="2" charset="0"/>
              </a:rPr>
              <a:t>100 mégas</a:t>
            </a:r>
            <a:r>
              <a:rPr lang="fr-FR" b="0" i="0" dirty="0">
                <a:solidFill>
                  <a:srgbClr val="505050"/>
                </a:solidFill>
                <a:effectLst/>
                <a:latin typeface="Montserrat" panose="00000500000000000000" pitchFamily="2" charset="0"/>
              </a:rPr>
              <a:t> sont très courants, et même que très prochainement, </a:t>
            </a:r>
            <a:r>
              <a:rPr lang="fr-FR" b="1" i="0" dirty="0">
                <a:solidFill>
                  <a:srgbClr val="505050"/>
                </a:solidFill>
                <a:effectLst/>
                <a:latin typeface="Montserrat" panose="00000500000000000000" pitchFamily="2" charset="0"/>
              </a:rPr>
              <a:t>ce seront les liaisons à 100 gigas, qui seront le plus répandues !</a:t>
            </a:r>
            <a:endParaRPr lang="fr-FR" b="0" i="0" dirty="0">
              <a:solidFill>
                <a:srgbClr val="505050"/>
              </a:solidFill>
              <a:effectLst/>
              <a:latin typeface="Montserrat" panose="00000500000000000000" pitchFamily="2" charset="0"/>
            </a:endParaRPr>
          </a:p>
          <a:p>
            <a:pPr algn="l"/>
            <a:r>
              <a:rPr lang="fr-FR" b="0" i="0" dirty="0">
                <a:solidFill>
                  <a:srgbClr val="505050"/>
                </a:solidFill>
                <a:effectLst/>
                <a:latin typeface="Montserrat" panose="00000500000000000000" pitchFamily="2" charset="0"/>
              </a:rPr>
              <a:t>Heureusement, il est possible de modifier la bande passante de référence par défaut, avec la commande : </a:t>
            </a:r>
            <a:r>
              <a:rPr lang="fr-FR" b="1" i="0" dirty="0">
                <a:solidFill>
                  <a:srgbClr val="505050"/>
                </a:solidFill>
                <a:effectLst/>
                <a:latin typeface="Montserrat" panose="00000500000000000000" pitchFamily="2" charset="0"/>
              </a:rPr>
              <a:t>« auto-</a:t>
            </a:r>
            <a:r>
              <a:rPr lang="fr-FR" b="1" i="0" dirty="0" err="1">
                <a:solidFill>
                  <a:srgbClr val="505050"/>
                </a:solidFill>
                <a:effectLst/>
                <a:latin typeface="Montserrat" panose="00000500000000000000" pitchFamily="2" charset="0"/>
              </a:rPr>
              <a:t>cost</a:t>
            </a:r>
            <a:r>
              <a:rPr lang="fr-FR" b="1" i="0" dirty="0">
                <a:solidFill>
                  <a:srgbClr val="505050"/>
                </a:solidFill>
                <a:effectLst/>
                <a:latin typeface="Montserrat" panose="00000500000000000000" pitchFamily="2" charset="0"/>
              </a:rPr>
              <a:t> ».</a:t>
            </a:r>
          </a:p>
          <a:p>
            <a:pPr algn="l"/>
            <a:endParaRPr lang="fr-FR" b="1" i="0" dirty="0">
              <a:solidFill>
                <a:srgbClr val="505050"/>
              </a:solidFill>
              <a:effectLst/>
              <a:latin typeface="Montserrat" panose="00000500000000000000" pitchFamily="2" charset="0"/>
            </a:endParaRPr>
          </a:p>
          <a:p>
            <a:pPr algn="l"/>
            <a:r>
              <a:rPr lang="fr-FR" b="0" i="0" dirty="0">
                <a:solidFill>
                  <a:srgbClr val="505050"/>
                </a:solidFill>
                <a:effectLst/>
                <a:latin typeface="Montserrat" panose="00000500000000000000" pitchFamily="2" charset="0"/>
              </a:rPr>
              <a:t>Par exemple, si notre réseau contient des liens en </a:t>
            </a:r>
            <a:r>
              <a:rPr lang="fr-FR" b="1" i="0" dirty="0">
                <a:solidFill>
                  <a:srgbClr val="505050"/>
                </a:solidFill>
                <a:effectLst/>
                <a:latin typeface="Montserrat" panose="00000500000000000000" pitchFamily="2" charset="0"/>
              </a:rPr>
              <a:t>Gigabit Ethernet</a:t>
            </a:r>
            <a:r>
              <a:rPr lang="fr-FR" b="0" i="0" dirty="0">
                <a:solidFill>
                  <a:srgbClr val="505050"/>
                </a:solidFill>
                <a:effectLst/>
                <a:latin typeface="Montserrat" panose="00000500000000000000" pitchFamily="2" charset="0"/>
              </a:rPr>
              <a:t>, eh bien, il devrait configurer la </a:t>
            </a:r>
            <a:r>
              <a:rPr lang="fr-FR" b="1" i="0" dirty="0">
                <a:solidFill>
                  <a:srgbClr val="505050"/>
                </a:solidFill>
                <a:effectLst/>
                <a:latin typeface="Montserrat" panose="00000500000000000000" pitchFamily="2" charset="0"/>
              </a:rPr>
              <a:t>bande passante de référence sur 1000.</a:t>
            </a:r>
            <a:endParaRPr lang="fr-FR" b="0" i="0" dirty="0">
              <a:solidFill>
                <a:srgbClr val="505050"/>
              </a:solidFill>
              <a:effectLst/>
              <a:latin typeface="Montserrat" panose="00000500000000000000" pitchFamily="2" charset="0"/>
            </a:endParaRPr>
          </a:p>
          <a:p>
            <a:pPr algn="l"/>
            <a:r>
              <a:rPr lang="fr-FR" b="0" i="0" dirty="0">
                <a:solidFill>
                  <a:srgbClr val="505050"/>
                </a:solidFill>
                <a:effectLst/>
                <a:latin typeface="Montserrat" panose="00000500000000000000" pitchFamily="2" charset="0"/>
              </a:rPr>
              <a:t>De cette façon, les liens </a:t>
            </a:r>
            <a:r>
              <a:rPr lang="fr-FR" b="1" i="0" dirty="0">
                <a:solidFill>
                  <a:srgbClr val="505050"/>
                </a:solidFill>
                <a:effectLst/>
                <a:latin typeface="Montserrat" panose="00000500000000000000" pitchFamily="2" charset="0"/>
              </a:rPr>
              <a:t>1 giga</a:t>
            </a:r>
            <a:r>
              <a:rPr lang="fr-FR" b="0" i="0" dirty="0">
                <a:solidFill>
                  <a:srgbClr val="505050"/>
                </a:solidFill>
                <a:effectLst/>
                <a:latin typeface="Montserrat" panose="00000500000000000000" pitchFamily="2" charset="0"/>
              </a:rPr>
              <a:t> seront bien dissociés des </a:t>
            </a:r>
            <a:r>
              <a:rPr lang="fr-FR" b="1" i="0" dirty="0">
                <a:solidFill>
                  <a:srgbClr val="505050"/>
                </a:solidFill>
                <a:effectLst/>
                <a:latin typeface="Montserrat" panose="00000500000000000000" pitchFamily="2" charset="0"/>
              </a:rPr>
              <a:t>liens 100 mégas.</a:t>
            </a:r>
            <a:endParaRPr lang="fr-FR" b="0" i="0" dirty="0">
              <a:solidFill>
                <a:srgbClr val="505050"/>
              </a:solidFill>
              <a:effectLst/>
              <a:latin typeface="Montserrat" panose="00000500000000000000" pitchFamily="2" charset="0"/>
            </a:endParaRPr>
          </a:p>
          <a:p>
            <a:pPr algn="l"/>
            <a:endParaRPr lang="fr-FR" b="0" i="0" dirty="0">
              <a:solidFill>
                <a:srgbClr val="505050"/>
              </a:solidFill>
              <a:effectLst/>
              <a:latin typeface="Montserrat" panose="00000500000000000000" pitchFamily="2" charset="0"/>
            </a:endParaRPr>
          </a:p>
          <a:p>
            <a:br>
              <a:rPr lang="fr-FR" dirty="0"/>
            </a:br>
            <a:endParaRPr lang="en-US" dirty="0"/>
          </a:p>
        </p:txBody>
      </p:sp>
      <p:sp>
        <p:nvSpPr>
          <p:cNvPr id="4" name="Slide Number Placeholder 3"/>
          <p:cNvSpPr>
            <a:spLocks noGrp="1"/>
          </p:cNvSpPr>
          <p:nvPr>
            <p:ph type="sldNum" sz="quarter" idx="5"/>
          </p:nvPr>
        </p:nvSpPr>
        <p:spPr/>
        <p:txBody>
          <a:bodyPr/>
          <a:lstStyle/>
          <a:p>
            <a:fld id="{B583C081-D645-4375-9D14-B34EA281C025}" type="slidenum">
              <a:rPr lang="en-US" smtClean="0"/>
              <a:t>6</a:t>
            </a:fld>
            <a:endParaRPr lang="en-US"/>
          </a:p>
        </p:txBody>
      </p:sp>
    </p:spTree>
    <p:extLst>
      <p:ext uri="{BB962C8B-B14F-4D97-AF65-F5344CB8AC3E}">
        <p14:creationId xmlns:p14="http://schemas.microsoft.com/office/powerpoint/2010/main" val="2791112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fr-FR" b="0" i="0" dirty="0">
                <a:solidFill>
                  <a:srgbClr val="40514E"/>
                </a:solidFill>
                <a:effectLst/>
                <a:latin typeface="-apple-system"/>
              </a:rPr>
              <a:t>Dans un réseau multi-accès, beaucoup de routeurs peuvent être connectés sur une même facilité de couche 2.</a:t>
            </a:r>
          </a:p>
          <a:p>
            <a:pPr algn="l"/>
            <a:r>
              <a:rPr lang="fr-FR" b="0" i="0" dirty="0">
                <a:solidFill>
                  <a:srgbClr val="40514E"/>
                </a:solidFill>
                <a:effectLst/>
                <a:latin typeface="-apple-system"/>
              </a:rPr>
              <a:t>Si chaque routeur doit établir une adjacence complète (</a:t>
            </a:r>
            <a:r>
              <a:rPr lang="fr-FR" b="0" i="1" dirty="0">
                <a:solidFill>
                  <a:srgbClr val="40514E"/>
                </a:solidFill>
                <a:effectLst/>
                <a:latin typeface="-apple-system"/>
              </a:rPr>
              <a:t>Full </a:t>
            </a:r>
            <a:r>
              <a:rPr lang="fr-FR" b="0" i="1" dirty="0" err="1">
                <a:solidFill>
                  <a:srgbClr val="40514E"/>
                </a:solidFill>
                <a:effectLst/>
                <a:latin typeface="-apple-system"/>
              </a:rPr>
              <a:t>Adjacency</a:t>
            </a:r>
            <a:r>
              <a:rPr lang="fr-FR" b="0" i="0" dirty="0">
                <a:solidFill>
                  <a:srgbClr val="40514E"/>
                </a:solidFill>
                <a:effectLst/>
                <a:latin typeface="-apple-system"/>
              </a:rPr>
              <a:t>) avec tous les autres routeurs et échanger des informations d’état de lien avec chaque voisin, ceux-ci pourraient subir des surcharges en calcul.</a:t>
            </a:r>
          </a:p>
          <a:p>
            <a:pPr algn="l"/>
            <a:r>
              <a:rPr lang="fr-FR" b="0" i="0" dirty="0">
                <a:solidFill>
                  <a:srgbClr val="40514E"/>
                </a:solidFill>
                <a:effectLst/>
                <a:latin typeface="-apple-system"/>
              </a:rPr>
              <a:t>Selon la formule consacrée, pour </a:t>
            </a:r>
            <a:r>
              <a:rPr lang="fr-FR" b="0" i="0" dirty="0" err="1">
                <a:solidFill>
                  <a:srgbClr val="40514E"/>
                </a:solidFill>
                <a:effectLst/>
                <a:latin typeface="MJXc-TeX-math-I"/>
              </a:rPr>
              <a:t>n</a:t>
            </a:r>
            <a:r>
              <a:rPr lang="fr-FR" b="0" i="0" dirty="0" err="1">
                <a:solidFill>
                  <a:srgbClr val="40514E"/>
                </a:solidFill>
                <a:effectLst/>
                <a:latin typeface="-apple-system"/>
              </a:rPr>
              <a:t>n</a:t>
            </a:r>
            <a:r>
              <a:rPr lang="fr-FR" b="0" i="0" dirty="0">
                <a:solidFill>
                  <a:srgbClr val="40514E"/>
                </a:solidFill>
                <a:effectLst/>
                <a:latin typeface="-apple-system"/>
              </a:rPr>
              <a:t> </a:t>
            </a:r>
            <a:r>
              <a:rPr lang="fr-FR" b="0" i="0" dirty="0" err="1">
                <a:solidFill>
                  <a:srgbClr val="40514E"/>
                </a:solidFill>
                <a:effectLst/>
                <a:latin typeface="-apple-system"/>
              </a:rPr>
              <a:t>noeuds</a:t>
            </a:r>
            <a:r>
              <a:rPr lang="fr-FR" b="0" i="0" dirty="0">
                <a:solidFill>
                  <a:srgbClr val="40514E"/>
                </a:solidFill>
                <a:effectLst/>
                <a:latin typeface="-apple-system"/>
              </a:rPr>
              <a:t> (routeurs), </a:t>
            </a:r>
            <a:r>
              <a:rPr lang="fr-FR" b="0" i="0" dirty="0">
                <a:solidFill>
                  <a:srgbClr val="40514E"/>
                </a:solidFill>
                <a:effectLst/>
                <a:latin typeface="MJXc-TeX-math-I"/>
              </a:rPr>
              <a:t>n</a:t>
            </a:r>
            <a:r>
              <a:rPr lang="fr-FR" b="0" i="0" dirty="0">
                <a:solidFill>
                  <a:srgbClr val="40514E"/>
                </a:solidFill>
                <a:effectLst/>
                <a:latin typeface="MJXc-TeX-main-R"/>
              </a:rPr>
              <a:t>×(</a:t>
            </a:r>
            <a:r>
              <a:rPr lang="fr-FR" b="0" i="0" dirty="0">
                <a:solidFill>
                  <a:srgbClr val="40514E"/>
                </a:solidFill>
                <a:effectLst/>
                <a:latin typeface="MJXc-TeX-math-I"/>
              </a:rPr>
              <a:t>n</a:t>
            </a:r>
            <a:r>
              <a:rPr lang="fr-FR" b="0" i="0" dirty="0">
                <a:solidFill>
                  <a:srgbClr val="40514E"/>
                </a:solidFill>
                <a:effectLst/>
                <a:latin typeface="MJXc-TeX-main-R"/>
              </a:rPr>
              <a:t>−1)2</a:t>
            </a:r>
            <a:r>
              <a:rPr lang="fr-FR" b="0" i="0" dirty="0">
                <a:solidFill>
                  <a:srgbClr val="40514E"/>
                </a:solidFill>
                <a:effectLst/>
                <a:latin typeface="-apple-system"/>
              </a:rPr>
              <a:t>n×(n−1)2 adjacences seront formées.</a:t>
            </a:r>
          </a:p>
          <a:p>
            <a:pPr algn="l"/>
            <a:r>
              <a:rPr lang="fr-FR" b="0" i="0" dirty="0">
                <a:solidFill>
                  <a:srgbClr val="40514E"/>
                </a:solidFill>
                <a:effectLst/>
                <a:latin typeface="-apple-system"/>
              </a:rPr>
              <a:t>S’il y a 5 routeurs, 10 relations d’adjacence seront nécessaires et 10 états de lien envoyés.</a:t>
            </a:r>
          </a:p>
          <a:p>
            <a:pPr algn="l"/>
            <a:r>
              <a:rPr lang="fr-FR" b="0" i="0" dirty="0">
                <a:solidFill>
                  <a:srgbClr val="40514E"/>
                </a:solidFill>
                <a:effectLst/>
                <a:latin typeface="-apple-system"/>
              </a:rPr>
              <a:t>S’il y a 10 routeurs qui partagent un réseau Ethernet, 45 adjacences seront nécessaires.</a:t>
            </a:r>
          </a:p>
          <a:p>
            <a:pPr algn="l"/>
            <a:endParaRPr lang="fr-FR" b="0" i="0" dirty="0">
              <a:solidFill>
                <a:srgbClr val="40514E"/>
              </a:solidFill>
              <a:effectLst/>
              <a:latin typeface="-apple-system"/>
            </a:endParaRPr>
          </a:p>
          <a:p>
            <a:pPr algn="l"/>
            <a:r>
              <a:rPr lang="fr-FR" b="1" i="0" dirty="0">
                <a:solidFill>
                  <a:srgbClr val="40514E"/>
                </a:solidFill>
                <a:effectLst/>
                <a:latin typeface="-apple-system"/>
              </a:rPr>
              <a:t>1.4. Notion de DR</a:t>
            </a:r>
          </a:p>
          <a:p>
            <a:pPr algn="l"/>
            <a:r>
              <a:rPr lang="fr-FR" b="0" i="0" dirty="0">
                <a:solidFill>
                  <a:srgbClr val="40514E"/>
                </a:solidFill>
                <a:effectLst/>
                <a:latin typeface="-apple-system"/>
              </a:rPr>
              <a:t>La solution à cette surcharge est l’organisation de l’élection d’un routeur désigné (</a:t>
            </a:r>
            <a:r>
              <a:rPr lang="fr-FR" b="0" i="1" dirty="0" err="1">
                <a:solidFill>
                  <a:srgbClr val="40514E"/>
                </a:solidFill>
                <a:effectLst/>
                <a:latin typeface="-apple-system"/>
              </a:rPr>
              <a:t>designated</a:t>
            </a:r>
            <a:r>
              <a:rPr lang="fr-FR" b="0" i="1" dirty="0">
                <a:solidFill>
                  <a:srgbClr val="40514E"/>
                </a:solidFill>
                <a:effectLst/>
                <a:latin typeface="-apple-system"/>
              </a:rPr>
              <a:t> router</a:t>
            </a:r>
            <a:r>
              <a:rPr lang="fr-FR" b="0" i="0" dirty="0">
                <a:solidFill>
                  <a:srgbClr val="40514E"/>
                </a:solidFill>
                <a:effectLst/>
                <a:latin typeface="-apple-system"/>
              </a:rPr>
              <a:t>, </a:t>
            </a:r>
            <a:r>
              <a:rPr lang="fr-FR" b="1" i="0" dirty="0">
                <a:solidFill>
                  <a:srgbClr val="40514E"/>
                </a:solidFill>
                <a:effectLst/>
                <a:latin typeface="-apple-system"/>
              </a:rPr>
              <a:t>DR</a:t>
            </a:r>
            <a:r>
              <a:rPr lang="fr-FR" b="0" i="0" dirty="0">
                <a:solidFill>
                  <a:srgbClr val="40514E"/>
                </a:solidFill>
                <a:effectLst/>
                <a:latin typeface="-apple-system"/>
              </a:rPr>
              <a:t>). Ce routeur devient adjacent à tous les autres routeurs dans un segment de Broadcast. Tous les autres routeurs sur le même segment envoient leurs informations d’état de lien au DR. Le DR agit comme porte-parole pour le segment.</a:t>
            </a:r>
          </a:p>
          <a:p>
            <a:pPr algn="l"/>
            <a:r>
              <a:rPr lang="fr-FR" b="0" i="0" dirty="0">
                <a:solidFill>
                  <a:srgbClr val="40514E"/>
                </a:solidFill>
                <a:effectLst/>
                <a:latin typeface="-apple-system"/>
              </a:rPr>
              <a:t>En utilisant les exemples chiffrés exposés ci-avant, seulement 5 et 10 ensembles de </a:t>
            </a:r>
            <a:r>
              <a:rPr lang="fr-FR" b="0" i="1" dirty="0" err="1">
                <a:solidFill>
                  <a:srgbClr val="40514E"/>
                </a:solidFill>
                <a:effectLst/>
                <a:latin typeface="-apple-system"/>
              </a:rPr>
              <a:t>link</a:t>
            </a:r>
            <a:r>
              <a:rPr lang="fr-FR" b="0" i="1" dirty="0">
                <a:solidFill>
                  <a:srgbClr val="40514E"/>
                </a:solidFill>
                <a:effectLst/>
                <a:latin typeface="-apple-system"/>
              </a:rPr>
              <a:t>-state</a:t>
            </a:r>
            <a:r>
              <a:rPr lang="fr-FR" b="0" i="0" dirty="0">
                <a:solidFill>
                  <a:srgbClr val="40514E"/>
                </a:solidFill>
                <a:effectLst/>
                <a:latin typeface="-apple-system"/>
              </a:rPr>
              <a:t> seront envoyés.</a:t>
            </a:r>
          </a:p>
          <a:p>
            <a:pPr algn="l"/>
            <a:r>
              <a:rPr lang="fr-FR" b="0" i="0" dirty="0">
                <a:solidFill>
                  <a:srgbClr val="40514E"/>
                </a:solidFill>
                <a:effectLst/>
                <a:latin typeface="-apple-system"/>
              </a:rPr>
              <a:t>Le DR se chargera de renvoyer les informations d’état de lien à tous les autres routeurs du segment avec l’adresse Multicast 224.0.0.5 ou FF02::5.</a:t>
            </a:r>
          </a:p>
          <a:p>
            <a:pPr algn="l"/>
            <a:r>
              <a:rPr lang="fr-FR" b="1" i="0" dirty="0">
                <a:solidFill>
                  <a:srgbClr val="40514E"/>
                </a:solidFill>
                <a:effectLst/>
                <a:latin typeface="-apple-system"/>
              </a:rPr>
              <a:t>1.5. Notion de BDR</a:t>
            </a:r>
          </a:p>
          <a:p>
            <a:pPr algn="l"/>
            <a:r>
              <a:rPr lang="fr-FR" b="0" i="0" dirty="0">
                <a:solidFill>
                  <a:srgbClr val="40514E"/>
                </a:solidFill>
                <a:effectLst/>
                <a:latin typeface="-apple-system"/>
              </a:rPr>
              <a:t>Malgré tout le bénéfice en efficacité de cette procédure d’élection, il y a un désavantage : le DR sera un point unique de rupture. Un second routeur est aussi élu comme routeur désigné de sauvegarde (</a:t>
            </a:r>
            <a:r>
              <a:rPr lang="fr-FR" b="0" i="1" dirty="0">
                <a:solidFill>
                  <a:srgbClr val="40514E"/>
                </a:solidFill>
                <a:effectLst/>
                <a:latin typeface="-apple-system"/>
              </a:rPr>
              <a:t>backup </a:t>
            </a:r>
            <a:r>
              <a:rPr lang="fr-FR" b="0" i="1" dirty="0" err="1">
                <a:solidFill>
                  <a:srgbClr val="40514E"/>
                </a:solidFill>
                <a:effectLst/>
                <a:latin typeface="-apple-system"/>
              </a:rPr>
              <a:t>designated</a:t>
            </a:r>
            <a:r>
              <a:rPr lang="fr-FR" b="0" i="1" dirty="0">
                <a:solidFill>
                  <a:srgbClr val="40514E"/>
                </a:solidFill>
                <a:effectLst/>
                <a:latin typeface="-apple-system"/>
              </a:rPr>
              <a:t> routeur</a:t>
            </a:r>
            <a:r>
              <a:rPr lang="fr-FR" b="0" i="0" dirty="0">
                <a:solidFill>
                  <a:srgbClr val="40514E"/>
                </a:solidFill>
                <a:effectLst/>
                <a:latin typeface="-apple-system"/>
              </a:rPr>
              <a:t>, </a:t>
            </a:r>
            <a:r>
              <a:rPr lang="fr-FR" b="1" i="0" dirty="0">
                <a:solidFill>
                  <a:srgbClr val="40514E"/>
                </a:solidFill>
                <a:effectLst/>
                <a:latin typeface="-apple-system"/>
              </a:rPr>
              <a:t>BDR</a:t>
            </a:r>
            <a:r>
              <a:rPr lang="fr-FR" b="0" i="0" dirty="0">
                <a:solidFill>
                  <a:srgbClr val="40514E"/>
                </a:solidFill>
                <a:effectLst/>
                <a:latin typeface="-apple-system"/>
              </a:rPr>
              <a:t>).</a:t>
            </a:r>
          </a:p>
          <a:p>
            <a:pPr algn="l"/>
            <a:r>
              <a:rPr lang="fr-FR" b="0" i="0" dirty="0">
                <a:solidFill>
                  <a:srgbClr val="40514E"/>
                </a:solidFill>
                <a:effectLst/>
                <a:latin typeface="-apple-system"/>
              </a:rPr>
              <a:t>Pour être sûr que les DR et BDR voient l’état de lien de tous les routeurs sur le segment, l’adresse Multicast 224.0.0.6 ou FF02::6 sont utilisées pour </a:t>
            </a:r>
            <a:r>
              <a:rPr lang="fr-FR" b="1" i="0" dirty="0">
                <a:solidFill>
                  <a:srgbClr val="40514E"/>
                </a:solidFill>
                <a:effectLst/>
                <a:latin typeface="-apple-system"/>
              </a:rPr>
              <a:t>TOUS les routeurs désignés (DR et BDR)</a:t>
            </a:r>
            <a:r>
              <a:rPr lang="fr-FR" b="0" i="0" dirty="0">
                <a:solidFill>
                  <a:srgbClr val="40514E"/>
                </a:solidFill>
                <a:effectLst/>
                <a:latin typeface="-apple-system"/>
              </a:rPr>
              <a:t>.</a:t>
            </a:r>
          </a:p>
          <a:p>
            <a:pPr algn="l"/>
            <a:r>
              <a:rPr lang="fr-FR" b="0" i="0" dirty="0">
                <a:solidFill>
                  <a:srgbClr val="40514E"/>
                </a:solidFill>
                <a:effectLst/>
                <a:latin typeface="-apple-system"/>
              </a:rPr>
              <a:t>Les autres routeurs qui ne sont </a:t>
            </a:r>
            <a:r>
              <a:rPr lang="fr-FR" b="1" i="0" dirty="0">
                <a:solidFill>
                  <a:srgbClr val="40514E"/>
                </a:solidFill>
                <a:effectLst/>
                <a:latin typeface="-apple-system"/>
              </a:rPr>
              <a:t>ni DR ni BDR sont appelés DROTHER (DRO)</a:t>
            </a:r>
            <a:r>
              <a:rPr lang="fr-FR" b="0" i="0" dirty="0">
                <a:solidFill>
                  <a:srgbClr val="40514E"/>
                </a:solidFill>
                <a:effectLst/>
                <a:latin typeface="-apple-system"/>
              </a:rPr>
              <a:t> et s’arrêtent à </a:t>
            </a:r>
            <a:r>
              <a:rPr lang="fr-FR" b="1" i="0" dirty="0">
                <a:solidFill>
                  <a:srgbClr val="40514E"/>
                </a:solidFill>
                <a:effectLst/>
                <a:latin typeface="-apple-system"/>
              </a:rPr>
              <a:t>l’état </a:t>
            </a:r>
            <a:r>
              <a:rPr lang="fr-FR" b="1" i="0" dirty="0" err="1">
                <a:solidFill>
                  <a:srgbClr val="40514E"/>
                </a:solidFill>
                <a:effectLst/>
                <a:latin typeface="-apple-system"/>
              </a:rPr>
              <a:t>Two-Way</a:t>
            </a:r>
            <a:r>
              <a:rPr lang="fr-FR" b="0" i="0" dirty="0">
                <a:solidFill>
                  <a:srgbClr val="40514E"/>
                </a:solidFill>
                <a:effectLst/>
                <a:latin typeface="-apple-system"/>
              </a:rPr>
              <a:t>, sans échange d’informations de routage.</a:t>
            </a:r>
          </a:p>
          <a:p>
            <a:pPr algn="l"/>
            <a:endParaRPr lang="fr-FR" b="0" i="0" dirty="0">
              <a:solidFill>
                <a:srgbClr val="40514E"/>
              </a:solidFill>
              <a:effectLst/>
              <a:latin typeface="-apple-system"/>
            </a:endParaRPr>
          </a:p>
          <a:p>
            <a:pPr algn="l"/>
            <a:endParaRPr lang="fr-FR" b="0" i="0" dirty="0">
              <a:solidFill>
                <a:srgbClr val="40514E"/>
              </a:solidFill>
              <a:effectLst/>
              <a:latin typeface="-apple-system"/>
            </a:endParaRPr>
          </a:p>
          <a:p>
            <a:pPr algn="l"/>
            <a:r>
              <a:rPr lang="fr-FR" b="1" i="0" dirty="0">
                <a:solidFill>
                  <a:srgbClr val="40514E"/>
                </a:solidFill>
                <a:effectLst/>
                <a:latin typeface="-apple-system"/>
              </a:rPr>
              <a:t>1.6. Réseaux point à point</a:t>
            </a:r>
          </a:p>
          <a:p>
            <a:pPr algn="l"/>
            <a:r>
              <a:rPr lang="fr-FR" b="0" i="0" dirty="0">
                <a:solidFill>
                  <a:srgbClr val="40514E"/>
                </a:solidFill>
                <a:effectLst/>
                <a:latin typeface="-apple-system"/>
              </a:rPr>
              <a:t>Sur un réseau point à point, seuls deux points existent. Il n’y a pas d’élection de DR ou BDR. Chaque routeur devient entièrement adjacent avec l’autre.</a:t>
            </a:r>
          </a:p>
          <a:p>
            <a:pPr algn="l"/>
            <a:r>
              <a:rPr lang="fr-FR" b="1" i="0" dirty="0">
                <a:solidFill>
                  <a:srgbClr val="40514E"/>
                </a:solidFill>
                <a:effectLst/>
                <a:latin typeface="-apple-system"/>
              </a:rPr>
              <a:t>2. Élection DR-BDR</a:t>
            </a:r>
          </a:p>
          <a:p>
            <a:pPr algn="l"/>
            <a:r>
              <a:rPr lang="fr-FR" b="0" i="0" dirty="0">
                <a:solidFill>
                  <a:srgbClr val="40514E"/>
                </a:solidFill>
                <a:effectLst/>
                <a:latin typeface="-apple-system"/>
              </a:rPr>
              <a:t>L’élection d’un DR et d’un BDR ne concerne que les réseaux Multi-accès comme Ethernet (MA) ou Frame-Relay (NBMA, Non Broadcast). En fait, ce statut concerne surtout une interface d’un routeur puisque c’est elle qui identifie le type de réseau concerné. Voici le rappel du processus électoral.</a:t>
            </a:r>
          </a:p>
          <a:p>
            <a:pPr algn="l"/>
            <a:r>
              <a:rPr lang="fr-FR" b="1" i="0" dirty="0">
                <a:solidFill>
                  <a:srgbClr val="40514E"/>
                </a:solidFill>
                <a:effectLst/>
                <a:latin typeface="-apple-system"/>
              </a:rPr>
              <a:t>2.1. Processus électoral</a:t>
            </a:r>
          </a:p>
          <a:p>
            <a:pPr algn="l"/>
            <a:r>
              <a:rPr lang="fr-FR" b="0" i="0" dirty="0">
                <a:solidFill>
                  <a:srgbClr val="40514E"/>
                </a:solidFill>
                <a:effectLst/>
                <a:latin typeface="-apple-system"/>
              </a:rPr>
              <a:t>Au moment de l’initialisation d’une interface OSPF :</a:t>
            </a:r>
          </a:p>
          <a:p>
            <a:pPr algn="l">
              <a:buFont typeface="Arial" panose="020B0604020202020204" pitchFamily="34" charset="0"/>
              <a:buChar char="•"/>
            </a:pPr>
            <a:r>
              <a:rPr lang="fr-FR" b="0" i="0" dirty="0">
                <a:solidFill>
                  <a:srgbClr val="40514E"/>
                </a:solidFill>
                <a:effectLst/>
                <a:latin typeface="-apple-system"/>
              </a:rPr>
              <a:t>Élection d’un BDR</a:t>
            </a:r>
          </a:p>
          <a:p>
            <a:pPr algn="l">
              <a:buFont typeface="Arial" panose="020B0604020202020204" pitchFamily="34" charset="0"/>
              <a:buChar char="•"/>
            </a:pPr>
            <a:r>
              <a:rPr lang="fr-FR" b="0" i="0" dirty="0">
                <a:solidFill>
                  <a:srgbClr val="40514E"/>
                </a:solidFill>
                <a:effectLst/>
                <a:latin typeface="-apple-system"/>
              </a:rPr>
              <a:t>et puis, en l’absence d’un DR, le BDR quitte son statut pour devenir DR.</a:t>
            </a:r>
          </a:p>
          <a:p>
            <a:pPr algn="l"/>
            <a:r>
              <a:rPr lang="fr-FR" b="0" i="0" dirty="0">
                <a:solidFill>
                  <a:srgbClr val="40514E"/>
                </a:solidFill>
                <a:effectLst/>
                <a:latin typeface="-apple-system"/>
              </a:rPr>
              <a:t>En cas de perte du DR :</a:t>
            </a:r>
          </a:p>
          <a:p>
            <a:pPr algn="l">
              <a:buFont typeface="Arial" panose="020B0604020202020204" pitchFamily="34" charset="0"/>
              <a:buChar char="•"/>
            </a:pPr>
            <a:r>
              <a:rPr lang="fr-FR" b="0" i="0" dirty="0">
                <a:solidFill>
                  <a:srgbClr val="40514E"/>
                </a:solidFill>
                <a:effectLst/>
                <a:latin typeface="-apple-system"/>
              </a:rPr>
              <a:t>le BDR quitte son statut pour devenir DR.</a:t>
            </a:r>
          </a:p>
          <a:p>
            <a:pPr algn="l"/>
            <a:r>
              <a:rPr lang="fr-FR" b="0" i="0" dirty="0">
                <a:solidFill>
                  <a:srgbClr val="40514E"/>
                </a:solidFill>
                <a:effectLst/>
                <a:latin typeface="-apple-system"/>
              </a:rPr>
              <a:t>En cas de perte du BDR :</a:t>
            </a:r>
          </a:p>
          <a:p>
            <a:pPr algn="l">
              <a:buFont typeface="Arial" panose="020B0604020202020204" pitchFamily="34" charset="0"/>
              <a:buChar char="•"/>
            </a:pPr>
            <a:r>
              <a:rPr lang="fr-FR" b="0" i="0" dirty="0">
                <a:solidFill>
                  <a:srgbClr val="40514E"/>
                </a:solidFill>
                <a:effectLst/>
                <a:latin typeface="-apple-system"/>
              </a:rPr>
              <a:t>élection d’un BDR</a:t>
            </a:r>
          </a:p>
          <a:p>
            <a:pPr algn="l"/>
            <a:endParaRPr lang="fr-FR" b="0" i="0" dirty="0">
              <a:solidFill>
                <a:srgbClr val="40514E"/>
              </a:solidFill>
              <a:effectLst/>
              <a:latin typeface="-apple-system"/>
            </a:endParaRPr>
          </a:p>
          <a:p>
            <a:pPr algn="l"/>
            <a:r>
              <a:rPr lang="fr-FR" b="1" i="0" dirty="0">
                <a:solidFill>
                  <a:srgbClr val="40514E"/>
                </a:solidFill>
                <a:effectLst/>
                <a:latin typeface="-apple-system"/>
              </a:rPr>
              <a:t>2.2. Critère électoral</a:t>
            </a:r>
          </a:p>
          <a:p>
            <a:pPr algn="l"/>
            <a:r>
              <a:rPr lang="fr-FR" b="0" i="0" dirty="0">
                <a:solidFill>
                  <a:srgbClr val="40514E"/>
                </a:solidFill>
                <a:effectLst/>
                <a:latin typeface="-apple-system"/>
              </a:rPr>
              <a:t>Le premier critère électoral est la priorité la plus élevée sur les interfaces du réseau partagé (MA). Une valeur de 0 le disqualifie pour l’élection. Une valeur de 255 le qualifie automatiquement.</a:t>
            </a:r>
          </a:p>
          <a:p>
            <a:pPr algn="l"/>
            <a:r>
              <a:rPr lang="fr-FR" b="0" i="0" dirty="0">
                <a:solidFill>
                  <a:srgbClr val="40514E"/>
                </a:solidFill>
                <a:effectLst/>
                <a:latin typeface="-apple-system"/>
              </a:rPr>
              <a:t>Le second critère intervient lorsque des routeurs sont </a:t>
            </a:r>
            <a:r>
              <a:rPr lang="fr-FR" b="0" i="1" dirty="0">
                <a:solidFill>
                  <a:srgbClr val="40514E"/>
                </a:solidFill>
                <a:effectLst/>
                <a:latin typeface="-apple-system"/>
              </a:rPr>
              <a:t>ex aequo</a:t>
            </a:r>
            <a:r>
              <a:rPr lang="fr-FR" b="0" i="0" dirty="0">
                <a:solidFill>
                  <a:srgbClr val="40514E"/>
                </a:solidFill>
                <a:effectLst/>
                <a:latin typeface="-apple-system"/>
              </a:rPr>
              <a:t>. Lorsque les priorités sont identiques pour le choix d’un BDR, c’est le routeur qui a </a:t>
            </a:r>
            <a:r>
              <a:rPr lang="fr-FR" b="1" i="0" dirty="0">
                <a:solidFill>
                  <a:srgbClr val="40514E"/>
                </a:solidFill>
                <a:effectLst/>
                <a:latin typeface="-apple-system"/>
              </a:rPr>
              <a:t>la plus haute ID OSPF</a:t>
            </a:r>
            <a:r>
              <a:rPr lang="fr-FR" b="0" i="0" dirty="0">
                <a:solidFill>
                  <a:srgbClr val="40514E"/>
                </a:solidFill>
                <a:effectLst/>
                <a:latin typeface="-apple-system"/>
              </a:rPr>
              <a:t> qui remporte l’élection. En effet, le Router ID OSPF doit être unique dans une topologie OSPF.</a:t>
            </a:r>
          </a:p>
          <a:p>
            <a:pPr algn="l"/>
            <a:r>
              <a:rPr lang="fr-FR" b="1" i="0" dirty="0">
                <a:solidFill>
                  <a:srgbClr val="40514E"/>
                </a:solidFill>
                <a:effectLst/>
                <a:latin typeface="-apple-system"/>
              </a:rPr>
              <a:t>Le choix de l’ID OSPF pour un routeur est une autre procédure indépendante de celle de l’élection DR-BDR !</a:t>
            </a:r>
            <a:endParaRPr lang="fr-FR" b="0" i="0" dirty="0">
              <a:solidFill>
                <a:srgbClr val="40514E"/>
              </a:solidFill>
              <a:effectLst/>
              <a:latin typeface="-apple-system"/>
            </a:endParaRPr>
          </a:p>
          <a:p>
            <a:pPr algn="l"/>
            <a:r>
              <a:rPr lang="fr-FR" b="1" i="0" dirty="0">
                <a:solidFill>
                  <a:srgbClr val="40514E"/>
                </a:solidFill>
                <a:effectLst/>
                <a:latin typeface="-apple-system"/>
              </a:rPr>
              <a:t>2.3. Choix de l’ID OSPF</a:t>
            </a:r>
          </a:p>
          <a:p>
            <a:pPr algn="l"/>
            <a:r>
              <a:rPr lang="fr-FR" b="0" i="0" dirty="0">
                <a:solidFill>
                  <a:srgbClr val="40514E"/>
                </a:solidFill>
                <a:effectLst/>
                <a:latin typeface="-apple-system"/>
              </a:rPr>
              <a:t>L’ID OSPF d’un routeur se décide au démarrage de OSPF sur un routeur.</a:t>
            </a:r>
          </a:p>
          <a:p>
            <a:pPr algn="l"/>
            <a:r>
              <a:rPr lang="fr-FR" b="0" i="0" dirty="0">
                <a:solidFill>
                  <a:srgbClr val="40514E"/>
                </a:solidFill>
                <a:effectLst/>
                <a:latin typeface="-apple-system"/>
              </a:rPr>
              <a:t>On peut le configurer </a:t>
            </a:r>
            <a:r>
              <a:rPr lang="fr-FR" b="0" i="1" dirty="0">
                <a:solidFill>
                  <a:srgbClr val="40514E"/>
                </a:solidFill>
                <a:effectLst/>
                <a:latin typeface="-apple-system"/>
              </a:rPr>
              <a:t>administrativement</a:t>
            </a:r>
            <a:r>
              <a:rPr lang="fr-FR" b="0" i="0" dirty="0">
                <a:solidFill>
                  <a:srgbClr val="40514E"/>
                </a:solidFill>
                <a:effectLst/>
                <a:latin typeface="-apple-system"/>
              </a:rPr>
              <a:t> en OSPFv2 et </a:t>
            </a:r>
            <a:r>
              <a:rPr lang="fr-FR" b="0" i="1" dirty="0">
                <a:solidFill>
                  <a:srgbClr val="40514E"/>
                </a:solidFill>
                <a:effectLst/>
                <a:latin typeface="-apple-system"/>
              </a:rPr>
              <a:t>de manière obligatoire</a:t>
            </a:r>
            <a:r>
              <a:rPr lang="fr-FR" b="0" i="0" dirty="0">
                <a:solidFill>
                  <a:srgbClr val="40514E"/>
                </a:solidFill>
                <a:effectLst/>
                <a:latin typeface="-apple-system"/>
              </a:rPr>
              <a:t> en OSPFv3.</a:t>
            </a:r>
          </a:p>
          <a:p>
            <a:pPr algn="l"/>
            <a:r>
              <a:rPr lang="fr-FR" b="0" i="0" dirty="0">
                <a:solidFill>
                  <a:srgbClr val="40514E"/>
                </a:solidFill>
                <a:effectLst/>
                <a:latin typeface="-apple-system"/>
              </a:rPr>
              <a:t>En l’absence de configuration manuelle (OSPFv2), le champ de 32 bits “Router ID OSPF” sera rempli par l’adresse IP la plus élevée parmi toutes les interfaces du routeur avec une préférence absolue pour l’adresse IP la plus élevée des interfaces de Loopback sur un routeur Cisco.</a:t>
            </a:r>
          </a:p>
          <a:p>
            <a:pPr algn="l"/>
            <a:r>
              <a:rPr lang="fr-FR" b="0" i="0" dirty="0">
                <a:solidFill>
                  <a:srgbClr val="40514E"/>
                </a:solidFill>
                <a:effectLst/>
                <a:latin typeface="-apple-system"/>
              </a:rPr>
              <a:t>En OSPFv3 en Cisco IOS, il nécessaire de fixer manuellement le “Router ID” car le protocole IPv4 qui sert à construire cet identifiant n’est une évidence.</a:t>
            </a:r>
          </a:p>
          <a:p>
            <a:pPr algn="l"/>
            <a:endParaRPr lang="fr-FR" b="0" i="0" dirty="0">
              <a:solidFill>
                <a:srgbClr val="40514E"/>
              </a:solidFill>
              <a:effectLst/>
              <a:latin typeface="-apple-system"/>
            </a:endParaRPr>
          </a:p>
          <a:p>
            <a:pPr algn="l"/>
            <a:r>
              <a:rPr lang="fr-FR" b="1" i="0" dirty="0">
                <a:solidFill>
                  <a:srgbClr val="40514E"/>
                </a:solidFill>
                <a:effectLst/>
                <a:latin typeface="-apple-system"/>
              </a:rPr>
              <a:t>2.4. Processus détaillé</a:t>
            </a:r>
          </a:p>
          <a:p>
            <a:pPr algn="l"/>
            <a:r>
              <a:rPr lang="fr-FR" b="0" i="0" dirty="0">
                <a:solidFill>
                  <a:srgbClr val="40514E"/>
                </a:solidFill>
                <a:effectLst/>
                <a:latin typeface="-apple-system"/>
              </a:rPr>
              <a:t>OSPF sélectionne un routeur au hasard et examine sa liste de voisins. Nous appelons ce routeur le routeur RX. Cette liste de routeurs voisins comprend tous les routeurs qui ont commencé une communication bidirectionnelle entre eux (ceux qui sont entrés en </a:t>
            </a:r>
            <a:r>
              <a:rPr lang="fr-FR" b="0" i="0" dirty="0" err="1">
                <a:solidFill>
                  <a:srgbClr val="40514E"/>
                </a:solidFill>
                <a:effectLst/>
                <a:latin typeface="-apple-system"/>
              </a:rPr>
              <a:t>Two-Way</a:t>
            </a:r>
            <a:r>
              <a:rPr lang="fr-FR" b="0" i="0" dirty="0">
                <a:solidFill>
                  <a:srgbClr val="40514E"/>
                </a:solidFill>
                <a:effectLst/>
                <a:latin typeface="-apple-system"/>
              </a:rPr>
              <a:t>), c’est-à-dire ceux qui ont atteint la communication la plus avancée avec leurs voisins sans former une adjacence complète.</a:t>
            </a:r>
          </a:p>
          <a:p>
            <a:pPr algn="l"/>
            <a:r>
              <a:rPr lang="fr-FR" b="0" i="0" dirty="0">
                <a:solidFill>
                  <a:srgbClr val="40514E"/>
                </a:solidFill>
                <a:effectLst/>
                <a:latin typeface="-apple-system"/>
              </a:rPr>
              <a:t>Le routeur RX retire de sa liste tous les routeurs qui sont inéligibles à devenir DR, en l’occurrence les routeurs qui une priorité sur leur interface à 0. Tous les autres routeurs sont concernés par la prochaine étape.</a:t>
            </a:r>
          </a:p>
          <a:p>
            <a:pPr algn="l"/>
            <a:r>
              <a:rPr lang="fr-FR" b="0" i="0" dirty="0">
                <a:solidFill>
                  <a:srgbClr val="40514E"/>
                </a:solidFill>
                <a:effectLst/>
                <a:latin typeface="-apple-system"/>
              </a:rPr>
              <a:t>Le BDR est choisi le premier parmi les routeurs qui a la plus haute priorité. Si plus d’un routeur a la même priorité, ils doivent être départagés. Les valeurs des priorités peuvent être définies manuellement (sur l’interface) ou sont attribuées par défaut (valeur de 1). En cas de meilleure priorité </a:t>
            </a:r>
            <a:r>
              <a:rPr lang="fr-FR" b="0" i="1" dirty="0">
                <a:solidFill>
                  <a:srgbClr val="40514E"/>
                </a:solidFill>
                <a:effectLst/>
                <a:latin typeface="-apple-system"/>
              </a:rPr>
              <a:t>ex aequo</a:t>
            </a:r>
            <a:r>
              <a:rPr lang="fr-FR" b="0" i="0" dirty="0">
                <a:solidFill>
                  <a:srgbClr val="40514E"/>
                </a:solidFill>
                <a:effectLst/>
                <a:latin typeface="-apple-system"/>
              </a:rPr>
              <a:t> parmi les interfaces des routeurs qui participent au processus électoral, c’est celui qui aura la plus haute ID OSPF qui remportera le rôle BDR. S’il y a déjà un DR, alors le routeur reste inéligible à ce moment.</a:t>
            </a:r>
          </a:p>
          <a:p>
            <a:pPr algn="l"/>
            <a:r>
              <a:rPr lang="fr-FR" b="0" i="0" dirty="0">
                <a:solidFill>
                  <a:srgbClr val="40514E"/>
                </a:solidFill>
                <a:effectLst/>
                <a:latin typeface="-apple-system"/>
              </a:rPr>
              <a:t>Si aucun autre routeur ne se déclare lui-même pour devenir DR, alors l’actuel BDR devient DR.</a:t>
            </a:r>
          </a:p>
          <a:p>
            <a:pPr algn="l"/>
            <a:r>
              <a:rPr lang="fr-FR" b="0" i="0" dirty="0">
                <a:solidFill>
                  <a:srgbClr val="40514E"/>
                </a:solidFill>
                <a:effectLst/>
                <a:latin typeface="-apple-system"/>
              </a:rPr>
              <a:t>Si le routeur RX est maintenant le nouveau DR, alors les précédentes étapes sont répétées pour obtenir un BDR et ensuite on passe à la dernière étape. Dans notre exemple, si le routeur RX est le DR, il ne participe pas à l’élection du nouveau BDR. C’est ainsi que l’on évite qu’un routeur se déclare lui-même DR et BDR.</a:t>
            </a:r>
          </a:p>
          <a:p>
            <a:pPr algn="l"/>
            <a:endParaRPr lang="fr-FR" b="0" i="0" dirty="0">
              <a:solidFill>
                <a:srgbClr val="40514E"/>
              </a:solidFill>
              <a:effectLst/>
              <a:latin typeface="-apple-system"/>
            </a:endParaRPr>
          </a:p>
          <a:p>
            <a:pPr algn="l"/>
            <a:endParaRPr lang="fr-FR" b="0" i="0" dirty="0">
              <a:solidFill>
                <a:srgbClr val="40514E"/>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B583C081-D645-4375-9D14-B34EA281C025}" type="slidenum">
              <a:rPr lang="en-US" smtClean="0"/>
              <a:t>7</a:t>
            </a:fld>
            <a:endParaRPr lang="en-US"/>
          </a:p>
        </p:txBody>
      </p:sp>
    </p:spTree>
    <p:extLst>
      <p:ext uri="{BB962C8B-B14F-4D97-AF65-F5344CB8AC3E}">
        <p14:creationId xmlns:p14="http://schemas.microsoft.com/office/powerpoint/2010/main" val="2046452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83C081-D645-4375-9D14-B34EA281C025}" type="slidenum">
              <a:rPr lang="en-US" smtClean="0"/>
              <a:t>8</a:t>
            </a:fld>
            <a:endParaRPr lang="en-US"/>
          </a:p>
        </p:txBody>
      </p:sp>
    </p:spTree>
    <p:extLst>
      <p:ext uri="{BB962C8B-B14F-4D97-AF65-F5344CB8AC3E}">
        <p14:creationId xmlns:p14="http://schemas.microsoft.com/office/powerpoint/2010/main" val="802223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fr-FR" b="0" i="0" dirty="0">
                <a:solidFill>
                  <a:srgbClr val="0091C7"/>
                </a:solidFill>
                <a:effectLst/>
                <a:latin typeface="inherit"/>
              </a:rPr>
              <a:t>I. Le paquet hello</a:t>
            </a:r>
            <a:endParaRPr lang="fr-FR" b="0" i="0" dirty="0">
              <a:solidFill>
                <a:srgbClr val="0091C7"/>
              </a:solidFill>
              <a:effectLst/>
              <a:latin typeface="PT Sans" panose="020B0503020203020204" pitchFamily="34" charset="0"/>
            </a:endParaRPr>
          </a:p>
          <a:p>
            <a:pPr algn="just" fontAlgn="base"/>
            <a:r>
              <a:rPr lang="fr-FR" b="0" i="0" dirty="0">
                <a:solidFill>
                  <a:srgbClr val="3F3F46"/>
                </a:solidFill>
                <a:effectLst/>
                <a:latin typeface="PT Sans" panose="020B0503020203020204" pitchFamily="34" charset="0"/>
              </a:rPr>
              <a:t>Les caractéristiques principales du paquet ‘hello’ sont :</a:t>
            </a:r>
          </a:p>
          <a:p>
            <a:pPr algn="l" fontAlgn="base">
              <a:buFont typeface="Arial" panose="020B0604020202020204" pitchFamily="34" charset="0"/>
              <a:buChar char="•"/>
            </a:pPr>
            <a:r>
              <a:rPr lang="fr-FR" b="0" i="0" dirty="0">
                <a:solidFill>
                  <a:srgbClr val="3F3F46"/>
                </a:solidFill>
                <a:effectLst/>
                <a:latin typeface="inherit"/>
              </a:rPr>
              <a:t>La découverte des voisins</a:t>
            </a:r>
          </a:p>
          <a:p>
            <a:pPr algn="l" fontAlgn="base">
              <a:buFont typeface="Arial" panose="020B0604020202020204" pitchFamily="34" charset="0"/>
              <a:buChar char="•"/>
            </a:pPr>
            <a:r>
              <a:rPr lang="fr-FR" b="0" i="0" dirty="0">
                <a:solidFill>
                  <a:srgbClr val="3F3F46"/>
                </a:solidFill>
                <a:effectLst/>
                <a:latin typeface="inherit"/>
              </a:rPr>
              <a:t>L’entretien des relations de voisinage</a:t>
            </a:r>
          </a:p>
          <a:p>
            <a:pPr algn="l" fontAlgn="base">
              <a:buFont typeface="Arial" panose="020B0604020202020204" pitchFamily="34" charset="0"/>
              <a:buChar char="•"/>
            </a:pPr>
            <a:r>
              <a:rPr lang="fr-FR" b="0" i="0" dirty="0">
                <a:solidFill>
                  <a:srgbClr val="3F3F46"/>
                </a:solidFill>
                <a:effectLst/>
                <a:latin typeface="inherit"/>
              </a:rPr>
              <a:t>L’envoi toutes les 10 secondes (sauf cas particulier)</a:t>
            </a:r>
          </a:p>
          <a:p>
            <a:pPr algn="l" fontAlgn="base">
              <a:buFont typeface="Arial" panose="020B0604020202020204" pitchFamily="34" charset="0"/>
              <a:buChar char="•"/>
            </a:pPr>
            <a:r>
              <a:rPr lang="fr-FR" b="0" i="0" dirty="0">
                <a:solidFill>
                  <a:srgbClr val="3F3F46"/>
                </a:solidFill>
                <a:effectLst/>
                <a:latin typeface="inherit"/>
              </a:rPr>
              <a:t>L’utilisation du multicast </a:t>
            </a:r>
            <a:r>
              <a:rPr lang="fr-FR" b="0" i="0" dirty="0" err="1">
                <a:solidFill>
                  <a:srgbClr val="3F3F46"/>
                </a:solidFill>
                <a:effectLst/>
                <a:latin typeface="inherit"/>
              </a:rPr>
              <a:t>ip</a:t>
            </a:r>
            <a:r>
              <a:rPr lang="fr-FR" b="0" i="0" dirty="0">
                <a:solidFill>
                  <a:srgbClr val="3F3F46"/>
                </a:solidFill>
                <a:effectLst/>
                <a:latin typeface="inherit"/>
              </a:rPr>
              <a:t> 224.0.0.5 et 224.0.0.6</a:t>
            </a:r>
          </a:p>
          <a:p>
            <a:pPr algn="l" fontAlgn="base">
              <a:buFont typeface="Arial" panose="020B0604020202020204" pitchFamily="34" charset="0"/>
              <a:buChar char="•"/>
            </a:pPr>
            <a:r>
              <a:rPr lang="fr-FR" b="0" i="0" dirty="0">
                <a:solidFill>
                  <a:srgbClr val="3F3F46"/>
                </a:solidFill>
                <a:effectLst/>
                <a:latin typeface="inherit"/>
              </a:rPr>
              <a:t>Sans réponse à 4 HELLO à la suite, le voisin est considéré down (</a:t>
            </a:r>
            <a:r>
              <a:rPr lang="fr-FR" b="0" i="0" dirty="0" err="1">
                <a:solidFill>
                  <a:srgbClr val="3F3F46"/>
                </a:solidFill>
                <a:effectLst/>
                <a:latin typeface="inherit"/>
              </a:rPr>
              <a:t>timer</a:t>
            </a:r>
            <a:r>
              <a:rPr lang="fr-FR" b="0" i="0" dirty="0">
                <a:solidFill>
                  <a:srgbClr val="3F3F46"/>
                </a:solidFill>
                <a:effectLst/>
                <a:latin typeface="inherit"/>
              </a:rPr>
              <a:t> par défaut à 40 secondes)</a:t>
            </a:r>
          </a:p>
          <a:p>
            <a:pPr algn="just" fontAlgn="base"/>
            <a:r>
              <a:rPr lang="fr-FR" b="1" i="0" dirty="0">
                <a:solidFill>
                  <a:srgbClr val="3F3F46"/>
                </a:solidFill>
                <a:effectLst/>
                <a:latin typeface="inherit"/>
              </a:rPr>
              <a:t>Que contient le paquet hello ?</a:t>
            </a:r>
            <a:endParaRPr lang="fr-FR" b="0" i="0" dirty="0">
              <a:solidFill>
                <a:srgbClr val="3F3F46"/>
              </a:solidFill>
              <a:effectLst/>
              <a:latin typeface="PT Sans" panose="020B0503020203020204" pitchFamily="34" charset="0"/>
            </a:endParaRPr>
          </a:p>
          <a:p>
            <a:pPr algn="l" fontAlgn="base">
              <a:buFont typeface="Arial" panose="020B0604020202020204" pitchFamily="34" charset="0"/>
              <a:buChar char="•"/>
            </a:pPr>
            <a:r>
              <a:rPr lang="fr-FR" b="0" i="0" dirty="0">
                <a:solidFill>
                  <a:srgbClr val="3F3F46"/>
                </a:solidFill>
                <a:effectLst/>
                <a:latin typeface="inherit"/>
              </a:rPr>
              <a:t>ID du routeur : identification du routeur dans </a:t>
            </a:r>
            <a:r>
              <a:rPr lang="fr-FR" b="0" i="0" dirty="0" err="1">
                <a:solidFill>
                  <a:srgbClr val="3F3F46"/>
                </a:solidFill>
                <a:effectLst/>
                <a:latin typeface="inherit"/>
              </a:rPr>
              <a:t>l’ospf</a:t>
            </a:r>
            <a:r>
              <a:rPr lang="fr-FR" b="0" i="0" dirty="0">
                <a:solidFill>
                  <a:srgbClr val="3F3F46"/>
                </a:solidFill>
                <a:effectLst/>
                <a:latin typeface="inherit"/>
              </a:rPr>
              <a:t> (configurable à la main, sinon il prend l’adresse de loopback par défaut, sinon l’adresse </a:t>
            </a:r>
            <a:r>
              <a:rPr lang="fr-FR" b="0" i="0" dirty="0" err="1">
                <a:solidFill>
                  <a:srgbClr val="3F3F46"/>
                </a:solidFill>
                <a:effectLst/>
                <a:latin typeface="inherit"/>
              </a:rPr>
              <a:t>ip</a:t>
            </a:r>
            <a:r>
              <a:rPr lang="fr-FR" b="0" i="0" dirty="0">
                <a:solidFill>
                  <a:srgbClr val="3F3F46"/>
                </a:solidFill>
                <a:effectLst/>
                <a:latin typeface="inherit"/>
              </a:rPr>
              <a:t> la plus haute d’une interface physique.</a:t>
            </a:r>
          </a:p>
          <a:p>
            <a:pPr algn="l" fontAlgn="base">
              <a:buFont typeface="Arial" panose="020B0604020202020204" pitchFamily="34" charset="0"/>
              <a:buChar char="•"/>
            </a:pPr>
            <a:r>
              <a:rPr lang="fr-FR" b="0" i="0" dirty="0">
                <a:solidFill>
                  <a:srgbClr val="3F3F46"/>
                </a:solidFill>
                <a:effectLst/>
                <a:latin typeface="inherit"/>
              </a:rPr>
              <a:t>Le masque de sous réseau</a:t>
            </a:r>
          </a:p>
          <a:p>
            <a:pPr algn="l" fontAlgn="base">
              <a:buFont typeface="Arial" panose="020B0604020202020204" pitchFamily="34" charset="0"/>
              <a:buChar char="•"/>
            </a:pPr>
            <a:r>
              <a:rPr lang="fr-FR" b="0" i="0" dirty="0">
                <a:solidFill>
                  <a:srgbClr val="3F3F46"/>
                </a:solidFill>
                <a:effectLst/>
                <a:latin typeface="inherit"/>
              </a:rPr>
              <a:t>ID zone OSPF (obligation d’avoir la même aire OSPF pour établir une relation de voisinage)</a:t>
            </a:r>
          </a:p>
          <a:p>
            <a:pPr algn="l" fontAlgn="base">
              <a:buFont typeface="Arial" panose="020B0604020202020204" pitchFamily="34" charset="0"/>
              <a:buChar char="•"/>
            </a:pPr>
            <a:r>
              <a:rPr lang="fr-FR" b="0" i="0" dirty="0">
                <a:solidFill>
                  <a:srgbClr val="3F3F46"/>
                </a:solidFill>
                <a:effectLst/>
                <a:latin typeface="inherit"/>
              </a:rPr>
              <a:t>Les </a:t>
            </a:r>
            <a:r>
              <a:rPr lang="fr-FR" b="0" i="0" dirty="0" err="1">
                <a:solidFill>
                  <a:srgbClr val="3F3F46"/>
                </a:solidFill>
                <a:effectLst/>
                <a:latin typeface="inherit"/>
              </a:rPr>
              <a:t>timers</a:t>
            </a:r>
            <a:r>
              <a:rPr lang="fr-FR" b="0" i="0" dirty="0">
                <a:solidFill>
                  <a:srgbClr val="3F3F46"/>
                </a:solidFill>
                <a:effectLst/>
                <a:latin typeface="inherit"/>
              </a:rPr>
              <a:t> hello et </a:t>
            </a:r>
            <a:r>
              <a:rPr lang="fr-FR" b="0" i="0" dirty="0" err="1">
                <a:solidFill>
                  <a:srgbClr val="3F3F46"/>
                </a:solidFill>
                <a:effectLst/>
                <a:latin typeface="inherit"/>
              </a:rPr>
              <a:t>dead</a:t>
            </a:r>
            <a:r>
              <a:rPr lang="fr-FR" b="0" i="0" dirty="0">
                <a:solidFill>
                  <a:srgbClr val="3F3F46"/>
                </a:solidFill>
                <a:effectLst/>
                <a:latin typeface="inherit"/>
              </a:rPr>
              <a:t> (avoir les mêmes </a:t>
            </a:r>
            <a:r>
              <a:rPr lang="fr-FR" b="0" i="0" dirty="0" err="1">
                <a:solidFill>
                  <a:srgbClr val="3F3F46"/>
                </a:solidFill>
                <a:effectLst/>
                <a:latin typeface="inherit"/>
              </a:rPr>
              <a:t>timers</a:t>
            </a:r>
            <a:r>
              <a:rPr lang="fr-FR" b="0" i="0" dirty="0">
                <a:solidFill>
                  <a:srgbClr val="3F3F46"/>
                </a:solidFill>
                <a:effectLst/>
                <a:latin typeface="inherit"/>
              </a:rPr>
              <a:t> entre deux routeurs)</a:t>
            </a:r>
          </a:p>
          <a:p>
            <a:pPr algn="l" fontAlgn="base">
              <a:buFont typeface="Arial" panose="020B0604020202020204" pitchFamily="34" charset="0"/>
              <a:buChar char="•"/>
            </a:pPr>
            <a:r>
              <a:rPr lang="fr-FR" b="0" i="0" dirty="0">
                <a:solidFill>
                  <a:srgbClr val="3F3F46"/>
                </a:solidFill>
                <a:effectLst/>
                <a:latin typeface="inherit"/>
              </a:rPr>
              <a:t>La liste des voisins OSPF</a:t>
            </a:r>
          </a:p>
          <a:p>
            <a:pPr algn="l" fontAlgn="base">
              <a:buFont typeface="Arial" panose="020B0604020202020204" pitchFamily="34" charset="0"/>
              <a:buChar char="•"/>
            </a:pPr>
            <a:r>
              <a:rPr lang="fr-FR" b="0" i="0" dirty="0">
                <a:solidFill>
                  <a:srgbClr val="3F3F46"/>
                </a:solidFill>
                <a:effectLst/>
                <a:latin typeface="inherit"/>
              </a:rPr>
              <a:t>La priorité du routeur (DR/BDR : élection maitre/esclave)</a:t>
            </a:r>
          </a:p>
          <a:p>
            <a:pPr algn="l" fontAlgn="base">
              <a:buFont typeface="Arial" panose="020B0604020202020204" pitchFamily="34" charset="0"/>
              <a:buChar char="•"/>
            </a:pPr>
            <a:r>
              <a:rPr lang="fr-FR" b="0" i="0" dirty="0">
                <a:solidFill>
                  <a:srgbClr val="3F3F46"/>
                </a:solidFill>
                <a:effectLst/>
                <a:latin typeface="inherit"/>
              </a:rPr>
              <a:t>Le mot de passe (si la fonctionnalité est configurée)</a:t>
            </a:r>
          </a:p>
          <a:p>
            <a:pPr algn="l" fontAlgn="base">
              <a:buFont typeface="Arial" panose="020B0604020202020204" pitchFamily="34" charset="0"/>
              <a:buChar char="•"/>
            </a:pPr>
            <a:r>
              <a:rPr lang="fr-FR" b="0" i="0" dirty="0">
                <a:solidFill>
                  <a:srgbClr val="3F3F46"/>
                </a:solidFill>
                <a:effectLst/>
                <a:latin typeface="inherit"/>
              </a:rPr>
              <a:t>L’IP du  DR et BDR</a:t>
            </a:r>
          </a:p>
          <a:p>
            <a:pPr algn="l" fontAlgn="base">
              <a:buFont typeface="Arial" panose="020B0604020202020204" pitchFamily="34" charset="0"/>
              <a:buChar char="•"/>
            </a:pPr>
            <a:endParaRPr lang="fr-FR" b="0" i="0" dirty="0">
              <a:solidFill>
                <a:srgbClr val="3F3F46"/>
              </a:solidFill>
              <a:effectLst/>
              <a:latin typeface="inherit"/>
            </a:endParaRPr>
          </a:p>
          <a:p>
            <a:pPr algn="just" fontAlgn="base"/>
            <a:r>
              <a:rPr lang="fr-FR" b="0" i="0" dirty="0">
                <a:solidFill>
                  <a:srgbClr val="3F3F46"/>
                </a:solidFill>
                <a:effectLst/>
                <a:latin typeface="PT Sans" panose="020B0503020203020204" pitchFamily="34" charset="0"/>
              </a:rPr>
              <a:t>Tout en sachant que :</a:t>
            </a:r>
          </a:p>
          <a:p>
            <a:pPr algn="l" fontAlgn="base">
              <a:buFont typeface="Arial" panose="020B0604020202020204" pitchFamily="34" charset="0"/>
              <a:buChar char="•"/>
            </a:pPr>
            <a:r>
              <a:rPr lang="fr-FR" b="0" i="0" dirty="0">
                <a:solidFill>
                  <a:srgbClr val="3F3F46"/>
                </a:solidFill>
                <a:effectLst/>
                <a:latin typeface="inherit"/>
              </a:rPr>
              <a:t>DR (</a:t>
            </a:r>
            <a:r>
              <a:rPr lang="fr-FR" b="0" i="1" dirty="0" err="1">
                <a:solidFill>
                  <a:srgbClr val="3F3F46"/>
                </a:solidFill>
                <a:effectLst/>
                <a:latin typeface="inherit"/>
              </a:rPr>
              <a:t>Designated</a:t>
            </a:r>
            <a:r>
              <a:rPr lang="fr-FR" b="0" i="1" dirty="0">
                <a:solidFill>
                  <a:srgbClr val="3F3F46"/>
                </a:solidFill>
                <a:effectLst/>
                <a:latin typeface="inherit"/>
              </a:rPr>
              <a:t> Router</a:t>
            </a:r>
            <a:r>
              <a:rPr lang="fr-FR" b="0" i="0" dirty="0">
                <a:solidFill>
                  <a:srgbClr val="3F3F46"/>
                </a:solidFill>
                <a:effectLst/>
                <a:latin typeface="inherit"/>
              </a:rPr>
              <a:t>) : celui qui maintient la topologie OSPF.</a:t>
            </a:r>
          </a:p>
          <a:p>
            <a:pPr algn="l" fontAlgn="base">
              <a:buFont typeface="Arial" panose="020B0604020202020204" pitchFamily="34" charset="0"/>
              <a:buChar char="•"/>
            </a:pPr>
            <a:r>
              <a:rPr lang="fr-FR" b="0" i="0" dirty="0">
                <a:solidFill>
                  <a:srgbClr val="3F3F46"/>
                </a:solidFill>
                <a:effectLst/>
                <a:latin typeface="inherit"/>
              </a:rPr>
              <a:t>BDR (</a:t>
            </a:r>
            <a:r>
              <a:rPr lang="fr-FR" b="0" i="1" dirty="0">
                <a:solidFill>
                  <a:srgbClr val="3F3F46"/>
                </a:solidFill>
                <a:effectLst/>
                <a:latin typeface="inherit"/>
              </a:rPr>
              <a:t>Backup </a:t>
            </a:r>
            <a:r>
              <a:rPr lang="fr-FR" b="0" i="1" dirty="0" err="1">
                <a:solidFill>
                  <a:srgbClr val="3F3F46"/>
                </a:solidFill>
                <a:effectLst/>
                <a:latin typeface="inherit"/>
              </a:rPr>
              <a:t>Designated</a:t>
            </a:r>
            <a:r>
              <a:rPr lang="fr-FR" b="0" i="1" dirty="0">
                <a:solidFill>
                  <a:srgbClr val="3F3F46"/>
                </a:solidFill>
                <a:effectLst/>
                <a:latin typeface="inherit"/>
              </a:rPr>
              <a:t> Router</a:t>
            </a:r>
            <a:r>
              <a:rPr lang="fr-FR" b="0" i="0" dirty="0">
                <a:solidFill>
                  <a:srgbClr val="3F3F46"/>
                </a:solidFill>
                <a:effectLst/>
                <a:latin typeface="inherit"/>
              </a:rPr>
              <a:t>): le routeur de secours  en cas de panne du DR.</a:t>
            </a:r>
          </a:p>
          <a:p>
            <a:pPr algn="l" fontAlgn="base"/>
            <a:r>
              <a:rPr lang="fr-FR" b="0" i="0" dirty="0">
                <a:solidFill>
                  <a:srgbClr val="0091C7"/>
                </a:solidFill>
                <a:effectLst/>
                <a:latin typeface="inherit"/>
              </a:rPr>
              <a:t>II. Le paquet DBD</a:t>
            </a:r>
            <a:endParaRPr lang="fr-FR" b="0" i="0" dirty="0">
              <a:solidFill>
                <a:srgbClr val="0091C7"/>
              </a:solidFill>
              <a:effectLst/>
              <a:latin typeface="PT Sans" panose="020B0503020203020204" pitchFamily="34" charset="0"/>
            </a:endParaRPr>
          </a:p>
          <a:p>
            <a:pPr algn="just" fontAlgn="base"/>
            <a:r>
              <a:rPr lang="fr-FR" b="0" i="0" dirty="0">
                <a:solidFill>
                  <a:srgbClr val="3F3F46"/>
                </a:solidFill>
                <a:effectLst/>
                <a:latin typeface="PT Sans" panose="020B0503020203020204" pitchFamily="34" charset="0"/>
              </a:rPr>
              <a:t>Le paquet </a:t>
            </a:r>
            <a:r>
              <a:rPr lang="fr-FR" b="1" i="1" dirty="0">
                <a:solidFill>
                  <a:srgbClr val="3F3F46"/>
                </a:solidFill>
                <a:effectLst/>
                <a:latin typeface="inherit"/>
              </a:rPr>
              <a:t>Data Base Description</a:t>
            </a:r>
            <a:r>
              <a:rPr lang="fr-FR" b="0" i="0" dirty="0">
                <a:solidFill>
                  <a:srgbClr val="3F3F46"/>
                </a:solidFill>
                <a:effectLst/>
                <a:latin typeface="PT Sans" panose="020B0503020203020204" pitchFamily="34" charset="0"/>
              </a:rPr>
              <a:t> résume tout les liens que le routeur connait, si un routeur ne reconnait pas un voisin, il va demander un LSR.</a:t>
            </a:r>
          </a:p>
          <a:p>
            <a:pPr algn="l" fontAlgn="base"/>
            <a:r>
              <a:rPr lang="fr-FR" b="0" i="0" dirty="0">
                <a:solidFill>
                  <a:srgbClr val="0091C7"/>
                </a:solidFill>
                <a:effectLst/>
                <a:latin typeface="inherit"/>
              </a:rPr>
              <a:t>III. Le paquet LSR</a:t>
            </a:r>
            <a:endParaRPr lang="fr-FR" b="0" i="0" dirty="0">
              <a:solidFill>
                <a:srgbClr val="0091C7"/>
              </a:solidFill>
              <a:effectLst/>
              <a:latin typeface="PT Sans" panose="020B0503020203020204" pitchFamily="34" charset="0"/>
            </a:endParaRPr>
          </a:p>
          <a:p>
            <a:pPr algn="just" fontAlgn="base"/>
            <a:r>
              <a:rPr lang="fr-FR" b="0" i="0" dirty="0">
                <a:solidFill>
                  <a:srgbClr val="3F3F46"/>
                </a:solidFill>
                <a:effectLst/>
                <a:latin typeface="PT Sans" panose="020B0503020203020204" pitchFamily="34" charset="0"/>
              </a:rPr>
              <a:t>Le paquet </a:t>
            </a:r>
            <a:r>
              <a:rPr lang="fr-FR" b="1" i="1" dirty="0">
                <a:solidFill>
                  <a:srgbClr val="3F3F46"/>
                </a:solidFill>
                <a:effectLst/>
                <a:latin typeface="inherit"/>
              </a:rPr>
              <a:t>Link State </a:t>
            </a:r>
            <a:r>
              <a:rPr lang="fr-FR" b="1" i="1" dirty="0" err="1">
                <a:solidFill>
                  <a:srgbClr val="3F3F46"/>
                </a:solidFill>
                <a:effectLst/>
                <a:latin typeface="inherit"/>
              </a:rPr>
              <a:t>Request</a:t>
            </a:r>
            <a:r>
              <a:rPr lang="fr-FR" b="0" i="0" dirty="0">
                <a:solidFill>
                  <a:srgbClr val="3F3F46"/>
                </a:solidFill>
                <a:effectLst/>
                <a:latin typeface="PT Sans" panose="020B0503020203020204" pitchFamily="34" charset="0"/>
              </a:rPr>
              <a:t> permet de demander des informations sur un voisin non connu, la réponse sera envoyée par un autre type de paquet : le LSA.</a:t>
            </a:r>
          </a:p>
          <a:p>
            <a:pPr algn="l" fontAlgn="base"/>
            <a:r>
              <a:rPr lang="fr-FR" b="0" i="0" dirty="0">
                <a:solidFill>
                  <a:srgbClr val="0091C7"/>
                </a:solidFill>
                <a:effectLst/>
                <a:latin typeface="inherit"/>
              </a:rPr>
              <a:t>IV. Le paquet LSA</a:t>
            </a:r>
            <a:endParaRPr lang="fr-FR" b="0" i="0" dirty="0">
              <a:solidFill>
                <a:srgbClr val="0091C7"/>
              </a:solidFill>
              <a:effectLst/>
              <a:latin typeface="PT Sans" panose="020B0503020203020204" pitchFamily="34" charset="0"/>
            </a:endParaRPr>
          </a:p>
          <a:p>
            <a:pPr algn="l" fontAlgn="base">
              <a:buFont typeface="Arial" panose="020B0604020202020204" pitchFamily="34" charset="0"/>
              <a:buChar char="•"/>
            </a:pPr>
            <a:endParaRPr lang="fr-FR" b="0" i="0" dirty="0">
              <a:solidFill>
                <a:srgbClr val="3F3F46"/>
              </a:solidFill>
              <a:effectLst/>
              <a:latin typeface="inherit"/>
            </a:endParaRPr>
          </a:p>
          <a:p>
            <a:endParaRPr lang="en-US" dirty="0"/>
          </a:p>
        </p:txBody>
      </p:sp>
      <p:sp>
        <p:nvSpPr>
          <p:cNvPr id="4" name="Slide Number Placeholder 3"/>
          <p:cNvSpPr>
            <a:spLocks noGrp="1"/>
          </p:cNvSpPr>
          <p:nvPr>
            <p:ph type="sldNum" sz="quarter" idx="5"/>
          </p:nvPr>
        </p:nvSpPr>
        <p:spPr/>
        <p:txBody>
          <a:bodyPr/>
          <a:lstStyle/>
          <a:p>
            <a:fld id="{B583C081-D645-4375-9D14-B34EA281C025}" type="slidenum">
              <a:rPr lang="en-US" smtClean="0"/>
              <a:t>9</a:t>
            </a:fld>
            <a:endParaRPr lang="en-US"/>
          </a:p>
        </p:txBody>
      </p:sp>
    </p:spTree>
    <p:extLst>
      <p:ext uri="{BB962C8B-B14F-4D97-AF65-F5344CB8AC3E}">
        <p14:creationId xmlns:p14="http://schemas.microsoft.com/office/powerpoint/2010/main" val="1455074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583C081-D645-4375-9D14-B34EA281C025}" type="slidenum">
              <a:rPr lang="en-US" smtClean="0"/>
              <a:t>10</a:t>
            </a:fld>
            <a:endParaRPr lang="en-US"/>
          </a:p>
        </p:txBody>
      </p:sp>
    </p:spTree>
    <p:extLst>
      <p:ext uri="{BB962C8B-B14F-4D97-AF65-F5344CB8AC3E}">
        <p14:creationId xmlns:p14="http://schemas.microsoft.com/office/powerpoint/2010/main" val="3924780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83C081-D645-4375-9D14-B34EA281C025}" type="slidenum">
              <a:rPr lang="en-US" smtClean="0"/>
              <a:t>15</a:t>
            </a:fld>
            <a:endParaRPr lang="en-US"/>
          </a:p>
        </p:txBody>
      </p:sp>
    </p:spTree>
    <p:extLst>
      <p:ext uri="{BB962C8B-B14F-4D97-AF65-F5344CB8AC3E}">
        <p14:creationId xmlns:p14="http://schemas.microsoft.com/office/powerpoint/2010/main" val="38300278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E7F68A7-5E0E-47DA-928A-A456546BEB37}" type="datetimeFigureOut">
              <a:rPr lang="en-US" smtClean="0"/>
              <a:t>10/25/2024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7DA8C22-0E48-41EE-B843-953216ADA8E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6869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F68A7-5E0E-47DA-928A-A456546BEB37}"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A8C22-0E48-41EE-B843-953216ADA8E8}" type="slidenum">
              <a:rPr lang="en-US" smtClean="0"/>
              <a:t>‹#›</a:t>
            </a:fld>
            <a:endParaRPr lang="en-US"/>
          </a:p>
        </p:txBody>
      </p:sp>
    </p:spTree>
    <p:extLst>
      <p:ext uri="{BB962C8B-B14F-4D97-AF65-F5344CB8AC3E}">
        <p14:creationId xmlns:p14="http://schemas.microsoft.com/office/powerpoint/2010/main" val="2499908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F68A7-5E0E-47DA-928A-A456546BEB37}"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A8C22-0E48-41EE-B843-953216ADA8E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5195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F68A7-5E0E-47DA-928A-A456546BEB37}"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A8C22-0E48-41EE-B843-953216ADA8E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0198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F68A7-5E0E-47DA-928A-A456546BEB37}"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A8C22-0E48-41EE-B843-953216ADA8E8}" type="slidenum">
              <a:rPr lang="en-US" smtClean="0"/>
              <a:t>‹#›</a:t>
            </a:fld>
            <a:endParaRPr lang="en-US"/>
          </a:p>
        </p:txBody>
      </p:sp>
    </p:spTree>
    <p:extLst>
      <p:ext uri="{BB962C8B-B14F-4D97-AF65-F5344CB8AC3E}">
        <p14:creationId xmlns:p14="http://schemas.microsoft.com/office/powerpoint/2010/main" val="2180480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F68A7-5E0E-47DA-928A-A456546BEB37}"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A8C22-0E48-41EE-B843-953216ADA8E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367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F68A7-5E0E-47DA-928A-A456546BEB37}"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A8C22-0E48-41EE-B843-953216ADA8E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1613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F68A7-5E0E-47DA-928A-A456546BEB37}"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A8C22-0E48-41EE-B843-953216ADA8E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389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F68A7-5E0E-47DA-928A-A456546BEB37}"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A8C22-0E48-41EE-B843-953216ADA8E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866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7F68A7-5E0E-47DA-928A-A456546BEB37}"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A8C22-0E48-41EE-B843-953216ADA8E8}" type="slidenum">
              <a:rPr lang="en-US" smtClean="0"/>
              <a:t>‹#›</a:t>
            </a:fld>
            <a:endParaRPr lang="en-US"/>
          </a:p>
        </p:txBody>
      </p:sp>
    </p:spTree>
    <p:extLst>
      <p:ext uri="{BB962C8B-B14F-4D97-AF65-F5344CB8AC3E}">
        <p14:creationId xmlns:p14="http://schemas.microsoft.com/office/powerpoint/2010/main" val="241433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7F68A7-5E0E-47DA-928A-A456546BEB37}"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A8C22-0E48-41EE-B843-953216ADA8E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341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7F68A7-5E0E-47DA-928A-A456546BEB37}"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A8C22-0E48-41EE-B843-953216ADA8E8}" type="slidenum">
              <a:rPr lang="en-US" smtClean="0"/>
              <a:t>‹#›</a:t>
            </a:fld>
            <a:endParaRPr lang="en-US"/>
          </a:p>
        </p:txBody>
      </p:sp>
    </p:spTree>
    <p:extLst>
      <p:ext uri="{BB962C8B-B14F-4D97-AF65-F5344CB8AC3E}">
        <p14:creationId xmlns:p14="http://schemas.microsoft.com/office/powerpoint/2010/main" val="264046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7F68A7-5E0E-47DA-928A-A456546BEB37}" type="datetimeFigureOut">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A8C22-0E48-41EE-B843-953216ADA8E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693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7F68A7-5E0E-47DA-928A-A456546BEB37}" type="datetimeFigureOut">
              <a:rPr lang="en-US" smtClean="0"/>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DA8C22-0E48-41EE-B843-953216ADA8E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439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7F68A7-5E0E-47DA-928A-A456546BEB37}" type="datetimeFigureOut">
              <a:rPr lang="en-US" smtClean="0"/>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DA8C22-0E48-41EE-B843-953216ADA8E8}" type="slidenum">
              <a:rPr lang="en-US" smtClean="0"/>
              <a:t>‹#›</a:t>
            </a:fld>
            <a:endParaRPr lang="en-US"/>
          </a:p>
        </p:txBody>
      </p:sp>
    </p:spTree>
    <p:extLst>
      <p:ext uri="{BB962C8B-B14F-4D97-AF65-F5344CB8AC3E}">
        <p14:creationId xmlns:p14="http://schemas.microsoft.com/office/powerpoint/2010/main" val="409271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F68A7-5E0E-47DA-928A-A456546BEB37}"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A8C22-0E48-41EE-B843-953216ADA8E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0059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7F68A7-5E0E-47DA-928A-A456546BEB37}"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A8C22-0E48-41EE-B843-953216ADA8E8}" type="slidenum">
              <a:rPr lang="en-US" smtClean="0"/>
              <a:t>‹#›</a:t>
            </a:fld>
            <a:endParaRPr lang="en-US"/>
          </a:p>
        </p:txBody>
      </p:sp>
    </p:spTree>
    <p:extLst>
      <p:ext uri="{BB962C8B-B14F-4D97-AF65-F5344CB8AC3E}">
        <p14:creationId xmlns:p14="http://schemas.microsoft.com/office/powerpoint/2010/main" val="415773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7F68A7-5E0E-47DA-928A-A456546BEB37}" type="datetimeFigureOut">
              <a:rPr lang="en-US" smtClean="0"/>
              <a:t>10/25/2024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DA8C22-0E48-41EE-B843-953216ADA8E8}" type="slidenum">
              <a:rPr lang="en-US" smtClean="0"/>
              <a:t>‹#›</a:t>
            </a:fld>
            <a:endParaRPr lang="en-US"/>
          </a:p>
        </p:txBody>
      </p:sp>
    </p:spTree>
    <p:extLst>
      <p:ext uri="{BB962C8B-B14F-4D97-AF65-F5344CB8AC3E}">
        <p14:creationId xmlns:p14="http://schemas.microsoft.com/office/powerpoint/2010/main" val="3679860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2882-6D31-F936-6F09-F2D38F797D38}"/>
              </a:ext>
            </a:extLst>
          </p:cNvPr>
          <p:cNvSpPr>
            <a:spLocks noGrp="1"/>
          </p:cNvSpPr>
          <p:nvPr>
            <p:ph type="ctrTitle"/>
          </p:nvPr>
        </p:nvSpPr>
        <p:spPr/>
        <p:txBody>
          <a:bodyPr/>
          <a:lstStyle/>
          <a:p>
            <a:r>
              <a:rPr lang="de-CH" dirty="0">
                <a:solidFill>
                  <a:schemeClr val="accent6">
                    <a:lumMod val="75000"/>
                  </a:schemeClr>
                </a:solidFill>
              </a:rPr>
              <a:t>OSPF</a:t>
            </a:r>
            <a:r>
              <a:rPr lang="de-CH" dirty="0"/>
              <a:t> </a:t>
            </a:r>
            <a:endParaRPr lang="en-US" dirty="0"/>
          </a:p>
        </p:txBody>
      </p:sp>
      <p:sp>
        <p:nvSpPr>
          <p:cNvPr id="3" name="Subtitle 2">
            <a:extLst>
              <a:ext uri="{FF2B5EF4-FFF2-40B4-BE49-F238E27FC236}">
                <a16:creationId xmlns:a16="http://schemas.microsoft.com/office/drawing/2014/main" id="{6A25A846-8C43-4EA0-F949-7D6D6C090E44}"/>
              </a:ext>
            </a:extLst>
          </p:cNvPr>
          <p:cNvSpPr>
            <a:spLocks noGrp="1"/>
          </p:cNvSpPr>
          <p:nvPr>
            <p:ph type="subTitle" idx="1"/>
          </p:nvPr>
        </p:nvSpPr>
        <p:spPr/>
        <p:txBody>
          <a:bodyPr/>
          <a:lstStyle/>
          <a:p>
            <a:r>
              <a:rPr lang="de-CH" dirty="0"/>
              <a:t>Open Shortest Path First</a:t>
            </a:r>
          </a:p>
        </p:txBody>
      </p:sp>
    </p:spTree>
    <p:extLst>
      <p:ext uri="{BB962C8B-B14F-4D97-AF65-F5344CB8AC3E}">
        <p14:creationId xmlns:p14="http://schemas.microsoft.com/office/powerpoint/2010/main" val="4044570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39EB5-A7BF-0927-A26A-E13881E769A8}"/>
              </a:ext>
            </a:extLst>
          </p:cNvPr>
          <p:cNvSpPr>
            <a:spLocks noGrp="1"/>
          </p:cNvSpPr>
          <p:nvPr>
            <p:ph type="title"/>
          </p:nvPr>
        </p:nvSpPr>
        <p:spPr/>
        <p:txBody>
          <a:bodyPr/>
          <a:lstStyle/>
          <a:p>
            <a:r>
              <a:rPr lang="de-CH" dirty="0">
                <a:solidFill>
                  <a:schemeClr val="accent6">
                    <a:lumMod val="75000"/>
                  </a:schemeClr>
                </a:solidFill>
              </a:rPr>
              <a:t>Paquets LSA</a:t>
            </a: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B9853777-7A16-F697-40C3-8A9C49BA3541}"/>
              </a:ext>
            </a:extLst>
          </p:cNvPr>
          <p:cNvSpPr>
            <a:spLocks noGrp="1"/>
          </p:cNvSpPr>
          <p:nvPr>
            <p:ph idx="1"/>
          </p:nvPr>
        </p:nvSpPr>
        <p:spPr/>
        <p:txBody>
          <a:bodyPr>
            <a:normAutofit fontScale="55000" lnSpcReduction="20000"/>
          </a:bodyPr>
          <a:lstStyle/>
          <a:p>
            <a:pPr algn="just" fontAlgn="base"/>
            <a:r>
              <a:rPr lang="fr-FR" sz="3400" dirty="0"/>
              <a:t>Le paquet Link State </a:t>
            </a:r>
            <a:r>
              <a:rPr lang="fr-FR" sz="3400" dirty="0" err="1"/>
              <a:t>Advertisement</a:t>
            </a:r>
            <a:r>
              <a:rPr lang="fr-FR" sz="3400" dirty="0"/>
              <a:t> permet la mise à jour des informations sur un lien, il existe plusieurs types de LSA (11 types en tout), nous allons en voir certaines :</a:t>
            </a:r>
          </a:p>
          <a:p>
            <a:pPr algn="l" fontAlgn="base">
              <a:buFont typeface="Arial" panose="020B0604020202020204" pitchFamily="34" charset="0"/>
              <a:buChar char="•"/>
            </a:pPr>
            <a:r>
              <a:rPr lang="fr-FR" sz="3400" b="1" dirty="0"/>
              <a:t>Type 1 : </a:t>
            </a:r>
            <a:r>
              <a:rPr lang="fr-FR" sz="3400" dirty="0"/>
              <a:t>décrit les interfaces du routeur (circule dans une même aire OSPF)</a:t>
            </a:r>
          </a:p>
          <a:p>
            <a:pPr algn="l" fontAlgn="base">
              <a:buFont typeface="Arial" panose="020B0604020202020204" pitchFamily="34" charset="0"/>
              <a:buChar char="•"/>
            </a:pPr>
            <a:r>
              <a:rPr lang="fr-FR" sz="3400" b="1" dirty="0"/>
              <a:t>Type 2 </a:t>
            </a:r>
            <a:r>
              <a:rPr lang="fr-FR" sz="3400" dirty="0"/>
              <a:t>: description des routeurs connectés sur un segment, envoyé par le DR sur des liens broadcast (liaison Ethernet avec d’autres routeurs, circule dans une même aire OSPF).</a:t>
            </a:r>
          </a:p>
          <a:p>
            <a:pPr algn="l" fontAlgn="base">
              <a:buFont typeface="Arial" panose="020B0604020202020204" pitchFamily="34" charset="0"/>
              <a:buChar char="•"/>
            </a:pPr>
            <a:r>
              <a:rPr lang="fr-FR" sz="3400" b="1" dirty="0"/>
              <a:t>Type 3 : </a:t>
            </a:r>
            <a:r>
              <a:rPr lang="fr-FR" sz="3400" dirty="0"/>
              <a:t>résumé de route envoyé depuis une autre aire par un ABR.</a:t>
            </a:r>
          </a:p>
          <a:p>
            <a:pPr algn="l" fontAlgn="base">
              <a:buFont typeface="Arial" panose="020B0604020202020204" pitchFamily="34" charset="0"/>
              <a:buChar char="•"/>
            </a:pPr>
            <a:r>
              <a:rPr lang="fr-FR" sz="3400" b="1" dirty="0"/>
              <a:t>Type 4 : </a:t>
            </a:r>
            <a:r>
              <a:rPr lang="fr-FR" sz="3400" dirty="0"/>
              <a:t>description de l’ASBR, généré par l’ASBR et envoyé dans les autres zones, permet de connaitre le routeur ID dans d’autres zones.</a:t>
            </a:r>
          </a:p>
          <a:p>
            <a:pPr algn="l" fontAlgn="base">
              <a:buFont typeface="Arial" panose="020B0604020202020204" pitchFamily="34" charset="0"/>
              <a:buChar char="•"/>
            </a:pPr>
            <a:r>
              <a:rPr lang="fr-FR" sz="3400" b="1" dirty="0"/>
              <a:t>Type 5 : </a:t>
            </a:r>
            <a:r>
              <a:rPr lang="fr-FR" sz="3400" dirty="0"/>
              <a:t>routes redistribuées par l’ASBR (RIP,  EIGRP, BGP….)</a:t>
            </a:r>
          </a:p>
          <a:p>
            <a:pPr algn="l" fontAlgn="base">
              <a:buFont typeface="Arial" panose="020B0604020202020204" pitchFamily="34" charset="0"/>
              <a:buChar char="•"/>
            </a:pPr>
            <a:r>
              <a:rPr lang="fr-FR" sz="3400" b="1" dirty="0"/>
              <a:t>Type 7 : </a:t>
            </a:r>
            <a:r>
              <a:rPr lang="fr-FR" sz="3400" dirty="0"/>
              <a:t>comme le type 5, permet de circuler dans une NSSA</a:t>
            </a:r>
            <a:endParaRPr lang="en-US" dirty="0"/>
          </a:p>
        </p:txBody>
      </p:sp>
    </p:spTree>
    <p:extLst>
      <p:ext uri="{BB962C8B-B14F-4D97-AF65-F5344CB8AC3E}">
        <p14:creationId xmlns:p14="http://schemas.microsoft.com/office/powerpoint/2010/main" val="609699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6CAA86-98A2-89A1-67DE-E87FE6D95F27}"/>
              </a:ext>
            </a:extLst>
          </p:cNvPr>
          <p:cNvPicPr>
            <a:picLocks noChangeAspect="1"/>
          </p:cNvPicPr>
          <p:nvPr/>
        </p:nvPicPr>
        <p:blipFill>
          <a:blip r:embed="rId2"/>
          <a:stretch>
            <a:fillRect/>
          </a:stretch>
        </p:blipFill>
        <p:spPr>
          <a:xfrm>
            <a:off x="2585727" y="1756566"/>
            <a:ext cx="7020546" cy="3344868"/>
          </a:xfrm>
          <a:prstGeom prst="rect">
            <a:avLst/>
          </a:prstGeom>
        </p:spPr>
      </p:pic>
    </p:spTree>
    <p:extLst>
      <p:ext uri="{BB962C8B-B14F-4D97-AF65-F5344CB8AC3E}">
        <p14:creationId xmlns:p14="http://schemas.microsoft.com/office/powerpoint/2010/main" val="1689155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265F84-ACB9-EE9C-83A0-681BE601FE2C}"/>
              </a:ext>
            </a:extLst>
          </p:cNvPr>
          <p:cNvPicPr>
            <a:picLocks noChangeAspect="1"/>
          </p:cNvPicPr>
          <p:nvPr/>
        </p:nvPicPr>
        <p:blipFill>
          <a:blip r:embed="rId2"/>
          <a:stretch>
            <a:fillRect/>
          </a:stretch>
        </p:blipFill>
        <p:spPr>
          <a:xfrm>
            <a:off x="1909178" y="1714260"/>
            <a:ext cx="8373644" cy="3429479"/>
          </a:xfrm>
          <a:prstGeom prst="rect">
            <a:avLst/>
          </a:prstGeom>
        </p:spPr>
      </p:pic>
    </p:spTree>
    <p:extLst>
      <p:ext uri="{BB962C8B-B14F-4D97-AF65-F5344CB8AC3E}">
        <p14:creationId xmlns:p14="http://schemas.microsoft.com/office/powerpoint/2010/main" val="35313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2F5599-2C1C-BF72-1638-1E9CFDBB7D87}"/>
              </a:ext>
            </a:extLst>
          </p:cNvPr>
          <p:cNvPicPr>
            <a:picLocks noChangeAspect="1"/>
          </p:cNvPicPr>
          <p:nvPr/>
        </p:nvPicPr>
        <p:blipFill>
          <a:blip r:embed="rId2"/>
          <a:stretch>
            <a:fillRect/>
          </a:stretch>
        </p:blipFill>
        <p:spPr>
          <a:xfrm>
            <a:off x="3336689" y="1125053"/>
            <a:ext cx="5518621" cy="2155341"/>
          </a:xfrm>
          <a:prstGeom prst="rect">
            <a:avLst/>
          </a:prstGeom>
        </p:spPr>
      </p:pic>
      <p:pic>
        <p:nvPicPr>
          <p:cNvPr id="5" name="Picture 4">
            <a:extLst>
              <a:ext uri="{FF2B5EF4-FFF2-40B4-BE49-F238E27FC236}">
                <a16:creationId xmlns:a16="http://schemas.microsoft.com/office/drawing/2014/main" id="{95FFE4AC-C86C-934E-D7AE-2BC9A0AC08FF}"/>
              </a:ext>
            </a:extLst>
          </p:cNvPr>
          <p:cNvPicPr>
            <a:picLocks noChangeAspect="1"/>
          </p:cNvPicPr>
          <p:nvPr/>
        </p:nvPicPr>
        <p:blipFill>
          <a:blip r:embed="rId3"/>
          <a:stretch>
            <a:fillRect/>
          </a:stretch>
        </p:blipFill>
        <p:spPr>
          <a:xfrm>
            <a:off x="3336689" y="3728403"/>
            <a:ext cx="5518622" cy="2157657"/>
          </a:xfrm>
          <a:prstGeom prst="rect">
            <a:avLst/>
          </a:prstGeom>
        </p:spPr>
      </p:pic>
    </p:spTree>
    <p:extLst>
      <p:ext uri="{BB962C8B-B14F-4D97-AF65-F5344CB8AC3E}">
        <p14:creationId xmlns:p14="http://schemas.microsoft.com/office/powerpoint/2010/main" val="3165794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A738DB-A3CA-FF91-912F-A8ADCF4149BF}"/>
              </a:ext>
            </a:extLst>
          </p:cNvPr>
          <p:cNvPicPr>
            <a:picLocks noChangeAspect="1"/>
          </p:cNvPicPr>
          <p:nvPr/>
        </p:nvPicPr>
        <p:blipFill>
          <a:blip r:embed="rId2"/>
          <a:stretch>
            <a:fillRect/>
          </a:stretch>
        </p:blipFill>
        <p:spPr>
          <a:xfrm>
            <a:off x="1632914" y="1709497"/>
            <a:ext cx="8926171" cy="3439005"/>
          </a:xfrm>
          <a:prstGeom prst="rect">
            <a:avLst/>
          </a:prstGeom>
        </p:spPr>
      </p:pic>
    </p:spTree>
    <p:extLst>
      <p:ext uri="{BB962C8B-B14F-4D97-AF65-F5344CB8AC3E}">
        <p14:creationId xmlns:p14="http://schemas.microsoft.com/office/powerpoint/2010/main" val="3130435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CE1445-D0E2-4EE9-C804-D3D815835208}"/>
              </a:ext>
            </a:extLst>
          </p:cNvPr>
          <p:cNvPicPr>
            <a:picLocks noChangeAspect="1"/>
          </p:cNvPicPr>
          <p:nvPr/>
        </p:nvPicPr>
        <p:blipFill>
          <a:blip r:embed="rId3"/>
          <a:stretch>
            <a:fillRect/>
          </a:stretch>
        </p:blipFill>
        <p:spPr>
          <a:xfrm>
            <a:off x="738690" y="3779481"/>
            <a:ext cx="10714617" cy="2104952"/>
          </a:xfrm>
          <a:prstGeom prst="rect">
            <a:avLst/>
          </a:prstGeom>
        </p:spPr>
      </p:pic>
      <p:pic>
        <p:nvPicPr>
          <p:cNvPr id="7170" name="Picture 2">
            <a:extLst>
              <a:ext uri="{FF2B5EF4-FFF2-40B4-BE49-F238E27FC236}">
                <a16:creationId xmlns:a16="http://schemas.microsoft.com/office/drawing/2014/main" id="{C5A11B4D-C380-0884-4917-F8EDE0D563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037" y="973567"/>
            <a:ext cx="625792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613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87A7-FACB-56C7-5300-7EADD8A7908D}"/>
              </a:ext>
            </a:extLst>
          </p:cNvPr>
          <p:cNvSpPr>
            <a:spLocks noGrp="1"/>
          </p:cNvSpPr>
          <p:nvPr>
            <p:ph type="title"/>
          </p:nvPr>
        </p:nvSpPr>
        <p:spPr/>
        <p:txBody>
          <a:bodyPr/>
          <a:lstStyle/>
          <a:p>
            <a:r>
              <a:rPr lang="de-CH" dirty="0">
                <a:solidFill>
                  <a:schemeClr val="accent6">
                    <a:lumMod val="75000"/>
                  </a:schemeClr>
                </a:solidFill>
              </a:rPr>
              <a:t>Théorie et terminologie</a:t>
            </a: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97F442E1-8E23-3CA0-E33E-6285740549CA}"/>
              </a:ext>
            </a:extLst>
          </p:cNvPr>
          <p:cNvSpPr>
            <a:spLocks noGrp="1"/>
          </p:cNvSpPr>
          <p:nvPr>
            <p:ph idx="1"/>
          </p:nvPr>
        </p:nvSpPr>
        <p:spPr/>
        <p:txBody>
          <a:bodyPr/>
          <a:lstStyle/>
          <a:p>
            <a:r>
              <a:rPr lang="de-CH" dirty="0"/>
              <a:t>Open Shortest Path First</a:t>
            </a:r>
          </a:p>
          <a:p>
            <a:r>
              <a:rPr lang="de-CH" dirty="0"/>
              <a:t>Etat de lien</a:t>
            </a:r>
          </a:p>
          <a:p>
            <a:r>
              <a:rPr lang="de-CH" dirty="0"/>
              <a:t>Les routeurs ont des cartes (map) de tous les réseaux</a:t>
            </a:r>
          </a:p>
          <a:p>
            <a:r>
              <a:rPr lang="de-CH" dirty="0"/>
              <a:t>Djikstra</a:t>
            </a:r>
            <a:endParaRPr lang="en-US" dirty="0"/>
          </a:p>
        </p:txBody>
      </p:sp>
    </p:spTree>
    <p:extLst>
      <p:ext uri="{BB962C8B-B14F-4D97-AF65-F5344CB8AC3E}">
        <p14:creationId xmlns:p14="http://schemas.microsoft.com/office/powerpoint/2010/main" val="3804854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F02AB14-4859-F4AB-67F4-F58D35C2F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5712" y="1325715"/>
            <a:ext cx="9180576" cy="4206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62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497D-71E2-8A25-6EE9-9012F9E16C4B}"/>
              </a:ext>
            </a:extLst>
          </p:cNvPr>
          <p:cNvSpPr>
            <a:spLocks noGrp="1"/>
          </p:cNvSpPr>
          <p:nvPr>
            <p:ph type="title"/>
          </p:nvPr>
        </p:nvSpPr>
        <p:spPr/>
        <p:txBody>
          <a:bodyPr/>
          <a:lstStyle/>
          <a:p>
            <a:r>
              <a:rPr lang="en-US" dirty="0">
                <a:solidFill>
                  <a:schemeClr val="accent6">
                    <a:lumMod val="75000"/>
                  </a:schemeClr>
                </a:solidFill>
              </a:rPr>
              <a:t>États de </a:t>
            </a:r>
            <a:r>
              <a:rPr lang="en-US" dirty="0" err="1">
                <a:solidFill>
                  <a:schemeClr val="accent6">
                    <a:lumMod val="75000"/>
                  </a:schemeClr>
                </a:solidFill>
              </a:rPr>
              <a:t>voisinage</a:t>
            </a:r>
            <a:r>
              <a:rPr lang="en-US" dirty="0">
                <a:solidFill>
                  <a:schemeClr val="accent6">
                    <a:lumMod val="75000"/>
                  </a:schemeClr>
                </a:solidFill>
              </a:rPr>
              <a:t> OSPF</a:t>
            </a:r>
          </a:p>
        </p:txBody>
      </p:sp>
      <p:sp>
        <p:nvSpPr>
          <p:cNvPr id="3" name="Content Placeholder 2">
            <a:extLst>
              <a:ext uri="{FF2B5EF4-FFF2-40B4-BE49-F238E27FC236}">
                <a16:creationId xmlns:a16="http://schemas.microsoft.com/office/drawing/2014/main" id="{378C6B7E-249E-3712-1AB8-DB1F4B41B40A}"/>
              </a:ext>
            </a:extLst>
          </p:cNvPr>
          <p:cNvSpPr>
            <a:spLocks noGrp="1"/>
          </p:cNvSpPr>
          <p:nvPr>
            <p:ph idx="1"/>
          </p:nvPr>
        </p:nvSpPr>
        <p:spPr/>
        <p:txBody>
          <a:bodyPr>
            <a:normAutofit fontScale="92500" lnSpcReduction="20000"/>
          </a:bodyPr>
          <a:lstStyle/>
          <a:p>
            <a:r>
              <a:rPr lang="en-US" dirty="0"/>
              <a:t>En Bas</a:t>
            </a:r>
          </a:p>
          <a:p>
            <a:r>
              <a:rPr lang="en-US" dirty="0"/>
              <a:t>Tentative</a:t>
            </a:r>
          </a:p>
          <a:p>
            <a:r>
              <a:rPr lang="en-US" dirty="0"/>
              <a:t>Init</a:t>
            </a:r>
          </a:p>
          <a:p>
            <a:r>
              <a:rPr lang="en-US" dirty="0" err="1"/>
              <a:t>Bidirectionnel</a:t>
            </a:r>
            <a:endParaRPr lang="en-US" dirty="0"/>
          </a:p>
          <a:p>
            <a:r>
              <a:rPr lang="en-US" dirty="0" err="1"/>
              <a:t>Exstart</a:t>
            </a:r>
            <a:endParaRPr lang="en-US" dirty="0"/>
          </a:p>
          <a:p>
            <a:r>
              <a:rPr lang="en-US" dirty="0" err="1"/>
              <a:t>Échange</a:t>
            </a:r>
            <a:endParaRPr lang="en-US" dirty="0"/>
          </a:p>
          <a:p>
            <a:r>
              <a:rPr lang="en-US" dirty="0" err="1"/>
              <a:t>Chargement</a:t>
            </a:r>
            <a:endParaRPr lang="en-US" dirty="0"/>
          </a:p>
          <a:p>
            <a:r>
              <a:rPr lang="en-US" dirty="0" err="1"/>
              <a:t>Complet</a:t>
            </a:r>
            <a:endParaRPr lang="en-US" dirty="0"/>
          </a:p>
        </p:txBody>
      </p:sp>
    </p:spTree>
    <p:extLst>
      <p:ext uri="{BB962C8B-B14F-4D97-AF65-F5344CB8AC3E}">
        <p14:creationId xmlns:p14="http://schemas.microsoft.com/office/powerpoint/2010/main" val="3029761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AA15-FE66-F3D7-B0C3-81BE6928D708}"/>
              </a:ext>
            </a:extLst>
          </p:cNvPr>
          <p:cNvSpPr>
            <a:spLocks noGrp="1"/>
          </p:cNvSpPr>
          <p:nvPr>
            <p:ph type="title"/>
          </p:nvPr>
        </p:nvSpPr>
        <p:spPr/>
        <p:txBody>
          <a:bodyPr/>
          <a:lstStyle/>
          <a:p>
            <a:r>
              <a:rPr lang="de-CH" dirty="0">
                <a:solidFill>
                  <a:schemeClr val="accent6">
                    <a:lumMod val="75000"/>
                  </a:schemeClr>
                </a:solidFill>
              </a:rPr>
              <a:t>Calcul des métriques</a:t>
            </a:r>
            <a:endParaRPr lang="en-US" dirty="0">
              <a:solidFill>
                <a:schemeClr val="accent6">
                  <a:lumMod val="75000"/>
                </a:schemeClr>
              </a:solidFill>
            </a:endParaRPr>
          </a:p>
        </p:txBody>
      </p:sp>
      <p:pic>
        <p:nvPicPr>
          <p:cNvPr id="3074" name="Picture 2">
            <a:extLst>
              <a:ext uri="{FF2B5EF4-FFF2-40B4-BE49-F238E27FC236}">
                <a16:creationId xmlns:a16="http://schemas.microsoft.com/office/drawing/2014/main" id="{465AC71F-CB10-1E3A-CF6B-9571B1D9179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77236" y="2557463"/>
            <a:ext cx="6437527"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308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F8F0B73-767C-B433-0A4C-F05252B1B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2152650"/>
            <a:ext cx="94107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5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6177-3BB8-B338-AAB3-459C446C3AAF}"/>
              </a:ext>
            </a:extLst>
          </p:cNvPr>
          <p:cNvSpPr>
            <a:spLocks noGrp="1"/>
          </p:cNvSpPr>
          <p:nvPr>
            <p:ph type="title"/>
          </p:nvPr>
        </p:nvSpPr>
        <p:spPr/>
        <p:txBody>
          <a:bodyPr/>
          <a:lstStyle/>
          <a:p>
            <a:r>
              <a:rPr lang="de-CH" dirty="0">
                <a:solidFill>
                  <a:schemeClr val="accent6">
                    <a:lumMod val="75000"/>
                  </a:schemeClr>
                </a:solidFill>
              </a:rPr>
              <a:t>Routeur désigné</a:t>
            </a:r>
            <a:endParaRPr lang="en-US" dirty="0">
              <a:solidFill>
                <a:schemeClr val="accent6">
                  <a:lumMod val="75000"/>
                </a:schemeClr>
              </a:solidFill>
            </a:endParaRPr>
          </a:p>
        </p:txBody>
      </p:sp>
      <p:pic>
        <p:nvPicPr>
          <p:cNvPr id="5122" name="Picture 2" descr="Protocole de routage dynamique OSPF - Pandawan">
            <a:extLst>
              <a:ext uri="{FF2B5EF4-FFF2-40B4-BE49-F238E27FC236}">
                <a16:creationId xmlns:a16="http://schemas.microsoft.com/office/drawing/2014/main" id="{5F5F5F42-7839-A66C-058C-DE18BC9B8DA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33335" y="3354769"/>
            <a:ext cx="2686050" cy="17049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BF0B97E-995D-9573-D8E8-760EA55239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497" y="2864581"/>
            <a:ext cx="3373753" cy="287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2129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651FF-1D76-6CF1-F1F1-2A228026020A}"/>
              </a:ext>
            </a:extLst>
          </p:cNvPr>
          <p:cNvSpPr>
            <a:spLocks noGrp="1"/>
          </p:cNvSpPr>
          <p:nvPr>
            <p:ph type="title"/>
          </p:nvPr>
        </p:nvSpPr>
        <p:spPr/>
        <p:txBody>
          <a:bodyPr/>
          <a:lstStyle/>
          <a:p>
            <a:r>
              <a:rPr lang="de-CH" dirty="0">
                <a:solidFill>
                  <a:schemeClr val="accent6">
                    <a:lumMod val="75000"/>
                  </a:schemeClr>
                </a:solidFill>
              </a:rPr>
              <a:t>Aires OSPF ou zone OSPF</a:t>
            </a:r>
            <a:endParaRPr lang="en-US" dirty="0">
              <a:solidFill>
                <a:schemeClr val="accent6">
                  <a:lumMod val="75000"/>
                </a:schemeClr>
              </a:solidFill>
            </a:endParaRPr>
          </a:p>
        </p:txBody>
      </p:sp>
      <p:pic>
        <p:nvPicPr>
          <p:cNvPr id="6146" name="Picture 2" descr="Comment configurer le protocole OSPF ? - COURSNET">
            <a:extLst>
              <a:ext uri="{FF2B5EF4-FFF2-40B4-BE49-F238E27FC236}">
                <a16:creationId xmlns:a16="http://schemas.microsoft.com/office/drawing/2014/main" id="{968223E6-4266-BB21-A38A-D4C5E755225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476625" y="2601913"/>
            <a:ext cx="523875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45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80D8-53E4-7131-62CD-113B7AEE69A1}"/>
              </a:ext>
            </a:extLst>
          </p:cNvPr>
          <p:cNvSpPr>
            <a:spLocks noGrp="1"/>
          </p:cNvSpPr>
          <p:nvPr>
            <p:ph type="title"/>
          </p:nvPr>
        </p:nvSpPr>
        <p:spPr/>
        <p:txBody>
          <a:bodyPr/>
          <a:lstStyle/>
          <a:p>
            <a:r>
              <a:rPr lang="de-CH" dirty="0">
                <a:solidFill>
                  <a:schemeClr val="accent6">
                    <a:lumMod val="75000"/>
                  </a:schemeClr>
                </a:solidFill>
              </a:rPr>
              <a:t>Paquets OSPF</a:t>
            </a: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F555B1F0-CE43-CAB0-15E5-4559D08F0B94}"/>
              </a:ext>
            </a:extLst>
          </p:cNvPr>
          <p:cNvSpPr>
            <a:spLocks noGrp="1"/>
          </p:cNvSpPr>
          <p:nvPr>
            <p:ph idx="1"/>
          </p:nvPr>
        </p:nvSpPr>
        <p:spPr>
          <a:xfrm>
            <a:off x="1295402" y="2556932"/>
            <a:ext cx="9601196" cy="3318936"/>
          </a:xfrm>
        </p:spPr>
        <p:txBody>
          <a:bodyPr/>
          <a:lstStyle/>
          <a:p>
            <a:r>
              <a:rPr lang="en-US" dirty="0"/>
              <a:t>Le </a:t>
            </a:r>
            <a:r>
              <a:rPr lang="en-US" dirty="0" err="1"/>
              <a:t>paquet</a:t>
            </a:r>
            <a:r>
              <a:rPr lang="en-US" dirty="0"/>
              <a:t> hello</a:t>
            </a:r>
          </a:p>
          <a:p>
            <a:r>
              <a:rPr lang="en-US" dirty="0"/>
              <a:t>Le </a:t>
            </a:r>
            <a:r>
              <a:rPr lang="en-US" dirty="0" err="1"/>
              <a:t>paquet</a:t>
            </a:r>
            <a:r>
              <a:rPr lang="en-US" dirty="0"/>
              <a:t> DBD</a:t>
            </a:r>
          </a:p>
          <a:p>
            <a:r>
              <a:rPr lang="en-US" dirty="0"/>
              <a:t>Le </a:t>
            </a:r>
            <a:r>
              <a:rPr lang="en-US" dirty="0" err="1"/>
              <a:t>paquet</a:t>
            </a:r>
            <a:r>
              <a:rPr lang="en-US" dirty="0"/>
              <a:t> LSR</a:t>
            </a:r>
          </a:p>
          <a:p>
            <a:r>
              <a:rPr lang="en-US" dirty="0"/>
              <a:t>Le </a:t>
            </a:r>
            <a:r>
              <a:rPr lang="en-US" dirty="0" err="1"/>
              <a:t>paquet</a:t>
            </a:r>
            <a:r>
              <a:rPr lang="en-US" dirty="0"/>
              <a:t> LSA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314563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41</TotalTime>
  <Words>3850</Words>
  <Application>Microsoft Office PowerPoint</Application>
  <PresentationFormat>Widescreen</PresentationFormat>
  <Paragraphs>181</Paragraphs>
  <Slides>15</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-apple-system</vt:lpstr>
      <vt:lpstr>CiscoSans</vt:lpstr>
      <vt:lpstr>inherit</vt:lpstr>
      <vt:lpstr>MJXc-TeX-main-R</vt:lpstr>
      <vt:lpstr>MJXc-TeX-math-I</vt:lpstr>
      <vt:lpstr>Arial</vt:lpstr>
      <vt:lpstr>Calibri</vt:lpstr>
      <vt:lpstr>Garamond</vt:lpstr>
      <vt:lpstr>Montserrat</vt:lpstr>
      <vt:lpstr>PT Sans</vt:lpstr>
      <vt:lpstr>Ubuntu</vt:lpstr>
      <vt:lpstr>Organic</vt:lpstr>
      <vt:lpstr>OSPF </vt:lpstr>
      <vt:lpstr>Théorie et terminologie</vt:lpstr>
      <vt:lpstr>PowerPoint Presentation</vt:lpstr>
      <vt:lpstr>États de voisinage OSPF</vt:lpstr>
      <vt:lpstr>Calcul des métriques</vt:lpstr>
      <vt:lpstr>PowerPoint Presentation</vt:lpstr>
      <vt:lpstr>Routeur désigné</vt:lpstr>
      <vt:lpstr>Aires OSPF ou zone OSPF</vt:lpstr>
      <vt:lpstr>Paquets OSPF</vt:lpstr>
      <vt:lpstr>Paquets LSA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Fanomezana Andriamalala</dc:creator>
  <cp:lastModifiedBy>Fanomezana Andriamalala</cp:lastModifiedBy>
  <cp:revision>2</cp:revision>
  <dcterms:created xsi:type="dcterms:W3CDTF">2024-10-25T05:29:02Z</dcterms:created>
  <dcterms:modified xsi:type="dcterms:W3CDTF">2024-10-25T06:10:05Z</dcterms:modified>
</cp:coreProperties>
</file>