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1" r:id="rId4"/>
    <p:sldId id="260" r:id="rId5"/>
    <p:sldId id="263" r:id="rId6"/>
    <p:sldId id="262" r:id="rId7"/>
    <p:sldId id="264" r:id="rId8"/>
    <p:sldId id="265" r:id="rId9"/>
    <p:sldId id="258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8737A62-B8A1-4CF1-8C7B-2F718CA6C58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E63B606-74D2-4E9B-AE6B-22DA51B64C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67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7A62-B8A1-4CF1-8C7B-2F718CA6C58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606-74D2-4E9B-AE6B-22DA51B6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1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7A62-B8A1-4CF1-8C7B-2F718CA6C58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606-74D2-4E9B-AE6B-22DA51B64C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96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7A62-B8A1-4CF1-8C7B-2F718CA6C58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606-74D2-4E9B-AE6B-22DA51B64C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43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7A62-B8A1-4CF1-8C7B-2F718CA6C58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606-74D2-4E9B-AE6B-22DA51B6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08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7A62-B8A1-4CF1-8C7B-2F718CA6C58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606-74D2-4E9B-AE6B-22DA51B64C1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380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7A62-B8A1-4CF1-8C7B-2F718CA6C58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606-74D2-4E9B-AE6B-22DA51B64C1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635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7A62-B8A1-4CF1-8C7B-2F718CA6C58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606-74D2-4E9B-AE6B-22DA51B64C1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45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7A62-B8A1-4CF1-8C7B-2F718CA6C58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606-74D2-4E9B-AE6B-22DA51B64C1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830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7A62-B8A1-4CF1-8C7B-2F718CA6C58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606-74D2-4E9B-AE6B-22DA51B6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25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7A62-B8A1-4CF1-8C7B-2F718CA6C58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606-74D2-4E9B-AE6B-22DA51B64C1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99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7A62-B8A1-4CF1-8C7B-2F718CA6C58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606-74D2-4E9B-AE6B-22DA51B6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2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7A62-B8A1-4CF1-8C7B-2F718CA6C58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606-74D2-4E9B-AE6B-22DA51B64C13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19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7A62-B8A1-4CF1-8C7B-2F718CA6C58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606-74D2-4E9B-AE6B-22DA51B64C13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13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7A62-B8A1-4CF1-8C7B-2F718CA6C58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606-74D2-4E9B-AE6B-22DA51B6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3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7A62-B8A1-4CF1-8C7B-2F718CA6C58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606-74D2-4E9B-AE6B-22DA51B64C13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52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37A62-B8A1-4CF1-8C7B-2F718CA6C58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3B606-74D2-4E9B-AE6B-22DA51B6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76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8737A62-B8A1-4CF1-8C7B-2F718CA6C584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63B606-74D2-4E9B-AE6B-22DA51B6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32E1-DFC3-46D7-49EF-0494420A6A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4800" dirty="0"/>
              <a:t>Partie II :  L’administration des routeurs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8993E-AADC-96F9-5914-7DA8E99EB2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Chapitre 2 : Les protocoles de routages internes – </a:t>
            </a:r>
          </a:p>
          <a:p>
            <a:r>
              <a:rPr lang="de-CH" dirty="0"/>
              <a:t>Le protocole RIP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130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805D-C487-1B40-DFC5-8B9E02284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>
            <a:normAutofit/>
          </a:bodyPr>
          <a:lstStyle/>
          <a:p>
            <a:r>
              <a:rPr lang="de-CH" sz="6000" dirty="0">
                <a:solidFill>
                  <a:schemeClr val="accent5"/>
                </a:solidFill>
              </a:rPr>
              <a:t>Bravo !!!</a:t>
            </a:r>
            <a:endParaRPr lang="en-US" sz="6000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10FA-2F4C-157A-601A-3D6FCA930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C80372E3-68ED-2444-D40A-21B082111994}"/>
              </a:ext>
            </a:extLst>
          </p:cNvPr>
          <p:cNvSpPr/>
          <p:nvPr/>
        </p:nvSpPr>
        <p:spPr>
          <a:xfrm>
            <a:off x="1295401" y="2405575"/>
            <a:ext cx="9601196" cy="3470293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de-CH" sz="3200" dirty="0"/>
              <a:t>Felicitation😁</a:t>
            </a:r>
          </a:p>
          <a:p>
            <a:pPr marL="0" indent="0" algn="ctr">
              <a:buNone/>
            </a:pPr>
            <a:r>
              <a:rPr lang="de-CH" sz="3200" dirty="0"/>
              <a:t> Vous savez déjà beaucoup sur le fonctionnement du routage dynamique interne </a:t>
            </a:r>
          </a:p>
          <a:p>
            <a:pPr marL="0" indent="0" algn="ctr">
              <a:buNone/>
            </a:pPr>
            <a:r>
              <a:rPr lang="de-CH" sz="3200" dirty="0"/>
              <a:t>Faites le TP maintenant !!!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555265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044B-CC53-68B8-0B00-04EDA26CF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Pourquoi chosir le </a:t>
            </a:r>
            <a:r>
              <a:rPr lang="de-CH" dirty="0">
                <a:solidFill>
                  <a:schemeClr val="accent5"/>
                </a:solidFill>
              </a:rPr>
              <a:t>routage dynamique</a:t>
            </a:r>
            <a:r>
              <a:rPr lang="de-CH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92F7-8DAA-D835-0FAD-718ED4F5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Fléxibilité (tolérances aux pannes)</a:t>
            </a:r>
          </a:p>
          <a:p>
            <a:r>
              <a:rPr lang="en-US" dirty="0"/>
              <a:t>QoS</a:t>
            </a:r>
          </a:p>
          <a:p>
            <a:r>
              <a:rPr lang="en-US" dirty="0" err="1"/>
              <a:t>Evolutivité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34059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809A-31F2-E60C-54B4-A12FE77D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>
                <a:solidFill>
                  <a:schemeClr val="accent5"/>
                </a:solidFill>
              </a:rPr>
              <a:t>Le Protocole RIP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F761-D6BD-DE07-E8A4-8081A006C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/>
          <a:lstStyle/>
          <a:p>
            <a:r>
              <a:rPr lang="de-CH" dirty="0"/>
              <a:t>Routing Information Protocol</a:t>
            </a:r>
          </a:p>
          <a:p>
            <a:r>
              <a:rPr lang="de-CH" b="1" dirty="0"/>
              <a:t>RIPv1 et RIPv2</a:t>
            </a:r>
          </a:p>
          <a:p>
            <a:r>
              <a:rPr lang="en-US" b="1" dirty="0"/>
              <a:t>Port : </a:t>
            </a:r>
            <a:r>
              <a:rPr lang="en-US" dirty="0"/>
              <a:t>520, UDP</a:t>
            </a:r>
          </a:p>
          <a:p>
            <a:endParaRPr lang="de-CH" b="1" dirty="0"/>
          </a:p>
          <a:p>
            <a:endParaRPr lang="de-CH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883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B2E1-6D4D-B0DB-4714-B337271B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Garamond (Body)"/>
              </a:rPr>
              <a:t>Les caractéristiques  communes des versions 1 et 2</a:t>
            </a:r>
            <a:br>
              <a:rPr lang="fr-FR" b="0" i="0" dirty="0">
                <a:solidFill>
                  <a:srgbClr val="FFA340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CFF-0260-E322-DB9E-3D586A6B4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protocoles de routage de vecteur de distance</a:t>
            </a:r>
          </a:p>
          <a:p>
            <a:r>
              <a:rPr lang="fr-FR" dirty="0"/>
              <a:t>distance administrative </a:t>
            </a:r>
          </a:p>
          <a:p>
            <a:r>
              <a:rPr lang="fr-FR" b="1" dirty="0"/>
              <a:t>Métrique</a:t>
            </a:r>
          </a:p>
          <a:p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saut</a:t>
            </a:r>
            <a:r>
              <a:rPr lang="en-US" dirty="0"/>
              <a:t> maximum </a:t>
            </a:r>
          </a:p>
          <a:p>
            <a:r>
              <a:rPr lang="en-US" dirty="0"/>
              <a:t>Les instances de </a:t>
            </a:r>
            <a:r>
              <a:rPr lang="en-US" dirty="0" err="1"/>
              <a:t>temporisations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9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B2E1-6D4D-B0DB-4714-B337271B8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2700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Garamond (Body)"/>
              </a:rPr>
              <a:t>Les caractéristiques  communes des versions 1 et 2 :</a:t>
            </a:r>
            <a:br>
              <a:rPr lang="fr-FR" sz="4000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Garamond (Body)"/>
              </a:rPr>
            </a:br>
            <a:r>
              <a:rPr lang="fr-FR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Garamond (Body)"/>
              </a:rPr>
              <a:t>Les instances de temporisation</a:t>
            </a:r>
            <a:br>
              <a:rPr lang="fr-FR" b="0" i="0" dirty="0">
                <a:solidFill>
                  <a:srgbClr val="FFA340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DCFF-0260-E322-DB9E-3D586A6B4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 à jour de la table de routage : 30s</a:t>
            </a:r>
          </a:p>
          <a:p>
            <a:r>
              <a:rPr lang="fr-FR" dirty="0"/>
              <a:t>Temporisation d’invalidation : 180s</a:t>
            </a:r>
          </a:p>
          <a:p>
            <a:r>
              <a:rPr lang="fr-FR" dirty="0"/>
              <a:t>Temporisation d’effacement : 240s</a:t>
            </a:r>
          </a:p>
        </p:txBody>
      </p:sp>
    </p:spTree>
    <p:extLst>
      <p:ext uri="{BB962C8B-B14F-4D97-AF65-F5344CB8AC3E}">
        <p14:creationId xmlns:p14="http://schemas.microsoft.com/office/powerpoint/2010/main" val="299378048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1FE4-AE73-66EA-8F6E-65E1DC73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  <a:latin typeface="+mn-lt"/>
              </a:rPr>
              <a:t>Prévention des boucles de routage</a:t>
            </a:r>
            <a:br>
              <a:rPr lang="fr-FR" b="0" i="0" dirty="0">
                <a:solidFill>
                  <a:srgbClr val="FFA340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73156-53A5-9BF7-5341-0A2C3A07A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Qu’est ce qu’un boucle de routage?</a:t>
            </a:r>
          </a:p>
          <a:p>
            <a:r>
              <a:rPr lang="de-CH" b="1" dirty="0"/>
              <a:t>Split horizon</a:t>
            </a:r>
          </a:p>
          <a:p>
            <a:r>
              <a:rPr lang="de-CH" b="1" dirty="0"/>
              <a:t>Poison reverse : </a:t>
            </a:r>
            <a:r>
              <a:rPr lang="de-CH" dirty="0"/>
              <a:t>partage de l’horizon avec empoisonement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40396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CDE9-44ED-72C0-552E-9233DEA7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b="0" i="0" dirty="0">
                <a:solidFill>
                  <a:schemeClr val="accent5"/>
                </a:solidFill>
                <a:effectLst/>
                <a:highlight>
                  <a:srgbClr val="FFFFFF"/>
                </a:highlight>
              </a:rPr>
              <a:t>Les limites du protocole RIPv1</a:t>
            </a:r>
            <a:br>
              <a:rPr lang="fr-FR" b="0" i="0" dirty="0">
                <a:solidFill>
                  <a:srgbClr val="FFA340"/>
                </a:solidFill>
                <a:effectLst/>
                <a:highlight>
                  <a:srgbClr val="FFFFFF"/>
                </a:highlight>
                <a:latin typeface="PT Sans" panose="020B0503020203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BDDE8-D83C-7B9C-CE2C-DC602317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Impossible de travailler avec des réseaux en VLSM</a:t>
            </a:r>
          </a:p>
          <a:p>
            <a:r>
              <a:rPr lang="fr-FR" dirty="0"/>
              <a:t>MAJ de la table de routage par broadcast sans les </a:t>
            </a:r>
            <a:r>
              <a:rPr lang="fr-FR" dirty="0" err="1"/>
              <a:t>netmasks</a:t>
            </a:r>
            <a:r>
              <a:rPr lang="fr-FR" dirty="0"/>
              <a:t>.</a:t>
            </a:r>
          </a:p>
          <a:p>
            <a:r>
              <a:rPr lang="fr-FR" dirty="0"/>
              <a:t>Aucune authentification pour protéger les informations de routage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278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1AB3-CB32-C6E9-D05F-E4B05C0B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accent5"/>
                </a:solidFill>
              </a:rPr>
              <a:t>Les caractéristiques du protocole RIPv2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371A8F-EAE5-188D-6285-98761367D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236" y="2463630"/>
            <a:ext cx="3694176" cy="350554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DC027F5-0014-3D90-3366-2C7B76AF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562599" cy="3318936"/>
          </a:xfrm>
        </p:spPr>
        <p:txBody>
          <a:bodyPr/>
          <a:lstStyle/>
          <a:p>
            <a:r>
              <a:rPr lang="fr-FR" dirty="0"/>
              <a:t>Accepte les réseaux VLSM</a:t>
            </a:r>
          </a:p>
          <a:p>
            <a:r>
              <a:rPr lang="fr-FR" dirty="0"/>
              <a:t>MAJ de la table de routage en multicast avec les masques associés.</a:t>
            </a:r>
          </a:p>
          <a:p>
            <a:r>
              <a:rPr lang="fr-FR" dirty="0"/>
              <a:t>Possibilité de mettre en place une authentification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29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47F8-D239-A12D-44FE-0795D4575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CH" dirty="0">
                <a:solidFill>
                  <a:schemeClr val="accent5"/>
                </a:solidFill>
              </a:rPr>
              <a:t>Implémentation du protocole de routage RIPv2</a:t>
            </a:r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87B54B-CAC6-D2EB-09C9-900505734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510911" y="820748"/>
            <a:ext cx="3428086" cy="6682154"/>
          </a:xfr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350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113</TotalTime>
  <Words>219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Garamond (Body)</vt:lpstr>
      <vt:lpstr>Arial</vt:lpstr>
      <vt:lpstr>Garamond</vt:lpstr>
      <vt:lpstr>PT Sans</vt:lpstr>
      <vt:lpstr>Organic</vt:lpstr>
      <vt:lpstr>Partie II :  L’administration des routeurs</vt:lpstr>
      <vt:lpstr>Pourquoi chosir le routage dynamique?</vt:lpstr>
      <vt:lpstr>Le Protocole RIP</vt:lpstr>
      <vt:lpstr>Les caractéristiques  communes des versions 1 et 2 </vt:lpstr>
      <vt:lpstr>Les caractéristiques  communes des versions 1 et 2 : Les instances de temporisation </vt:lpstr>
      <vt:lpstr>Prévention des boucles de routage </vt:lpstr>
      <vt:lpstr>Les limites du protocole RIPv1 </vt:lpstr>
      <vt:lpstr>Les caractéristiques du protocole RIPv2</vt:lpstr>
      <vt:lpstr>Implémentation du protocole de routage RIPv2</vt:lpstr>
      <vt:lpstr>Bravo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Fanomezana Andriamalala</dc:creator>
  <cp:lastModifiedBy>Fanomezana Andriamalala</cp:lastModifiedBy>
  <cp:revision>2</cp:revision>
  <dcterms:created xsi:type="dcterms:W3CDTF">2024-07-10T07:36:20Z</dcterms:created>
  <dcterms:modified xsi:type="dcterms:W3CDTF">2024-07-10T09:29:58Z</dcterms:modified>
</cp:coreProperties>
</file>