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2" r:id="rId5"/>
    <p:sldId id="261"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76" d="100"/>
          <a:sy n="76" d="100"/>
        </p:scale>
        <p:origin x="30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2/24/2025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2/24/2025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2/24/2025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airbyte.com/data-engineering-resources/sql-vs-nosql"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 vs NoSQL </a:t>
            </a:r>
            <a:endParaRPr lang="en-US" dirty="0"/>
          </a:p>
        </p:txBody>
      </p:sp>
      <p:sp>
        <p:nvSpPr>
          <p:cNvPr id="3" name="Subtitle 2"/>
          <p:cNvSpPr>
            <a:spLocks noGrp="1"/>
          </p:cNvSpPr>
          <p:nvPr>
            <p:ph type="subTitle" idx="1"/>
          </p:nvPr>
        </p:nvSpPr>
        <p:spPr/>
        <p:txBody>
          <a:bodyPr/>
          <a:lstStyle/>
          <a:p>
            <a:r>
              <a:rPr lang="en-US" dirty="0" smtClean="0"/>
              <a:t>(No)Structured query language</a:t>
            </a:r>
            <a:endParaRPr lang="en-US" dirty="0"/>
          </a:p>
        </p:txBody>
      </p:sp>
    </p:spTree>
    <p:extLst>
      <p:ext uri="{BB962C8B-B14F-4D97-AF65-F5344CB8AC3E}">
        <p14:creationId xmlns:p14="http://schemas.microsoft.com/office/powerpoint/2010/main" val="2788822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65484" y="816728"/>
            <a:ext cx="8761413" cy="708025"/>
          </a:xfrm>
        </p:spPr>
        <p:txBody>
          <a:bodyPr/>
          <a:lstStyle/>
          <a:p>
            <a:r>
              <a:rPr lang="en-US" b="1" dirty="0" smtClean="0">
                <a:solidFill>
                  <a:schemeClr val="accent5">
                    <a:lumMod val="50000"/>
                  </a:schemeClr>
                </a:solidFill>
              </a:rPr>
              <a:t>Differences notables</a:t>
            </a:r>
            <a:endParaRPr lang="en-US" b="1" dirty="0">
              <a:solidFill>
                <a:schemeClr val="accent5">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059344938"/>
              </p:ext>
            </p:extLst>
          </p:nvPr>
        </p:nvGraphicFramePr>
        <p:xfrm>
          <a:off x="894144" y="1621004"/>
          <a:ext cx="10030530" cy="5226882"/>
        </p:xfrm>
        <a:graphic>
          <a:graphicData uri="http://schemas.openxmlformats.org/drawingml/2006/table">
            <a:tbl>
              <a:tblPr firstRow="1" bandRow="1">
                <a:tableStyleId>{5C22544A-7EE6-4342-B048-85BDC9FD1C3A}</a:tableStyleId>
              </a:tblPr>
              <a:tblGrid>
                <a:gridCol w="3343510">
                  <a:extLst>
                    <a:ext uri="{9D8B030D-6E8A-4147-A177-3AD203B41FA5}">
                      <a16:colId xmlns:a16="http://schemas.microsoft.com/office/drawing/2014/main" val="137911590"/>
                    </a:ext>
                  </a:extLst>
                </a:gridCol>
                <a:gridCol w="3343510">
                  <a:extLst>
                    <a:ext uri="{9D8B030D-6E8A-4147-A177-3AD203B41FA5}">
                      <a16:colId xmlns:a16="http://schemas.microsoft.com/office/drawing/2014/main" val="1464036352"/>
                    </a:ext>
                  </a:extLst>
                </a:gridCol>
                <a:gridCol w="3343510">
                  <a:extLst>
                    <a:ext uri="{9D8B030D-6E8A-4147-A177-3AD203B41FA5}">
                      <a16:colId xmlns:a16="http://schemas.microsoft.com/office/drawing/2014/main" val="1477389886"/>
                    </a:ext>
                  </a:extLst>
                </a:gridCol>
              </a:tblGrid>
              <a:tr h="645014">
                <a:tc>
                  <a:txBody>
                    <a:bodyPr/>
                    <a:lstStyle/>
                    <a:p>
                      <a:r>
                        <a:rPr lang="en-US" dirty="0" smtClean="0"/>
                        <a:t>Aspect</a:t>
                      </a:r>
                      <a:endParaRPr lang="en-US" dirty="0"/>
                    </a:p>
                  </a:txBody>
                  <a:tcPr/>
                </a:tc>
                <a:tc>
                  <a:txBody>
                    <a:bodyPr/>
                    <a:lstStyle/>
                    <a:p>
                      <a:r>
                        <a:rPr lang="en-US" dirty="0" smtClean="0"/>
                        <a:t>SQL </a:t>
                      </a:r>
                      <a:r>
                        <a:rPr lang="en-US" sz="1800" b="0" i="0" kern="1200" dirty="0" smtClean="0">
                          <a:solidFill>
                            <a:schemeClr val="lt1"/>
                          </a:solidFill>
                          <a:effectLst/>
                          <a:latin typeface="+mn-lt"/>
                          <a:ea typeface="+mn-ea"/>
                          <a:cs typeface="+mn-cs"/>
                        </a:rPr>
                        <a:t>(</a:t>
                      </a:r>
                      <a:r>
                        <a:rPr lang="en-US" sz="1800" b="0" i="0" kern="1200" dirty="0" err="1" smtClean="0">
                          <a:solidFill>
                            <a:schemeClr val="lt1"/>
                          </a:solidFill>
                          <a:effectLst/>
                          <a:latin typeface="+mn-lt"/>
                          <a:ea typeface="+mn-ea"/>
                          <a:cs typeface="+mn-cs"/>
                        </a:rPr>
                        <a:t>Relationnel</a:t>
                      </a:r>
                      <a:r>
                        <a:rPr lang="en-US" sz="1800" b="0" i="0" kern="1200" dirty="0" smtClean="0">
                          <a:solidFill>
                            <a:schemeClr val="lt1"/>
                          </a:solidFill>
                          <a:effectLst/>
                          <a:latin typeface="+mn-lt"/>
                          <a:ea typeface="+mn-ea"/>
                          <a:cs typeface="+mn-cs"/>
                        </a:rPr>
                        <a:t>)</a:t>
                      </a:r>
                      <a:endParaRPr lang="en-US" dirty="0"/>
                    </a:p>
                  </a:txBody>
                  <a:tcPr/>
                </a:tc>
                <a:tc>
                  <a:txBody>
                    <a:bodyPr/>
                    <a:lstStyle/>
                    <a:p>
                      <a:r>
                        <a:rPr lang="en-US" dirty="0" smtClean="0"/>
                        <a:t>NoSQL </a:t>
                      </a:r>
                      <a:r>
                        <a:rPr lang="en-US" b="0" dirty="0" smtClean="0"/>
                        <a:t>(Non</a:t>
                      </a:r>
                      <a:r>
                        <a:rPr lang="en-US" b="0" baseline="0" dirty="0" smtClean="0"/>
                        <a:t> </a:t>
                      </a:r>
                      <a:r>
                        <a:rPr lang="en-US" b="0" baseline="0" dirty="0" err="1" smtClean="0"/>
                        <a:t>R</a:t>
                      </a:r>
                      <a:r>
                        <a:rPr lang="en-US" b="0" dirty="0" err="1" smtClean="0"/>
                        <a:t>elationnel</a:t>
                      </a:r>
                      <a:r>
                        <a:rPr lang="en-US" b="0" dirty="0" smtClean="0"/>
                        <a:t>)</a:t>
                      </a:r>
                      <a:endParaRPr lang="en-US" b="0" dirty="0"/>
                    </a:p>
                  </a:txBody>
                  <a:tcPr/>
                </a:tc>
                <a:extLst>
                  <a:ext uri="{0D108BD9-81ED-4DB2-BD59-A6C34878D82A}">
                    <a16:rowId xmlns:a16="http://schemas.microsoft.com/office/drawing/2014/main" val="1786229778"/>
                  </a:ext>
                </a:extLst>
              </a:tr>
              <a:tr h="645014">
                <a:tc>
                  <a:txBody>
                    <a:bodyPr/>
                    <a:lstStyle/>
                    <a:p>
                      <a:r>
                        <a:rPr lang="en-US" dirty="0" smtClean="0"/>
                        <a:t>Structures de </a:t>
                      </a:r>
                      <a:r>
                        <a:rPr lang="fr-CA" noProof="0" dirty="0" smtClean="0"/>
                        <a:t>données</a:t>
                      </a:r>
                      <a:r>
                        <a:rPr lang="en-US" baseline="0" dirty="0" smtClean="0"/>
                        <a:t> </a:t>
                      </a:r>
                      <a:endParaRPr lang="en-US" dirty="0"/>
                    </a:p>
                  </a:txBody>
                  <a:tcPr/>
                </a:tc>
                <a:tc>
                  <a:txBody>
                    <a:bodyPr/>
                    <a:lstStyle/>
                    <a:p>
                      <a:r>
                        <a:rPr lang="fr-FR" sz="1800" b="0" i="0" kern="1200" dirty="0" smtClean="0">
                          <a:solidFill>
                            <a:schemeClr val="dk1"/>
                          </a:solidFill>
                          <a:effectLst/>
                          <a:latin typeface="+mn-lt"/>
                          <a:ea typeface="+mn-ea"/>
                          <a:cs typeface="+mn-cs"/>
                        </a:rPr>
                        <a:t>Tables avec lignes et colonnes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b="0" i="0" kern="1200" dirty="0" smtClean="0">
                          <a:solidFill>
                            <a:schemeClr val="dk1"/>
                          </a:solidFill>
                          <a:effectLst/>
                          <a:latin typeface="+mn-lt"/>
                          <a:ea typeface="+mn-ea"/>
                          <a:cs typeface="+mn-cs"/>
                        </a:rPr>
                        <a:t>Basé sur des documents, clé-valeur, famille de colonnes ou graphes</a:t>
                      </a:r>
                      <a:r>
                        <a:rPr lang="fr-FR" sz="1800" b="0" i="0" u="none" strike="noStrike" kern="1200" dirty="0" smtClean="0">
                          <a:solidFill>
                            <a:schemeClr val="dk1"/>
                          </a:solidFill>
                          <a:effectLst/>
                          <a:latin typeface="+mn-lt"/>
                          <a:ea typeface="+mn-ea"/>
                          <a:cs typeface="+mn-cs"/>
                          <a:hlinkClick r:id="rId2"/>
                        </a:rPr>
                        <a:t>1</a:t>
                      </a:r>
                      <a:endParaRPr lang="en-US" dirty="0" smtClean="0"/>
                    </a:p>
                    <a:p>
                      <a:endParaRPr lang="en-US" dirty="0"/>
                    </a:p>
                  </a:txBody>
                  <a:tcPr/>
                </a:tc>
                <a:extLst>
                  <a:ext uri="{0D108BD9-81ED-4DB2-BD59-A6C34878D82A}">
                    <a16:rowId xmlns:a16="http://schemas.microsoft.com/office/drawing/2014/main" val="2353743602"/>
                  </a:ext>
                </a:extLst>
              </a:tr>
              <a:tr h="645014">
                <a:tc>
                  <a:txBody>
                    <a:bodyPr/>
                    <a:lstStyle/>
                    <a:p>
                      <a:r>
                        <a:rPr lang="en-US" dirty="0" err="1" smtClean="0"/>
                        <a:t>Sch</a:t>
                      </a:r>
                      <a:r>
                        <a:rPr lang="fr-CA" noProof="0" dirty="0" smtClean="0"/>
                        <a:t>é</a:t>
                      </a:r>
                      <a:r>
                        <a:rPr lang="en-US" dirty="0" smtClean="0"/>
                        <a:t>ma</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Fixe (structure </a:t>
                      </a:r>
                      <a:r>
                        <a:rPr lang="en-US" sz="1800" b="0" i="0" kern="1200" dirty="0" err="1" smtClean="0">
                          <a:solidFill>
                            <a:schemeClr val="dk1"/>
                          </a:solidFill>
                          <a:effectLst/>
                          <a:latin typeface="+mn-lt"/>
                          <a:ea typeface="+mn-ea"/>
                          <a:cs typeface="+mn-cs"/>
                        </a:rPr>
                        <a:t>prédéfinie</a:t>
                      </a:r>
                      <a:r>
                        <a:rPr lang="en-US" sz="1800" b="0" i="0" kern="1200" baseline="0" dirty="0" smtClean="0">
                          <a:solidFill>
                            <a:schemeClr val="dk1"/>
                          </a:solidFill>
                          <a:effectLst/>
                          <a:latin typeface="+mn-lt"/>
                          <a:ea typeface="+mn-ea"/>
                          <a:cs typeface="+mn-cs"/>
                        </a:rPr>
                        <a:t> </a:t>
                      </a:r>
                      <a:r>
                        <a:rPr lang="en-US" sz="1800" b="0" i="0" kern="1200" baseline="0" dirty="0" err="1" smtClean="0">
                          <a:solidFill>
                            <a:schemeClr val="dk1"/>
                          </a:solidFill>
                          <a:effectLst/>
                          <a:latin typeface="+mn-lt"/>
                          <a:ea typeface="+mn-ea"/>
                          <a:cs typeface="+mn-cs"/>
                        </a:rPr>
                        <a:t>er</a:t>
                      </a:r>
                      <a:r>
                        <a:rPr lang="en-US" sz="1800" b="0" i="0" kern="1200" baseline="0" dirty="0" smtClean="0">
                          <a:solidFill>
                            <a:schemeClr val="dk1"/>
                          </a:solidFill>
                          <a:effectLst/>
                          <a:latin typeface="+mn-lt"/>
                          <a:ea typeface="+mn-ea"/>
                          <a:cs typeface="+mn-cs"/>
                        </a:rPr>
                        <a:t> </a:t>
                      </a:r>
                      <a:r>
                        <a:rPr lang="en-US" sz="1800" b="0" i="0" kern="1200" baseline="0" dirty="0" err="1" smtClean="0">
                          <a:solidFill>
                            <a:schemeClr val="dk1"/>
                          </a:solidFill>
                          <a:effectLst/>
                          <a:latin typeface="+mn-lt"/>
                          <a:ea typeface="+mn-ea"/>
                          <a:cs typeface="+mn-cs"/>
                        </a:rPr>
                        <a:t>rigide</a:t>
                      </a:r>
                      <a:r>
                        <a:rPr lang="en-US" sz="1800" b="0" i="0" kern="1200" baseline="0" dirty="0" smtClean="0">
                          <a:solidFill>
                            <a:schemeClr val="dk1"/>
                          </a:solidFill>
                          <a:effectLst/>
                          <a:latin typeface="+mn-lt"/>
                          <a:ea typeface="+mn-ea"/>
                          <a:cs typeface="+mn-cs"/>
                        </a:rPr>
                        <a:t>) </a:t>
                      </a:r>
                      <a:r>
                        <a:rPr lang="fr-FR" sz="1800" b="0" i="0" kern="1200" dirty="0" smtClean="0">
                          <a:solidFill>
                            <a:schemeClr val="dk1"/>
                          </a:solidFill>
                          <a:effectLst/>
                          <a:latin typeface="+mn-lt"/>
                          <a:ea typeface="+mn-ea"/>
                          <a:cs typeface="+mn-cs"/>
                        </a:rPr>
                        <a:t>nécessite une planification préalable</a:t>
                      </a:r>
                      <a:endParaRPr lang="en-US" dirty="0" smtClean="0"/>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Flexible (</a:t>
                      </a:r>
                      <a:r>
                        <a:rPr lang="en-US" dirty="0" err="1" smtClean="0"/>
                        <a:t>dynamique</a:t>
                      </a:r>
                      <a:r>
                        <a:rPr lang="en-US" baseline="0" dirty="0" smtClean="0"/>
                        <a:t> et adaptable</a:t>
                      </a:r>
                      <a:r>
                        <a:rPr lang="fr-FR" sz="1800" b="0" i="0" kern="1200" dirty="0" smtClean="0">
                          <a:solidFill>
                            <a:schemeClr val="dk1"/>
                          </a:solidFill>
                          <a:effectLst/>
                          <a:latin typeface="+mn-lt"/>
                          <a:ea typeface="+mn-ea"/>
                          <a:cs typeface="+mn-cs"/>
                        </a:rPr>
                        <a:t> facilement) aux changements</a:t>
                      </a:r>
                      <a:endParaRPr lang="en-US" dirty="0" smtClean="0"/>
                    </a:p>
                    <a:p>
                      <a:endParaRPr lang="en-US" dirty="0"/>
                    </a:p>
                  </a:txBody>
                  <a:tcPr/>
                </a:tc>
                <a:extLst>
                  <a:ext uri="{0D108BD9-81ED-4DB2-BD59-A6C34878D82A}">
                    <a16:rowId xmlns:a16="http://schemas.microsoft.com/office/drawing/2014/main" val="1205048841"/>
                  </a:ext>
                </a:extLst>
              </a:tr>
              <a:tr h="645014">
                <a:tc>
                  <a:txBody>
                    <a:bodyPr/>
                    <a:lstStyle/>
                    <a:p>
                      <a:r>
                        <a:rPr lang="en-US" sz="1800" b="0" i="0" kern="1200" dirty="0" err="1" smtClean="0">
                          <a:solidFill>
                            <a:schemeClr val="dk1"/>
                          </a:solidFill>
                          <a:effectLst/>
                          <a:latin typeface="+mn-lt"/>
                          <a:ea typeface="+mn-ea"/>
                          <a:cs typeface="+mn-cs"/>
                        </a:rPr>
                        <a:t>Évolutivité</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Vertical (</a:t>
                      </a:r>
                      <a:r>
                        <a:rPr lang="en-US" sz="1800" b="0" i="0" kern="1200" dirty="0" err="1" smtClean="0">
                          <a:solidFill>
                            <a:schemeClr val="dk1"/>
                          </a:solidFill>
                          <a:effectLst/>
                          <a:latin typeface="+mn-lt"/>
                          <a:ea typeface="+mn-ea"/>
                          <a:cs typeface="+mn-cs"/>
                        </a:rPr>
                        <a:t>amélioration</a:t>
                      </a:r>
                      <a:r>
                        <a:rPr lang="en-US" sz="1800" b="0" i="0" kern="1200" dirty="0" smtClean="0">
                          <a:solidFill>
                            <a:schemeClr val="dk1"/>
                          </a:solidFill>
                          <a:effectLst/>
                          <a:latin typeface="+mn-lt"/>
                          <a:ea typeface="+mn-ea"/>
                          <a:cs typeface="+mn-cs"/>
                        </a:rPr>
                        <a:t> du </a:t>
                      </a:r>
                      <a:r>
                        <a:rPr lang="en-US" sz="1800" b="0" i="0" kern="1200" dirty="0" err="1" smtClean="0">
                          <a:solidFill>
                            <a:schemeClr val="dk1"/>
                          </a:solidFill>
                          <a:effectLst/>
                          <a:latin typeface="+mn-lt"/>
                          <a:ea typeface="+mn-ea"/>
                          <a:cs typeface="+mn-cs"/>
                        </a:rPr>
                        <a:t>matériel</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Peut</a:t>
                      </a:r>
                      <a:r>
                        <a:rPr lang="en-US" sz="1800" b="0" i="0" kern="1200" baseline="0" dirty="0" smtClean="0">
                          <a:solidFill>
                            <a:schemeClr val="dk1"/>
                          </a:solidFill>
                          <a:effectLst/>
                          <a:latin typeface="+mn-lt"/>
                          <a:ea typeface="+mn-ea"/>
                          <a:cs typeface="+mn-cs"/>
                        </a:rPr>
                        <a:t> </a:t>
                      </a:r>
                      <a:r>
                        <a:rPr lang="fr-CA" sz="1800" b="0" i="0" kern="1200" baseline="0" noProof="0" dirty="0" smtClean="0">
                          <a:solidFill>
                            <a:schemeClr val="dk1"/>
                          </a:solidFill>
                          <a:effectLst/>
                          <a:latin typeface="+mn-lt"/>
                          <a:ea typeface="+mn-ea"/>
                          <a:cs typeface="+mn-cs"/>
                        </a:rPr>
                        <a:t>être</a:t>
                      </a:r>
                      <a:r>
                        <a:rPr lang="en-US" sz="1800" b="0" i="0" kern="1200" baseline="0" dirty="0" smtClean="0">
                          <a:solidFill>
                            <a:schemeClr val="dk1"/>
                          </a:solidFill>
                          <a:effectLst/>
                          <a:latin typeface="+mn-lt"/>
                          <a:ea typeface="+mn-ea"/>
                          <a:cs typeface="+mn-cs"/>
                        </a:rPr>
                        <a:t> </a:t>
                      </a:r>
                      <a:r>
                        <a:rPr lang="fr-CA" sz="1800" b="0" i="0" kern="1200" baseline="0" noProof="0" dirty="0" smtClean="0">
                          <a:solidFill>
                            <a:schemeClr val="dk1"/>
                          </a:solidFill>
                          <a:effectLst/>
                          <a:latin typeface="+mn-lt"/>
                          <a:ea typeface="+mn-ea"/>
                          <a:cs typeface="+mn-cs"/>
                        </a:rPr>
                        <a:t>couteux</a:t>
                      </a:r>
                      <a:endParaRPr lang="fr-CA" noProof="0" dirty="0" smtClean="0"/>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Horizontal (</a:t>
                      </a:r>
                      <a:r>
                        <a:rPr lang="en-US" dirty="0" err="1" smtClean="0"/>
                        <a:t>ajout</a:t>
                      </a:r>
                      <a:r>
                        <a:rPr lang="en-US" baseline="0" dirty="0" smtClean="0"/>
                        <a:t> de </a:t>
                      </a:r>
                      <a:r>
                        <a:rPr lang="en-US" baseline="0" dirty="0" err="1" smtClean="0"/>
                        <a:t>serveurs</a:t>
                      </a:r>
                      <a:r>
                        <a:rPr lang="en-US" baseline="0" dirty="0" smtClean="0"/>
                        <a:t>) </a:t>
                      </a:r>
                      <a:endParaRPr lang="en-US" dirty="0" smtClean="0"/>
                    </a:p>
                    <a:p>
                      <a:endParaRPr lang="en-US" dirty="0"/>
                    </a:p>
                  </a:txBody>
                  <a:tcPr/>
                </a:tc>
                <a:extLst>
                  <a:ext uri="{0D108BD9-81ED-4DB2-BD59-A6C34878D82A}">
                    <a16:rowId xmlns:a16="http://schemas.microsoft.com/office/drawing/2014/main" val="2783657349"/>
                  </a:ext>
                </a:extLst>
              </a:tr>
              <a:tr h="645014">
                <a:tc>
                  <a:txBody>
                    <a:bodyPr/>
                    <a:lstStyle/>
                    <a:p>
                      <a:r>
                        <a:rPr lang="en-US" sz="1800" b="0" i="0" kern="1200" dirty="0" err="1" smtClean="0">
                          <a:solidFill>
                            <a:schemeClr val="dk1"/>
                          </a:solidFill>
                          <a:effectLst/>
                          <a:latin typeface="+mn-lt"/>
                          <a:ea typeface="+mn-ea"/>
                          <a:cs typeface="+mn-cs"/>
                        </a:rPr>
                        <a:t>Cohérence</a:t>
                      </a:r>
                      <a:r>
                        <a:rPr lang="en-US" sz="1800" b="0" i="0" kern="1200" dirty="0" smtClean="0">
                          <a:solidFill>
                            <a:schemeClr val="dk1"/>
                          </a:solidFill>
                          <a:effectLst/>
                          <a:latin typeface="+mn-lt"/>
                          <a:ea typeface="+mn-ea"/>
                          <a:cs typeface="+mn-cs"/>
                        </a:rPr>
                        <a:t> des </a:t>
                      </a:r>
                      <a:r>
                        <a:rPr lang="en-US" sz="1800" b="0" i="0" kern="1200" dirty="0" err="1" smtClean="0">
                          <a:solidFill>
                            <a:schemeClr val="dk1"/>
                          </a:solidFill>
                          <a:effectLst/>
                          <a:latin typeface="+mn-lt"/>
                          <a:ea typeface="+mn-ea"/>
                          <a:cs typeface="+mn-cs"/>
                        </a:rPr>
                        <a:t>données</a:t>
                      </a:r>
                      <a:endParaRPr lang="en-US" dirty="0"/>
                    </a:p>
                  </a:txBody>
                  <a:tcPr/>
                </a:tc>
                <a:tc>
                  <a:txBody>
                    <a:bodyPr/>
                    <a:lstStyle/>
                    <a:p>
                      <a:r>
                        <a:rPr lang="en-US" sz="1800" b="0" i="0" kern="1200" dirty="0" err="1" smtClean="0">
                          <a:solidFill>
                            <a:schemeClr val="dk1"/>
                          </a:solidFill>
                          <a:effectLst/>
                          <a:latin typeface="+mn-lt"/>
                          <a:ea typeface="+mn-ea"/>
                          <a:cs typeface="+mn-cs"/>
                        </a:rPr>
                        <a:t>Conforme</a:t>
                      </a:r>
                      <a:r>
                        <a:rPr lang="en-US" sz="1800" b="0" i="0" kern="1200" dirty="0" smtClean="0">
                          <a:solidFill>
                            <a:schemeClr val="dk1"/>
                          </a:solidFill>
                          <a:effectLst/>
                          <a:latin typeface="+mn-lt"/>
                          <a:ea typeface="+mn-ea"/>
                          <a:cs typeface="+mn-cs"/>
                        </a:rPr>
                        <a:t> ACID (forte </a:t>
                      </a:r>
                      <a:r>
                        <a:rPr lang="en-US" sz="1800" b="0" i="0" kern="1200" dirty="0" err="1" smtClean="0">
                          <a:solidFill>
                            <a:schemeClr val="dk1"/>
                          </a:solidFill>
                          <a:effectLst/>
                          <a:latin typeface="+mn-lt"/>
                          <a:ea typeface="+mn-ea"/>
                          <a:cs typeface="+mn-cs"/>
                        </a:rPr>
                        <a:t>cohérence</a:t>
                      </a:r>
                      <a:r>
                        <a:rPr lang="en-US" sz="1800" b="0" i="0" kern="1200" dirty="0" smtClean="0">
                          <a:solidFill>
                            <a:schemeClr val="dk1"/>
                          </a:solidFill>
                          <a:effectLst/>
                          <a:latin typeface="+mn-lt"/>
                          <a:ea typeface="+mn-ea"/>
                          <a:cs typeface="+mn-cs"/>
                        </a:rPr>
                        <a:t>)</a:t>
                      </a:r>
                      <a:endParaRPr lang="en-US" dirty="0"/>
                    </a:p>
                  </a:txBody>
                  <a:tcPr/>
                </a:tc>
                <a:tc>
                  <a:txBody>
                    <a:bodyPr/>
                    <a:lstStyle/>
                    <a:p>
                      <a:r>
                        <a:rPr lang="fr-FR" noProof="0" dirty="0" smtClean="0"/>
                        <a:t>Généralement</a:t>
                      </a:r>
                      <a:r>
                        <a:rPr lang="en-US" baseline="0" dirty="0" smtClean="0"/>
                        <a:t> BASE (plus </a:t>
                      </a:r>
                      <a:r>
                        <a:rPr lang="en-US" baseline="0" dirty="0" err="1" smtClean="0"/>
                        <a:t>disponible</a:t>
                      </a:r>
                      <a:r>
                        <a:rPr lang="en-US" baseline="0" dirty="0" smtClean="0"/>
                        <a:t>, </a:t>
                      </a:r>
                      <a:r>
                        <a:rPr lang="en-US" baseline="0" dirty="0" err="1" smtClean="0"/>
                        <a:t>moins</a:t>
                      </a:r>
                      <a:r>
                        <a:rPr lang="en-US" baseline="0" dirty="0" smtClean="0"/>
                        <a:t> </a:t>
                      </a:r>
                      <a:r>
                        <a:rPr lang="en-US" baseline="0" dirty="0" err="1" smtClean="0"/>
                        <a:t>coh</a:t>
                      </a:r>
                      <a:r>
                        <a:rPr lang="en-US" sz="1800" b="0" i="0" kern="1200" dirty="0" err="1" smtClean="0">
                          <a:solidFill>
                            <a:schemeClr val="dk1"/>
                          </a:solidFill>
                          <a:effectLst/>
                          <a:latin typeface="+mn-lt"/>
                          <a:ea typeface="+mn-ea"/>
                          <a:cs typeface="+mn-cs"/>
                        </a:rPr>
                        <a:t>é</a:t>
                      </a:r>
                      <a:r>
                        <a:rPr lang="en-US" baseline="0" dirty="0" err="1" smtClean="0"/>
                        <a:t>rent</a:t>
                      </a:r>
                      <a:r>
                        <a:rPr lang="en-US" baseline="0" dirty="0" smtClean="0"/>
                        <a:t>)</a:t>
                      </a:r>
                      <a:endParaRPr lang="en-US" dirty="0"/>
                    </a:p>
                  </a:txBody>
                  <a:tcPr/>
                </a:tc>
                <a:extLst>
                  <a:ext uri="{0D108BD9-81ED-4DB2-BD59-A6C34878D82A}">
                    <a16:rowId xmlns:a16="http://schemas.microsoft.com/office/drawing/2014/main" val="2362252451"/>
                  </a:ext>
                </a:extLst>
              </a:tr>
              <a:tr h="645014">
                <a:tc>
                  <a:txBody>
                    <a:bodyPr/>
                    <a:lstStyle/>
                    <a:p>
                      <a:r>
                        <a:rPr lang="en-US" sz="1800" b="0" i="0" kern="1200" dirty="0" err="1" smtClean="0">
                          <a:solidFill>
                            <a:schemeClr val="dk1"/>
                          </a:solidFill>
                          <a:effectLst/>
                          <a:latin typeface="+mn-lt"/>
                          <a:ea typeface="+mn-ea"/>
                          <a:cs typeface="+mn-cs"/>
                        </a:rPr>
                        <a:t>Langage</a:t>
                      </a:r>
                      <a:r>
                        <a:rPr lang="en-US" sz="1800" b="0" i="0" kern="1200" dirty="0" smtClean="0">
                          <a:solidFill>
                            <a:schemeClr val="dk1"/>
                          </a:solidFill>
                          <a:effectLst/>
                          <a:latin typeface="+mn-lt"/>
                          <a:ea typeface="+mn-ea"/>
                          <a:cs typeface="+mn-cs"/>
                        </a:rPr>
                        <a:t> de </a:t>
                      </a:r>
                      <a:r>
                        <a:rPr lang="en-US" sz="1800" b="0" i="0" kern="1200" dirty="0" err="1" smtClean="0">
                          <a:solidFill>
                            <a:schemeClr val="dk1"/>
                          </a:solidFill>
                          <a:effectLst/>
                          <a:latin typeface="+mn-lt"/>
                          <a:ea typeface="+mn-ea"/>
                          <a:cs typeface="+mn-cs"/>
                        </a:rPr>
                        <a:t>requête</a:t>
                      </a:r>
                      <a:endParaRPr lang="en-US" dirty="0"/>
                    </a:p>
                  </a:txBody>
                  <a:tcPr/>
                </a:tc>
                <a:tc>
                  <a:txBody>
                    <a:bodyPr/>
                    <a:lstStyle/>
                    <a:p>
                      <a:r>
                        <a:rPr lang="en-US" dirty="0" smtClean="0"/>
                        <a:t>Structured Query Language</a:t>
                      </a:r>
                      <a:endParaRPr lang="en-US" dirty="0"/>
                    </a:p>
                  </a:txBody>
                  <a:tcPr/>
                </a:tc>
                <a:tc>
                  <a:txBody>
                    <a:bodyPr/>
                    <a:lstStyle/>
                    <a:p>
                      <a:r>
                        <a:rPr lang="en-US" dirty="0" err="1" smtClean="0"/>
                        <a:t>Varie</a:t>
                      </a:r>
                      <a:r>
                        <a:rPr lang="en-US" dirty="0" smtClean="0"/>
                        <a:t> </a:t>
                      </a:r>
                      <a:r>
                        <a:rPr lang="en-US" dirty="0" err="1" smtClean="0"/>
                        <a:t>selon</a:t>
                      </a:r>
                      <a:r>
                        <a:rPr lang="en-US" dirty="0" smtClean="0"/>
                        <a:t> le type de base</a:t>
                      </a:r>
                      <a:endParaRPr lang="en-US" dirty="0"/>
                    </a:p>
                  </a:txBody>
                  <a:tcPr/>
                </a:tc>
                <a:extLst>
                  <a:ext uri="{0D108BD9-81ED-4DB2-BD59-A6C34878D82A}">
                    <a16:rowId xmlns:a16="http://schemas.microsoft.com/office/drawing/2014/main" val="271750324"/>
                  </a:ext>
                </a:extLst>
              </a:tr>
            </a:tbl>
          </a:graphicData>
        </a:graphic>
      </p:graphicFrame>
    </p:spTree>
    <p:extLst>
      <p:ext uri="{BB962C8B-B14F-4D97-AF65-F5344CB8AC3E}">
        <p14:creationId xmlns:p14="http://schemas.microsoft.com/office/powerpoint/2010/main" val="1487435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05103346"/>
              </p:ext>
            </p:extLst>
          </p:nvPr>
        </p:nvGraphicFramePr>
        <p:xfrm>
          <a:off x="991402" y="1241658"/>
          <a:ext cx="10318284" cy="5166312"/>
        </p:xfrm>
        <a:graphic>
          <a:graphicData uri="http://schemas.openxmlformats.org/drawingml/2006/table">
            <a:tbl>
              <a:tblPr firstRow="1" bandRow="1">
                <a:tableStyleId>{5C22544A-7EE6-4342-B048-85BDC9FD1C3A}</a:tableStyleId>
              </a:tblPr>
              <a:tblGrid>
                <a:gridCol w="3439428">
                  <a:extLst>
                    <a:ext uri="{9D8B030D-6E8A-4147-A177-3AD203B41FA5}">
                      <a16:colId xmlns:a16="http://schemas.microsoft.com/office/drawing/2014/main" val="137911590"/>
                    </a:ext>
                  </a:extLst>
                </a:gridCol>
                <a:gridCol w="3439428">
                  <a:extLst>
                    <a:ext uri="{9D8B030D-6E8A-4147-A177-3AD203B41FA5}">
                      <a16:colId xmlns:a16="http://schemas.microsoft.com/office/drawing/2014/main" val="1464036352"/>
                    </a:ext>
                  </a:extLst>
                </a:gridCol>
                <a:gridCol w="3439428">
                  <a:extLst>
                    <a:ext uri="{9D8B030D-6E8A-4147-A177-3AD203B41FA5}">
                      <a16:colId xmlns:a16="http://schemas.microsoft.com/office/drawing/2014/main" val="1477389886"/>
                    </a:ext>
                  </a:extLst>
                </a:gridCol>
              </a:tblGrid>
              <a:tr h="716264">
                <a:tc>
                  <a:txBody>
                    <a:bodyPr/>
                    <a:lstStyle/>
                    <a:p>
                      <a:endParaRPr lang="en-US" dirty="0"/>
                    </a:p>
                  </a:txBody>
                  <a:tcPr/>
                </a:tc>
                <a:tc>
                  <a:txBody>
                    <a:bodyPr/>
                    <a:lstStyle/>
                    <a:p>
                      <a:r>
                        <a:rPr lang="en-US" dirty="0" smtClean="0"/>
                        <a:t>SQL</a:t>
                      </a:r>
                      <a:endParaRPr lang="en-US" dirty="0"/>
                    </a:p>
                  </a:txBody>
                  <a:tcPr/>
                </a:tc>
                <a:tc>
                  <a:txBody>
                    <a:bodyPr/>
                    <a:lstStyle/>
                    <a:p>
                      <a:r>
                        <a:rPr lang="en-US" dirty="0" smtClean="0"/>
                        <a:t>NoSQL</a:t>
                      </a:r>
                      <a:endParaRPr lang="en-US" dirty="0"/>
                    </a:p>
                  </a:txBody>
                  <a:tcPr/>
                </a:tc>
                <a:extLst>
                  <a:ext uri="{0D108BD9-81ED-4DB2-BD59-A6C34878D82A}">
                    <a16:rowId xmlns:a16="http://schemas.microsoft.com/office/drawing/2014/main" val="2353743602"/>
                  </a:ext>
                </a:extLst>
              </a:tr>
              <a:tr h="11738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Performance</a:t>
                      </a:r>
                      <a:endParaRPr lang="en-US" dirty="0" smtClean="0"/>
                    </a:p>
                    <a:p>
                      <a:endParaRPr lang="en-US" dirty="0"/>
                    </a:p>
                  </a:txBody>
                  <a:tcPr/>
                </a:tc>
                <a:tc>
                  <a:txBody>
                    <a:bodyPr/>
                    <a:lstStyle/>
                    <a:p>
                      <a:r>
                        <a:rPr lang="en-US" dirty="0" err="1" smtClean="0"/>
                        <a:t>Efficace</a:t>
                      </a:r>
                      <a:r>
                        <a:rPr lang="en-US" dirty="0" smtClean="0"/>
                        <a:t> </a:t>
                      </a:r>
                      <a:r>
                        <a:rPr lang="fr-CA" noProof="0" dirty="0" smtClean="0"/>
                        <a:t>pour</a:t>
                      </a:r>
                      <a:r>
                        <a:rPr lang="en-US" dirty="0" smtClean="0"/>
                        <a:t> les </a:t>
                      </a:r>
                      <a:r>
                        <a:rPr lang="fr-CA" noProof="0" dirty="0" smtClean="0"/>
                        <a:t>requêtes</a:t>
                      </a:r>
                      <a:r>
                        <a:rPr lang="en-US" dirty="0" smtClean="0"/>
                        <a:t> complexes et le transactions</a:t>
                      </a:r>
                      <a:endParaRPr lang="en-US" dirty="0"/>
                    </a:p>
                  </a:txBody>
                  <a:tcPr/>
                </a:tc>
                <a:tc>
                  <a:txBody>
                    <a:bodyPr/>
                    <a:lstStyle/>
                    <a:p>
                      <a:r>
                        <a:rPr lang="fr-FR" sz="1800" b="0" i="0" kern="1200" dirty="0" smtClean="0">
                          <a:solidFill>
                            <a:schemeClr val="dk1"/>
                          </a:solidFill>
                          <a:effectLst/>
                          <a:latin typeface="+mn-lt"/>
                          <a:ea typeface="+mn-ea"/>
                          <a:cs typeface="+mn-cs"/>
                        </a:rPr>
                        <a:t>Meilleure pour les données à grande échelle et les opérations de lecture/écriture rapides</a:t>
                      </a:r>
                      <a:endParaRPr lang="en-US" dirty="0"/>
                    </a:p>
                  </a:txBody>
                  <a:tcPr/>
                </a:tc>
                <a:extLst>
                  <a:ext uri="{0D108BD9-81ED-4DB2-BD59-A6C34878D82A}">
                    <a16:rowId xmlns:a16="http://schemas.microsoft.com/office/drawing/2014/main" val="1205048841"/>
                  </a:ext>
                </a:extLst>
              </a:tr>
              <a:tr h="902969">
                <a:tc>
                  <a:txBody>
                    <a:bodyPr/>
                    <a:lstStyle/>
                    <a:p>
                      <a:r>
                        <a:rPr lang="en-US" sz="1800" b="0" i="0" kern="1200" dirty="0" err="1" smtClean="0">
                          <a:solidFill>
                            <a:schemeClr val="dk1"/>
                          </a:solidFill>
                          <a:effectLst/>
                          <a:latin typeface="+mn-lt"/>
                          <a:ea typeface="+mn-ea"/>
                          <a:cs typeface="+mn-cs"/>
                        </a:rPr>
                        <a:t>Cas</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d'utilisation</a:t>
                      </a:r>
                      <a:endParaRPr lang="en-US" dirty="0"/>
                    </a:p>
                  </a:txBody>
                  <a:tcPr/>
                </a:tc>
                <a:tc>
                  <a:txBody>
                    <a:bodyPr/>
                    <a:lstStyle/>
                    <a:p>
                      <a:r>
                        <a:rPr lang="fr-CA" noProof="0" dirty="0" smtClean="0"/>
                        <a:t>Systèmes</a:t>
                      </a:r>
                      <a:r>
                        <a:rPr lang="en-US" dirty="0" smtClean="0"/>
                        <a:t> </a:t>
                      </a:r>
                      <a:r>
                        <a:rPr lang="en-US" dirty="0" err="1" smtClean="0"/>
                        <a:t>transactionnels</a:t>
                      </a:r>
                      <a:endParaRPr lang="en-US" dirty="0" smtClean="0"/>
                    </a:p>
                    <a:p>
                      <a:r>
                        <a:rPr lang="en-US" dirty="0" smtClean="0"/>
                        <a:t>(</a:t>
                      </a:r>
                      <a:r>
                        <a:rPr lang="en-US" dirty="0" err="1" smtClean="0"/>
                        <a:t>Banques</a:t>
                      </a:r>
                      <a:r>
                        <a:rPr lang="en-US" dirty="0" smtClean="0"/>
                        <a:t>,</a:t>
                      </a:r>
                      <a:r>
                        <a:rPr lang="en-US" baseline="0" dirty="0" smtClean="0"/>
                        <a:t> ERP)</a:t>
                      </a:r>
                      <a:endParaRPr lang="en-US" dirty="0"/>
                    </a:p>
                  </a:txBody>
                  <a:tcPr/>
                </a:tc>
                <a:tc>
                  <a:txBody>
                    <a:bodyPr/>
                    <a:lstStyle/>
                    <a:p>
                      <a:r>
                        <a:rPr lang="fr-FR" sz="1800" b="0" i="0" kern="1200" dirty="0" err="1" smtClean="0">
                          <a:solidFill>
                            <a:schemeClr val="dk1"/>
                          </a:solidFill>
                          <a:effectLst/>
                          <a:latin typeface="+mn-lt"/>
                          <a:ea typeface="+mn-ea"/>
                          <a:cs typeface="+mn-cs"/>
                        </a:rPr>
                        <a:t>Big</a:t>
                      </a:r>
                      <a:r>
                        <a:rPr lang="fr-FR" sz="1800" b="0" i="0" kern="1200" dirty="0" smtClean="0">
                          <a:solidFill>
                            <a:schemeClr val="dk1"/>
                          </a:solidFill>
                          <a:effectLst/>
                          <a:latin typeface="+mn-lt"/>
                          <a:ea typeface="+mn-ea"/>
                          <a:cs typeface="+mn-cs"/>
                        </a:rPr>
                        <a:t> data, applications web en temps réel</a:t>
                      </a:r>
                      <a:r>
                        <a:rPr lang="fr-FR" sz="1800" b="0" i="0" kern="1200" baseline="0" dirty="0" smtClean="0">
                          <a:solidFill>
                            <a:schemeClr val="dk1"/>
                          </a:solidFill>
                          <a:effectLst/>
                          <a:latin typeface="+mn-lt"/>
                          <a:ea typeface="+mn-ea"/>
                          <a:cs typeface="+mn-cs"/>
                        </a:rPr>
                        <a:t> (streaming); Data </a:t>
                      </a:r>
                      <a:r>
                        <a:rPr lang="fr-FR" sz="1800" b="0" i="0" kern="1200" baseline="0" dirty="0" err="1" smtClean="0">
                          <a:solidFill>
                            <a:schemeClr val="dk1"/>
                          </a:solidFill>
                          <a:effectLst/>
                          <a:latin typeface="+mn-lt"/>
                          <a:ea typeface="+mn-ea"/>
                          <a:cs typeface="+mn-cs"/>
                        </a:rPr>
                        <a:t>Lakes</a:t>
                      </a:r>
                      <a:endParaRPr lang="en-US" dirty="0"/>
                    </a:p>
                  </a:txBody>
                  <a:tcPr/>
                </a:tc>
                <a:extLst>
                  <a:ext uri="{0D108BD9-81ED-4DB2-BD59-A6C34878D82A}">
                    <a16:rowId xmlns:a16="http://schemas.microsoft.com/office/drawing/2014/main" val="2783657349"/>
                  </a:ext>
                </a:extLst>
              </a:tr>
              <a:tr h="716264">
                <a:tc>
                  <a:txBody>
                    <a:bodyPr/>
                    <a:lstStyle/>
                    <a:p>
                      <a:r>
                        <a:rPr lang="en-US" dirty="0" err="1" smtClean="0"/>
                        <a:t>Exemples</a:t>
                      </a:r>
                      <a:endParaRPr lang="en-US" dirty="0"/>
                    </a:p>
                  </a:txBody>
                  <a:tcPr/>
                </a:tc>
                <a:tc>
                  <a:txBody>
                    <a:bodyPr/>
                    <a:lstStyle/>
                    <a:p>
                      <a:r>
                        <a:rPr lang="en-US" dirty="0" smtClean="0"/>
                        <a:t>MySQL, SQL, </a:t>
                      </a:r>
                      <a:r>
                        <a:rPr lang="en-US" dirty="0" err="1" smtClean="0"/>
                        <a:t>PostGreSQL</a:t>
                      </a:r>
                      <a:r>
                        <a:rPr lang="en-US" dirty="0" smtClean="0"/>
                        <a:t>, Oracle, MS SQL Server</a:t>
                      </a:r>
                      <a:endParaRPr lang="en-US" dirty="0"/>
                    </a:p>
                  </a:txBody>
                  <a:tcPr/>
                </a:tc>
                <a:tc>
                  <a:txBody>
                    <a:bodyPr/>
                    <a:lstStyle/>
                    <a:p>
                      <a:r>
                        <a:rPr lang="en-US" dirty="0" err="1" smtClean="0"/>
                        <a:t>MongodB</a:t>
                      </a:r>
                      <a:r>
                        <a:rPr lang="en-US" dirty="0" smtClean="0"/>
                        <a:t>, Cassandra, </a:t>
                      </a:r>
                      <a:r>
                        <a:rPr lang="en-US" dirty="0" err="1" smtClean="0"/>
                        <a:t>Redis</a:t>
                      </a:r>
                      <a:r>
                        <a:rPr lang="en-US" dirty="0" smtClean="0"/>
                        <a:t> </a:t>
                      </a:r>
                      <a:endParaRPr lang="en-US" dirty="0"/>
                    </a:p>
                  </a:txBody>
                  <a:tcPr/>
                </a:tc>
                <a:extLst>
                  <a:ext uri="{0D108BD9-81ED-4DB2-BD59-A6C34878D82A}">
                    <a16:rowId xmlns:a16="http://schemas.microsoft.com/office/drawing/2014/main" val="2362252451"/>
                  </a:ext>
                </a:extLst>
              </a:tr>
              <a:tr h="716264">
                <a:tc>
                  <a:txBody>
                    <a:bodyPr/>
                    <a:lstStyle/>
                    <a:p>
                      <a:r>
                        <a:rPr lang="en-US" sz="1800" b="0" i="0" kern="1200" dirty="0" smtClean="0">
                          <a:solidFill>
                            <a:schemeClr val="dk1"/>
                          </a:solidFill>
                          <a:effectLst/>
                          <a:latin typeface="+mn-lt"/>
                          <a:ea typeface="+mn-ea"/>
                          <a:cs typeface="+mn-cs"/>
                        </a:rPr>
                        <a:t>Support et </a:t>
                      </a:r>
                      <a:r>
                        <a:rPr lang="en-US" sz="1800" b="0" i="0" kern="1200" dirty="0" err="1" smtClean="0">
                          <a:solidFill>
                            <a:schemeClr val="dk1"/>
                          </a:solidFill>
                          <a:effectLst/>
                          <a:latin typeface="+mn-lt"/>
                          <a:ea typeface="+mn-ea"/>
                          <a:cs typeface="+mn-cs"/>
                        </a:rPr>
                        <a:t>maturité</a:t>
                      </a:r>
                      <a:endParaRPr lang="en-US" dirty="0"/>
                    </a:p>
                  </a:txBody>
                  <a:tcPr/>
                </a:tc>
                <a:tc>
                  <a:txBody>
                    <a:bodyPr/>
                    <a:lstStyle/>
                    <a:p>
                      <a:r>
                        <a:rPr lang="en-US" dirty="0" err="1" smtClean="0"/>
                        <a:t>Technologie</a:t>
                      </a:r>
                      <a:r>
                        <a:rPr lang="en-US" dirty="0" smtClean="0"/>
                        <a:t> </a:t>
                      </a:r>
                      <a:r>
                        <a:rPr lang="fr-CA" noProof="0" dirty="0" smtClean="0"/>
                        <a:t>établie</a:t>
                      </a:r>
                      <a:r>
                        <a:rPr lang="en-US" dirty="0" smtClean="0"/>
                        <a:t> avec un</a:t>
                      </a:r>
                      <a:r>
                        <a:rPr lang="en-US" baseline="0" dirty="0" smtClean="0"/>
                        <a:t> large support</a:t>
                      </a:r>
                      <a:endParaRPr lang="en-US" dirty="0"/>
                    </a:p>
                  </a:txBody>
                  <a:tcPr/>
                </a:tc>
                <a:tc>
                  <a:txBody>
                    <a:bodyPr/>
                    <a:lstStyle/>
                    <a:p>
                      <a:r>
                        <a:rPr lang="fr-FR" sz="1800" b="0" i="0" kern="1200" dirty="0" smtClean="0">
                          <a:solidFill>
                            <a:schemeClr val="dk1"/>
                          </a:solidFill>
                          <a:effectLst/>
                          <a:latin typeface="+mn-lt"/>
                          <a:ea typeface="+mn-ea"/>
                          <a:cs typeface="+mn-cs"/>
                        </a:rPr>
                        <a:t>Moins mature, support communautaire en croissance</a:t>
                      </a:r>
                      <a:endParaRPr lang="en-US" dirty="0"/>
                    </a:p>
                  </a:txBody>
                  <a:tcPr/>
                </a:tc>
                <a:extLst>
                  <a:ext uri="{0D108BD9-81ED-4DB2-BD59-A6C34878D82A}">
                    <a16:rowId xmlns:a16="http://schemas.microsoft.com/office/drawing/2014/main" val="271750324"/>
                  </a:ext>
                </a:extLst>
              </a:tr>
              <a:tr h="716264">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785473196"/>
                  </a:ext>
                </a:extLst>
              </a:tr>
            </a:tbl>
          </a:graphicData>
        </a:graphic>
      </p:graphicFrame>
    </p:spTree>
    <p:extLst>
      <p:ext uri="{BB962C8B-B14F-4D97-AF65-F5344CB8AC3E}">
        <p14:creationId xmlns:p14="http://schemas.microsoft.com/office/powerpoint/2010/main" val="4049073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ACID et BASE c’est quoi</a:t>
            </a:r>
            <a:endParaRPr lang="fr-CA" dirty="0"/>
          </a:p>
        </p:txBody>
      </p:sp>
      <p:sp>
        <p:nvSpPr>
          <p:cNvPr id="3" name="Rectangle 2"/>
          <p:cNvSpPr/>
          <p:nvPr/>
        </p:nvSpPr>
        <p:spPr>
          <a:xfrm>
            <a:off x="399886" y="2609294"/>
            <a:ext cx="10806117" cy="1754326"/>
          </a:xfrm>
          <a:prstGeom prst="rect">
            <a:avLst/>
          </a:prstGeom>
        </p:spPr>
        <p:txBody>
          <a:bodyPr wrap="square">
            <a:spAutoFit/>
          </a:bodyPr>
          <a:lstStyle/>
          <a:p>
            <a:pPr marL="285750" indent="-285750">
              <a:buFont typeface="Arial" panose="020B0604020202020204" pitchFamily="34" charset="0"/>
              <a:buChar char="•"/>
            </a:pPr>
            <a:r>
              <a:rPr lang="fr-FR" dirty="0" smtClean="0"/>
              <a:t>Modèles </a:t>
            </a:r>
            <a:r>
              <a:rPr lang="fr-FR" dirty="0"/>
              <a:t>de propriétés pour les bases de </a:t>
            </a:r>
            <a:r>
              <a:rPr lang="fr-FR" dirty="0" smtClean="0"/>
              <a:t>données: </a:t>
            </a:r>
            <a:r>
              <a:rPr lang="fr-FR" dirty="0"/>
              <a:t>manière dont </a:t>
            </a:r>
            <a:r>
              <a:rPr lang="fr-FR" dirty="0" smtClean="0"/>
              <a:t>celles-ci organisent </a:t>
            </a:r>
            <a:r>
              <a:rPr lang="fr-FR" dirty="0"/>
              <a:t>et </a:t>
            </a:r>
            <a:r>
              <a:rPr lang="fr-FR" dirty="0" smtClean="0"/>
              <a:t>manipulent </a:t>
            </a:r>
            <a:r>
              <a:rPr lang="fr-FR" dirty="0"/>
              <a:t>les données. Dans le contexte des </a:t>
            </a:r>
            <a:r>
              <a:rPr lang="fr-FR" dirty="0" err="1" smtClean="0"/>
              <a:t>bdd</a:t>
            </a:r>
            <a:r>
              <a:rPr lang="fr-FR" dirty="0" smtClean="0"/>
              <a:t>, </a:t>
            </a:r>
            <a:r>
              <a:rPr lang="fr-FR" dirty="0"/>
              <a:t>une transaction est toute opération </a:t>
            </a:r>
            <a:r>
              <a:rPr lang="fr-FR" dirty="0" smtClean="0"/>
              <a:t>considérée </a:t>
            </a:r>
            <a:r>
              <a:rPr lang="fr-FR" dirty="0"/>
              <a:t>comme une seule unité de </a:t>
            </a:r>
            <a:r>
              <a:rPr lang="fr-FR" dirty="0" smtClean="0"/>
              <a:t>travail</a:t>
            </a:r>
            <a:endParaRPr lang="fr-FR" dirty="0"/>
          </a:p>
          <a:p>
            <a:pPr marL="285750" indent="-285750">
              <a:buFont typeface="Arial" panose="020B0604020202020204" pitchFamily="34" charset="0"/>
              <a:buChar char="•"/>
            </a:pPr>
            <a:r>
              <a:rPr lang="fr-FR" dirty="0" smtClean="0"/>
              <a:t>Propres </a:t>
            </a:r>
            <a:r>
              <a:rPr lang="fr-FR" dirty="0"/>
              <a:t>caractéristiques et cas </a:t>
            </a:r>
            <a:r>
              <a:rPr lang="fr-FR" dirty="0"/>
              <a:t>d'utilisation</a:t>
            </a:r>
          </a:p>
          <a:p>
            <a:pPr marL="285750" indent="-285750">
              <a:buFont typeface="Arial" panose="020B0604020202020204" pitchFamily="34" charset="0"/>
              <a:buChar char="•"/>
            </a:pPr>
            <a:r>
              <a:rPr lang="fr-FR" dirty="0"/>
              <a:t>Le choix entre ACID et BASE dépend des exigences spécifiques du projet, notamment en termes de cohérence des données, de disponibilité et </a:t>
            </a:r>
            <a:r>
              <a:rPr lang="fr-FR" dirty="0" smtClean="0"/>
              <a:t>d'évolutivité</a:t>
            </a:r>
          </a:p>
        </p:txBody>
      </p:sp>
    </p:spTree>
    <p:extLst>
      <p:ext uri="{BB962C8B-B14F-4D97-AF65-F5344CB8AC3E}">
        <p14:creationId xmlns:p14="http://schemas.microsoft.com/office/powerpoint/2010/main" val="2761002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CA" dirty="0" smtClean="0"/>
              <a:t>ACID</a:t>
            </a:r>
            <a:endParaRPr lang="fr-CA" dirty="0"/>
          </a:p>
        </p:txBody>
      </p:sp>
      <p:sp>
        <p:nvSpPr>
          <p:cNvPr id="7" name="Text Placeholder 6"/>
          <p:cNvSpPr>
            <a:spLocks noGrp="1"/>
          </p:cNvSpPr>
          <p:nvPr>
            <p:ph type="body" sz="half" idx="2"/>
          </p:nvPr>
        </p:nvSpPr>
        <p:spPr/>
        <p:txBody>
          <a:bodyPr>
            <a:normAutofit fontScale="92500"/>
          </a:bodyPr>
          <a:lstStyle/>
          <a:p>
            <a:r>
              <a:rPr lang="fr-CA" dirty="0" smtClean="0"/>
              <a:t>Atomicité, Cohérence, Isolation, Durabilité </a:t>
            </a:r>
          </a:p>
          <a:p>
            <a:r>
              <a:rPr lang="fr-FR" dirty="0" smtClean="0">
                <a:solidFill>
                  <a:schemeClr val="bg1"/>
                </a:solidFill>
              </a:rPr>
              <a:t>- ensemble </a:t>
            </a:r>
            <a:r>
              <a:rPr lang="fr-FR" dirty="0">
                <a:solidFill>
                  <a:schemeClr val="bg1"/>
                </a:solidFill>
              </a:rPr>
              <a:t>de propriétés qui garantissent un traitement fiable des transactions dans les bases de données </a:t>
            </a:r>
            <a:r>
              <a:rPr lang="fr-FR" dirty="0" smtClean="0">
                <a:solidFill>
                  <a:schemeClr val="bg1"/>
                </a:solidFill>
              </a:rPr>
              <a:t>relationnelles</a:t>
            </a:r>
          </a:p>
          <a:p>
            <a:r>
              <a:rPr lang="fr-FR" dirty="0" smtClean="0">
                <a:solidFill>
                  <a:schemeClr val="bg1"/>
                </a:solidFill>
              </a:rPr>
              <a:t>- privilégie </a:t>
            </a:r>
            <a:r>
              <a:rPr lang="fr-FR" dirty="0">
                <a:solidFill>
                  <a:schemeClr val="bg1"/>
                </a:solidFill>
              </a:rPr>
              <a:t>la cohérence et la fiabilité des transactions, ce qui le rend idéal pour les systèmes nécessitant une forte intégrité des données, comme les </a:t>
            </a:r>
            <a:r>
              <a:rPr lang="fr-FR" dirty="0" smtClean="0">
                <a:solidFill>
                  <a:schemeClr val="bg1"/>
                </a:solidFill>
              </a:rPr>
              <a:t>systèmes bancaires</a:t>
            </a:r>
            <a:endParaRPr lang="fr-CA" dirty="0">
              <a:solidFill>
                <a:schemeClr val="bg1"/>
              </a:solidFill>
            </a:endParaRPr>
          </a:p>
        </p:txBody>
      </p:sp>
      <p:sp>
        <p:nvSpPr>
          <p:cNvPr id="2" name="Content Placeholder 1"/>
          <p:cNvSpPr>
            <a:spLocks noGrp="1" noChangeArrowheads="1"/>
          </p:cNvSpPr>
          <p:nvPr>
            <p:ph idx="1"/>
          </p:nvPr>
        </p:nvSpPr>
        <p:spPr bwMode="auto">
          <a:xfrm>
            <a:off x="5313145" y="2231888"/>
            <a:ext cx="651882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fkGroteskNeue"/>
              </a:rPr>
              <a:t> </a:t>
            </a:r>
            <a:r>
              <a:rPr lang="fr-CA" altLang="en-US" sz="1600" b="1" dirty="0" smtClean="0">
                <a:solidFill>
                  <a:schemeClr val="tx1"/>
                </a:solidFill>
                <a:latin typeface="fkGroteskNeue"/>
              </a:rPr>
              <a:t>Atomicité</a:t>
            </a:r>
            <a:r>
              <a:rPr kumimoji="0" lang="en-US" altLang="en-US" sz="1600" b="0" i="0" u="none" strike="noStrike" cap="none" normalizeH="0" dirty="0" smtClean="0">
                <a:ln>
                  <a:noFill/>
                </a:ln>
                <a:solidFill>
                  <a:schemeClr val="tx1"/>
                </a:solidFill>
                <a:effectLst/>
                <a:latin typeface="fkGroteskNeue"/>
              </a:rPr>
              <a:t> </a:t>
            </a:r>
            <a:r>
              <a:rPr kumimoji="0" lang="en-US" altLang="en-US" sz="1600" b="0" i="0" u="none" strike="noStrike" cap="none" normalizeH="0" baseline="0" dirty="0" smtClean="0">
                <a:ln>
                  <a:noFill/>
                </a:ln>
                <a:solidFill>
                  <a:schemeClr val="tx1"/>
                </a:solidFill>
                <a:effectLst/>
                <a:latin typeface="fkGroteskNeue"/>
              </a:rPr>
              <a:t>: </a:t>
            </a:r>
            <a:r>
              <a:rPr kumimoji="0" lang="en-US" altLang="en-US" sz="1600" b="0" i="0" u="none" strike="noStrike" cap="none" normalizeH="0" baseline="0" dirty="0" err="1" smtClean="0">
                <a:ln>
                  <a:noFill/>
                </a:ln>
                <a:solidFill>
                  <a:schemeClr val="tx1"/>
                </a:solidFill>
                <a:effectLst/>
                <a:latin typeface="fkGroteskNeue"/>
              </a:rPr>
              <a:t>Une</a:t>
            </a:r>
            <a:r>
              <a:rPr kumimoji="0" lang="en-US" altLang="en-US" sz="1600" b="0" i="0" u="none" strike="noStrike" cap="none" normalizeH="0" baseline="0" dirty="0" smtClean="0">
                <a:ln>
                  <a:noFill/>
                </a:ln>
                <a:solidFill>
                  <a:schemeClr val="tx1"/>
                </a:solidFill>
                <a:effectLst/>
                <a:latin typeface="fkGroteskNeue"/>
              </a:rPr>
              <a:t> transaction </a:t>
            </a:r>
            <a:r>
              <a:rPr kumimoji="0" lang="en-US" altLang="en-US" sz="1600" b="0" i="0" u="none" strike="noStrike" cap="none" normalizeH="0" baseline="0" dirty="0" err="1" smtClean="0">
                <a:ln>
                  <a:noFill/>
                </a:ln>
                <a:solidFill>
                  <a:schemeClr val="tx1"/>
                </a:solidFill>
                <a:effectLst/>
                <a:latin typeface="fkGroteskNeue"/>
              </a:rPr>
              <a:t>est</a:t>
            </a:r>
            <a:r>
              <a:rPr kumimoji="0" lang="en-US" altLang="en-US" sz="1600" b="0" i="0" u="none" strike="noStrike" cap="none" normalizeH="0" baseline="0" dirty="0" smtClean="0">
                <a:ln>
                  <a:noFill/>
                </a:ln>
                <a:solidFill>
                  <a:schemeClr val="tx1"/>
                </a:solidFill>
                <a:effectLst/>
                <a:latin typeface="fkGroteskNeue"/>
              </a:rPr>
              <a:t> </a:t>
            </a:r>
            <a:r>
              <a:rPr kumimoji="0" lang="en-US" altLang="en-US" sz="1600" b="0" i="0" u="none" strike="noStrike" cap="none" normalizeH="0" baseline="0" dirty="0" err="1" smtClean="0">
                <a:ln>
                  <a:noFill/>
                </a:ln>
                <a:solidFill>
                  <a:schemeClr val="tx1"/>
                </a:solidFill>
                <a:effectLst/>
                <a:latin typeface="fkGroteskNeue"/>
              </a:rPr>
              <a:t>entièrement</a:t>
            </a:r>
            <a:r>
              <a:rPr kumimoji="0" lang="en-US" altLang="en-US" sz="1600" b="0" i="0" u="none" strike="noStrike" cap="none" normalizeH="0" baseline="0" dirty="0" smtClean="0">
                <a:ln>
                  <a:noFill/>
                </a:ln>
                <a:solidFill>
                  <a:schemeClr val="tx1"/>
                </a:solidFill>
                <a:effectLst/>
                <a:latin typeface="fkGroteskNeue"/>
              </a:rPr>
              <a:t> </a:t>
            </a:r>
            <a:r>
              <a:rPr kumimoji="0" lang="en-US" altLang="en-US" sz="1600" b="0" i="0" u="none" strike="noStrike" cap="none" normalizeH="0" baseline="0" dirty="0" err="1" smtClean="0">
                <a:ln>
                  <a:noFill/>
                </a:ln>
                <a:solidFill>
                  <a:schemeClr val="tx1"/>
                </a:solidFill>
                <a:effectLst/>
                <a:latin typeface="fkGroteskNeue"/>
              </a:rPr>
              <a:t>réalisée</a:t>
            </a:r>
            <a:r>
              <a:rPr kumimoji="0" lang="en-US" altLang="en-US" sz="1600" b="0" i="0" u="none" strike="noStrike" cap="none" normalizeH="0" baseline="0" dirty="0" smtClean="0">
                <a:ln>
                  <a:noFill/>
                </a:ln>
                <a:solidFill>
                  <a:schemeClr val="tx1"/>
                </a:solidFill>
                <a:effectLst/>
                <a:latin typeface="fkGroteskNeue"/>
              </a:rPr>
              <a:t> </a:t>
            </a:r>
            <a:r>
              <a:rPr kumimoji="0" lang="en-US" altLang="en-US" sz="1600" b="0" i="0" u="none" strike="noStrike" cap="none" normalizeH="0" baseline="0" dirty="0" err="1" smtClean="0">
                <a:ln>
                  <a:noFill/>
                </a:ln>
                <a:solidFill>
                  <a:schemeClr val="tx1"/>
                </a:solidFill>
                <a:effectLst/>
                <a:latin typeface="fkGroteskNeue"/>
              </a:rPr>
              <a:t>ou</a:t>
            </a:r>
            <a:r>
              <a:rPr kumimoji="0" lang="en-US" altLang="en-US" sz="1600" b="0" i="0" u="none" strike="noStrike" cap="none" normalizeH="0" baseline="0" dirty="0" smtClean="0">
                <a:ln>
                  <a:noFill/>
                </a:ln>
                <a:solidFill>
                  <a:schemeClr val="tx1"/>
                </a:solidFill>
                <a:effectLst/>
                <a:latin typeface="fkGroteskNeue"/>
              </a:rPr>
              <a:t> pas du tout.</a:t>
            </a:r>
          </a:p>
          <a:p>
            <a:pPr marL="0" lvl="0" indent="0" defTabSz="914400" eaLnBrk="0" fontAlgn="base" hangingPunct="0">
              <a:spcBef>
                <a:spcPct val="0"/>
              </a:spcBef>
              <a:spcAft>
                <a:spcPct val="0"/>
              </a:spcAft>
              <a:buClrTx/>
              <a:buSzTx/>
              <a:buFontTx/>
              <a:buChar char="•"/>
            </a:pPr>
            <a:r>
              <a:rPr kumimoji="0" lang="en-US" altLang="en-US" sz="1600" b="1" i="0" u="none" strike="noStrike" cap="none" normalizeH="0" baseline="0" dirty="0" smtClean="0">
                <a:ln>
                  <a:noFill/>
                </a:ln>
                <a:solidFill>
                  <a:schemeClr val="tx1"/>
                </a:solidFill>
                <a:effectLst/>
                <a:latin typeface="fkGroteskNeue"/>
              </a:rPr>
              <a:t> </a:t>
            </a:r>
            <a:r>
              <a:rPr kumimoji="0" lang="en-US" altLang="en-US" sz="1600" b="1" i="0" u="none" strike="noStrike" cap="none" normalizeH="0" baseline="0" dirty="0" err="1" smtClean="0">
                <a:ln>
                  <a:noFill/>
                </a:ln>
                <a:solidFill>
                  <a:schemeClr val="tx1"/>
                </a:solidFill>
                <a:effectLst/>
                <a:latin typeface="fkGroteskNeue"/>
              </a:rPr>
              <a:t>Coh</a:t>
            </a:r>
            <a:r>
              <a:rPr lang="fr-CA" altLang="en-US" sz="1600" b="1" dirty="0">
                <a:solidFill>
                  <a:schemeClr val="tx1"/>
                </a:solidFill>
                <a:latin typeface="fkGroteskNeue"/>
              </a:rPr>
              <a:t>é</a:t>
            </a:r>
            <a:r>
              <a:rPr kumimoji="0" lang="en-US" altLang="en-US" sz="1600" b="1" i="0" u="none" strike="noStrike" cap="none" normalizeH="0" baseline="0" dirty="0" err="1" smtClean="0">
                <a:ln>
                  <a:noFill/>
                </a:ln>
                <a:solidFill>
                  <a:schemeClr val="tx1"/>
                </a:solidFill>
                <a:effectLst/>
                <a:latin typeface="fkGroteskNeue"/>
              </a:rPr>
              <a:t>rence</a:t>
            </a:r>
            <a:r>
              <a:rPr kumimoji="0" lang="en-US" altLang="en-US" sz="1600" b="1" i="0" u="none" strike="noStrike" cap="none" normalizeH="0" baseline="0" dirty="0" smtClean="0">
                <a:ln>
                  <a:noFill/>
                </a:ln>
                <a:solidFill>
                  <a:schemeClr val="tx1"/>
                </a:solidFill>
                <a:effectLst/>
                <a:latin typeface="fkGroteskNeue"/>
              </a:rPr>
              <a:t> </a:t>
            </a:r>
            <a:r>
              <a:rPr kumimoji="0" lang="en-US" altLang="en-US" sz="1600" b="0" i="0" u="none" strike="noStrike" cap="none" normalizeH="0" baseline="0" dirty="0" smtClean="0">
                <a:ln>
                  <a:noFill/>
                </a:ln>
                <a:solidFill>
                  <a:schemeClr val="tx1"/>
                </a:solidFill>
                <a:effectLst/>
                <a:latin typeface="fkGroteskNeue"/>
              </a:rPr>
              <a:t>: Les </a:t>
            </a:r>
            <a:r>
              <a:rPr kumimoji="0" lang="en-US" altLang="en-US" sz="1600" b="0" i="0" u="none" strike="noStrike" cap="none" normalizeH="0" baseline="0" dirty="0" err="1" smtClean="0">
                <a:ln>
                  <a:noFill/>
                </a:ln>
                <a:solidFill>
                  <a:schemeClr val="tx1"/>
                </a:solidFill>
                <a:effectLst/>
                <a:latin typeface="fkGroteskNeue"/>
              </a:rPr>
              <a:t>données</a:t>
            </a:r>
            <a:r>
              <a:rPr kumimoji="0" lang="en-US" altLang="en-US" sz="1600" b="0" i="0" u="none" strike="noStrike" cap="none" normalizeH="0" baseline="0" dirty="0" smtClean="0">
                <a:ln>
                  <a:noFill/>
                </a:ln>
                <a:solidFill>
                  <a:schemeClr val="tx1"/>
                </a:solidFill>
                <a:effectLst/>
                <a:latin typeface="fkGroteskNeue"/>
              </a:rPr>
              <a:t> </a:t>
            </a:r>
            <a:r>
              <a:rPr kumimoji="0" lang="en-US" altLang="en-US" sz="1600" b="0" i="0" u="none" strike="noStrike" cap="none" normalizeH="0" baseline="0" dirty="0" err="1" smtClean="0">
                <a:ln>
                  <a:noFill/>
                </a:ln>
                <a:solidFill>
                  <a:schemeClr val="tx1"/>
                </a:solidFill>
                <a:effectLst/>
                <a:latin typeface="fkGroteskNeue"/>
              </a:rPr>
              <a:t>restent</a:t>
            </a:r>
            <a:r>
              <a:rPr kumimoji="0" lang="en-US" altLang="en-US" sz="1600" b="0" i="0" u="none" strike="noStrike" cap="none" normalizeH="0" baseline="0" dirty="0" smtClean="0">
                <a:ln>
                  <a:noFill/>
                </a:ln>
                <a:solidFill>
                  <a:schemeClr val="tx1"/>
                </a:solidFill>
                <a:effectLst/>
                <a:latin typeface="fkGroteskNeue"/>
              </a:rPr>
              <a:t> </a:t>
            </a:r>
            <a:r>
              <a:rPr kumimoji="0" lang="en-US" altLang="en-US" sz="1600" b="0" i="0" u="none" strike="noStrike" cap="none" normalizeH="0" baseline="0" dirty="0" err="1" smtClean="0">
                <a:ln>
                  <a:noFill/>
                </a:ln>
                <a:solidFill>
                  <a:schemeClr val="tx1"/>
                </a:solidFill>
                <a:effectLst/>
                <a:latin typeface="fkGroteskNeue"/>
              </a:rPr>
              <a:t>cohérentes</a:t>
            </a:r>
            <a:r>
              <a:rPr kumimoji="0" lang="en-US" altLang="en-US" sz="1600" b="0" i="0" u="none" strike="noStrike" cap="none" normalizeH="0" baseline="0" dirty="0" smtClean="0">
                <a:ln>
                  <a:noFill/>
                </a:ln>
                <a:solidFill>
                  <a:schemeClr val="tx1"/>
                </a:solidFill>
                <a:effectLst/>
                <a:latin typeface="fkGroteskNeue"/>
              </a:rPr>
              <a:t>, </a:t>
            </a:r>
            <a:r>
              <a:rPr kumimoji="0" lang="en-US" altLang="en-US" sz="1600" b="0" i="0" u="none" strike="noStrike" cap="none" normalizeH="0" baseline="0" dirty="0" err="1" smtClean="0">
                <a:ln>
                  <a:noFill/>
                </a:ln>
                <a:solidFill>
                  <a:schemeClr val="tx1"/>
                </a:solidFill>
                <a:effectLst/>
                <a:latin typeface="fkGroteskNeue"/>
              </a:rPr>
              <a:t>même</a:t>
            </a:r>
            <a:r>
              <a:rPr kumimoji="0" lang="en-US" altLang="en-US" sz="1600" b="0" i="0" u="none" strike="noStrike" cap="none" normalizeH="0" baseline="0" dirty="0" smtClean="0">
                <a:ln>
                  <a:noFill/>
                </a:ln>
                <a:solidFill>
                  <a:schemeClr val="tx1"/>
                </a:solidFill>
                <a:effectLst/>
                <a:latin typeface="fkGroteskNeue"/>
              </a:rPr>
              <a:t> </a:t>
            </a:r>
            <a:r>
              <a:rPr kumimoji="0" lang="en-US" altLang="en-US" sz="1600" b="0" i="0" u="none" strike="noStrike" cap="none" normalizeH="0" baseline="0" dirty="0" err="1" smtClean="0">
                <a:ln>
                  <a:noFill/>
                </a:ln>
                <a:solidFill>
                  <a:schemeClr val="tx1"/>
                </a:solidFill>
                <a:effectLst/>
                <a:latin typeface="fkGroteskNeue"/>
              </a:rPr>
              <a:t>en</a:t>
            </a:r>
            <a:r>
              <a:rPr kumimoji="0" lang="en-US" altLang="en-US" sz="1600" b="0" i="0" u="none" strike="noStrike" cap="none" normalizeH="0" baseline="0" dirty="0" smtClean="0">
                <a:ln>
                  <a:noFill/>
                </a:ln>
                <a:solidFill>
                  <a:schemeClr val="tx1"/>
                </a:solidFill>
                <a:effectLst/>
                <a:latin typeface="fkGroteskNeue"/>
              </a:rPr>
              <a:t> </a:t>
            </a:r>
            <a:r>
              <a:rPr kumimoji="0" lang="en-US" altLang="en-US" sz="1600" b="0" i="0" u="none" strike="noStrike" cap="none" normalizeH="0" baseline="0" dirty="0" err="1" smtClean="0">
                <a:ln>
                  <a:noFill/>
                </a:ln>
                <a:solidFill>
                  <a:schemeClr val="tx1"/>
                </a:solidFill>
                <a:effectLst/>
                <a:latin typeface="fkGroteskNeue"/>
              </a:rPr>
              <a:t>cas</a:t>
            </a:r>
            <a:r>
              <a:rPr kumimoji="0" lang="en-US" altLang="en-US" sz="1600" b="0" i="0" u="none" strike="noStrike" cap="none" normalizeH="0" baseline="0" dirty="0" smtClean="0">
                <a:ln>
                  <a:noFill/>
                </a:ln>
                <a:solidFill>
                  <a:schemeClr val="tx1"/>
                </a:solidFill>
                <a:effectLst/>
                <a:latin typeface="fkGroteskNeue"/>
              </a:rPr>
              <a:t> </a:t>
            </a:r>
            <a:r>
              <a:rPr kumimoji="0" lang="en-US" altLang="en-US" sz="1600" b="0" i="0" u="none" strike="noStrike" cap="none" normalizeH="0" baseline="0" dirty="0" err="1" smtClean="0">
                <a:ln>
                  <a:noFill/>
                </a:ln>
                <a:solidFill>
                  <a:schemeClr val="tx1"/>
                </a:solidFill>
                <a:effectLst/>
                <a:latin typeface="fkGroteskNeue"/>
              </a:rPr>
              <a:t>d'erreur</a:t>
            </a:r>
            <a:r>
              <a:rPr kumimoji="0" lang="en-US" altLang="en-US" sz="1600" b="0" i="0" u="none" strike="noStrike" cap="none" normalizeH="0" baseline="0" dirty="0" smtClean="0">
                <a:ln>
                  <a:noFill/>
                </a:ln>
                <a:solidFill>
                  <a:schemeClr val="tx1"/>
                </a:solidFill>
                <a:effectLst/>
                <a:latin typeface="fkGroteskNeu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fkGroteskNeue"/>
              </a:rPr>
              <a:t> </a:t>
            </a:r>
            <a:r>
              <a:rPr kumimoji="0" lang="en-US" altLang="en-US" sz="1600" b="1" i="0" u="none" strike="noStrike" cap="none" normalizeH="0" baseline="0" dirty="0" smtClean="0">
                <a:ln>
                  <a:noFill/>
                </a:ln>
                <a:solidFill>
                  <a:schemeClr val="tx1"/>
                </a:solidFill>
                <a:effectLst/>
                <a:latin typeface="fkGroteskNeue"/>
              </a:rPr>
              <a:t>Isolation </a:t>
            </a:r>
            <a:r>
              <a:rPr kumimoji="0" lang="en-US" altLang="en-US" sz="1600" b="0" i="0" u="none" strike="noStrike" cap="none" normalizeH="0" baseline="0" dirty="0" smtClean="0">
                <a:ln>
                  <a:noFill/>
                </a:ln>
                <a:solidFill>
                  <a:schemeClr val="tx1"/>
                </a:solidFill>
                <a:effectLst/>
                <a:latin typeface="fkGroteskNeue"/>
              </a:rPr>
              <a:t>: Les transactions </a:t>
            </a:r>
            <a:r>
              <a:rPr kumimoji="0" lang="en-US" altLang="en-US" sz="1600" b="0" i="0" u="none" strike="noStrike" cap="none" normalizeH="0" baseline="0" dirty="0" err="1" smtClean="0">
                <a:ln>
                  <a:noFill/>
                </a:ln>
                <a:solidFill>
                  <a:schemeClr val="tx1"/>
                </a:solidFill>
                <a:effectLst/>
                <a:latin typeface="fkGroteskNeue"/>
              </a:rPr>
              <a:t>sont</a:t>
            </a:r>
            <a:r>
              <a:rPr kumimoji="0" lang="en-US" altLang="en-US" sz="1600" b="0" i="0" u="none" strike="noStrike" cap="none" normalizeH="0" baseline="0" dirty="0" smtClean="0">
                <a:ln>
                  <a:noFill/>
                </a:ln>
                <a:solidFill>
                  <a:schemeClr val="tx1"/>
                </a:solidFill>
                <a:effectLst/>
                <a:latin typeface="fkGroteskNeue"/>
              </a:rPr>
              <a:t> </a:t>
            </a:r>
            <a:r>
              <a:rPr kumimoji="0" lang="en-US" altLang="en-US" sz="1600" b="0" i="0" u="none" strike="noStrike" cap="none" normalizeH="0" baseline="0" dirty="0" err="1" smtClean="0">
                <a:ln>
                  <a:noFill/>
                </a:ln>
                <a:solidFill>
                  <a:schemeClr val="tx1"/>
                </a:solidFill>
                <a:effectLst/>
                <a:latin typeface="fkGroteskNeue"/>
              </a:rPr>
              <a:t>isolées</a:t>
            </a:r>
            <a:r>
              <a:rPr kumimoji="0" lang="en-US" altLang="en-US" sz="1600" b="0" i="0" u="none" strike="noStrike" cap="none" normalizeH="0" baseline="0" dirty="0" smtClean="0">
                <a:ln>
                  <a:noFill/>
                </a:ln>
                <a:solidFill>
                  <a:schemeClr val="tx1"/>
                </a:solidFill>
                <a:effectLst/>
                <a:latin typeface="fkGroteskNeue"/>
              </a:rPr>
              <a:t> les </a:t>
            </a:r>
            <a:r>
              <a:rPr kumimoji="0" lang="en-US" altLang="en-US" sz="1600" b="0" i="0" u="none" strike="noStrike" cap="none" normalizeH="0" baseline="0" dirty="0" err="1" smtClean="0">
                <a:ln>
                  <a:noFill/>
                </a:ln>
                <a:solidFill>
                  <a:schemeClr val="tx1"/>
                </a:solidFill>
                <a:effectLst/>
                <a:latin typeface="fkGroteskNeue"/>
              </a:rPr>
              <a:t>unes</a:t>
            </a:r>
            <a:r>
              <a:rPr kumimoji="0" lang="en-US" altLang="en-US" sz="1600" b="0" i="0" u="none" strike="noStrike" cap="none" normalizeH="0" baseline="0" dirty="0" smtClean="0">
                <a:ln>
                  <a:noFill/>
                </a:ln>
                <a:solidFill>
                  <a:schemeClr val="tx1"/>
                </a:solidFill>
                <a:effectLst/>
                <a:latin typeface="fkGroteskNeue"/>
              </a:rPr>
              <a:t> des </a:t>
            </a:r>
            <a:r>
              <a:rPr kumimoji="0" lang="en-US" altLang="en-US" sz="1600" b="0" i="0" u="none" strike="noStrike" cap="none" normalizeH="0" baseline="0" dirty="0" err="1" smtClean="0">
                <a:ln>
                  <a:noFill/>
                </a:ln>
                <a:solidFill>
                  <a:schemeClr val="tx1"/>
                </a:solidFill>
                <a:effectLst/>
                <a:latin typeface="fkGroteskNeue"/>
              </a:rPr>
              <a:t>autres</a:t>
            </a:r>
            <a:r>
              <a:rPr kumimoji="0" lang="en-US" altLang="en-US" sz="1600" b="0" i="0" u="none" strike="noStrike" cap="none" normalizeH="0" baseline="0" dirty="0" smtClean="0">
                <a:ln>
                  <a:noFill/>
                </a:ln>
                <a:solidFill>
                  <a:schemeClr val="tx1"/>
                </a:solidFill>
                <a:effectLst/>
                <a:latin typeface="fkGroteskNeue"/>
              </a:rPr>
              <a:t>.</a:t>
            </a:r>
          </a:p>
          <a:p>
            <a:pPr marL="0" lvl="0" indent="0" defTabSz="914400" eaLnBrk="0" fontAlgn="base" hangingPunct="0">
              <a:spcBef>
                <a:spcPct val="0"/>
              </a:spcBef>
              <a:spcAft>
                <a:spcPct val="0"/>
              </a:spcAft>
              <a:buClrTx/>
              <a:buSzTx/>
              <a:buFontTx/>
              <a:buChar char="•"/>
            </a:pPr>
            <a:r>
              <a:rPr kumimoji="0" lang="en-US" altLang="en-US" sz="1600" b="0" i="0" u="none" strike="noStrike" cap="none" normalizeH="0" baseline="0" dirty="0" smtClean="0">
                <a:ln>
                  <a:noFill/>
                </a:ln>
                <a:solidFill>
                  <a:schemeClr val="tx1"/>
                </a:solidFill>
                <a:effectLst/>
                <a:latin typeface="fkGroteskNeue"/>
              </a:rPr>
              <a:t> </a:t>
            </a:r>
            <a:r>
              <a:rPr kumimoji="0" lang="en-US" altLang="en-US" sz="1600" b="1" i="0" u="none" strike="noStrike" cap="none" normalizeH="0" baseline="0" dirty="0" err="1" smtClean="0">
                <a:ln>
                  <a:noFill/>
                </a:ln>
                <a:solidFill>
                  <a:schemeClr val="tx1"/>
                </a:solidFill>
                <a:effectLst/>
                <a:latin typeface="fkGroteskNeue"/>
              </a:rPr>
              <a:t>Durabilit</a:t>
            </a:r>
            <a:r>
              <a:rPr lang="fr-CA" altLang="en-US" sz="1600" b="1" dirty="0">
                <a:solidFill>
                  <a:schemeClr val="tx1"/>
                </a:solidFill>
                <a:latin typeface="fkGroteskNeue"/>
              </a:rPr>
              <a:t>é</a:t>
            </a:r>
            <a:r>
              <a:rPr kumimoji="0" lang="en-US" altLang="en-US" sz="1600" b="1" i="0" u="none" strike="noStrike" cap="none" normalizeH="0" baseline="0" dirty="0" smtClean="0">
                <a:ln>
                  <a:noFill/>
                </a:ln>
                <a:solidFill>
                  <a:schemeClr val="tx1"/>
                </a:solidFill>
                <a:effectLst/>
                <a:latin typeface="fkGroteskNeue"/>
              </a:rPr>
              <a:t> </a:t>
            </a:r>
            <a:r>
              <a:rPr kumimoji="0" lang="en-US" altLang="en-US" sz="1600" b="0" i="0" u="none" strike="noStrike" cap="none" normalizeH="0" baseline="0" dirty="0" smtClean="0">
                <a:ln>
                  <a:noFill/>
                </a:ln>
                <a:solidFill>
                  <a:schemeClr val="tx1"/>
                </a:solidFill>
                <a:effectLst/>
                <a:latin typeface="fkGroteskNeue"/>
              </a:rPr>
              <a:t>: Les modifications </a:t>
            </a:r>
            <a:r>
              <a:rPr kumimoji="0" lang="en-US" altLang="en-US" sz="1600" b="0" i="0" u="none" strike="noStrike" cap="none" normalizeH="0" baseline="0" dirty="0" err="1" smtClean="0">
                <a:ln>
                  <a:noFill/>
                </a:ln>
                <a:solidFill>
                  <a:schemeClr val="tx1"/>
                </a:solidFill>
                <a:effectLst/>
                <a:latin typeface="fkGroteskNeue"/>
              </a:rPr>
              <a:t>sont</a:t>
            </a:r>
            <a:r>
              <a:rPr kumimoji="0" lang="en-US" altLang="en-US" sz="1600" b="0" i="0" u="none" strike="noStrike" cap="none" normalizeH="0" baseline="0" dirty="0" smtClean="0">
                <a:ln>
                  <a:noFill/>
                </a:ln>
                <a:solidFill>
                  <a:schemeClr val="tx1"/>
                </a:solidFill>
                <a:effectLst/>
                <a:latin typeface="fkGroteskNeue"/>
              </a:rPr>
              <a:t> </a:t>
            </a:r>
            <a:r>
              <a:rPr kumimoji="0" lang="en-US" altLang="en-US" sz="1600" b="0" i="0" u="none" strike="noStrike" cap="none" normalizeH="0" baseline="0" dirty="0" err="1" smtClean="0">
                <a:ln>
                  <a:noFill/>
                </a:ln>
                <a:solidFill>
                  <a:schemeClr val="tx1"/>
                </a:solidFill>
                <a:effectLst/>
                <a:latin typeface="fkGroteskNeue"/>
              </a:rPr>
              <a:t>permanentes</a:t>
            </a:r>
            <a:r>
              <a:rPr kumimoji="0" lang="en-US" altLang="en-US" sz="1600" b="0" i="0" u="none" strike="noStrike" cap="none" normalizeH="0" baseline="0" dirty="0" smtClean="0">
                <a:ln>
                  <a:noFill/>
                </a:ln>
                <a:solidFill>
                  <a:schemeClr val="tx1"/>
                </a:solidFill>
                <a:effectLst/>
                <a:latin typeface="fkGroteskNeue"/>
              </a:rPr>
              <a:t> </a:t>
            </a:r>
            <a:r>
              <a:rPr kumimoji="0" lang="en-US" altLang="en-US" sz="1600" b="0" i="0" u="none" strike="noStrike" cap="none" normalizeH="0" baseline="0" dirty="0" err="1" smtClean="0">
                <a:ln>
                  <a:noFill/>
                </a:ln>
                <a:solidFill>
                  <a:schemeClr val="tx1"/>
                </a:solidFill>
                <a:effectLst/>
                <a:latin typeface="fkGroteskNeue"/>
              </a:rPr>
              <a:t>une</a:t>
            </a:r>
            <a:r>
              <a:rPr kumimoji="0" lang="en-US" altLang="en-US" sz="1600" b="0" i="0" u="none" strike="noStrike" cap="none" normalizeH="0" baseline="0" dirty="0" smtClean="0">
                <a:ln>
                  <a:noFill/>
                </a:ln>
                <a:solidFill>
                  <a:schemeClr val="tx1"/>
                </a:solidFill>
                <a:effectLst/>
                <a:latin typeface="fkGroteskNeue"/>
              </a:rPr>
              <a:t> </a:t>
            </a:r>
            <a:r>
              <a:rPr kumimoji="0" lang="en-US" altLang="en-US" sz="1600" b="0" i="0" u="none" strike="noStrike" cap="none" normalizeH="0" baseline="0" dirty="0" err="1" smtClean="0">
                <a:ln>
                  <a:noFill/>
                </a:ln>
                <a:solidFill>
                  <a:schemeClr val="tx1"/>
                </a:solidFill>
                <a:effectLst/>
                <a:latin typeface="fkGroteskNeue"/>
              </a:rPr>
              <a:t>fois</a:t>
            </a:r>
            <a:r>
              <a:rPr kumimoji="0" lang="en-US" altLang="en-US" sz="1600" b="0" i="0" u="none" strike="noStrike" cap="none" normalizeH="0" baseline="0" dirty="0" smtClean="0">
                <a:ln>
                  <a:noFill/>
                </a:ln>
                <a:solidFill>
                  <a:schemeClr val="tx1"/>
                </a:solidFill>
                <a:effectLst/>
                <a:latin typeface="fkGroteskNeue"/>
              </a:rPr>
              <a:t> </a:t>
            </a:r>
            <a:r>
              <a:rPr kumimoji="0" lang="en-US" altLang="en-US" sz="1600" b="0" i="0" u="none" strike="noStrike" cap="none" normalizeH="0" baseline="0" dirty="0" err="1" smtClean="0">
                <a:ln>
                  <a:noFill/>
                </a:ln>
                <a:solidFill>
                  <a:schemeClr val="tx1"/>
                </a:solidFill>
                <a:effectLst/>
                <a:latin typeface="fkGroteskNeue"/>
              </a:rPr>
              <a:t>validées</a:t>
            </a:r>
            <a:r>
              <a:rPr kumimoji="0" lang="en-US" altLang="en-US" sz="1600" b="0" i="0" u="none" strike="noStrike" cap="none" normalizeH="0" baseline="0" dirty="0" smtClean="0">
                <a:ln>
                  <a:noFill/>
                </a:ln>
                <a:solidFill>
                  <a:schemeClr val="tx1"/>
                </a:solidFill>
                <a:effectLst/>
                <a:latin typeface="fkGroteskNeu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58817" y="-1126156"/>
            <a:ext cx="1069755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CA"/>
          </a:p>
        </p:txBody>
      </p:sp>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A"/>
          </a:p>
        </p:txBody>
      </p:sp>
    </p:spTree>
    <p:extLst>
      <p:ext uri="{BB962C8B-B14F-4D97-AF65-F5344CB8AC3E}">
        <p14:creationId xmlns:p14="http://schemas.microsoft.com/office/powerpoint/2010/main" val="1987657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CA" dirty="0" smtClean="0"/>
              <a:t>BASE</a:t>
            </a:r>
            <a:endParaRPr lang="fr-CA" dirty="0"/>
          </a:p>
        </p:txBody>
      </p:sp>
      <p:sp>
        <p:nvSpPr>
          <p:cNvPr id="7" name="Text Placeholder 6"/>
          <p:cNvSpPr>
            <a:spLocks noGrp="1"/>
          </p:cNvSpPr>
          <p:nvPr>
            <p:ph type="body" sz="half" idx="2"/>
          </p:nvPr>
        </p:nvSpPr>
        <p:spPr>
          <a:xfrm>
            <a:off x="1154953" y="3129280"/>
            <a:ext cx="3287105" cy="2895599"/>
          </a:xfrm>
        </p:spPr>
        <p:txBody>
          <a:bodyPr>
            <a:normAutofit lnSpcReduction="10000"/>
          </a:bodyPr>
          <a:lstStyle/>
          <a:p>
            <a:r>
              <a:rPr lang="fr-CA" dirty="0" err="1" smtClean="0"/>
              <a:t>Basically</a:t>
            </a:r>
            <a:r>
              <a:rPr lang="fr-CA" dirty="0" smtClean="0"/>
              <a:t> </a:t>
            </a:r>
            <a:r>
              <a:rPr lang="fr-CA" dirty="0" err="1" smtClean="0"/>
              <a:t>Available</a:t>
            </a:r>
            <a:r>
              <a:rPr lang="fr-CA" dirty="0" smtClean="0"/>
              <a:t> Soft State, </a:t>
            </a:r>
            <a:r>
              <a:rPr lang="fr-CA" dirty="0" err="1" smtClean="0"/>
              <a:t>Eventually</a:t>
            </a:r>
            <a:r>
              <a:rPr lang="fr-CA" dirty="0" smtClean="0"/>
              <a:t> consistent </a:t>
            </a:r>
          </a:p>
          <a:p>
            <a:r>
              <a:rPr lang="fr-FR" dirty="0" smtClean="0">
                <a:solidFill>
                  <a:schemeClr val="bg1"/>
                </a:solidFill>
              </a:rPr>
              <a:t>- alternative </a:t>
            </a:r>
            <a:r>
              <a:rPr lang="fr-FR" dirty="0">
                <a:solidFill>
                  <a:schemeClr val="bg1"/>
                </a:solidFill>
              </a:rPr>
              <a:t>à ACID, conçue pour les systèmes distribués et les bases de données </a:t>
            </a:r>
            <a:r>
              <a:rPr lang="fr-FR" dirty="0" err="1" smtClean="0">
                <a:solidFill>
                  <a:schemeClr val="bg1"/>
                </a:solidFill>
              </a:rPr>
              <a:t>NoSQL</a:t>
            </a:r>
            <a:endParaRPr lang="fr-FR" dirty="0" smtClean="0">
              <a:solidFill>
                <a:schemeClr val="bg1"/>
              </a:solidFill>
            </a:endParaRPr>
          </a:p>
          <a:p>
            <a:r>
              <a:rPr lang="fr-FR" dirty="0" smtClean="0">
                <a:solidFill>
                  <a:schemeClr val="bg1"/>
                </a:solidFill>
                <a:latin typeface="fkGroteskNeue"/>
              </a:rPr>
              <a:t>- privilégie </a:t>
            </a:r>
            <a:r>
              <a:rPr lang="fr-FR" dirty="0">
                <a:solidFill>
                  <a:schemeClr val="bg1"/>
                </a:solidFill>
                <a:latin typeface="fkGroteskNeue"/>
              </a:rPr>
              <a:t>la disponibilité et la tolérance au partitionnement, acceptant une cohérence temporairement relâchée. Il est adapté aux systèmes nécessitant une haute disponibilité et une grande évolutivité, comme les réseaux sociaux ou les catalogues de produits e-commerce</a:t>
            </a:r>
            <a:endParaRPr lang="fr-CA" dirty="0">
              <a:solidFill>
                <a:schemeClr val="bg1"/>
              </a:solidFill>
            </a:endParaRPr>
          </a:p>
          <a:p>
            <a:endParaRPr lang="fr-CA" dirty="0">
              <a:solidFill>
                <a:schemeClr val="bg1"/>
              </a:solidFill>
            </a:endParaRPr>
          </a:p>
        </p:txBody>
      </p:sp>
      <p:sp>
        <p:nvSpPr>
          <p:cNvPr id="9" name="Rectangle 2"/>
          <p:cNvSpPr>
            <a:spLocks noGrp="1" noChangeArrowheads="1"/>
          </p:cNvSpPr>
          <p:nvPr>
            <p:ph idx="1"/>
          </p:nvPr>
        </p:nvSpPr>
        <p:spPr bwMode="auto">
          <a:xfrm>
            <a:off x="5175752" y="2749431"/>
            <a:ext cx="677451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fkGroteskNeue"/>
              </a:rPr>
              <a:t> </a:t>
            </a:r>
            <a:r>
              <a:rPr kumimoji="0" lang="en-US" altLang="en-US" sz="1600" b="1" i="0" u="none" strike="noStrike" cap="none" normalizeH="0" baseline="0" dirty="0" smtClean="0">
                <a:ln>
                  <a:noFill/>
                </a:ln>
                <a:solidFill>
                  <a:schemeClr val="tx1"/>
                </a:solidFill>
                <a:effectLst/>
                <a:latin typeface="fkGroteskNeue"/>
              </a:rPr>
              <a:t>Basically Available:</a:t>
            </a:r>
            <a:r>
              <a:rPr kumimoji="0" lang="en-US" altLang="en-US" sz="1600" b="1" i="0" u="none" strike="noStrike" cap="none" normalizeH="0" dirty="0" smtClean="0">
                <a:ln>
                  <a:noFill/>
                </a:ln>
                <a:solidFill>
                  <a:schemeClr val="tx1"/>
                </a:solidFill>
                <a:effectLst/>
                <a:latin typeface="fkGroteskNeue"/>
              </a:rPr>
              <a:t> </a:t>
            </a:r>
            <a:r>
              <a:rPr kumimoji="0" lang="en-US" altLang="en-US" sz="1600" b="0" i="0" u="none" strike="noStrike" cap="none" normalizeH="0" baseline="0" dirty="0" smtClean="0">
                <a:ln>
                  <a:noFill/>
                </a:ln>
                <a:solidFill>
                  <a:schemeClr val="tx1"/>
                </a:solidFill>
                <a:effectLst/>
                <a:latin typeface="fkGroteskNeue"/>
              </a:rPr>
              <a:t>Le </a:t>
            </a:r>
            <a:r>
              <a:rPr kumimoji="0" lang="en-US" altLang="en-US" sz="1600" b="0" i="0" u="none" strike="noStrike" cap="none" normalizeH="0" baseline="0" dirty="0" err="1" smtClean="0">
                <a:ln>
                  <a:noFill/>
                </a:ln>
                <a:solidFill>
                  <a:schemeClr val="tx1"/>
                </a:solidFill>
                <a:effectLst/>
                <a:latin typeface="fkGroteskNeue"/>
              </a:rPr>
              <a:t>système</a:t>
            </a:r>
            <a:r>
              <a:rPr kumimoji="0" lang="en-US" altLang="en-US" sz="1600" b="0" i="0" u="none" strike="noStrike" cap="none" normalizeH="0" baseline="0" dirty="0" smtClean="0">
                <a:ln>
                  <a:noFill/>
                </a:ln>
                <a:solidFill>
                  <a:schemeClr val="tx1"/>
                </a:solidFill>
                <a:effectLst/>
                <a:latin typeface="fkGroteskNeue"/>
              </a:rPr>
              <a:t> </a:t>
            </a:r>
            <a:r>
              <a:rPr kumimoji="0" lang="en-US" altLang="en-US" sz="1600" b="0" i="0" u="none" strike="noStrike" cap="none" normalizeH="0" baseline="0" dirty="0" err="1" smtClean="0">
                <a:ln>
                  <a:noFill/>
                </a:ln>
                <a:solidFill>
                  <a:schemeClr val="tx1"/>
                </a:solidFill>
                <a:effectLst/>
                <a:latin typeface="fkGroteskNeue"/>
              </a:rPr>
              <a:t>reste</a:t>
            </a:r>
            <a:r>
              <a:rPr kumimoji="0" lang="en-US" altLang="en-US" sz="1600" b="0" i="0" u="none" strike="noStrike" cap="none" normalizeH="0" baseline="0" dirty="0" smtClean="0">
                <a:ln>
                  <a:noFill/>
                </a:ln>
                <a:solidFill>
                  <a:schemeClr val="tx1"/>
                </a:solidFill>
                <a:effectLst/>
                <a:latin typeface="fkGroteskNeue"/>
              </a:rPr>
              <a:t> </a:t>
            </a:r>
            <a:r>
              <a:rPr kumimoji="0" lang="en-US" altLang="en-US" sz="1600" b="0" i="0" u="none" strike="noStrike" cap="none" normalizeH="0" baseline="0" dirty="0" err="1" smtClean="0">
                <a:ln>
                  <a:noFill/>
                </a:ln>
                <a:solidFill>
                  <a:schemeClr val="tx1"/>
                </a:solidFill>
                <a:effectLst/>
                <a:latin typeface="fkGroteskNeue"/>
              </a:rPr>
              <a:t>disponible</a:t>
            </a:r>
            <a:r>
              <a:rPr kumimoji="0" lang="en-US" altLang="en-US" sz="1600" b="0" i="0" u="none" strike="noStrike" cap="none" normalizeH="0" baseline="0" dirty="0" smtClean="0">
                <a:ln>
                  <a:noFill/>
                </a:ln>
                <a:solidFill>
                  <a:schemeClr val="tx1"/>
                </a:solidFill>
                <a:effectLst/>
                <a:latin typeface="fkGroteskNeue"/>
              </a:rPr>
              <a:t> la </a:t>
            </a:r>
            <a:r>
              <a:rPr kumimoji="0" lang="en-US" altLang="en-US" sz="1600" b="0" i="0" u="none" strike="noStrike" cap="none" normalizeH="0" baseline="0" dirty="0" err="1" smtClean="0">
                <a:ln>
                  <a:noFill/>
                </a:ln>
                <a:solidFill>
                  <a:schemeClr val="tx1"/>
                </a:solidFill>
                <a:effectLst/>
                <a:latin typeface="fkGroteskNeue"/>
              </a:rPr>
              <a:t>plupart</a:t>
            </a:r>
            <a:r>
              <a:rPr kumimoji="0" lang="en-US" altLang="en-US" sz="1600" b="0" i="0" u="none" strike="noStrike" cap="none" normalizeH="0" baseline="0" dirty="0" smtClean="0">
                <a:ln>
                  <a:noFill/>
                </a:ln>
                <a:solidFill>
                  <a:schemeClr val="tx1"/>
                </a:solidFill>
                <a:effectLst/>
                <a:latin typeface="fkGroteskNeue"/>
              </a:rPr>
              <a:t> du temps.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fkGroteskNeue"/>
              </a:rPr>
              <a:t> </a:t>
            </a:r>
            <a:r>
              <a:rPr kumimoji="0" lang="en-US" altLang="en-US" sz="1600" b="1" i="0" u="none" strike="noStrike" cap="none" normalizeH="0" baseline="0" dirty="0" smtClean="0">
                <a:ln>
                  <a:noFill/>
                </a:ln>
                <a:solidFill>
                  <a:schemeClr val="tx1"/>
                </a:solidFill>
                <a:effectLst/>
                <a:latin typeface="fkGroteskNeue"/>
              </a:rPr>
              <a:t>Soft state: </a:t>
            </a:r>
            <a:r>
              <a:rPr kumimoji="0" lang="en-US" altLang="en-US" sz="1600" b="0" i="0" u="none" strike="noStrike" cap="none" normalizeH="0" baseline="0" dirty="0" err="1" smtClean="0">
                <a:ln>
                  <a:noFill/>
                </a:ln>
                <a:solidFill>
                  <a:schemeClr val="tx1"/>
                </a:solidFill>
                <a:effectLst/>
                <a:latin typeface="fkGroteskNeue"/>
              </a:rPr>
              <a:t>L'état</a:t>
            </a:r>
            <a:r>
              <a:rPr kumimoji="0" lang="en-US" altLang="en-US" sz="1600" b="0" i="0" u="none" strike="noStrike" cap="none" normalizeH="0" baseline="0" dirty="0" smtClean="0">
                <a:ln>
                  <a:noFill/>
                </a:ln>
                <a:solidFill>
                  <a:schemeClr val="tx1"/>
                </a:solidFill>
                <a:effectLst/>
                <a:latin typeface="fkGroteskNeue"/>
              </a:rPr>
              <a:t> du </a:t>
            </a:r>
            <a:r>
              <a:rPr kumimoji="0" lang="en-US" altLang="en-US" sz="1600" b="0" i="0" u="none" strike="noStrike" cap="none" normalizeH="0" baseline="0" dirty="0" err="1" smtClean="0">
                <a:ln>
                  <a:noFill/>
                </a:ln>
                <a:solidFill>
                  <a:schemeClr val="tx1"/>
                </a:solidFill>
                <a:effectLst/>
                <a:latin typeface="fkGroteskNeue"/>
              </a:rPr>
              <a:t>système</a:t>
            </a:r>
            <a:r>
              <a:rPr kumimoji="0" lang="en-US" altLang="en-US" sz="1600" b="0" i="0" u="none" strike="noStrike" cap="none" normalizeH="0" baseline="0" dirty="0" smtClean="0">
                <a:ln>
                  <a:noFill/>
                </a:ln>
                <a:solidFill>
                  <a:schemeClr val="tx1"/>
                </a:solidFill>
                <a:effectLst/>
                <a:latin typeface="fkGroteskNeue"/>
              </a:rPr>
              <a:t> </a:t>
            </a:r>
            <a:r>
              <a:rPr kumimoji="0" lang="en-US" altLang="en-US" sz="1600" b="0" i="0" u="none" strike="noStrike" cap="none" normalizeH="0" baseline="0" dirty="0" err="1" smtClean="0">
                <a:ln>
                  <a:noFill/>
                </a:ln>
                <a:solidFill>
                  <a:schemeClr val="tx1"/>
                </a:solidFill>
                <a:effectLst/>
                <a:latin typeface="fkGroteskNeue"/>
              </a:rPr>
              <a:t>peut</a:t>
            </a:r>
            <a:r>
              <a:rPr kumimoji="0" lang="en-US" altLang="en-US" sz="1600" b="0" i="0" u="none" strike="noStrike" cap="none" normalizeH="0" baseline="0" dirty="0" smtClean="0">
                <a:ln>
                  <a:noFill/>
                </a:ln>
                <a:solidFill>
                  <a:schemeClr val="tx1"/>
                </a:solidFill>
                <a:effectLst/>
                <a:latin typeface="fkGroteskNeue"/>
              </a:rPr>
              <a:t> changer au fil du temps, </a:t>
            </a:r>
            <a:r>
              <a:rPr kumimoji="0" lang="en-US" altLang="en-US" sz="1600" b="0" i="0" u="none" strike="noStrike" cap="none" normalizeH="0" baseline="0" dirty="0" err="1" smtClean="0">
                <a:ln>
                  <a:noFill/>
                </a:ln>
                <a:solidFill>
                  <a:schemeClr val="tx1"/>
                </a:solidFill>
                <a:effectLst/>
                <a:latin typeface="fkGroteskNeue"/>
              </a:rPr>
              <a:t>même</a:t>
            </a:r>
            <a:r>
              <a:rPr kumimoji="0" lang="en-US" altLang="en-US" sz="1600" b="0" i="0" u="none" strike="noStrike" cap="none" normalizeH="0" baseline="0" dirty="0" smtClean="0">
                <a:ln>
                  <a:noFill/>
                </a:ln>
                <a:solidFill>
                  <a:schemeClr val="tx1"/>
                </a:solidFill>
                <a:effectLst/>
                <a:latin typeface="fkGroteskNeue"/>
              </a:rPr>
              <a:t> sans entrée.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fkGroteskNeue"/>
              </a:rPr>
              <a:t> </a:t>
            </a:r>
            <a:r>
              <a:rPr kumimoji="0" lang="en-US" altLang="en-US" sz="1600" b="1" i="0" u="none" strike="noStrike" cap="none" normalizeH="0" baseline="0" dirty="0" smtClean="0">
                <a:ln>
                  <a:noFill/>
                </a:ln>
                <a:solidFill>
                  <a:schemeClr val="tx1"/>
                </a:solidFill>
                <a:effectLst/>
                <a:latin typeface="fkGroteskNeue"/>
              </a:rPr>
              <a:t>Eventually</a:t>
            </a:r>
            <a:r>
              <a:rPr kumimoji="0" lang="en-US" altLang="en-US" sz="1600" b="1" i="0" u="none" strike="noStrike" cap="none" normalizeH="0" dirty="0" smtClean="0">
                <a:ln>
                  <a:noFill/>
                </a:ln>
                <a:solidFill>
                  <a:schemeClr val="tx1"/>
                </a:solidFill>
                <a:effectLst/>
                <a:latin typeface="fkGroteskNeue"/>
              </a:rPr>
              <a:t> Consistent </a:t>
            </a:r>
            <a:r>
              <a:rPr kumimoji="0" lang="en-US" altLang="en-US" sz="1600" b="0" i="0" u="none" strike="noStrike" cap="none" normalizeH="0" baseline="0" dirty="0" smtClean="0">
                <a:ln>
                  <a:noFill/>
                </a:ln>
                <a:solidFill>
                  <a:schemeClr val="tx1"/>
                </a:solidFill>
                <a:effectLst/>
                <a:latin typeface="fkGroteskNeue"/>
              </a:rPr>
              <a:t>: Le </a:t>
            </a:r>
            <a:r>
              <a:rPr kumimoji="0" lang="en-US" altLang="en-US" sz="1600" b="0" i="0" u="none" strike="noStrike" cap="none" normalizeH="0" baseline="0" dirty="0" err="1" smtClean="0">
                <a:ln>
                  <a:noFill/>
                </a:ln>
                <a:solidFill>
                  <a:schemeClr val="tx1"/>
                </a:solidFill>
                <a:effectLst/>
                <a:latin typeface="fkGroteskNeue"/>
              </a:rPr>
              <a:t>système</a:t>
            </a:r>
            <a:r>
              <a:rPr kumimoji="0" lang="en-US" altLang="en-US" sz="1600" b="0" i="0" u="none" strike="noStrike" cap="none" normalizeH="0" baseline="0" dirty="0" smtClean="0">
                <a:ln>
                  <a:noFill/>
                </a:ln>
                <a:solidFill>
                  <a:schemeClr val="tx1"/>
                </a:solidFill>
                <a:effectLst/>
                <a:latin typeface="fkGroteskNeue"/>
              </a:rPr>
              <a:t> </a:t>
            </a:r>
            <a:r>
              <a:rPr kumimoji="0" lang="en-US" altLang="en-US" sz="1600" b="0" i="0" u="none" strike="noStrike" cap="none" normalizeH="0" baseline="0" dirty="0" err="1" smtClean="0">
                <a:ln>
                  <a:noFill/>
                </a:ln>
                <a:solidFill>
                  <a:schemeClr val="tx1"/>
                </a:solidFill>
                <a:effectLst/>
                <a:latin typeface="fkGroteskNeue"/>
              </a:rPr>
              <a:t>atteindra</a:t>
            </a:r>
            <a:r>
              <a:rPr kumimoji="0" lang="en-US" altLang="en-US" sz="1600" b="0" i="0" u="none" strike="noStrike" cap="none" normalizeH="0" baseline="0" dirty="0" smtClean="0">
                <a:ln>
                  <a:noFill/>
                </a:ln>
                <a:solidFill>
                  <a:schemeClr val="tx1"/>
                </a:solidFill>
                <a:effectLst/>
                <a:latin typeface="fkGroteskNeue"/>
              </a:rPr>
              <a:t> </a:t>
            </a:r>
            <a:r>
              <a:rPr kumimoji="0" lang="en-US" altLang="en-US" sz="1600" b="0" i="0" u="none" strike="noStrike" cap="none" normalizeH="0" baseline="0" dirty="0" err="1" smtClean="0">
                <a:ln>
                  <a:noFill/>
                </a:ln>
                <a:solidFill>
                  <a:schemeClr val="tx1"/>
                </a:solidFill>
                <a:effectLst/>
                <a:latin typeface="fkGroteskNeue"/>
              </a:rPr>
              <a:t>éventuellement</a:t>
            </a:r>
            <a:r>
              <a:rPr kumimoji="0" lang="en-US" altLang="en-US" sz="1600" b="0" i="0" u="none" strike="noStrike" cap="none" normalizeH="0" baseline="0" dirty="0" smtClean="0">
                <a:ln>
                  <a:noFill/>
                </a:ln>
                <a:solidFill>
                  <a:schemeClr val="tx1"/>
                </a:solidFill>
                <a:effectLst/>
                <a:latin typeface="fkGroteskNeue"/>
              </a:rPr>
              <a:t> un </a:t>
            </a:r>
            <a:r>
              <a:rPr kumimoji="0" lang="en-US" altLang="en-US" sz="1600" b="0" i="0" u="none" strike="noStrike" cap="none" normalizeH="0" baseline="0" dirty="0" err="1" smtClean="0">
                <a:ln>
                  <a:noFill/>
                </a:ln>
                <a:solidFill>
                  <a:schemeClr val="tx1"/>
                </a:solidFill>
                <a:effectLst/>
                <a:latin typeface="fkGroteskNeue"/>
              </a:rPr>
              <a:t>état</a:t>
            </a:r>
            <a:r>
              <a:rPr kumimoji="0" lang="en-US" altLang="en-US" sz="1600" b="0" i="0" u="none" strike="noStrike" cap="none" normalizeH="0" baseline="0" dirty="0" smtClean="0">
                <a:ln>
                  <a:noFill/>
                </a:ln>
                <a:solidFill>
                  <a:schemeClr val="tx1"/>
                </a:solidFill>
                <a:effectLst/>
                <a:latin typeface="fkGroteskNeue"/>
              </a:rPr>
              <a:t> </a:t>
            </a:r>
            <a:r>
              <a:rPr kumimoji="0" lang="en-US" altLang="en-US" sz="1600" b="0" i="0" u="none" strike="noStrike" cap="none" normalizeH="0" baseline="0" dirty="0" err="1" smtClean="0">
                <a:ln>
                  <a:noFill/>
                </a:ln>
                <a:solidFill>
                  <a:schemeClr val="tx1"/>
                </a:solidFill>
                <a:effectLst/>
                <a:latin typeface="fkGroteskNeue"/>
              </a:rPr>
              <a:t>cohérent</a:t>
            </a:r>
            <a:endParaRPr kumimoji="0" lang="en-US" altLang="en-US" sz="1600" b="0" i="0" u="none" strike="noStrike" cap="none" normalizeH="0" baseline="0" dirty="0" smtClean="0">
              <a:ln>
                <a:noFill/>
              </a:ln>
              <a:solidFill>
                <a:schemeClr val="tx1"/>
              </a:solidFill>
              <a:effectLst/>
              <a:latin typeface="fkGrotesk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9385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67</TotalTime>
  <Words>389</Words>
  <Application>Microsoft Office PowerPoint</Application>
  <PresentationFormat>Widescreen</PresentationFormat>
  <Paragraphs>57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fkGroteskNeue</vt:lpstr>
      <vt:lpstr>Wingdings 3</vt:lpstr>
      <vt:lpstr>Ion Boardroom</vt:lpstr>
      <vt:lpstr>SQL vs NoSQL </vt:lpstr>
      <vt:lpstr>Differences notables</vt:lpstr>
      <vt:lpstr>PowerPoint Presentation</vt:lpstr>
      <vt:lpstr>ACID et BASE c’est quoi</vt:lpstr>
      <vt:lpstr>ACID</vt:lpstr>
      <vt:lpstr>BASE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vs NoSQL </dc:title>
  <dc:creator>Sloane</dc:creator>
  <cp:lastModifiedBy>Sloane</cp:lastModifiedBy>
  <cp:revision>24</cp:revision>
  <dcterms:created xsi:type="dcterms:W3CDTF">2025-02-24T05:25:46Z</dcterms:created>
  <dcterms:modified xsi:type="dcterms:W3CDTF">2025-02-24T06:33:36Z</dcterms:modified>
</cp:coreProperties>
</file>