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70" r:id="rId4"/>
    <p:sldId id="276" r:id="rId5"/>
    <p:sldId id="275" r:id="rId6"/>
    <p:sldId id="277" r:id="rId7"/>
    <p:sldId id="280" r:id="rId8"/>
    <p:sldId id="278" r:id="rId9"/>
    <p:sldId id="279" r:id="rId10"/>
    <p:sldId id="263" r:id="rId11"/>
    <p:sldId id="262"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9" autoAdjust="0"/>
  </p:normalViewPr>
  <p:slideViewPr>
    <p:cSldViewPr>
      <p:cViewPr varScale="1">
        <p:scale>
          <a:sx n="114" d="100"/>
          <a:sy n="114" d="100"/>
        </p:scale>
        <p:origin x="414" y="10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3/10/2018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3/10/2018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3/10/2018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3/10/2018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3/10/2018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3/10/2018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3/10/2018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3/10/2018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3/10/2018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3/10/2018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3/10/2018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3/10/2018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3/10/2018</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Tycoon Lesson 7</a:t>
            </a:r>
          </a:p>
        </p:txBody>
      </p:sp>
      <p:sp>
        <p:nvSpPr>
          <p:cNvPr id="3" name="Subtitle 2"/>
          <p:cNvSpPr>
            <a:spLocks noGrp="1"/>
          </p:cNvSpPr>
          <p:nvPr>
            <p:ph type="subTitle" idx="1"/>
          </p:nvPr>
        </p:nvSpPr>
        <p:spPr/>
        <p:txBody>
          <a:bodyPr/>
          <a:lstStyle/>
          <a:p>
            <a:r>
              <a:rPr lang="en-GB" dirty="0"/>
              <a:t>Inventory – Paintball Guns</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18DDA-AC9F-419A-901A-D8503B4211CD}"/>
              </a:ext>
            </a:extLst>
          </p:cNvPr>
          <p:cNvSpPr>
            <a:spLocks noGrp="1"/>
          </p:cNvSpPr>
          <p:nvPr>
            <p:ph type="ctrTitle"/>
          </p:nvPr>
        </p:nvSpPr>
        <p:spPr/>
        <p:txBody>
          <a:bodyPr/>
          <a:lstStyle/>
          <a:p>
            <a:r>
              <a:rPr lang="en-GB" dirty="0"/>
              <a:t>Answers next slide</a:t>
            </a:r>
          </a:p>
        </p:txBody>
      </p:sp>
      <p:sp>
        <p:nvSpPr>
          <p:cNvPr id="5" name="Subtitle 4">
            <a:extLst>
              <a:ext uri="{FF2B5EF4-FFF2-40B4-BE49-F238E27FC236}">
                <a16:creationId xmlns:a16="http://schemas.microsoft.com/office/drawing/2014/main" id="{7509254A-6C28-4659-B1A7-7783D79DA1A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8974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94B3-EE97-4764-80D4-4BD293A4355A}"/>
              </a:ext>
            </a:extLst>
          </p:cNvPr>
          <p:cNvSpPr>
            <a:spLocks noGrp="1"/>
          </p:cNvSpPr>
          <p:nvPr>
            <p:ph type="title"/>
          </p:nvPr>
        </p:nvSpPr>
        <p:spPr/>
        <p:txBody>
          <a:bodyPr/>
          <a:lstStyle/>
          <a:p>
            <a:endParaRPr lang="en-GB"/>
          </a:p>
        </p:txBody>
      </p:sp>
      <p:pic>
        <p:nvPicPr>
          <p:cNvPr id="6" name="Content Placeholder 5">
            <a:extLst>
              <a:ext uri="{FF2B5EF4-FFF2-40B4-BE49-F238E27FC236}">
                <a16:creationId xmlns:a16="http://schemas.microsoft.com/office/drawing/2014/main" id="{5050F20B-4997-4E5E-9CF9-CB9036DBC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1149" y="3431112"/>
            <a:ext cx="8526525" cy="660846"/>
          </a:xfrm>
        </p:spPr>
      </p:pic>
    </p:spTree>
    <p:extLst>
      <p:ext uri="{BB962C8B-B14F-4D97-AF65-F5344CB8AC3E}">
        <p14:creationId xmlns:p14="http://schemas.microsoft.com/office/powerpoint/2010/main" val="146651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an inventory?</a:t>
            </a:r>
          </a:p>
        </p:txBody>
      </p:sp>
      <p:sp>
        <p:nvSpPr>
          <p:cNvPr id="14" name="Content Placeholder 13"/>
          <p:cNvSpPr>
            <a:spLocks noGrp="1"/>
          </p:cNvSpPr>
          <p:nvPr>
            <p:ph idx="1"/>
          </p:nvPr>
        </p:nvSpPr>
        <p:spPr/>
        <p:txBody>
          <a:bodyPr/>
          <a:lstStyle/>
          <a:p>
            <a:pPr marL="0" indent="0">
              <a:buNone/>
            </a:pPr>
            <a:r>
              <a:rPr lang="en-US" dirty="0"/>
              <a:t>Roblox has a feature that comes with it called the </a:t>
            </a:r>
            <a:r>
              <a:rPr lang="en-US" dirty="0">
                <a:solidFill>
                  <a:srgbClr val="FF0000"/>
                </a:solidFill>
              </a:rPr>
              <a:t>inventory</a:t>
            </a:r>
            <a:r>
              <a:rPr lang="en-US" dirty="0"/>
              <a:t>, it allows us to store tools and weapons the player can use.</a:t>
            </a:r>
          </a:p>
          <a:p>
            <a:pPr marL="0" indent="0">
              <a:buNone/>
            </a:pPr>
            <a:r>
              <a:rPr lang="en-US" dirty="0"/>
              <a:t>Whenever you play a game on Roblox that uses the bar at the bottom for things like food, or tools or weapons, that is the inventory.</a:t>
            </a:r>
          </a:p>
        </p:txBody>
      </p:sp>
      <p:pic>
        <p:nvPicPr>
          <p:cNvPr id="2" name="Picture 1">
            <a:extLst>
              <a:ext uri="{FF2B5EF4-FFF2-40B4-BE49-F238E27FC236}">
                <a16:creationId xmlns:a16="http://schemas.microsoft.com/office/drawing/2014/main" id="{C13341FF-7A53-4ADC-91C2-70F9FA92830E}"/>
              </a:ext>
            </a:extLst>
          </p:cNvPr>
          <p:cNvPicPr>
            <a:picLocks noChangeAspect="1"/>
          </p:cNvPicPr>
          <p:nvPr/>
        </p:nvPicPr>
        <p:blipFill rotWithShape="1">
          <a:blip r:embed="rId2"/>
          <a:srcRect l="32868" t="83608" r="54726" b="5889"/>
          <a:stretch/>
        </p:blipFill>
        <p:spPr>
          <a:xfrm>
            <a:off x="4726260" y="4293096"/>
            <a:ext cx="2304256" cy="1097267"/>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9843-DC10-426A-ADA9-B46634D269B0}"/>
              </a:ext>
            </a:extLst>
          </p:cNvPr>
          <p:cNvSpPr>
            <a:spLocks noGrp="1"/>
          </p:cNvSpPr>
          <p:nvPr>
            <p:ph type="title"/>
          </p:nvPr>
        </p:nvSpPr>
        <p:spPr/>
        <p:txBody>
          <a:bodyPr/>
          <a:lstStyle/>
          <a:p>
            <a:r>
              <a:rPr lang="en-GB" dirty="0"/>
              <a:t>How does the inventory work?</a:t>
            </a:r>
          </a:p>
        </p:txBody>
      </p:sp>
      <p:sp>
        <p:nvSpPr>
          <p:cNvPr id="3" name="Content Placeholder 2">
            <a:extLst>
              <a:ext uri="{FF2B5EF4-FFF2-40B4-BE49-F238E27FC236}">
                <a16:creationId xmlns:a16="http://schemas.microsoft.com/office/drawing/2014/main" id="{A916D35E-BDD5-4776-96EE-6534E29D5571}"/>
              </a:ext>
            </a:extLst>
          </p:cNvPr>
          <p:cNvSpPr>
            <a:spLocks noGrp="1"/>
          </p:cNvSpPr>
          <p:nvPr>
            <p:ph idx="1"/>
          </p:nvPr>
        </p:nvSpPr>
        <p:spPr/>
        <p:txBody>
          <a:bodyPr/>
          <a:lstStyle/>
          <a:p>
            <a:pPr marL="0" indent="0">
              <a:buNone/>
            </a:pPr>
            <a:r>
              <a:rPr lang="en-GB" dirty="0"/>
              <a:t>There’s a special type of Roblox </a:t>
            </a:r>
            <a:r>
              <a:rPr lang="en-GB" dirty="0">
                <a:solidFill>
                  <a:srgbClr val="FF0000"/>
                </a:solidFill>
              </a:rPr>
              <a:t>object</a:t>
            </a:r>
            <a:r>
              <a:rPr lang="en-GB" dirty="0"/>
              <a:t> called a </a:t>
            </a:r>
            <a:r>
              <a:rPr lang="en-GB" dirty="0">
                <a:solidFill>
                  <a:srgbClr val="FF0000"/>
                </a:solidFill>
              </a:rPr>
              <a:t>tool </a:t>
            </a:r>
            <a:r>
              <a:rPr lang="en-GB" dirty="0"/>
              <a:t>that are used in the </a:t>
            </a:r>
            <a:r>
              <a:rPr lang="en-GB" dirty="0">
                <a:solidFill>
                  <a:srgbClr val="FF0000"/>
                </a:solidFill>
              </a:rPr>
              <a:t>inventory</a:t>
            </a:r>
            <a:r>
              <a:rPr lang="en-GB" dirty="0"/>
              <a:t>. Under </a:t>
            </a:r>
            <a:r>
              <a:rPr lang="en-GB" dirty="0">
                <a:solidFill>
                  <a:srgbClr val="FF0000"/>
                </a:solidFill>
              </a:rPr>
              <a:t>Players</a:t>
            </a:r>
            <a:r>
              <a:rPr lang="en-GB" dirty="0"/>
              <a:t> and then a specific </a:t>
            </a:r>
            <a:r>
              <a:rPr lang="en-GB" dirty="0">
                <a:solidFill>
                  <a:srgbClr val="FF0000"/>
                </a:solidFill>
              </a:rPr>
              <a:t>player</a:t>
            </a:r>
            <a:r>
              <a:rPr lang="en-GB" dirty="0"/>
              <a:t> there is a folder called the </a:t>
            </a:r>
            <a:r>
              <a:rPr lang="en-GB" dirty="0">
                <a:solidFill>
                  <a:srgbClr val="FF0000"/>
                </a:solidFill>
              </a:rPr>
              <a:t>Backpack</a:t>
            </a:r>
            <a:r>
              <a:rPr lang="en-GB" dirty="0"/>
              <a:t>, the </a:t>
            </a:r>
            <a:r>
              <a:rPr lang="en-GB" dirty="0">
                <a:solidFill>
                  <a:srgbClr val="FF0000"/>
                </a:solidFill>
              </a:rPr>
              <a:t>Backpack</a:t>
            </a:r>
            <a:r>
              <a:rPr lang="en-GB" dirty="0"/>
              <a:t> contains all the </a:t>
            </a:r>
            <a:r>
              <a:rPr lang="en-GB" dirty="0">
                <a:solidFill>
                  <a:srgbClr val="FF0000"/>
                </a:solidFill>
              </a:rPr>
              <a:t>tools</a:t>
            </a:r>
            <a:r>
              <a:rPr lang="en-GB" dirty="0"/>
              <a:t> not being used currently. Notice how they aren’t in the </a:t>
            </a:r>
            <a:r>
              <a:rPr lang="en-GB" dirty="0">
                <a:solidFill>
                  <a:srgbClr val="FF0000"/>
                </a:solidFill>
              </a:rPr>
              <a:t>workspace</a:t>
            </a:r>
            <a:r>
              <a:rPr lang="en-GB" dirty="0"/>
              <a:t>, why do you think that is?</a:t>
            </a:r>
          </a:p>
        </p:txBody>
      </p:sp>
      <p:pic>
        <p:nvPicPr>
          <p:cNvPr id="5" name="Picture 4">
            <a:extLst>
              <a:ext uri="{FF2B5EF4-FFF2-40B4-BE49-F238E27FC236}">
                <a16:creationId xmlns:a16="http://schemas.microsoft.com/office/drawing/2014/main" id="{487EDEAA-1F6C-4EAA-B9DC-0BCE8772E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204" y="3861048"/>
            <a:ext cx="4032448" cy="1648735"/>
          </a:xfrm>
          <a:prstGeom prst="rect">
            <a:avLst/>
          </a:prstGeom>
        </p:spPr>
      </p:pic>
    </p:spTree>
    <p:extLst>
      <p:ext uri="{BB962C8B-B14F-4D97-AF65-F5344CB8AC3E}">
        <p14:creationId xmlns:p14="http://schemas.microsoft.com/office/powerpoint/2010/main" val="246536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AD6F-C2D3-421C-A3C4-CA3D422DA688}"/>
              </a:ext>
            </a:extLst>
          </p:cNvPr>
          <p:cNvSpPr>
            <a:spLocks noGrp="1"/>
          </p:cNvSpPr>
          <p:nvPr>
            <p:ph type="title"/>
          </p:nvPr>
        </p:nvSpPr>
        <p:spPr/>
        <p:txBody>
          <a:bodyPr/>
          <a:lstStyle/>
          <a:p>
            <a:r>
              <a:rPr lang="en-GB" dirty="0"/>
              <a:t>How does the inventory work?</a:t>
            </a:r>
          </a:p>
        </p:txBody>
      </p:sp>
      <p:sp>
        <p:nvSpPr>
          <p:cNvPr id="3" name="Content Placeholder 2">
            <a:extLst>
              <a:ext uri="{FF2B5EF4-FFF2-40B4-BE49-F238E27FC236}">
                <a16:creationId xmlns:a16="http://schemas.microsoft.com/office/drawing/2014/main" id="{9388FA54-A5C1-4873-93E9-2515BF55A6B1}"/>
              </a:ext>
            </a:extLst>
          </p:cNvPr>
          <p:cNvSpPr>
            <a:spLocks noGrp="1"/>
          </p:cNvSpPr>
          <p:nvPr>
            <p:ph idx="1"/>
          </p:nvPr>
        </p:nvSpPr>
        <p:spPr/>
        <p:txBody>
          <a:bodyPr/>
          <a:lstStyle/>
          <a:p>
            <a:pPr marL="0" indent="0">
              <a:buNone/>
            </a:pPr>
            <a:r>
              <a:rPr lang="en-GB" dirty="0"/>
              <a:t>When we select a </a:t>
            </a:r>
            <a:r>
              <a:rPr lang="en-GB" dirty="0">
                <a:solidFill>
                  <a:srgbClr val="FF0000"/>
                </a:solidFill>
              </a:rPr>
              <a:t>tool</a:t>
            </a:r>
            <a:r>
              <a:rPr lang="en-GB" dirty="0"/>
              <a:t> in our inventory, by pressing the right key for it (1-9), it appears on our player model, we can now interact with it by clicking or pressing different keys.</a:t>
            </a:r>
          </a:p>
          <a:p>
            <a:pPr marL="0" indent="0">
              <a:buNone/>
            </a:pPr>
            <a:r>
              <a:rPr lang="en-GB" dirty="0"/>
              <a:t>Our paintball gun aims by moving the mouse and fires by clicking.</a:t>
            </a:r>
          </a:p>
          <a:p>
            <a:pPr marL="0" indent="0">
              <a:buNone/>
            </a:pPr>
            <a:r>
              <a:rPr lang="en-GB" dirty="0"/>
              <a:t>When our paintball gun hits a </a:t>
            </a:r>
            <a:r>
              <a:rPr lang="en-GB" dirty="0">
                <a:solidFill>
                  <a:srgbClr val="FF0000"/>
                </a:solidFill>
              </a:rPr>
              <a:t>part</a:t>
            </a:r>
            <a:r>
              <a:rPr lang="en-GB" dirty="0"/>
              <a:t>, it will paint it that colour and when it hits another player it will make them lose </a:t>
            </a:r>
            <a:r>
              <a:rPr lang="en-GB" dirty="0">
                <a:solidFill>
                  <a:srgbClr val="FF0000"/>
                </a:solidFill>
              </a:rPr>
              <a:t>health</a:t>
            </a:r>
            <a:r>
              <a:rPr lang="en-GB" dirty="0"/>
              <a:t>.</a:t>
            </a:r>
          </a:p>
        </p:txBody>
      </p:sp>
    </p:spTree>
    <p:extLst>
      <p:ext uri="{BB962C8B-B14F-4D97-AF65-F5344CB8AC3E}">
        <p14:creationId xmlns:p14="http://schemas.microsoft.com/office/powerpoint/2010/main" val="185902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D059-0DAC-443F-B354-DBAE6104848E}"/>
              </a:ext>
            </a:extLst>
          </p:cNvPr>
          <p:cNvSpPr>
            <a:spLocks noGrp="1"/>
          </p:cNvSpPr>
          <p:nvPr>
            <p:ph type="title"/>
          </p:nvPr>
        </p:nvSpPr>
        <p:spPr/>
        <p:txBody>
          <a:bodyPr/>
          <a:lstStyle/>
          <a:p>
            <a:r>
              <a:rPr lang="en-GB" dirty="0"/>
              <a:t>Picking up a tool</a:t>
            </a:r>
          </a:p>
        </p:txBody>
      </p:sp>
      <p:sp>
        <p:nvSpPr>
          <p:cNvPr id="3" name="Content Placeholder 2">
            <a:extLst>
              <a:ext uri="{FF2B5EF4-FFF2-40B4-BE49-F238E27FC236}">
                <a16:creationId xmlns:a16="http://schemas.microsoft.com/office/drawing/2014/main" id="{F381723B-9265-4D30-9C40-DA65DEB86B03}"/>
              </a:ext>
            </a:extLst>
          </p:cNvPr>
          <p:cNvSpPr>
            <a:spLocks noGrp="1"/>
          </p:cNvSpPr>
          <p:nvPr>
            <p:ph idx="1"/>
          </p:nvPr>
        </p:nvSpPr>
        <p:spPr/>
        <p:txBody>
          <a:bodyPr/>
          <a:lstStyle/>
          <a:p>
            <a:pPr marL="0" indent="0">
              <a:buNone/>
            </a:pPr>
            <a:r>
              <a:rPr lang="en-GB" dirty="0"/>
              <a:t>The reason </a:t>
            </a:r>
            <a:r>
              <a:rPr lang="en-GB" dirty="0">
                <a:solidFill>
                  <a:srgbClr val="FF0000"/>
                </a:solidFill>
              </a:rPr>
              <a:t>tools</a:t>
            </a:r>
            <a:r>
              <a:rPr lang="en-GB" dirty="0"/>
              <a:t> in our </a:t>
            </a:r>
            <a:r>
              <a:rPr lang="en-GB" dirty="0">
                <a:solidFill>
                  <a:srgbClr val="FF0000"/>
                </a:solidFill>
              </a:rPr>
              <a:t>backpack</a:t>
            </a:r>
            <a:r>
              <a:rPr lang="en-GB" dirty="0"/>
              <a:t> aren’t stored in the </a:t>
            </a:r>
            <a:r>
              <a:rPr lang="en-GB" dirty="0">
                <a:solidFill>
                  <a:srgbClr val="FF0000"/>
                </a:solidFill>
              </a:rPr>
              <a:t>workspace</a:t>
            </a:r>
            <a:r>
              <a:rPr lang="en-GB" dirty="0"/>
              <a:t>, is because everything in the </a:t>
            </a:r>
            <a:r>
              <a:rPr lang="en-GB" dirty="0">
                <a:solidFill>
                  <a:srgbClr val="FF0000"/>
                </a:solidFill>
              </a:rPr>
              <a:t>workspace</a:t>
            </a:r>
            <a:r>
              <a:rPr lang="en-GB" dirty="0"/>
              <a:t> exists in our game and while a tool isn’t being used we don’t want the player to see it in the world.</a:t>
            </a:r>
          </a:p>
          <a:p>
            <a:pPr marL="0" indent="0">
              <a:buNone/>
            </a:pPr>
            <a:r>
              <a:rPr lang="en-GB" dirty="0"/>
              <a:t>If a </a:t>
            </a:r>
            <a:r>
              <a:rPr lang="en-GB" dirty="0">
                <a:solidFill>
                  <a:srgbClr val="FF0000"/>
                </a:solidFill>
              </a:rPr>
              <a:t>tool</a:t>
            </a:r>
            <a:r>
              <a:rPr lang="en-GB" dirty="0"/>
              <a:t> is in the world it’s very easy to pick up. </a:t>
            </a:r>
            <a:r>
              <a:rPr lang="en-GB" dirty="0">
                <a:solidFill>
                  <a:srgbClr val="FF0000"/>
                </a:solidFill>
              </a:rPr>
              <a:t>Tools</a:t>
            </a:r>
            <a:r>
              <a:rPr lang="en-GB" dirty="0"/>
              <a:t> in Roblox require you to just walk over them to pick them up. But once you’ve picked it up it disappears! This means that if you get reset or if someone tries to get one again it will be lost.</a:t>
            </a:r>
          </a:p>
          <a:p>
            <a:pPr marL="0" indent="0">
              <a:buNone/>
            </a:pPr>
            <a:r>
              <a:rPr lang="en-GB" dirty="0"/>
              <a:t>So what we need to do is use some code to make sure this doesn’t happen!</a:t>
            </a:r>
          </a:p>
        </p:txBody>
      </p:sp>
    </p:spTree>
    <p:extLst>
      <p:ext uri="{BB962C8B-B14F-4D97-AF65-F5344CB8AC3E}">
        <p14:creationId xmlns:p14="http://schemas.microsoft.com/office/powerpoint/2010/main" val="271573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3884-BFB3-44A6-8DD2-E3B27D2AB6C0}"/>
              </a:ext>
            </a:extLst>
          </p:cNvPr>
          <p:cNvSpPr>
            <a:spLocks noGrp="1"/>
          </p:cNvSpPr>
          <p:nvPr>
            <p:ph type="title"/>
          </p:nvPr>
        </p:nvSpPr>
        <p:spPr/>
        <p:txBody>
          <a:bodyPr/>
          <a:lstStyle/>
          <a:p>
            <a:r>
              <a:rPr lang="en-GB" dirty="0"/>
              <a:t>Where our script is located</a:t>
            </a:r>
          </a:p>
        </p:txBody>
      </p:sp>
      <p:pic>
        <p:nvPicPr>
          <p:cNvPr id="5" name="Content Placeholder 4">
            <a:extLst>
              <a:ext uri="{FF2B5EF4-FFF2-40B4-BE49-F238E27FC236}">
                <a16:creationId xmlns:a16="http://schemas.microsoft.com/office/drawing/2014/main" id="{FC6C0B33-0C5C-416E-B57F-F8D9919BB7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8938" y="2147887"/>
            <a:ext cx="3790950" cy="3781425"/>
          </a:xfrm>
        </p:spPr>
      </p:pic>
      <p:cxnSp>
        <p:nvCxnSpPr>
          <p:cNvPr id="7" name="Straight Arrow Connector 6">
            <a:extLst>
              <a:ext uri="{FF2B5EF4-FFF2-40B4-BE49-F238E27FC236}">
                <a16:creationId xmlns:a16="http://schemas.microsoft.com/office/drawing/2014/main" id="{EEF39063-FC20-4011-BCD0-19D8A58F2CC4}"/>
              </a:ext>
            </a:extLst>
          </p:cNvPr>
          <p:cNvCxnSpPr>
            <a:cxnSpLocks/>
          </p:cNvCxnSpPr>
          <p:nvPr/>
        </p:nvCxnSpPr>
        <p:spPr>
          <a:xfrm>
            <a:off x="3286100" y="5877272"/>
            <a:ext cx="2016224" cy="0"/>
          </a:xfrm>
          <a:prstGeom prst="straightConnector1">
            <a:avLst/>
          </a:prstGeom>
          <a:ln w="76200">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68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32E0-BBBD-49B6-979A-D02E6E65AD24}"/>
              </a:ext>
            </a:extLst>
          </p:cNvPr>
          <p:cNvSpPr>
            <a:spLocks noGrp="1"/>
          </p:cNvSpPr>
          <p:nvPr>
            <p:ph type="title"/>
          </p:nvPr>
        </p:nvSpPr>
        <p:spPr/>
        <p:txBody>
          <a:bodyPr/>
          <a:lstStyle/>
          <a:p>
            <a:r>
              <a:rPr lang="en-GB" dirty="0"/>
              <a:t>:clone()</a:t>
            </a:r>
          </a:p>
        </p:txBody>
      </p:sp>
      <p:sp>
        <p:nvSpPr>
          <p:cNvPr id="3" name="Content Placeholder 2">
            <a:extLst>
              <a:ext uri="{FF2B5EF4-FFF2-40B4-BE49-F238E27FC236}">
                <a16:creationId xmlns:a16="http://schemas.microsoft.com/office/drawing/2014/main" id="{A49312E8-099E-458B-98B3-E2B7167FA170}"/>
              </a:ext>
            </a:extLst>
          </p:cNvPr>
          <p:cNvSpPr>
            <a:spLocks noGrp="1"/>
          </p:cNvSpPr>
          <p:nvPr>
            <p:ph idx="1"/>
          </p:nvPr>
        </p:nvSpPr>
        <p:spPr/>
        <p:txBody>
          <a:bodyPr/>
          <a:lstStyle/>
          <a:p>
            <a:pPr marL="0" indent="0">
              <a:buNone/>
            </a:pPr>
            <a:r>
              <a:rPr lang="en-GB" dirty="0"/>
              <a:t>The </a:t>
            </a:r>
            <a:r>
              <a:rPr lang="en-GB" dirty="0">
                <a:solidFill>
                  <a:srgbClr val="FF0000"/>
                </a:solidFill>
              </a:rPr>
              <a:t>:clone() function</a:t>
            </a:r>
            <a:r>
              <a:rPr lang="en-GB" dirty="0"/>
              <a:t> attaches, as we are using the </a:t>
            </a:r>
            <a:r>
              <a:rPr lang="en-GB" dirty="0">
                <a:solidFill>
                  <a:srgbClr val="FF0000"/>
                </a:solidFill>
              </a:rPr>
              <a:t>: colon operator</a:t>
            </a:r>
            <a:r>
              <a:rPr lang="en-GB" dirty="0"/>
              <a:t>, to an </a:t>
            </a:r>
            <a:r>
              <a:rPr lang="en-GB" dirty="0">
                <a:solidFill>
                  <a:srgbClr val="FF0000"/>
                </a:solidFill>
              </a:rPr>
              <a:t>object</a:t>
            </a:r>
            <a:r>
              <a:rPr lang="en-GB" dirty="0"/>
              <a:t>.</a:t>
            </a:r>
          </a:p>
          <a:p>
            <a:pPr marL="0" indent="0">
              <a:buNone/>
            </a:pPr>
            <a:endParaRPr lang="en-GB" dirty="0"/>
          </a:p>
          <a:p>
            <a:pPr marL="0" indent="0">
              <a:buNone/>
            </a:pPr>
            <a:r>
              <a:rPr lang="en-GB" dirty="0"/>
              <a:t>When </a:t>
            </a:r>
            <a:r>
              <a:rPr lang="en-GB" dirty="0">
                <a:solidFill>
                  <a:srgbClr val="FF0000"/>
                </a:solidFill>
              </a:rPr>
              <a:t>:clone() </a:t>
            </a:r>
            <a:r>
              <a:rPr lang="en-GB" dirty="0"/>
              <a:t>is called, it will make an exact copy of that object, meaning all the properties are the same. </a:t>
            </a:r>
          </a:p>
          <a:p>
            <a:pPr marL="0" indent="0">
              <a:buNone/>
            </a:pPr>
            <a:endParaRPr lang="en-GB" dirty="0"/>
          </a:p>
          <a:p>
            <a:pPr marL="0" indent="0">
              <a:buNone/>
            </a:pPr>
            <a:r>
              <a:rPr lang="en-GB" dirty="0"/>
              <a:t>This is really useful for the giver we want to make.</a:t>
            </a:r>
          </a:p>
        </p:txBody>
      </p:sp>
    </p:spTree>
    <p:extLst>
      <p:ext uri="{BB962C8B-B14F-4D97-AF65-F5344CB8AC3E}">
        <p14:creationId xmlns:p14="http://schemas.microsoft.com/office/powerpoint/2010/main" val="26718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02C4-2596-4FFA-B875-B0A97D9882C4}"/>
              </a:ext>
            </a:extLst>
          </p:cNvPr>
          <p:cNvSpPr>
            <a:spLocks noGrp="1"/>
          </p:cNvSpPr>
          <p:nvPr>
            <p:ph type="title"/>
          </p:nvPr>
        </p:nvSpPr>
        <p:spPr/>
        <p:txBody>
          <a:bodyPr/>
          <a:lstStyle/>
          <a:p>
            <a:r>
              <a:rPr lang="en-GB" dirty="0"/>
              <a:t>Our code so far</a:t>
            </a:r>
          </a:p>
        </p:txBody>
      </p:sp>
      <p:sp>
        <p:nvSpPr>
          <p:cNvPr id="3" name="Content Placeholder 2">
            <a:extLst>
              <a:ext uri="{FF2B5EF4-FFF2-40B4-BE49-F238E27FC236}">
                <a16:creationId xmlns:a16="http://schemas.microsoft.com/office/drawing/2014/main" id="{FD393EC2-DBD2-41CB-9545-8B47D0DADDC9}"/>
              </a:ext>
            </a:extLst>
          </p:cNvPr>
          <p:cNvSpPr>
            <a:spLocks noGrp="1"/>
          </p:cNvSpPr>
          <p:nvPr>
            <p:ph idx="1"/>
          </p:nvPr>
        </p:nvSpPr>
        <p:spPr>
          <a:ln>
            <a:noFill/>
          </a:ln>
        </p:spPr>
        <p:txBody>
          <a:bodyPr/>
          <a:lstStyle/>
          <a:p>
            <a:pPr marL="0" indent="0">
              <a:buNone/>
            </a:pPr>
            <a:r>
              <a:rPr lang="en-GB" dirty="0"/>
              <a:t>Our code is almost complete. It tracks when a player </a:t>
            </a:r>
            <a:r>
              <a:rPr lang="en-GB" dirty="0">
                <a:solidFill>
                  <a:srgbClr val="FF0000"/>
                </a:solidFill>
              </a:rPr>
              <a:t>touches</a:t>
            </a:r>
            <a:r>
              <a:rPr lang="en-GB" dirty="0"/>
              <a:t> the </a:t>
            </a:r>
            <a:r>
              <a:rPr lang="en-GB" dirty="0">
                <a:solidFill>
                  <a:srgbClr val="FF0000"/>
                </a:solidFill>
              </a:rPr>
              <a:t>giver</a:t>
            </a:r>
            <a:r>
              <a:rPr lang="en-GB" dirty="0"/>
              <a:t> bar and if they are a </a:t>
            </a:r>
            <a:r>
              <a:rPr lang="en-GB" dirty="0">
                <a:solidFill>
                  <a:srgbClr val="FF0000"/>
                </a:solidFill>
              </a:rPr>
              <a:t>player</a:t>
            </a:r>
            <a:r>
              <a:rPr lang="en-GB" dirty="0"/>
              <a:t>, then it makes a </a:t>
            </a:r>
            <a:r>
              <a:rPr lang="en-GB" dirty="0">
                <a:solidFill>
                  <a:srgbClr val="FF0000"/>
                </a:solidFill>
              </a:rPr>
              <a:t>clone</a:t>
            </a:r>
            <a:r>
              <a:rPr lang="en-GB" dirty="0"/>
              <a:t> by using the </a:t>
            </a:r>
            <a:r>
              <a:rPr lang="en-GB" dirty="0">
                <a:solidFill>
                  <a:srgbClr val="FF0000"/>
                </a:solidFill>
              </a:rPr>
              <a:t>:clone()</a:t>
            </a:r>
            <a:r>
              <a:rPr lang="en-GB" dirty="0"/>
              <a:t> </a:t>
            </a:r>
            <a:r>
              <a:rPr lang="en-GB" dirty="0">
                <a:solidFill>
                  <a:srgbClr val="FF0000"/>
                </a:solidFill>
              </a:rPr>
              <a:t>function</a:t>
            </a:r>
            <a:r>
              <a:rPr lang="en-GB" dirty="0"/>
              <a:t> and sets it’s </a:t>
            </a:r>
            <a:r>
              <a:rPr lang="en-GB" dirty="0">
                <a:solidFill>
                  <a:srgbClr val="FF0000"/>
                </a:solidFill>
              </a:rPr>
              <a:t>parent</a:t>
            </a:r>
            <a:r>
              <a:rPr lang="en-GB" dirty="0"/>
              <a:t>. But it doesn’t set the </a:t>
            </a:r>
            <a:r>
              <a:rPr lang="en-GB" dirty="0">
                <a:solidFill>
                  <a:srgbClr val="FF0000"/>
                </a:solidFill>
              </a:rPr>
              <a:t>parent</a:t>
            </a:r>
            <a:r>
              <a:rPr lang="en-GB" dirty="0"/>
              <a:t> to anything yet!</a:t>
            </a:r>
          </a:p>
        </p:txBody>
      </p:sp>
      <p:pic>
        <p:nvPicPr>
          <p:cNvPr id="4" name="Picture 3">
            <a:extLst>
              <a:ext uri="{FF2B5EF4-FFF2-40B4-BE49-F238E27FC236}">
                <a16:creationId xmlns:a16="http://schemas.microsoft.com/office/drawing/2014/main" id="{23874EA5-602F-4BEF-AE3A-71093C7D9BDB}"/>
              </a:ext>
            </a:extLst>
          </p:cNvPr>
          <p:cNvPicPr>
            <a:picLocks noChangeAspect="1"/>
          </p:cNvPicPr>
          <p:nvPr/>
        </p:nvPicPr>
        <p:blipFill>
          <a:blip r:embed="rId2"/>
          <a:stretch>
            <a:fillRect/>
          </a:stretch>
        </p:blipFill>
        <p:spPr>
          <a:xfrm>
            <a:off x="3508672" y="2985500"/>
            <a:ext cx="5171479" cy="3597862"/>
          </a:xfrm>
          <a:prstGeom prst="rect">
            <a:avLst/>
          </a:prstGeom>
        </p:spPr>
      </p:pic>
    </p:spTree>
    <p:extLst>
      <p:ext uri="{BB962C8B-B14F-4D97-AF65-F5344CB8AC3E}">
        <p14:creationId xmlns:p14="http://schemas.microsoft.com/office/powerpoint/2010/main" val="205464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B08E-354D-4AAE-92C1-FF4FF63AA575}"/>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AD2C1A28-2A8F-4694-8C67-E9523D23B259}"/>
              </a:ext>
            </a:extLst>
          </p:cNvPr>
          <p:cNvSpPr>
            <a:spLocks noGrp="1"/>
          </p:cNvSpPr>
          <p:nvPr>
            <p:ph idx="1"/>
          </p:nvPr>
        </p:nvSpPr>
        <p:spPr/>
        <p:txBody>
          <a:bodyPr/>
          <a:lstStyle/>
          <a:p>
            <a:pPr marL="0" indent="0">
              <a:buNone/>
            </a:pPr>
            <a:r>
              <a:rPr lang="en-GB" dirty="0"/>
              <a:t>We need to fix the code! </a:t>
            </a:r>
          </a:p>
          <a:p>
            <a:pPr marL="0" indent="0">
              <a:buNone/>
            </a:pPr>
            <a:r>
              <a:rPr lang="en-GB" dirty="0"/>
              <a:t>Here are some clues:</a:t>
            </a:r>
          </a:p>
          <a:p>
            <a:pPr marL="0" indent="0">
              <a:buNone/>
            </a:pPr>
            <a:r>
              <a:rPr lang="en-GB" dirty="0"/>
              <a:t>The parent of the </a:t>
            </a:r>
            <a:r>
              <a:rPr lang="en-GB" dirty="0">
                <a:solidFill>
                  <a:srgbClr val="FF0000"/>
                </a:solidFill>
              </a:rPr>
              <a:t>clone</a:t>
            </a:r>
            <a:r>
              <a:rPr lang="en-GB" dirty="0"/>
              <a:t> needs to be a certain </a:t>
            </a:r>
            <a:r>
              <a:rPr lang="en-GB" dirty="0">
                <a:solidFill>
                  <a:srgbClr val="FF0000"/>
                </a:solidFill>
              </a:rPr>
              <a:t>location</a:t>
            </a:r>
            <a:r>
              <a:rPr lang="en-GB" dirty="0"/>
              <a:t> to be in the </a:t>
            </a:r>
            <a:r>
              <a:rPr lang="en-GB" dirty="0">
                <a:solidFill>
                  <a:srgbClr val="FF0000"/>
                </a:solidFill>
              </a:rPr>
              <a:t>inventory</a:t>
            </a:r>
            <a:r>
              <a:rPr lang="en-GB" dirty="0"/>
              <a:t>.</a:t>
            </a:r>
          </a:p>
          <a:p>
            <a:pPr marL="0" indent="0">
              <a:buNone/>
            </a:pPr>
            <a:r>
              <a:rPr lang="en-GB" dirty="0"/>
              <a:t>The place where </a:t>
            </a:r>
            <a:r>
              <a:rPr lang="en-GB" dirty="0">
                <a:solidFill>
                  <a:srgbClr val="FF0000"/>
                </a:solidFill>
              </a:rPr>
              <a:t>tools</a:t>
            </a:r>
            <a:r>
              <a:rPr lang="en-GB" dirty="0"/>
              <a:t> are stored in a player’s </a:t>
            </a:r>
            <a:r>
              <a:rPr lang="en-GB" dirty="0">
                <a:solidFill>
                  <a:srgbClr val="FF0000"/>
                </a:solidFill>
              </a:rPr>
              <a:t>inventory</a:t>
            </a:r>
            <a:r>
              <a:rPr lang="en-GB" dirty="0"/>
              <a:t> is under </a:t>
            </a:r>
            <a:r>
              <a:rPr lang="en-GB" dirty="0" err="1">
                <a:solidFill>
                  <a:srgbClr val="FF0000"/>
                </a:solidFill>
              </a:rPr>
              <a:t>Players.player.Backpack</a:t>
            </a:r>
            <a:r>
              <a:rPr lang="en-GB" dirty="0"/>
              <a:t>.</a:t>
            </a:r>
          </a:p>
        </p:txBody>
      </p:sp>
    </p:spTree>
    <p:extLst>
      <p:ext uri="{BB962C8B-B14F-4D97-AF65-F5344CB8AC3E}">
        <p14:creationId xmlns:p14="http://schemas.microsoft.com/office/powerpoint/2010/main" val="161587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287</TotalTime>
  <Words>504</Words>
  <Application>Microsoft Office PowerPoint</Application>
  <PresentationFormat>Custom</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Consolas</vt:lpstr>
      <vt:lpstr>Corbel</vt:lpstr>
      <vt:lpstr>Chalkboard 16x9</vt:lpstr>
      <vt:lpstr>Tycoon Lesson 7</vt:lpstr>
      <vt:lpstr>What is an inventory?</vt:lpstr>
      <vt:lpstr>How does the inventory work?</vt:lpstr>
      <vt:lpstr>How does the inventory work?</vt:lpstr>
      <vt:lpstr>Picking up a tool</vt:lpstr>
      <vt:lpstr>Where our script is located</vt:lpstr>
      <vt:lpstr>:clone()</vt:lpstr>
      <vt:lpstr>Our code so far</vt:lpstr>
      <vt:lpstr>Exercise</vt:lpstr>
      <vt:lpstr>Answers next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Tycoon Lesson 5</dc:title>
  <dc:creator>Brad</dc:creator>
  <cp:lastModifiedBy>Brad</cp:lastModifiedBy>
  <cp:revision>20</cp:revision>
  <dcterms:created xsi:type="dcterms:W3CDTF">2018-02-22T19:39:56Z</dcterms:created>
  <dcterms:modified xsi:type="dcterms:W3CDTF">2018-03-10T12:30:46Z</dcterms:modified>
</cp:coreProperties>
</file>