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2" r:id="rId4"/>
    <p:sldId id="273" r:id="rId5"/>
    <p:sldId id="274" r:id="rId6"/>
    <p:sldId id="27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426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9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6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7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16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DA77-EA4A-4C0D-9E96-65D9B20FF11D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778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633D-DE60-409D-91AA-30E03A664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Tycoon </a:t>
            </a:r>
            <a:r>
              <a:rPr lang="en-GB" dirty="0"/>
              <a:t>Lesson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B2E0A-5681-419B-8E14-FA4C9F5AD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19079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D9D0-89BF-4FD4-8D5E-5865A585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1: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20C7B-339C-42CB-AE04-768DF4842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Tables</a:t>
            </a:r>
            <a:r>
              <a:rPr lang="en-GB" dirty="0"/>
              <a:t> in Lua are a great way of storing </a:t>
            </a:r>
            <a:r>
              <a:rPr lang="en-GB" dirty="0">
                <a:solidFill>
                  <a:srgbClr val="FF0000"/>
                </a:solidFill>
              </a:rPr>
              <a:t>data</a:t>
            </a:r>
            <a:r>
              <a:rPr lang="en-GB" dirty="0"/>
              <a:t>. Think of them like a </a:t>
            </a:r>
            <a:r>
              <a:rPr lang="en-GB" dirty="0">
                <a:solidFill>
                  <a:srgbClr val="FF0000"/>
                </a:solidFill>
              </a:rPr>
              <a:t>variable</a:t>
            </a:r>
            <a:r>
              <a:rPr lang="en-GB" dirty="0"/>
              <a:t>, but more clever. </a:t>
            </a:r>
          </a:p>
          <a:p>
            <a:pPr marL="0" indent="0">
              <a:buNone/>
            </a:pPr>
            <a:r>
              <a:rPr lang="en-GB" dirty="0"/>
              <a:t>Let’s remind ourselves of how we’d use </a:t>
            </a:r>
            <a:r>
              <a:rPr lang="en-GB" dirty="0">
                <a:solidFill>
                  <a:srgbClr val="FF0000"/>
                </a:solidFill>
              </a:rPr>
              <a:t>variables</a:t>
            </a:r>
            <a:r>
              <a:rPr lang="en-GB" dirty="0"/>
              <a:t> to </a:t>
            </a:r>
            <a:r>
              <a:rPr lang="en-GB" dirty="0">
                <a:solidFill>
                  <a:srgbClr val="FF0000"/>
                </a:solidFill>
              </a:rPr>
              <a:t>store data</a:t>
            </a:r>
            <a:r>
              <a:rPr lang="en-GB" dirty="0"/>
              <a:t> about ourselves: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“Brad”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age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19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favouriteColour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“Green”</a:t>
            </a:r>
          </a:p>
          <a:p>
            <a:pPr marL="0" indent="0">
              <a:buNone/>
            </a:pPr>
            <a:r>
              <a:rPr lang="en-GB" dirty="0"/>
              <a:t>This works, but it can be improved using tables. We can store everything in one variable.</a:t>
            </a:r>
          </a:p>
        </p:txBody>
      </p:sp>
    </p:spTree>
    <p:extLst>
      <p:ext uri="{BB962C8B-B14F-4D97-AF65-F5344CB8AC3E}">
        <p14:creationId xmlns:p14="http://schemas.microsoft.com/office/powerpoint/2010/main" val="24188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A788-A44F-4977-B53E-486C8D85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1: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EFA2-692B-423F-855C-9BAFC8B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Let’s do that again but with a </a:t>
            </a:r>
            <a:r>
              <a:rPr lang="en-GB" dirty="0">
                <a:solidFill>
                  <a:srgbClr val="FF0000"/>
                </a:solidFill>
              </a:rPr>
              <a:t>table</a:t>
            </a:r>
            <a:r>
              <a:rPr lang="en-GB" dirty="0"/>
              <a:t>. We use </a:t>
            </a:r>
            <a:r>
              <a:rPr lang="en-GB" dirty="0">
                <a:solidFill>
                  <a:srgbClr val="92D050"/>
                </a:solidFill>
              </a:rPr>
              <a:t>{ }</a:t>
            </a:r>
            <a:r>
              <a:rPr lang="en-GB" dirty="0"/>
              <a:t> curly brackets for them.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Brad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 { 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“Brad”</a:t>
            </a:r>
            <a:r>
              <a:rPr lang="en-GB" dirty="0">
                <a:solidFill>
                  <a:srgbClr val="92D050"/>
                </a:solidFill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age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19</a:t>
            </a:r>
            <a:r>
              <a:rPr lang="en-GB" dirty="0">
                <a:solidFill>
                  <a:srgbClr val="92D050"/>
                </a:solidFill>
              </a:rPr>
              <a:t>,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favouriteColour</a:t>
            </a:r>
            <a:r>
              <a:rPr lang="en-GB" dirty="0">
                <a:solidFill>
                  <a:srgbClr val="92D050"/>
                </a:solidFill>
              </a:rPr>
              <a:t> =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“Green”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}</a:t>
            </a:r>
          </a:p>
          <a:p>
            <a:pPr marL="0" indent="0">
              <a:buNone/>
            </a:pPr>
            <a:r>
              <a:rPr lang="en-GB" dirty="0"/>
              <a:t>So why is this better? Well now we can access everything using the </a:t>
            </a:r>
            <a:r>
              <a:rPr lang="en-GB" dirty="0">
                <a:solidFill>
                  <a:srgbClr val="FF0000"/>
                </a:solidFill>
              </a:rPr>
              <a:t>variable</a:t>
            </a:r>
            <a:r>
              <a:rPr lang="en-GB" dirty="0"/>
              <a:t> Brad, so that’s useful.</a:t>
            </a:r>
          </a:p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</a:rPr>
              <a:t>print</a:t>
            </a:r>
            <a:r>
              <a:rPr lang="en-GB" dirty="0">
                <a:solidFill>
                  <a:srgbClr val="92D050"/>
                </a:solidFill>
              </a:rPr>
              <a:t>(</a:t>
            </a:r>
            <a:r>
              <a:rPr lang="en-GB" dirty="0">
                <a:solidFill>
                  <a:srgbClr val="FF0000"/>
                </a:solidFill>
              </a:rPr>
              <a:t>Brad</a:t>
            </a:r>
            <a:r>
              <a:rPr lang="en-GB" dirty="0">
                <a:solidFill>
                  <a:srgbClr val="92D050"/>
                </a:solidFill>
              </a:rPr>
              <a:t>.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>
                <a:solidFill>
                  <a:srgbClr val="92D050"/>
                </a:solidFill>
              </a:rPr>
              <a:t>)</a:t>
            </a:r>
            <a:r>
              <a:rPr lang="en-GB" dirty="0"/>
              <a:t>  will print “Brad”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Remember we use a . dot to “look inside something”, here we are looking inside “Brad” for the “name” variable.</a:t>
            </a:r>
          </a:p>
          <a:p>
            <a:pPr marL="0" indent="0">
              <a:buNone/>
            </a:pPr>
            <a:r>
              <a:rPr lang="en-GB" dirty="0"/>
              <a:t>But there’s a bigger reason why we use this. Let’s look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8689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9A70-80E2-4157-B3D0-B07A033D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Let’s get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42E2-B938-4C0C-A9C3-8D0A2A1CA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something is </a:t>
            </a:r>
            <a:r>
              <a:rPr lang="en-GB" dirty="0">
                <a:solidFill>
                  <a:srgbClr val="FF0000"/>
                </a:solidFill>
              </a:rPr>
              <a:t>generic</a:t>
            </a:r>
            <a:r>
              <a:rPr lang="en-GB" dirty="0"/>
              <a:t>, it means it’s the same across many things. If we use </a:t>
            </a:r>
            <a:r>
              <a:rPr lang="en-GB" dirty="0">
                <a:solidFill>
                  <a:srgbClr val="FF0000"/>
                </a:solidFill>
              </a:rPr>
              <a:t>tables</a:t>
            </a:r>
            <a:r>
              <a:rPr lang="en-GB" dirty="0"/>
              <a:t> to make the “Person” </a:t>
            </a:r>
            <a:r>
              <a:rPr lang="en-GB" dirty="0">
                <a:solidFill>
                  <a:srgbClr val="FF0000"/>
                </a:solidFill>
              </a:rPr>
              <a:t>generic</a:t>
            </a:r>
            <a:r>
              <a:rPr lang="en-GB" dirty="0"/>
              <a:t> we can use the same code for each one. Let’s see what I mean.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Brad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 { 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“Brad”</a:t>
            </a:r>
            <a:r>
              <a:rPr lang="en-GB" dirty="0">
                <a:solidFill>
                  <a:srgbClr val="92D050"/>
                </a:solidFill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age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19</a:t>
            </a:r>
            <a:r>
              <a:rPr lang="en-GB" dirty="0">
                <a:solidFill>
                  <a:srgbClr val="92D050"/>
                </a:solidFill>
              </a:rPr>
              <a:t>,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favouriteColour</a:t>
            </a:r>
            <a:r>
              <a:rPr lang="en-GB" dirty="0">
                <a:solidFill>
                  <a:srgbClr val="92D050"/>
                </a:solidFill>
              </a:rPr>
              <a:t> =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“Green”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Alice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 { 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“Alice”</a:t>
            </a:r>
            <a:r>
              <a:rPr lang="en-GB" dirty="0">
                <a:solidFill>
                  <a:srgbClr val="92D050"/>
                </a:solidFill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age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21</a:t>
            </a:r>
            <a:r>
              <a:rPr lang="en-GB" dirty="0">
                <a:solidFill>
                  <a:srgbClr val="92D050"/>
                </a:solidFill>
              </a:rPr>
              <a:t>,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favouriteColour</a:t>
            </a:r>
            <a:r>
              <a:rPr lang="en-GB" dirty="0">
                <a:solidFill>
                  <a:srgbClr val="92D050"/>
                </a:solidFill>
              </a:rPr>
              <a:t> =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“Blue”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}</a:t>
            </a:r>
          </a:p>
          <a:p>
            <a:pPr marL="0" indent="0">
              <a:buNone/>
            </a:pPr>
            <a:r>
              <a:rPr lang="en-GB" dirty="0"/>
              <a:t>Now we can do </a:t>
            </a:r>
            <a:r>
              <a:rPr lang="en-GB" dirty="0">
                <a:solidFill>
                  <a:srgbClr val="92D050"/>
                </a:solidFill>
              </a:rPr>
              <a:t>.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/>
              <a:t> or </a:t>
            </a:r>
            <a:r>
              <a:rPr lang="en-GB" dirty="0">
                <a:solidFill>
                  <a:srgbClr val="92D050"/>
                </a:solidFill>
              </a:rPr>
              <a:t>.</a:t>
            </a:r>
            <a:r>
              <a:rPr lang="en-GB" dirty="0">
                <a:solidFill>
                  <a:srgbClr val="FF0000"/>
                </a:solidFill>
              </a:rPr>
              <a:t>age</a:t>
            </a:r>
            <a:r>
              <a:rPr lang="en-GB" dirty="0"/>
              <a:t> or </a:t>
            </a:r>
            <a:r>
              <a:rPr lang="en-GB" dirty="0">
                <a:solidFill>
                  <a:srgbClr val="92D05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favouriteColour</a:t>
            </a:r>
            <a:r>
              <a:rPr lang="en-GB" dirty="0"/>
              <a:t> on both and it will work the same way. Let’s also see what happens when we use it with a </a:t>
            </a:r>
            <a:r>
              <a:rPr lang="en-GB" dirty="0">
                <a:solidFill>
                  <a:srgbClr val="FF0000"/>
                </a:solidFill>
              </a:rPr>
              <a:t>function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358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31D-7F15-43A0-8DF3-C0D89C9E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3: Generics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CFD-88E1-4F25-950F-7D53E34F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10" y="1905000"/>
            <a:ext cx="10141365" cy="42672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Look at this: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 err="1">
                <a:solidFill>
                  <a:srgbClr val="FFFF00"/>
                </a:solidFill>
              </a:rPr>
              <a:t>DescribePerson</a:t>
            </a:r>
            <a:r>
              <a:rPr lang="en-GB" dirty="0">
                <a:solidFill>
                  <a:srgbClr val="92D050"/>
                </a:solidFill>
              </a:rPr>
              <a:t>(</a:t>
            </a:r>
            <a:r>
              <a:rPr lang="en-GB" dirty="0">
                <a:solidFill>
                  <a:srgbClr val="FF0000"/>
                </a:solidFill>
              </a:rPr>
              <a:t>person</a:t>
            </a:r>
            <a:r>
              <a:rPr lang="en-GB" dirty="0">
                <a:solidFill>
                  <a:srgbClr val="92D050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FF00"/>
                </a:solidFill>
              </a:rPr>
              <a:t>print</a:t>
            </a:r>
            <a:r>
              <a:rPr lang="en-GB" dirty="0">
                <a:solidFill>
                  <a:srgbClr val="92D050"/>
                </a:solidFill>
              </a:rPr>
              <a:t>(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person</a:t>
            </a:r>
            <a:r>
              <a:rPr lang="en-GB" dirty="0">
                <a:solidFill>
                  <a:srgbClr val="92D050"/>
                </a:solidFill>
              </a:rPr>
              <a:t>.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..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“’s favourite colour is “ </a:t>
            </a:r>
            <a:r>
              <a:rPr lang="en-GB" dirty="0">
                <a:solidFill>
                  <a:srgbClr val="92D050"/>
                </a:solidFill>
              </a:rPr>
              <a:t>..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person</a:t>
            </a:r>
            <a:r>
              <a:rPr lang="en-GB" dirty="0" err="1">
                <a:solidFill>
                  <a:srgbClr val="92D05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favouriteColour</a:t>
            </a:r>
            <a:r>
              <a:rPr lang="en-GB" dirty="0">
                <a:solidFill>
                  <a:srgbClr val="92D050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FF00"/>
                </a:solidFill>
              </a:rPr>
              <a:t>print</a:t>
            </a:r>
            <a:r>
              <a:rPr lang="en-GB" dirty="0">
                <a:solidFill>
                  <a:srgbClr val="92D050"/>
                </a:solidFill>
              </a:rPr>
              <a:t>(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person</a:t>
            </a:r>
            <a:r>
              <a:rPr lang="en-GB" dirty="0">
                <a:solidFill>
                  <a:srgbClr val="92D050"/>
                </a:solidFill>
              </a:rPr>
              <a:t>.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..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 is “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..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person</a:t>
            </a:r>
            <a:r>
              <a:rPr lang="en-GB" dirty="0" err="1">
                <a:solidFill>
                  <a:srgbClr val="92D05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age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..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 years old”</a:t>
            </a:r>
            <a:r>
              <a:rPr lang="en-GB" dirty="0">
                <a:solidFill>
                  <a:srgbClr val="92D050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end</a:t>
            </a:r>
          </a:p>
          <a:p>
            <a:pPr marL="0" indent="0">
              <a:buNone/>
            </a:pPr>
            <a:r>
              <a:rPr lang="en-GB" dirty="0"/>
              <a:t>Because </a:t>
            </a:r>
            <a:r>
              <a:rPr lang="en-GB" dirty="0">
                <a:solidFill>
                  <a:srgbClr val="92D050"/>
                </a:solidFill>
              </a:rPr>
              <a:t>.</a:t>
            </a:r>
            <a:r>
              <a:rPr lang="en-GB" dirty="0">
                <a:solidFill>
                  <a:srgbClr val="FF0000"/>
                </a:solidFill>
              </a:rPr>
              <a:t>age</a:t>
            </a:r>
            <a:r>
              <a:rPr lang="en-GB" dirty="0"/>
              <a:t> and the other uses works for both the Alice and Brad variable, we can use it for both! So using either Brad or Alice as the </a:t>
            </a:r>
            <a:r>
              <a:rPr lang="en-GB" dirty="0">
                <a:solidFill>
                  <a:srgbClr val="FF0000"/>
                </a:solidFill>
              </a:rPr>
              <a:t>input</a:t>
            </a:r>
            <a:r>
              <a:rPr lang="en-GB" dirty="0"/>
              <a:t> for this </a:t>
            </a:r>
            <a:r>
              <a:rPr lang="en-GB" dirty="0">
                <a:solidFill>
                  <a:srgbClr val="FF0000"/>
                </a:solidFill>
              </a:rPr>
              <a:t>function</a:t>
            </a:r>
            <a:r>
              <a:rPr lang="en-GB" dirty="0"/>
              <a:t> will work.</a:t>
            </a:r>
          </a:p>
        </p:txBody>
      </p:sp>
    </p:spTree>
    <p:extLst>
      <p:ext uri="{BB962C8B-B14F-4D97-AF65-F5344CB8AC3E}">
        <p14:creationId xmlns:p14="http://schemas.microsoft.com/office/powerpoint/2010/main" val="367677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CF76-BF4F-492D-BBC9-3B771D49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4: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91F8-132C-4C89-8C92-6D6CC9F3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11" y="1904999"/>
            <a:ext cx="10029852" cy="44511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Brad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 { 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“Brad”</a:t>
            </a:r>
            <a:r>
              <a:rPr lang="en-GB" dirty="0">
                <a:solidFill>
                  <a:srgbClr val="92D050"/>
                </a:solidFill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age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19</a:t>
            </a:r>
            <a:r>
              <a:rPr lang="en-GB" dirty="0">
                <a:solidFill>
                  <a:srgbClr val="92D050"/>
                </a:solidFill>
              </a:rPr>
              <a:t>,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favouriteColour</a:t>
            </a:r>
            <a:r>
              <a:rPr lang="en-GB" dirty="0">
                <a:solidFill>
                  <a:srgbClr val="92D050"/>
                </a:solidFill>
              </a:rPr>
              <a:t> =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“Green”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Alice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 { 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“Alice”</a:t>
            </a:r>
            <a:r>
              <a:rPr lang="en-GB" dirty="0">
                <a:solidFill>
                  <a:srgbClr val="92D050"/>
                </a:solidFill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age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21</a:t>
            </a:r>
            <a:r>
              <a:rPr lang="en-GB" dirty="0">
                <a:solidFill>
                  <a:srgbClr val="92D050"/>
                </a:solidFill>
              </a:rPr>
              <a:t>,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favouriteColour</a:t>
            </a:r>
            <a:r>
              <a:rPr lang="en-GB" dirty="0">
                <a:solidFill>
                  <a:srgbClr val="92D050"/>
                </a:solidFill>
              </a:rPr>
              <a:t> =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“Blue”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}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 err="1">
                <a:solidFill>
                  <a:srgbClr val="FFFF00"/>
                </a:solidFill>
              </a:rPr>
              <a:t>DescribePerson</a:t>
            </a:r>
            <a:r>
              <a:rPr lang="en-GB" dirty="0">
                <a:solidFill>
                  <a:srgbClr val="92D050"/>
                </a:solidFill>
              </a:rPr>
              <a:t>(</a:t>
            </a:r>
            <a:r>
              <a:rPr lang="en-GB" dirty="0">
                <a:solidFill>
                  <a:srgbClr val="FF0000"/>
                </a:solidFill>
              </a:rPr>
              <a:t>person</a:t>
            </a:r>
            <a:r>
              <a:rPr lang="en-GB" dirty="0">
                <a:solidFill>
                  <a:srgbClr val="92D050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FF00"/>
                </a:solidFill>
              </a:rPr>
              <a:t>print</a:t>
            </a:r>
            <a:r>
              <a:rPr lang="en-GB" dirty="0">
                <a:solidFill>
                  <a:srgbClr val="92D050"/>
                </a:solidFill>
              </a:rPr>
              <a:t>(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person</a:t>
            </a:r>
            <a:r>
              <a:rPr lang="en-GB" dirty="0">
                <a:solidFill>
                  <a:srgbClr val="92D050"/>
                </a:solidFill>
              </a:rPr>
              <a:t>.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..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“’s favourite colour is “ </a:t>
            </a:r>
            <a:r>
              <a:rPr lang="en-GB" dirty="0">
                <a:solidFill>
                  <a:srgbClr val="92D050"/>
                </a:solidFill>
              </a:rPr>
              <a:t>..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person</a:t>
            </a:r>
            <a:r>
              <a:rPr lang="en-GB" dirty="0" err="1">
                <a:solidFill>
                  <a:srgbClr val="92D05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favouriteColour</a:t>
            </a:r>
            <a:r>
              <a:rPr lang="en-GB" dirty="0">
                <a:solidFill>
                  <a:srgbClr val="92D050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FF00"/>
                </a:solidFill>
              </a:rPr>
              <a:t>print</a:t>
            </a:r>
            <a:r>
              <a:rPr lang="en-GB" dirty="0">
                <a:solidFill>
                  <a:srgbClr val="92D050"/>
                </a:solidFill>
              </a:rPr>
              <a:t>(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person</a:t>
            </a:r>
            <a:r>
              <a:rPr lang="en-GB" dirty="0">
                <a:solidFill>
                  <a:srgbClr val="92D050"/>
                </a:solidFill>
              </a:rPr>
              <a:t>.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..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 is “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..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person</a:t>
            </a:r>
            <a:r>
              <a:rPr lang="en-GB" dirty="0" err="1">
                <a:solidFill>
                  <a:srgbClr val="92D05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age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..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“ years old”</a:t>
            </a:r>
            <a:r>
              <a:rPr lang="en-GB" dirty="0">
                <a:solidFill>
                  <a:srgbClr val="92D050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end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FF00"/>
                </a:solidFill>
              </a:rPr>
              <a:t>DescribePerson</a:t>
            </a:r>
            <a:r>
              <a:rPr lang="en-GB" dirty="0">
                <a:solidFill>
                  <a:srgbClr val="92D050"/>
                </a:solidFill>
              </a:rPr>
              <a:t>(</a:t>
            </a:r>
            <a:r>
              <a:rPr lang="en-GB" dirty="0">
                <a:solidFill>
                  <a:srgbClr val="FF0000"/>
                </a:solidFill>
              </a:rPr>
              <a:t>Brad</a:t>
            </a:r>
            <a:r>
              <a:rPr lang="en-GB" dirty="0">
                <a:solidFill>
                  <a:srgbClr val="92D050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FF00"/>
                </a:solidFill>
              </a:rPr>
              <a:t>DescribePerson</a:t>
            </a:r>
            <a:r>
              <a:rPr lang="en-GB" dirty="0">
                <a:solidFill>
                  <a:srgbClr val="92D050"/>
                </a:solidFill>
              </a:rPr>
              <a:t>(</a:t>
            </a:r>
            <a:r>
              <a:rPr lang="en-GB" dirty="0">
                <a:solidFill>
                  <a:srgbClr val="FF0000"/>
                </a:solidFill>
              </a:rPr>
              <a:t>Alice</a:t>
            </a:r>
            <a:r>
              <a:rPr lang="en-GB" dirty="0">
                <a:solidFill>
                  <a:srgbClr val="92D050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/>
              <a:t>What gets printed?</a:t>
            </a:r>
          </a:p>
          <a:p>
            <a:pPr marL="0" indent="0">
              <a:buNone/>
            </a:pP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40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F3FC-8878-4B35-B611-C50BE764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5: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2274-5320-4851-A017-390EC4AE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5400" dirty="0"/>
              <a:t>Create your own generic Table about animals</a:t>
            </a:r>
          </a:p>
          <a:p>
            <a:pPr marL="0" indent="0">
              <a:buNone/>
            </a:pPr>
            <a:r>
              <a:rPr lang="en-GB" sz="5400" dirty="0"/>
              <a:t>It should have the variables name, size and colour</a:t>
            </a:r>
          </a:p>
          <a:p>
            <a:pPr marL="0" indent="0">
              <a:buNone/>
            </a:pPr>
            <a:r>
              <a:rPr lang="en-GB" sz="5400" dirty="0"/>
              <a:t>Bonus: Make a function that describes them</a:t>
            </a:r>
          </a:p>
        </p:txBody>
      </p:sp>
    </p:spTree>
    <p:extLst>
      <p:ext uri="{BB962C8B-B14F-4D97-AF65-F5344CB8AC3E}">
        <p14:creationId xmlns:p14="http://schemas.microsoft.com/office/powerpoint/2010/main" val="37409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Roblox Lesson 1</Template>
  <TotalTime>1577</TotalTime>
  <Words>399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Tycoon Lesson 8</vt:lpstr>
      <vt:lpstr>Part 1: Tables</vt:lpstr>
      <vt:lpstr>Part 1: Tables</vt:lpstr>
      <vt:lpstr>Part 2: Let’s get Generic</vt:lpstr>
      <vt:lpstr>Part 3: Generics and functions</vt:lpstr>
      <vt:lpstr>Part 4: Quiz</vt:lpstr>
      <vt:lpstr>Part 5: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Roblox Lesson 5</dc:title>
  <dc:creator>Bradley Stapleton</dc:creator>
  <cp:lastModifiedBy>Bradley Stapleton</cp:lastModifiedBy>
  <cp:revision>40</cp:revision>
  <dcterms:created xsi:type="dcterms:W3CDTF">2017-07-05T18:20:16Z</dcterms:created>
  <dcterms:modified xsi:type="dcterms:W3CDTF">2018-03-20T23:20:01Z</dcterms:modified>
</cp:coreProperties>
</file>