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63" r:id="rId14"/>
    <p:sldId id="262"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4" d="100"/>
          <a:sy n="114" d="100"/>
        </p:scale>
        <p:origin x="414"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2/24/2018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2/24/2018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2/24/2018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2/24/2018</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2/24/2018</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2/24/2018</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2/24/2018</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2/24/2018</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2/24/2018</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Tycoon Lesson 5</a:t>
            </a:r>
          </a:p>
        </p:txBody>
      </p:sp>
      <p:sp>
        <p:nvSpPr>
          <p:cNvPr id="3" name="Subtitle 2"/>
          <p:cNvSpPr>
            <a:spLocks noGrp="1"/>
          </p:cNvSpPr>
          <p:nvPr>
            <p:ph type="subTitle" idx="1"/>
          </p:nvPr>
        </p:nvSpPr>
        <p:spPr/>
        <p:txBody>
          <a:bodyPr/>
          <a:lstStyle/>
          <a:p>
            <a:r>
              <a:rPr lang="en-GB" dirty="0"/>
              <a:t>If Statements Refresher – Making our new brick get collected</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F3F7-F204-4DF6-BDB4-EA89994FC93F}"/>
              </a:ext>
            </a:extLst>
          </p:cNvPr>
          <p:cNvSpPr>
            <a:spLocks noGrp="1"/>
          </p:cNvSpPr>
          <p:nvPr>
            <p:ph type="title"/>
          </p:nvPr>
        </p:nvSpPr>
        <p:spPr/>
        <p:txBody>
          <a:bodyPr/>
          <a:lstStyle/>
          <a:p>
            <a:r>
              <a:rPr lang="en-GB" dirty="0"/>
              <a:t>Our code so far</a:t>
            </a:r>
          </a:p>
        </p:txBody>
      </p:sp>
      <p:sp>
        <p:nvSpPr>
          <p:cNvPr id="3" name="Content Placeholder 2">
            <a:extLst>
              <a:ext uri="{FF2B5EF4-FFF2-40B4-BE49-F238E27FC236}">
                <a16:creationId xmlns:a16="http://schemas.microsoft.com/office/drawing/2014/main" id="{B63D65E5-164D-4D7E-A9AE-2CADB728AB5F}"/>
              </a:ext>
            </a:extLst>
          </p:cNvPr>
          <p:cNvSpPr>
            <a:spLocks noGrp="1"/>
          </p:cNvSpPr>
          <p:nvPr>
            <p:ph idx="1"/>
          </p:nvPr>
        </p:nvSpPr>
        <p:spPr/>
        <p:txBody>
          <a:bodyPr/>
          <a:lstStyle/>
          <a:p>
            <a:pPr marL="0" indent="0">
              <a:buNone/>
            </a:pPr>
            <a:r>
              <a:rPr lang="en-GB" dirty="0"/>
              <a:t>So far our code for picking up blocks is not quite done. It picks up all the other types of blocks except for the swords. This is because the code doesn’t recognise the block yet. Let’s look at what we have:</a:t>
            </a:r>
          </a:p>
        </p:txBody>
      </p:sp>
      <p:pic>
        <p:nvPicPr>
          <p:cNvPr id="4" name="Picture 3">
            <a:extLst>
              <a:ext uri="{FF2B5EF4-FFF2-40B4-BE49-F238E27FC236}">
                <a16:creationId xmlns:a16="http://schemas.microsoft.com/office/drawing/2014/main" id="{E100EA66-5EDC-4ABA-89E9-AA9F129C53BF}"/>
              </a:ext>
            </a:extLst>
          </p:cNvPr>
          <p:cNvPicPr>
            <a:picLocks noChangeAspect="1"/>
          </p:cNvPicPr>
          <p:nvPr/>
        </p:nvPicPr>
        <p:blipFill>
          <a:blip r:embed="rId2"/>
          <a:stretch>
            <a:fillRect/>
          </a:stretch>
        </p:blipFill>
        <p:spPr>
          <a:xfrm>
            <a:off x="3358108" y="3212976"/>
            <a:ext cx="5616624" cy="3395123"/>
          </a:xfrm>
          <a:prstGeom prst="rect">
            <a:avLst/>
          </a:prstGeom>
        </p:spPr>
      </p:pic>
    </p:spTree>
    <p:extLst>
      <p:ext uri="{BB962C8B-B14F-4D97-AF65-F5344CB8AC3E}">
        <p14:creationId xmlns:p14="http://schemas.microsoft.com/office/powerpoint/2010/main" val="11296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F3F7-F204-4DF6-BDB4-EA89994FC93F}"/>
              </a:ext>
            </a:extLst>
          </p:cNvPr>
          <p:cNvSpPr>
            <a:spLocks noGrp="1"/>
          </p:cNvSpPr>
          <p:nvPr>
            <p:ph type="title"/>
          </p:nvPr>
        </p:nvSpPr>
        <p:spPr/>
        <p:txBody>
          <a:bodyPr/>
          <a:lstStyle/>
          <a:p>
            <a:r>
              <a:rPr lang="en-GB" dirty="0"/>
              <a:t>Our code so far</a:t>
            </a:r>
          </a:p>
        </p:txBody>
      </p:sp>
      <p:sp>
        <p:nvSpPr>
          <p:cNvPr id="3" name="Content Placeholder 2">
            <a:extLst>
              <a:ext uri="{FF2B5EF4-FFF2-40B4-BE49-F238E27FC236}">
                <a16:creationId xmlns:a16="http://schemas.microsoft.com/office/drawing/2014/main" id="{B63D65E5-164D-4D7E-A9AE-2CADB728AB5F}"/>
              </a:ext>
            </a:extLst>
          </p:cNvPr>
          <p:cNvSpPr>
            <a:spLocks noGrp="1"/>
          </p:cNvSpPr>
          <p:nvPr>
            <p:ph idx="1"/>
          </p:nvPr>
        </p:nvSpPr>
        <p:spPr/>
        <p:txBody>
          <a:bodyPr/>
          <a:lstStyle/>
          <a:p>
            <a:pPr marL="0" indent="0">
              <a:buNone/>
            </a:pPr>
            <a:r>
              <a:rPr lang="en-GB" dirty="0"/>
              <a:t>Our code is checking the </a:t>
            </a:r>
            <a:r>
              <a:rPr lang="en-GB" dirty="0">
                <a:solidFill>
                  <a:srgbClr val="FF0000"/>
                </a:solidFill>
              </a:rPr>
              <a:t>Name property </a:t>
            </a:r>
            <a:r>
              <a:rPr lang="en-GB" dirty="0"/>
              <a:t>of the </a:t>
            </a:r>
            <a:r>
              <a:rPr lang="en-GB" dirty="0">
                <a:solidFill>
                  <a:srgbClr val="FF0000"/>
                </a:solidFill>
              </a:rPr>
              <a:t>parts</a:t>
            </a:r>
            <a:r>
              <a:rPr lang="en-GB" dirty="0"/>
              <a:t> that hit it. If it is </a:t>
            </a:r>
            <a:r>
              <a:rPr lang="en-GB" dirty="0">
                <a:solidFill>
                  <a:srgbClr val="FF0000"/>
                </a:solidFill>
              </a:rPr>
              <a:t>“Rock” </a:t>
            </a:r>
            <a:r>
              <a:rPr lang="en-GB" dirty="0"/>
              <a:t>for example, it deletes the </a:t>
            </a:r>
            <a:r>
              <a:rPr lang="en-GB" dirty="0">
                <a:solidFill>
                  <a:srgbClr val="FF0000"/>
                </a:solidFill>
              </a:rPr>
              <a:t>part</a:t>
            </a:r>
            <a:r>
              <a:rPr lang="en-GB" dirty="0"/>
              <a:t> and adds 25 to the money </a:t>
            </a:r>
            <a:r>
              <a:rPr lang="en-GB" dirty="0">
                <a:solidFill>
                  <a:srgbClr val="FF0000"/>
                </a:solidFill>
              </a:rPr>
              <a:t>Value</a:t>
            </a:r>
            <a:r>
              <a:rPr lang="en-GB" dirty="0"/>
              <a:t>.</a:t>
            </a:r>
          </a:p>
          <a:p>
            <a:pPr marL="0" indent="0">
              <a:buNone/>
            </a:pPr>
            <a:endParaRPr lang="en-GB" dirty="0"/>
          </a:p>
        </p:txBody>
      </p:sp>
      <p:pic>
        <p:nvPicPr>
          <p:cNvPr id="4" name="Picture 3">
            <a:extLst>
              <a:ext uri="{FF2B5EF4-FFF2-40B4-BE49-F238E27FC236}">
                <a16:creationId xmlns:a16="http://schemas.microsoft.com/office/drawing/2014/main" id="{E100EA66-5EDC-4ABA-89E9-AA9F129C53BF}"/>
              </a:ext>
            </a:extLst>
          </p:cNvPr>
          <p:cNvPicPr>
            <a:picLocks noChangeAspect="1"/>
          </p:cNvPicPr>
          <p:nvPr/>
        </p:nvPicPr>
        <p:blipFill>
          <a:blip r:embed="rId2"/>
          <a:stretch>
            <a:fillRect/>
          </a:stretch>
        </p:blipFill>
        <p:spPr>
          <a:xfrm>
            <a:off x="6101880" y="3188239"/>
            <a:ext cx="5616624" cy="3395123"/>
          </a:xfrm>
          <a:prstGeom prst="rect">
            <a:avLst/>
          </a:prstGeom>
        </p:spPr>
      </p:pic>
      <p:cxnSp>
        <p:nvCxnSpPr>
          <p:cNvPr id="6" name="Straight Arrow Connector 5">
            <a:extLst>
              <a:ext uri="{FF2B5EF4-FFF2-40B4-BE49-F238E27FC236}">
                <a16:creationId xmlns:a16="http://schemas.microsoft.com/office/drawing/2014/main" id="{9A768D60-C46A-4FD7-B52D-27771493BBCF}"/>
              </a:ext>
            </a:extLst>
          </p:cNvPr>
          <p:cNvCxnSpPr>
            <a:cxnSpLocks/>
          </p:cNvCxnSpPr>
          <p:nvPr/>
        </p:nvCxnSpPr>
        <p:spPr>
          <a:xfrm>
            <a:off x="4438228" y="3284984"/>
            <a:ext cx="1663652" cy="0"/>
          </a:xfrm>
          <a:prstGeom prst="straightConnector1">
            <a:avLst/>
          </a:prstGeom>
          <a:ln w="254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89082B-CFC1-476D-8D61-02AA5741235A}"/>
              </a:ext>
            </a:extLst>
          </p:cNvPr>
          <p:cNvSpPr txBox="1"/>
          <p:nvPr/>
        </p:nvSpPr>
        <p:spPr>
          <a:xfrm>
            <a:off x="261764" y="3072618"/>
            <a:ext cx="4464496" cy="424732"/>
          </a:xfrm>
          <a:prstGeom prst="rect">
            <a:avLst/>
          </a:prstGeom>
          <a:noFill/>
        </p:spPr>
        <p:txBody>
          <a:bodyPr wrap="square" rtlCol="0">
            <a:spAutoFit/>
          </a:bodyPr>
          <a:lstStyle/>
          <a:p>
            <a:pPr>
              <a:lnSpc>
                <a:spcPct val="90000"/>
              </a:lnSpc>
            </a:pPr>
            <a:r>
              <a:rPr lang="en-GB" sz="2400" dirty="0"/>
              <a:t>If the name of hit is Rock then</a:t>
            </a:r>
          </a:p>
        </p:txBody>
      </p:sp>
      <p:cxnSp>
        <p:nvCxnSpPr>
          <p:cNvPr id="8" name="Straight Arrow Connector 7">
            <a:extLst>
              <a:ext uri="{FF2B5EF4-FFF2-40B4-BE49-F238E27FC236}">
                <a16:creationId xmlns:a16="http://schemas.microsoft.com/office/drawing/2014/main" id="{BF63C033-D486-452E-8281-7066EFC5AE28}"/>
              </a:ext>
            </a:extLst>
          </p:cNvPr>
          <p:cNvCxnSpPr>
            <a:cxnSpLocks/>
          </p:cNvCxnSpPr>
          <p:nvPr/>
        </p:nvCxnSpPr>
        <p:spPr>
          <a:xfrm flipV="1">
            <a:off x="4438228" y="3573016"/>
            <a:ext cx="1656184" cy="56222"/>
          </a:xfrm>
          <a:prstGeom prst="straightConnector1">
            <a:avLst/>
          </a:prstGeom>
          <a:ln w="254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6C6EFEA-DFD5-4582-88AD-2BC27B18B919}"/>
              </a:ext>
            </a:extLst>
          </p:cNvPr>
          <p:cNvSpPr txBox="1"/>
          <p:nvPr/>
        </p:nvSpPr>
        <p:spPr>
          <a:xfrm>
            <a:off x="2998068" y="3453814"/>
            <a:ext cx="1728192" cy="424732"/>
          </a:xfrm>
          <a:prstGeom prst="rect">
            <a:avLst/>
          </a:prstGeom>
          <a:noFill/>
        </p:spPr>
        <p:txBody>
          <a:bodyPr wrap="square" rtlCol="0">
            <a:spAutoFit/>
          </a:bodyPr>
          <a:lstStyle/>
          <a:p>
            <a:pPr>
              <a:lnSpc>
                <a:spcPct val="90000"/>
              </a:lnSpc>
            </a:pPr>
            <a:r>
              <a:rPr lang="en-GB" sz="2400" dirty="0"/>
              <a:t>Remove it</a:t>
            </a:r>
          </a:p>
        </p:txBody>
      </p:sp>
      <p:cxnSp>
        <p:nvCxnSpPr>
          <p:cNvPr id="10" name="Straight Arrow Connector 9">
            <a:extLst>
              <a:ext uri="{FF2B5EF4-FFF2-40B4-BE49-F238E27FC236}">
                <a16:creationId xmlns:a16="http://schemas.microsoft.com/office/drawing/2014/main" id="{31B4FBF3-B80F-4ADC-98DA-ED9A02B2B2D2}"/>
              </a:ext>
            </a:extLst>
          </p:cNvPr>
          <p:cNvCxnSpPr>
            <a:cxnSpLocks/>
          </p:cNvCxnSpPr>
          <p:nvPr/>
        </p:nvCxnSpPr>
        <p:spPr>
          <a:xfrm flipV="1">
            <a:off x="4438587" y="3856331"/>
            <a:ext cx="1655825" cy="182269"/>
          </a:xfrm>
          <a:prstGeom prst="straightConnector1">
            <a:avLst/>
          </a:prstGeom>
          <a:ln w="25400">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A96763-DEE1-481D-8045-AEFCC5F44698}"/>
              </a:ext>
            </a:extLst>
          </p:cNvPr>
          <p:cNvSpPr txBox="1"/>
          <p:nvPr/>
        </p:nvSpPr>
        <p:spPr>
          <a:xfrm>
            <a:off x="1557908" y="3856331"/>
            <a:ext cx="3240360" cy="424732"/>
          </a:xfrm>
          <a:prstGeom prst="rect">
            <a:avLst/>
          </a:prstGeom>
          <a:noFill/>
        </p:spPr>
        <p:txBody>
          <a:bodyPr wrap="square" rtlCol="0">
            <a:spAutoFit/>
          </a:bodyPr>
          <a:lstStyle/>
          <a:p>
            <a:pPr>
              <a:lnSpc>
                <a:spcPct val="90000"/>
              </a:lnSpc>
            </a:pPr>
            <a:r>
              <a:rPr lang="en-GB" sz="2400" dirty="0"/>
              <a:t>Add 25 to the money</a:t>
            </a:r>
          </a:p>
        </p:txBody>
      </p:sp>
    </p:spTree>
    <p:extLst>
      <p:ext uri="{BB962C8B-B14F-4D97-AF65-F5344CB8AC3E}">
        <p14:creationId xmlns:p14="http://schemas.microsoft.com/office/powerpoint/2010/main" val="317966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4677-73FA-4C43-8071-71CD3444BF6F}"/>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57F08F11-128A-4569-967C-0CC61279DFF6}"/>
              </a:ext>
            </a:extLst>
          </p:cNvPr>
          <p:cNvSpPr>
            <a:spLocks noGrp="1"/>
          </p:cNvSpPr>
          <p:nvPr>
            <p:ph idx="1"/>
          </p:nvPr>
        </p:nvSpPr>
        <p:spPr/>
        <p:txBody>
          <a:bodyPr/>
          <a:lstStyle/>
          <a:p>
            <a:pPr marL="0" indent="0">
              <a:buNone/>
            </a:pPr>
            <a:r>
              <a:rPr lang="en-GB" dirty="0"/>
              <a:t>Let’s follow the pattern to do the same for </a:t>
            </a:r>
            <a:r>
              <a:rPr lang="en-GB" dirty="0">
                <a:solidFill>
                  <a:srgbClr val="FF0000"/>
                </a:solidFill>
              </a:rPr>
              <a:t>parts</a:t>
            </a:r>
            <a:r>
              <a:rPr lang="en-GB" dirty="0"/>
              <a:t> named </a:t>
            </a:r>
            <a:r>
              <a:rPr lang="en-GB" dirty="0">
                <a:solidFill>
                  <a:srgbClr val="FF0000"/>
                </a:solidFill>
              </a:rPr>
              <a:t>“Sword”.</a:t>
            </a:r>
          </a:p>
          <a:p>
            <a:pPr marL="0" indent="0">
              <a:buNone/>
            </a:pPr>
            <a:r>
              <a:rPr lang="en-GB" dirty="0"/>
              <a:t>We can look at how the other </a:t>
            </a:r>
            <a:r>
              <a:rPr lang="en-GB" dirty="0">
                <a:solidFill>
                  <a:srgbClr val="FF0000"/>
                </a:solidFill>
              </a:rPr>
              <a:t>if statements </a:t>
            </a:r>
            <a:r>
              <a:rPr lang="en-GB" dirty="0"/>
              <a:t>work in our code to help us.</a:t>
            </a:r>
          </a:p>
          <a:p>
            <a:pPr marL="0" indent="0">
              <a:buNone/>
            </a:pPr>
            <a:r>
              <a:rPr lang="en-GB" dirty="0"/>
              <a:t>We want a sword to give 500 money.</a:t>
            </a:r>
          </a:p>
        </p:txBody>
      </p:sp>
    </p:spTree>
    <p:extLst>
      <p:ext uri="{BB962C8B-B14F-4D97-AF65-F5344CB8AC3E}">
        <p14:creationId xmlns:p14="http://schemas.microsoft.com/office/powerpoint/2010/main" val="209228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618DDA-AC9F-419A-901A-D8503B4211CD}"/>
              </a:ext>
            </a:extLst>
          </p:cNvPr>
          <p:cNvSpPr>
            <a:spLocks noGrp="1"/>
          </p:cNvSpPr>
          <p:nvPr>
            <p:ph type="ctrTitle"/>
          </p:nvPr>
        </p:nvSpPr>
        <p:spPr/>
        <p:txBody>
          <a:bodyPr/>
          <a:lstStyle/>
          <a:p>
            <a:r>
              <a:rPr lang="en-GB" dirty="0"/>
              <a:t>Answers next slide</a:t>
            </a:r>
          </a:p>
        </p:txBody>
      </p:sp>
      <p:sp>
        <p:nvSpPr>
          <p:cNvPr id="5" name="Subtitle 4">
            <a:extLst>
              <a:ext uri="{FF2B5EF4-FFF2-40B4-BE49-F238E27FC236}">
                <a16:creationId xmlns:a16="http://schemas.microsoft.com/office/drawing/2014/main" id="{7509254A-6C28-4659-B1A7-7783D79DA1A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8974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94B3-EE97-4764-80D4-4BD293A4355A}"/>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99932B46-E923-4475-82B7-697778792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924" y="3068960"/>
            <a:ext cx="8564934" cy="1624384"/>
          </a:xfrm>
        </p:spPr>
      </p:pic>
    </p:spTree>
    <p:extLst>
      <p:ext uri="{BB962C8B-B14F-4D97-AF65-F5344CB8AC3E}">
        <p14:creationId xmlns:p14="http://schemas.microsoft.com/office/powerpoint/2010/main" val="146651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an if statement?</a:t>
            </a:r>
          </a:p>
        </p:txBody>
      </p:sp>
      <p:sp>
        <p:nvSpPr>
          <p:cNvPr id="14" name="Content Placeholder 13"/>
          <p:cNvSpPr>
            <a:spLocks noGrp="1"/>
          </p:cNvSpPr>
          <p:nvPr>
            <p:ph idx="1"/>
          </p:nvPr>
        </p:nvSpPr>
        <p:spPr/>
        <p:txBody>
          <a:bodyPr/>
          <a:lstStyle/>
          <a:p>
            <a:pPr marL="0" indent="0">
              <a:buNone/>
            </a:pPr>
            <a:r>
              <a:rPr lang="en-US" dirty="0"/>
              <a:t>All animals and humans need to make </a:t>
            </a:r>
            <a:r>
              <a:rPr lang="en-US" dirty="0">
                <a:solidFill>
                  <a:srgbClr val="FF0000"/>
                </a:solidFill>
              </a:rPr>
              <a:t>decisions</a:t>
            </a:r>
            <a:r>
              <a:rPr lang="en-US" dirty="0"/>
              <a:t>. They may </a:t>
            </a:r>
            <a:r>
              <a:rPr lang="en-US" dirty="0">
                <a:solidFill>
                  <a:srgbClr val="FF0000"/>
                </a:solidFill>
              </a:rPr>
              <a:t>decide</a:t>
            </a:r>
            <a:r>
              <a:rPr lang="en-US" dirty="0"/>
              <a:t> what to eat today, or if to go to the park. </a:t>
            </a:r>
            <a:r>
              <a:rPr lang="en-US" dirty="0">
                <a:solidFill>
                  <a:srgbClr val="FF0000"/>
                </a:solidFill>
              </a:rPr>
              <a:t>If statements </a:t>
            </a:r>
            <a:r>
              <a:rPr lang="en-US" dirty="0"/>
              <a:t>are a way that computers can make </a:t>
            </a:r>
            <a:r>
              <a:rPr lang="en-US" dirty="0">
                <a:solidFill>
                  <a:srgbClr val="FF0000"/>
                </a:solidFill>
              </a:rPr>
              <a:t>decisions</a:t>
            </a:r>
            <a:r>
              <a:rPr lang="en-US" dirty="0"/>
              <a:t>.</a:t>
            </a:r>
          </a:p>
          <a:p>
            <a:pPr marL="0" indent="0">
              <a:buNone/>
            </a:pPr>
            <a:r>
              <a:rPr lang="en-US" dirty="0"/>
              <a:t>Let’s take a look at some examples of </a:t>
            </a:r>
            <a:r>
              <a:rPr lang="en-US" dirty="0">
                <a:solidFill>
                  <a:srgbClr val="FF0000"/>
                </a:solidFill>
              </a:rPr>
              <a:t>decisions</a:t>
            </a:r>
            <a:r>
              <a:rPr lang="en-US" dirty="0"/>
              <a:t>:</a:t>
            </a:r>
          </a:p>
          <a:p>
            <a:pPr marL="0" indent="0">
              <a:buNone/>
            </a:pPr>
            <a:r>
              <a:rPr lang="en-US" dirty="0"/>
              <a:t>It is raining so I won’t go to the park.</a:t>
            </a:r>
          </a:p>
          <a:p>
            <a:pPr marL="0" indent="0">
              <a:buNone/>
            </a:pPr>
            <a:r>
              <a:rPr lang="en-US" dirty="0"/>
              <a:t>I’m hungry so I will eat.</a:t>
            </a:r>
          </a:p>
          <a:p>
            <a:pPr marL="0" indent="0">
              <a:buNone/>
            </a:pPr>
            <a:r>
              <a:rPr lang="en-US" dirty="0"/>
              <a:t>The player doesn’t have enough money to buy this, so I won’t let him.</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623F-0D96-47DB-B72F-C9948C8822E4}"/>
              </a:ext>
            </a:extLst>
          </p:cNvPr>
          <p:cNvSpPr>
            <a:spLocks noGrp="1"/>
          </p:cNvSpPr>
          <p:nvPr>
            <p:ph type="title"/>
          </p:nvPr>
        </p:nvSpPr>
        <p:spPr/>
        <p:txBody>
          <a:bodyPr/>
          <a:lstStyle/>
          <a:p>
            <a:r>
              <a:rPr lang="en-GB" dirty="0"/>
              <a:t>Conditions</a:t>
            </a:r>
          </a:p>
        </p:txBody>
      </p:sp>
      <p:sp>
        <p:nvSpPr>
          <p:cNvPr id="3" name="Content Placeholder 2">
            <a:extLst>
              <a:ext uri="{FF2B5EF4-FFF2-40B4-BE49-F238E27FC236}">
                <a16:creationId xmlns:a16="http://schemas.microsoft.com/office/drawing/2014/main" id="{FC67E6BB-64F6-42F2-A377-B199D7E25353}"/>
              </a:ext>
            </a:extLst>
          </p:cNvPr>
          <p:cNvSpPr>
            <a:spLocks noGrp="1"/>
          </p:cNvSpPr>
          <p:nvPr>
            <p:ph idx="1"/>
          </p:nvPr>
        </p:nvSpPr>
        <p:spPr/>
        <p:txBody>
          <a:bodyPr/>
          <a:lstStyle/>
          <a:p>
            <a:pPr marL="0" indent="0">
              <a:buNone/>
            </a:pPr>
            <a:r>
              <a:rPr lang="en-GB" dirty="0"/>
              <a:t>All </a:t>
            </a:r>
            <a:r>
              <a:rPr lang="en-GB" dirty="0">
                <a:solidFill>
                  <a:srgbClr val="FF0000"/>
                </a:solidFill>
              </a:rPr>
              <a:t>decisions</a:t>
            </a:r>
            <a:r>
              <a:rPr lang="en-GB" dirty="0"/>
              <a:t> are based on </a:t>
            </a:r>
            <a:r>
              <a:rPr lang="en-GB" dirty="0">
                <a:solidFill>
                  <a:srgbClr val="FF0000"/>
                </a:solidFill>
              </a:rPr>
              <a:t>conditions</a:t>
            </a:r>
            <a:r>
              <a:rPr lang="en-GB" dirty="0"/>
              <a:t>, which means what we are </a:t>
            </a:r>
            <a:r>
              <a:rPr lang="en-GB" dirty="0">
                <a:solidFill>
                  <a:srgbClr val="FF0000"/>
                </a:solidFill>
              </a:rPr>
              <a:t>‘testing’ </a:t>
            </a:r>
            <a:r>
              <a:rPr lang="en-GB" dirty="0"/>
              <a:t>to see what </a:t>
            </a:r>
            <a:r>
              <a:rPr lang="en-GB" dirty="0">
                <a:solidFill>
                  <a:srgbClr val="FF0000"/>
                </a:solidFill>
              </a:rPr>
              <a:t>decision</a:t>
            </a:r>
            <a:r>
              <a:rPr lang="en-GB" dirty="0"/>
              <a:t> is made.</a:t>
            </a:r>
          </a:p>
          <a:p>
            <a:pPr marL="0" indent="0">
              <a:buNone/>
            </a:pPr>
            <a:r>
              <a:rPr lang="en-GB" dirty="0"/>
              <a:t>Let’s look at some examples of </a:t>
            </a:r>
            <a:r>
              <a:rPr lang="en-GB" dirty="0">
                <a:solidFill>
                  <a:srgbClr val="FF0000"/>
                </a:solidFill>
              </a:rPr>
              <a:t>conditions</a:t>
            </a:r>
            <a:r>
              <a:rPr lang="en-GB" dirty="0"/>
              <a:t>:</a:t>
            </a:r>
          </a:p>
          <a:p>
            <a:pPr marL="0" indent="0">
              <a:buNone/>
            </a:pPr>
            <a:r>
              <a:rPr lang="en-GB" dirty="0"/>
              <a:t>If we are going to the park if it isn’t raining. The condition is the weather.</a:t>
            </a:r>
          </a:p>
          <a:p>
            <a:pPr marL="0" indent="0">
              <a:buNone/>
            </a:pPr>
            <a:r>
              <a:rPr lang="en-GB" dirty="0"/>
              <a:t>If we are seeing if we should eat. The condition is how hungry we are.</a:t>
            </a:r>
          </a:p>
          <a:p>
            <a:pPr marL="0" indent="0">
              <a:buNone/>
            </a:pPr>
            <a:r>
              <a:rPr lang="en-GB" dirty="0"/>
              <a:t>If we are seeing if the player can buy something. The condition is how much money the player has.</a:t>
            </a:r>
          </a:p>
        </p:txBody>
      </p:sp>
    </p:spTree>
    <p:extLst>
      <p:ext uri="{BB962C8B-B14F-4D97-AF65-F5344CB8AC3E}">
        <p14:creationId xmlns:p14="http://schemas.microsoft.com/office/powerpoint/2010/main" val="318948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9647-BCA7-42F6-B79D-4476483CF514}"/>
              </a:ext>
            </a:extLst>
          </p:cNvPr>
          <p:cNvSpPr>
            <a:spLocks noGrp="1"/>
          </p:cNvSpPr>
          <p:nvPr>
            <p:ph type="title"/>
          </p:nvPr>
        </p:nvSpPr>
        <p:spPr/>
        <p:txBody>
          <a:bodyPr/>
          <a:lstStyle/>
          <a:p>
            <a:r>
              <a:rPr lang="en-GB" dirty="0"/>
              <a:t>Testing the Condition</a:t>
            </a:r>
          </a:p>
        </p:txBody>
      </p:sp>
      <p:sp>
        <p:nvSpPr>
          <p:cNvPr id="3" name="Content Placeholder 2">
            <a:extLst>
              <a:ext uri="{FF2B5EF4-FFF2-40B4-BE49-F238E27FC236}">
                <a16:creationId xmlns:a16="http://schemas.microsoft.com/office/drawing/2014/main" id="{18EBB8CC-9B9F-4735-B5E3-170B71182F95}"/>
              </a:ext>
            </a:extLst>
          </p:cNvPr>
          <p:cNvSpPr>
            <a:spLocks noGrp="1"/>
          </p:cNvSpPr>
          <p:nvPr>
            <p:ph idx="1"/>
          </p:nvPr>
        </p:nvSpPr>
        <p:spPr>
          <a:xfrm>
            <a:off x="1522414" y="1905000"/>
            <a:ext cx="9144000" cy="4908376"/>
          </a:xfrm>
        </p:spPr>
        <p:txBody>
          <a:bodyPr/>
          <a:lstStyle/>
          <a:p>
            <a:pPr marL="0" indent="0">
              <a:buNone/>
            </a:pPr>
            <a:r>
              <a:rPr lang="en-GB" dirty="0"/>
              <a:t>We need to test the condition. Let’s use a normal example then show the code.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What do you think the green part is in the code?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graphicFrame>
        <p:nvGraphicFramePr>
          <p:cNvPr id="4" name="Table 3">
            <a:extLst>
              <a:ext uri="{FF2B5EF4-FFF2-40B4-BE49-F238E27FC236}">
                <a16:creationId xmlns:a16="http://schemas.microsoft.com/office/drawing/2014/main" id="{0C2FDBB6-B7FB-4A3C-AB2A-ED3D7A69662A}"/>
              </a:ext>
            </a:extLst>
          </p:cNvPr>
          <p:cNvGraphicFramePr>
            <a:graphicFrameLocks noGrp="1"/>
          </p:cNvGraphicFramePr>
          <p:nvPr>
            <p:extLst>
              <p:ext uri="{D42A27DB-BD31-4B8C-83A1-F6EECF244321}">
                <p14:modId xmlns:p14="http://schemas.microsoft.com/office/powerpoint/2010/main" val="2319775978"/>
              </p:ext>
            </p:extLst>
          </p:nvPr>
        </p:nvGraphicFramePr>
        <p:xfrm>
          <a:off x="1413892" y="2852936"/>
          <a:ext cx="10153128" cy="3240361"/>
        </p:xfrm>
        <a:graphic>
          <a:graphicData uri="http://schemas.openxmlformats.org/drawingml/2006/table">
            <a:tbl>
              <a:tblPr firstRow="1" bandRow="1">
                <a:tableStyleId>{8EC20E35-A176-4012-BC5E-935CFFF8708E}</a:tableStyleId>
              </a:tblPr>
              <a:tblGrid>
                <a:gridCol w="3384376">
                  <a:extLst>
                    <a:ext uri="{9D8B030D-6E8A-4147-A177-3AD203B41FA5}">
                      <a16:colId xmlns:a16="http://schemas.microsoft.com/office/drawing/2014/main" val="2726865103"/>
                    </a:ext>
                  </a:extLst>
                </a:gridCol>
                <a:gridCol w="3384376">
                  <a:extLst>
                    <a:ext uri="{9D8B030D-6E8A-4147-A177-3AD203B41FA5}">
                      <a16:colId xmlns:a16="http://schemas.microsoft.com/office/drawing/2014/main" val="3335050170"/>
                    </a:ext>
                  </a:extLst>
                </a:gridCol>
                <a:gridCol w="3384376">
                  <a:extLst>
                    <a:ext uri="{9D8B030D-6E8A-4147-A177-3AD203B41FA5}">
                      <a16:colId xmlns:a16="http://schemas.microsoft.com/office/drawing/2014/main" val="750094349"/>
                    </a:ext>
                  </a:extLst>
                </a:gridCol>
              </a:tblGrid>
              <a:tr h="518458">
                <a:tc>
                  <a:txBody>
                    <a:bodyPr/>
                    <a:lstStyle/>
                    <a:p>
                      <a:r>
                        <a:rPr lang="en-GB" dirty="0" err="1"/>
                        <a:t>Conditon</a:t>
                      </a:r>
                      <a:endParaRPr lang="en-GB" dirty="0"/>
                    </a:p>
                  </a:txBody>
                  <a:tcPr/>
                </a:tc>
                <a:tc>
                  <a:txBody>
                    <a:bodyPr/>
                    <a:lstStyle/>
                    <a:p>
                      <a:r>
                        <a:rPr lang="en-GB" dirty="0"/>
                        <a:t>Test</a:t>
                      </a:r>
                    </a:p>
                  </a:txBody>
                  <a:tcPr/>
                </a:tc>
                <a:tc>
                  <a:txBody>
                    <a:bodyPr/>
                    <a:lstStyle/>
                    <a:p>
                      <a:r>
                        <a:rPr lang="en-GB" dirty="0"/>
                        <a:t>Code</a:t>
                      </a:r>
                    </a:p>
                  </a:txBody>
                  <a:tcPr/>
                </a:tc>
                <a:extLst>
                  <a:ext uri="{0D108BD9-81ED-4DB2-BD59-A6C34878D82A}">
                    <a16:rowId xmlns:a16="http://schemas.microsoft.com/office/drawing/2014/main" val="2847665577"/>
                  </a:ext>
                </a:extLst>
              </a:tr>
              <a:tr h="907301">
                <a:tc>
                  <a:txBody>
                    <a:bodyPr/>
                    <a:lstStyle/>
                    <a:p>
                      <a:r>
                        <a:rPr lang="en-GB" dirty="0"/>
                        <a:t>The weather.</a:t>
                      </a:r>
                    </a:p>
                  </a:txBody>
                  <a:tcPr/>
                </a:tc>
                <a:tc>
                  <a:txBody>
                    <a:bodyPr/>
                    <a:lstStyle/>
                    <a:p>
                      <a:r>
                        <a:rPr lang="en-GB" dirty="0"/>
                        <a:t>Is the weather rainy?</a:t>
                      </a:r>
                    </a:p>
                  </a:txBody>
                  <a:tcPr/>
                </a:tc>
                <a:tc>
                  <a:txBody>
                    <a:bodyPr/>
                    <a:lstStyle/>
                    <a:p>
                      <a:r>
                        <a:rPr lang="en-GB" dirty="0">
                          <a:solidFill>
                            <a:srgbClr val="00B0F0"/>
                          </a:solidFill>
                        </a:rPr>
                        <a:t>if</a:t>
                      </a:r>
                      <a:r>
                        <a:rPr lang="en-GB" dirty="0"/>
                        <a:t> </a:t>
                      </a:r>
                      <a:r>
                        <a:rPr lang="en-GB" dirty="0">
                          <a:solidFill>
                            <a:srgbClr val="FF0000"/>
                          </a:solidFill>
                        </a:rPr>
                        <a:t>weather</a:t>
                      </a:r>
                      <a:r>
                        <a:rPr lang="en-GB" dirty="0"/>
                        <a:t> </a:t>
                      </a:r>
                      <a:r>
                        <a:rPr lang="en-GB" dirty="0">
                          <a:solidFill>
                            <a:srgbClr val="92D050"/>
                          </a:solidFill>
                        </a:rPr>
                        <a:t>==</a:t>
                      </a:r>
                      <a:r>
                        <a:rPr lang="en-GB" dirty="0"/>
                        <a:t> </a:t>
                      </a:r>
                      <a:r>
                        <a:rPr lang="en-GB" dirty="0">
                          <a:solidFill>
                            <a:srgbClr val="7030A0"/>
                          </a:solidFill>
                        </a:rPr>
                        <a:t>“rainy” </a:t>
                      </a:r>
                      <a:r>
                        <a:rPr lang="en-GB" dirty="0">
                          <a:solidFill>
                            <a:srgbClr val="00B0F0"/>
                          </a:solidFill>
                        </a:rPr>
                        <a:t>then</a:t>
                      </a:r>
                    </a:p>
                  </a:txBody>
                  <a:tcPr/>
                </a:tc>
                <a:extLst>
                  <a:ext uri="{0D108BD9-81ED-4DB2-BD59-A6C34878D82A}">
                    <a16:rowId xmlns:a16="http://schemas.microsoft.com/office/drawing/2014/main" val="3384321743"/>
                  </a:ext>
                </a:extLst>
              </a:tr>
              <a:tr h="907301">
                <a:tc>
                  <a:txBody>
                    <a:bodyPr/>
                    <a:lstStyle/>
                    <a:p>
                      <a:r>
                        <a:rPr lang="en-GB" dirty="0"/>
                        <a:t>How hungry I am.</a:t>
                      </a:r>
                    </a:p>
                  </a:txBody>
                  <a:tcPr/>
                </a:tc>
                <a:tc>
                  <a:txBody>
                    <a:bodyPr/>
                    <a:lstStyle/>
                    <a:p>
                      <a:r>
                        <a:rPr lang="en-GB" dirty="0"/>
                        <a:t>Am I hungry enough?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B0F0"/>
                          </a:solidFill>
                        </a:rPr>
                        <a:t>if</a:t>
                      </a:r>
                      <a:r>
                        <a:rPr lang="en-GB" dirty="0"/>
                        <a:t> </a:t>
                      </a:r>
                      <a:r>
                        <a:rPr lang="en-GB" dirty="0">
                          <a:solidFill>
                            <a:srgbClr val="FF0000"/>
                          </a:solidFill>
                        </a:rPr>
                        <a:t>hunger</a:t>
                      </a:r>
                      <a:r>
                        <a:rPr lang="en-GB" dirty="0"/>
                        <a:t> </a:t>
                      </a:r>
                      <a:r>
                        <a:rPr lang="en-GB" dirty="0">
                          <a:solidFill>
                            <a:srgbClr val="92D050"/>
                          </a:solidFill>
                        </a:rPr>
                        <a:t>&gt;</a:t>
                      </a:r>
                      <a:r>
                        <a:rPr lang="en-GB" dirty="0"/>
                        <a:t> </a:t>
                      </a:r>
                      <a:r>
                        <a:rPr lang="en-GB" dirty="0">
                          <a:solidFill>
                            <a:srgbClr val="00B0F0"/>
                          </a:solidFill>
                        </a:rPr>
                        <a:t>50</a:t>
                      </a:r>
                      <a:r>
                        <a:rPr lang="en-GB" dirty="0"/>
                        <a:t> </a:t>
                      </a:r>
                      <a:r>
                        <a:rPr lang="en-GB" dirty="0">
                          <a:solidFill>
                            <a:srgbClr val="00B0F0"/>
                          </a:solidFill>
                        </a:rPr>
                        <a:t>then</a:t>
                      </a:r>
                    </a:p>
                    <a:p>
                      <a:endParaRPr lang="en-GB" dirty="0"/>
                    </a:p>
                  </a:txBody>
                  <a:tcPr/>
                </a:tc>
                <a:extLst>
                  <a:ext uri="{0D108BD9-81ED-4DB2-BD59-A6C34878D82A}">
                    <a16:rowId xmlns:a16="http://schemas.microsoft.com/office/drawing/2014/main" val="1968480974"/>
                  </a:ext>
                </a:extLst>
              </a:tr>
              <a:tr h="907301">
                <a:tc>
                  <a:txBody>
                    <a:bodyPr/>
                    <a:lstStyle/>
                    <a:p>
                      <a:r>
                        <a:rPr lang="en-GB" dirty="0"/>
                        <a:t>The money the player has.</a:t>
                      </a:r>
                    </a:p>
                  </a:txBody>
                  <a:tcPr/>
                </a:tc>
                <a:tc>
                  <a:txBody>
                    <a:bodyPr/>
                    <a:lstStyle/>
                    <a:p>
                      <a:r>
                        <a:rPr lang="en-GB" dirty="0"/>
                        <a:t>Does the player have enough money?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B0F0"/>
                          </a:solidFill>
                        </a:rPr>
                        <a:t>if</a:t>
                      </a:r>
                      <a:r>
                        <a:rPr lang="en-GB" dirty="0"/>
                        <a:t> </a:t>
                      </a:r>
                      <a:r>
                        <a:rPr lang="en-GB" dirty="0">
                          <a:solidFill>
                            <a:srgbClr val="FF0000"/>
                          </a:solidFill>
                        </a:rPr>
                        <a:t>money</a:t>
                      </a:r>
                      <a:r>
                        <a:rPr lang="en-GB" dirty="0"/>
                        <a:t> </a:t>
                      </a:r>
                      <a:r>
                        <a:rPr lang="en-GB" dirty="0">
                          <a:solidFill>
                            <a:srgbClr val="92D050"/>
                          </a:solidFill>
                        </a:rPr>
                        <a:t>&gt;=</a:t>
                      </a:r>
                      <a:r>
                        <a:rPr lang="en-GB" dirty="0"/>
                        <a:t> </a:t>
                      </a:r>
                      <a:r>
                        <a:rPr lang="en-GB" dirty="0">
                          <a:solidFill>
                            <a:srgbClr val="00B0F0"/>
                          </a:solidFill>
                        </a:rPr>
                        <a:t>100</a:t>
                      </a:r>
                      <a:r>
                        <a:rPr lang="en-GB" dirty="0"/>
                        <a:t> </a:t>
                      </a:r>
                      <a:r>
                        <a:rPr lang="en-GB" dirty="0">
                          <a:solidFill>
                            <a:srgbClr val="00B0F0"/>
                          </a:solidFill>
                        </a:rPr>
                        <a:t>then</a:t>
                      </a:r>
                    </a:p>
                    <a:p>
                      <a:endParaRPr lang="en-GB" dirty="0"/>
                    </a:p>
                  </a:txBody>
                  <a:tcPr/>
                </a:tc>
                <a:extLst>
                  <a:ext uri="{0D108BD9-81ED-4DB2-BD59-A6C34878D82A}">
                    <a16:rowId xmlns:a16="http://schemas.microsoft.com/office/drawing/2014/main" val="1148269976"/>
                  </a:ext>
                </a:extLst>
              </a:tr>
            </a:tbl>
          </a:graphicData>
        </a:graphic>
      </p:graphicFrame>
    </p:spTree>
    <p:extLst>
      <p:ext uri="{BB962C8B-B14F-4D97-AF65-F5344CB8AC3E}">
        <p14:creationId xmlns:p14="http://schemas.microsoft.com/office/powerpoint/2010/main" val="18688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F713-D56A-46A0-B0AB-5D4D42C2F2F8}"/>
              </a:ext>
            </a:extLst>
          </p:cNvPr>
          <p:cNvSpPr>
            <a:spLocks noGrp="1"/>
          </p:cNvSpPr>
          <p:nvPr>
            <p:ph type="title"/>
          </p:nvPr>
        </p:nvSpPr>
        <p:spPr/>
        <p:txBody>
          <a:bodyPr/>
          <a:lstStyle/>
          <a:p>
            <a:r>
              <a:rPr lang="en-GB" dirty="0"/>
              <a:t>Conditional Operators</a:t>
            </a:r>
          </a:p>
        </p:txBody>
      </p:sp>
      <p:sp>
        <p:nvSpPr>
          <p:cNvPr id="3" name="Content Placeholder 2">
            <a:extLst>
              <a:ext uri="{FF2B5EF4-FFF2-40B4-BE49-F238E27FC236}">
                <a16:creationId xmlns:a16="http://schemas.microsoft.com/office/drawing/2014/main" id="{9340765C-D4F7-4C3D-BFD7-B6A3C7289521}"/>
              </a:ext>
            </a:extLst>
          </p:cNvPr>
          <p:cNvSpPr>
            <a:spLocks noGrp="1"/>
          </p:cNvSpPr>
          <p:nvPr>
            <p:ph idx="1"/>
          </p:nvPr>
        </p:nvSpPr>
        <p:spPr/>
        <p:txBody>
          <a:bodyPr>
            <a:normAutofit fontScale="92500" lnSpcReduction="10000"/>
          </a:bodyPr>
          <a:lstStyle/>
          <a:p>
            <a:pPr marL="0" indent="0">
              <a:buNone/>
            </a:pPr>
            <a:r>
              <a:rPr lang="en-GB" dirty="0"/>
              <a:t>To test something we use a </a:t>
            </a:r>
            <a:r>
              <a:rPr lang="en-GB" dirty="0">
                <a:solidFill>
                  <a:srgbClr val="FF0000"/>
                </a:solidFill>
              </a:rPr>
              <a:t>Conditional Operator</a:t>
            </a:r>
            <a:r>
              <a:rPr lang="en-GB" dirty="0"/>
              <a:t>. That’s a very long way of saying </a:t>
            </a:r>
            <a:r>
              <a:rPr lang="en-GB" dirty="0">
                <a:solidFill>
                  <a:srgbClr val="FF0000"/>
                </a:solidFill>
              </a:rPr>
              <a:t>“a way to compare something”</a:t>
            </a:r>
            <a:r>
              <a:rPr lang="en-GB" dirty="0"/>
              <a:t>. Let’s look at some.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We use these operators for if statements.</a:t>
            </a:r>
          </a:p>
          <a:p>
            <a:pPr marL="0" indent="0">
              <a:buNone/>
            </a:pPr>
            <a:endParaRPr lang="en-GB" dirty="0">
              <a:solidFill>
                <a:srgbClr val="FF0000"/>
              </a:solidFill>
            </a:endParaRPr>
          </a:p>
        </p:txBody>
      </p:sp>
      <p:graphicFrame>
        <p:nvGraphicFramePr>
          <p:cNvPr id="4" name="Table 3">
            <a:extLst>
              <a:ext uri="{FF2B5EF4-FFF2-40B4-BE49-F238E27FC236}">
                <a16:creationId xmlns:a16="http://schemas.microsoft.com/office/drawing/2014/main" id="{63D3A196-57A6-4DB8-8ABB-F7F585BDDCB9}"/>
              </a:ext>
            </a:extLst>
          </p:cNvPr>
          <p:cNvGraphicFramePr>
            <a:graphicFrameLocks noGrp="1"/>
          </p:cNvGraphicFramePr>
          <p:nvPr>
            <p:extLst>
              <p:ext uri="{D42A27DB-BD31-4B8C-83A1-F6EECF244321}">
                <p14:modId xmlns:p14="http://schemas.microsoft.com/office/powerpoint/2010/main" val="3489767710"/>
              </p:ext>
            </p:extLst>
          </p:nvPr>
        </p:nvGraphicFramePr>
        <p:xfrm>
          <a:off x="2031470" y="2996952"/>
          <a:ext cx="8125884" cy="2595880"/>
        </p:xfrm>
        <a:graphic>
          <a:graphicData uri="http://schemas.openxmlformats.org/drawingml/2006/table">
            <a:tbl>
              <a:tblPr firstRow="1" bandRow="1">
                <a:tableStyleId>{8EC20E35-A176-4012-BC5E-935CFFF8708E}</a:tableStyleId>
              </a:tblPr>
              <a:tblGrid>
                <a:gridCol w="2708628">
                  <a:extLst>
                    <a:ext uri="{9D8B030D-6E8A-4147-A177-3AD203B41FA5}">
                      <a16:colId xmlns:a16="http://schemas.microsoft.com/office/drawing/2014/main" val="4139613908"/>
                    </a:ext>
                  </a:extLst>
                </a:gridCol>
                <a:gridCol w="2708628">
                  <a:extLst>
                    <a:ext uri="{9D8B030D-6E8A-4147-A177-3AD203B41FA5}">
                      <a16:colId xmlns:a16="http://schemas.microsoft.com/office/drawing/2014/main" val="2657178984"/>
                    </a:ext>
                  </a:extLst>
                </a:gridCol>
                <a:gridCol w="2708628">
                  <a:extLst>
                    <a:ext uri="{9D8B030D-6E8A-4147-A177-3AD203B41FA5}">
                      <a16:colId xmlns:a16="http://schemas.microsoft.com/office/drawing/2014/main" val="377211175"/>
                    </a:ext>
                  </a:extLst>
                </a:gridCol>
              </a:tblGrid>
              <a:tr h="370840">
                <a:tc>
                  <a:txBody>
                    <a:bodyPr/>
                    <a:lstStyle/>
                    <a:p>
                      <a:r>
                        <a:rPr lang="en-GB" dirty="0"/>
                        <a:t>Operator</a:t>
                      </a:r>
                    </a:p>
                  </a:txBody>
                  <a:tcPr/>
                </a:tc>
                <a:tc>
                  <a:txBody>
                    <a:bodyPr/>
                    <a:lstStyle/>
                    <a:p>
                      <a:r>
                        <a:rPr lang="en-GB" dirty="0"/>
                        <a:t>Use</a:t>
                      </a:r>
                    </a:p>
                  </a:txBody>
                  <a:tcPr/>
                </a:tc>
                <a:tc>
                  <a:txBody>
                    <a:bodyPr/>
                    <a:lstStyle/>
                    <a:p>
                      <a:r>
                        <a:rPr lang="en-GB" dirty="0"/>
                        <a:t>Example</a:t>
                      </a:r>
                    </a:p>
                  </a:txBody>
                  <a:tcPr/>
                </a:tc>
                <a:extLst>
                  <a:ext uri="{0D108BD9-81ED-4DB2-BD59-A6C34878D82A}">
                    <a16:rowId xmlns:a16="http://schemas.microsoft.com/office/drawing/2014/main" val="725893877"/>
                  </a:ext>
                </a:extLst>
              </a:tr>
              <a:tr h="370840">
                <a:tc>
                  <a:txBody>
                    <a:bodyPr/>
                    <a:lstStyle/>
                    <a:p>
                      <a:r>
                        <a:rPr lang="en-GB" dirty="0"/>
                        <a:t>==</a:t>
                      </a:r>
                    </a:p>
                  </a:txBody>
                  <a:tcPr/>
                </a:tc>
                <a:tc>
                  <a:txBody>
                    <a:bodyPr/>
                    <a:lstStyle/>
                    <a:p>
                      <a:r>
                        <a:rPr lang="en-GB" dirty="0"/>
                        <a:t>Is equal?</a:t>
                      </a:r>
                    </a:p>
                  </a:txBody>
                  <a:tcPr/>
                </a:tc>
                <a:tc>
                  <a:txBody>
                    <a:bodyPr/>
                    <a:lstStyle/>
                    <a:p>
                      <a:r>
                        <a:rPr lang="en-GB" dirty="0"/>
                        <a:t>Name == “Brad”</a:t>
                      </a:r>
                    </a:p>
                  </a:txBody>
                  <a:tcPr/>
                </a:tc>
                <a:extLst>
                  <a:ext uri="{0D108BD9-81ED-4DB2-BD59-A6C34878D82A}">
                    <a16:rowId xmlns:a16="http://schemas.microsoft.com/office/drawing/2014/main" val="1494725775"/>
                  </a:ext>
                </a:extLst>
              </a:tr>
              <a:tr h="370840">
                <a:tc>
                  <a:txBody>
                    <a:bodyPr/>
                    <a:lstStyle/>
                    <a:p>
                      <a:r>
                        <a:rPr lang="en-GB" dirty="0"/>
                        <a:t>~=</a:t>
                      </a:r>
                    </a:p>
                  </a:txBody>
                  <a:tcPr/>
                </a:tc>
                <a:tc>
                  <a:txBody>
                    <a:bodyPr/>
                    <a:lstStyle/>
                    <a:p>
                      <a:r>
                        <a:rPr lang="en-GB" dirty="0"/>
                        <a:t>Is not equal?</a:t>
                      </a:r>
                    </a:p>
                  </a:txBody>
                  <a:tcPr/>
                </a:tc>
                <a:tc>
                  <a:txBody>
                    <a:bodyPr/>
                    <a:lstStyle/>
                    <a:p>
                      <a:r>
                        <a:rPr lang="en-GB" dirty="0" err="1"/>
                        <a:t>SecretWord</a:t>
                      </a:r>
                      <a:r>
                        <a:rPr lang="en-GB" dirty="0"/>
                        <a:t> ~= “Banana”</a:t>
                      </a:r>
                    </a:p>
                  </a:txBody>
                  <a:tcPr/>
                </a:tc>
                <a:extLst>
                  <a:ext uri="{0D108BD9-81ED-4DB2-BD59-A6C34878D82A}">
                    <a16:rowId xmlns:a16="http://schemas.microsoft.com/office/drawing/2014/main" val="2127659770"/>
                  </a:ext>
                </a:extLst>
              </a:tr>
              <a:tr h="370840">
                <a:tc>
                  <a:txBody>
                    <a:bodyPr/>
                    <a:lstStyle/>
                    <a:p>
                      <a:r>
                        <a:rPr lang="en-GB" dirty="0"/>
                        <a:t>&gt;</a:t>
                      </a:r>
                    </a:p>
                  </a:txBody>
                  <a:tcPr/>
                </a:tc>
                <a:tc>
                  <a:txBody>
                    <a:bodyPr/>
                    <a:lstStyle/>
                    <a:p>
                      <a:r>
                        <a:rPr lang="en-GB" dirty="0"/>
                        <a:t>Is more than?</a:t>
                      </a:r>
                    </a:p>
                  </a:txBody>
                  <a:tcPr/>
                </a:tc>
                <a:tc>
                  <a:txBody>
                    <a:bodyPr/>
                    <a:lstStyle/>
                    <a:p>
                      <a:r>
                        <a:rPr lang="en-GB" dirty="0"/>
                        <a:t>6 &gt; 5</a:t>
                      </a:r>
                    </a:p>
                  </a:txBody>
                  <a:tcPr/>
                </a:tc>
                <a:extLst>
                  <a:ext uri="{0D108BD9-81ED-4DB2-BD59-A6C34878D82A}">
                    <a16:rowId xmlns:a16="http://schemas.microsoft.com/office/drawing/2014/main" val="2482241705"/>
                  </a:ext>
                </a:extLst>
              </a:tr>
              <a:tr h="370840">
                <a:tc>
                  <a:txBody>
                    <a:bodyPr/>
                    <a:lstStyle/>
                    <a:p>
                      <a:r>
                        <a:rPr lang="en-GB" dirty="0"/>
                        <a:t>&lt;</a:t>
                      </a:r>
                    </a:p>
                  </a:txBody>
                  <a:tcPr/>
                </a:tc>
                <a:tc>
                  <a:txBody>
                    <a:bodyPr/>
                    <a:lstStyle/>
                    <a:p>
                      <a:r>
                        <a:rPr lang="en-GB" dirty="0"/>
                        <a:t>Is less than?</a:t>
                      </a:r>
                    </a:p>
                  </a:txBody>
                  <a:tcPr/>
                </a:tc>
                <a:tc>
                  <a:txBody>
                    <a:bodyPr/>
                    <a:lstStyle/>
                    <a:p>
                      <a:r>
                        <a:rPr lang="en-GB" dirty="0"/>
                        <a:t>100 &lt; Money</a:t>
                      </a:r>
                    </a:p>
                  </a:txBody>
                  <a:tcPr/>
                </a:tc>
                <a:extLst>
                  <a:ext uri="{0D108BD9-81ED-4DB2-BD59-A6C34878D82A}">
                    <a16:rowId xmlns:a16="http://schemas.microsoft.com/office/drawing/2014/main" val="4102264938"/>
                  </a:ext>
                </a:extLst>
              </a:tr>
              <a:tr h="370840">
                <a:tc>
                  <a:txBody>
                    <a:bodyPr/>
                    <a:lstStyle/>
                    <a:p>
                      <a:r>
                        <a:rPr lang="en-GB" dirty="0"/>
                        <a:t>&gt;=</a:t>
                      </a:r>
                    </a:p>
                  </a:txBody>
                  <a:tcPr/>
                </a:tc>
                <a:tc>
                  <a:txBody>
                    <a:bodyPr/>
                    <a:lstStyle/>
                    <a:p>
                      <a:r>
                        <a:rPr lang="en-GB" dirty="0"/>
                        <a:t>Is more or equal to?</a:t>
                      </a:r>
                    </a:p>
                  </a:txBody>
                  <a:tcPr/>
                </a:tc>
                <a:tc>
                  <a:txBody>
                    <a:bodyPr/>
                    <a:lstStyle/>
                    <a:p>
                      <a:r>
                        <a:rPr lang="en-GB" dirty="0"/>
                        <a:t>Money &gt;= Price</a:t>
                      </a:r>
                    </a:p>
                  </a:txBody>
                  <a:tcPr/>
                </a:tc>
                <a:extLst>
                  <a:ext uri="{0D108BD9-81ED-4DB2-BD59-A6C34878D82A}">
                    <a16:rowId xmlns:a16="http://schemas.microsoft.com/office/drawing/2014/main" val="377455779"/>
                  </a:ext>
                </a:extLst>
              </a:tr>
              <a:tr h="370840">
                <a:tc>
                  <a:txBody>
                    <a:bodyPr/>
                    <a:lstStyle/>
                    <a:p>
                      <a:r>
                        <a:rPr lang="en-GB" dirty="0"/>
                        <a:t>&lt;=</a:t>
                      </a:r>
                    </a:p>
                  </a:txBody>
                  <a:tcPr/>
                </a:tc>
                <a:tc>
                  <a:txBody>
                    <a:bodyPr/>
                    <a:lstStyle/>
                    <a:p>
                      <a:r>
                        <a:rPr lang="en-GB" dirty="0"/>
                        <a:t>Is less or equal to?</a:t>
                      </a:r>
                    </a:p>
                  </a:txBody>
                  <a:tcPr/>
                </a:tc>
                <a:tc>
                  <a:txBody>
                    <a:bodyPr/>
                    <a:lstStyle/>
                    <a:p>
                      <a:r>
                        <a:rPr lang="en-GB" dirty="0"/>
                        <a:t>Cats &lt;= 5</a:t>
                      </a:r>
                    </a:p>
                  </a:txBody>
                  <a:tcPr/>
                </a:tc>
                <a:extLst>
                  <a:ext uri="{0D108BD9-81ED-4DB2-BD59-A6C34878D82A}">
                    <a16:rowId xmlns:a16="http://schemas.microsoft.com/office/drawing/2014/main" val="2154744384"/>
                  </a:ext>
                </a:extLst>
              </a:tr>
            </a:tbl>
          </a:graphicData>
        </a:graphic>
      </p:graphicFrame>
    </p:spTree>
    <p:extLst>
      <p:ext uri="{BB962C8B-B14F-4D97-AF65-F5344CB8AC3E}">
        <p14:creationId xmlns:p14="http://schemas.microsoft.com/office/powerpoint/2010/main" val="22894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7724-D6A4-4F9D-ABA0-B365CA238407}"/>
              </a:ext>
            </a:extLst>
          </p:cNvPr>
          <p:cNvSpPr>
            <a:spLocks noGrp="1"/>
          </p:cNvSpPr>
          <p:nvPr>
            <p:ph type="title"/>
          </p:nvPr>
        </p:nvSpPr>
        <p:spPr/>
        <p:txBody>
          <a:bodyPr/>
          <a:lstStyle/>
          <a:p>
            <a:r>
              <a:rPr lang="en-GB" dirty="0"/>
              <a:t>Parts of an If statements</a:t>
            </a:r>
          </a:p>
        </p:txBody>
      </p:sp>
      <p:sp>
        <p:nvSpPr>
          <p:cNvPr id="5" name="Content Placeholder 2">
            <a:extLst>
              <a:ext uri="{FF2B5EF4-FFF2-40B4-BE49-F238E27FC236}">
                <a16:creationId xmlns:a16="http://schemas.microsoft.com/office/drawing/2014/main" id="{B650A1C4-4C2C-4DD3-8C3D-C7F54439E6A6}"/>
              </a:ext>
            </a:extLst>
          </p:cNvPr>
          <p:cNvSpPr txBox="1">
            <a:spLocks/>
          </p:cNvSpPr>
          <p:nvPr/>
        </p:nvSpPr>
        <p:spPr>
          <a:xfrm>
            <a:off x="1526299" y="1988840"/>
            <a:ext cx="91440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Font typeface="Arial" pitchFamily="34" charset="0"/>
              <a:buNone/>
            </a:pPr>
            <a:r>
              <a:rPr lang="en-GB">
                <a:solidFill>
                  <a:srgbClr val="FF0000"/>
                </a:solidFill>
              </a:rPr>
              <a:t>If statements </a:t>
            </a:r>
            <a:r>
              <a:rPr lang="en-GB"/>
              <a:t>are made up of </a:t>
            </a:r>
            <a:r>
              <a:rPr lang="en-GB">
                <a:solidFill>
                  <a:srgbClr val="FF0000"/>
                </a:solidFill>
              </a:rPr>
              <a:t>if, then </a:t>
            </a:r>
            <a:r>
              <a:rPr lang="en-GB"/>
              <a:t>and </a:t>
            </a:r>
            <a:r>
              <a:rPr lang="en-GB">
                <a:solidFill>
                  <a:srgbClr val="FF0000"/>
                </a:solidFill>
              </a:rPr>
              <a:t>end.</a:t>
            </a:r>
          </a:p>
          <a:p>
            <a:pPr marL="0" indent="0">
              <a:buFont typeface="Arial" pitchFamily="34" charset="0"/>
              <a:buNone/>
            </a:pPr>
            <a:r>
              <a:rPr lang="en-GB"/>
              <a:t>First is the opening part of the </a:t>
            </a:r>
            <a:r>
              <a:rPr lang="en-GB">
                <a:solidFill>
                  <a:srgbClr val="FF0000"/>
                </a:solidFill>
              </a:rPr>
              <a:t>if statement </a:t>
            </a:r>
            <a:r>
              <a:rPr lang="en-GB"/>
              <a:t>which is the </a:t>
            </a:r>
            <a:r>
              <a:rPr lang="en-GB">
                <a:solidFill>
                  <a:srgbClr val="FF0000"/>
                </a:solidFill>
              </a:rPr>
              <a:t>if</a:t>
            </a:r>
            <a:r>
              <a:rPr lang="en-GB"/>
              <a:t> and </a:t>
            </a:r>
            <a:r>
              <a:rPr lang="en-GB">
                <a:solidFill>
                  <a:srgbClr val="FF0000"/>
                </a:solidFill>
              </a:rPr>
              <a:t>then</a:t>
            </a:r>
            <a:r>
              <a:rPr lang="en-GB"/>
              <a:t>.</a:t>
            </a:r>
            <a:endParaRPr lang="en-GB">
              <a:solidFill>
                <a:srgbClr val="FF0000"/>
              </a:solidFill>
            </a:endParaRPr>
          </a:p>
          <a:p>
            <a:pPr marL="0" indent="0">
              <a:buFont typeface="Arial" pitchFamily="34" charset="0"/>
              <a:buNone/>
            </a:pPr>
            <a:r>
              <a:rPr lang="en-GB">
                <a:solidFill>
                  <a:srgbClr val="00B0F0"/>
                </a:solidFill>
              </a:rPr>
              <a:t>if   </a:t>
            </a:r>
            <a:r>
              <a:rPr lang="en-GB">
                <a:solidFill>
                  <a:srgbClr val="FF0000"/>
                </a:solidFill>
              </a:rPr>
              <a:t>(the condition)  </a:t>
            </a:r>
            <a:r>
              <a:rPr lang="en-GB">
                <a:solidFill>
                  <a:srgbClr val="00B0F0"/>
                </a:solidFill>
              </a:rPr>
              <a:t>then</a:t>
            </a:r>
          </a:p>
          <a:p>
            <a:pPr marL="0" indent="0">
              <a:buFont typeface="Arial" pitchFamily="34" charset="0"/>
              <a:buNone/>
            </a:pPr>
            <a:r>
              <a:rPr lang="en-GB"/>
              <a:t>After this, is all the code that will only run if the </a:t>
            </a:r>
            <a:r>
              <a:rPr lang="en-GB">
                <a:solidFill>
                  <a:srgbClr val="FF0000"/>
                </a:solidFill>
              </a:rPr>
              <a:t>condition</a:t>
            </a:r>
            <a:r>
              <a:rPr lang="en-GB"/>
              <a:t> is </a:t>
            </a:r>
            <a:r>
              <a:rPr lang="en-GB">
                <a:solidFill>
                  <a:srgbClr val="FF0000"/>
                </a:solidFill>
              </a:rPr>
              <a:t>true</a:t>
            </a:r>
            <a:r>
              <a:rPr lang="en-GB"/>
              <a:t>.</a:t>
            </a:r>
          </a:p>
          <a:p>
            <a:pPr marL="0" indent="0">
              <a:buFont typeface="Arial" pitchFamily="34" charset="0"/>
              <a:buNone/>
            </a:pPr>
            <a:r>
              <a:rPr lang="en-GB"/>
              <a:t>We use </a:t>
            </a:r>
            <a:r>
              <a:rPr lang="en-GB">
                <a:solidFill>
                  <a:srgbClr val="FF0000"/>
                </a:solidFill>
              </a:rPr>
              <a:t>end </a:t>
            </a:r>
            <a:r>
              <a:rPr lang="en-GB"/>
              <a:t>once we want to finish the</a:t>
            </a:r>
            <a:r>
              <a:rPr lang="en-GB">
                <a:solidFill>
                  <a:srgbClr val="FF0000"/>
                </a:solidFill>
              </a:rPr>
              <a:t> if statement</a:t>
            </a:r>
            <a:r>
              <a:rPr lang="en-GB"/>
              <a:t>.</a:t>
            </a:r>
            <a:r>
              <a:rPr lang="en-GB">
                <a:solidFill>
                  <a:srgbClr val="FF0000"/>
                </a:solidFill>
              </a:rPr>
              <a:t> </a:t>
            </a:r>
            <a:r>
              <a:rPr lang="en-GB"/>
              <a:t>Simply like so:</a:t>
            </a:r>
          </a:p>
          <a:p>
            <a:pPr marL="0" indent="0">
              <a:buFont typeface="Arial" pitchFamily="34" charset="0"/>
              <a:buNone/>
            </a:pPr>
            <a:r>
              <a:rPr lang="en-GB">
                <a:solidFill>
                  <a:srgbClr val="00B0F0"/>
                </a:solidFill>
              </a:rPr>
              <a:t>end</a:t>
            </a:r>
            <a:endParaRPr lang="en-GB" dirty="0">
              <a:solidFill>
                <a:srgbClr val="00B0F0"/>
              </a:solidFill>
            </a:endParaRPr>
          </a:p>
        </p:txBody>
      </p:sp>
    </p:spTree>
    <p:extLst>
      <p:ext uri="{BB962C8B-B14F-4D97-AF65-F5344CB8AC3E}">
        <p14:creationId xmlns:p14="http://schemas.microsoft.com/office/powerpoint/2010/main" val="344948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1EAF-284A-4640-8740-8B531CCF9DCB}"/>
              </a:ext>
            </a:extLst>
          </p:cNvPr>
          <p:cNvSpPr>
            <a:spLocks noGrp="1"/>
          </p:cNvSpPr>
          <p:nvPr>
            <p:ph type="title"/>
          </p:nvPr>
        </p:nvSpPr>
        <p:spPr/>
        <p:txBody>
          <a:bodyPr/>
          <a:lstStyle/>
          <a:p>
            <a:r>
              <a:rPr lang="en-GB" dirty="0"/>
              <a:t>If statements in code</a:t>
            </a:r>
          </a:p>
        </p:txBody>
      </p:sp>
      <p:sp>
        <p:nvSpPr>
          <p:cNvPr id="3" name="Content Placeholder 2">
            <a:extLst>
              <a:ext uri="{FF2B5EF4-FFF2-40B4-BE49-F238E27FC236}">
                <a16:creationId xmlns:a16="http://schemas.microsoft.com/office/drawing/2014/main" id="{1A1DDE31-FAEF-4330-B248-CF0FBD5ED193}"/>
              </a:ext>
            </a:extLst>
          </p:cNvPr>
          <p:cNvSpPr>
            <a:spLocks noGrp="1"/>
          </p:cNvSpPr>
          <p:nvPr>
            <p:ph idx="1"/>
          </p:nvPr>
        </p:nvSpPr>
        <p:spPr/>
        <p:txBody>
          <a:bodyPr/>
          <a:lstStyle/>
          <a:p>
            <a:pPr marL="0" indent="0">
              <a:buNone/>
            </a:pPr>
            <a:r>
              <a:rPr lang="en-GB" dirty="0">
                <a:solidFill>
                  <a:srgbClr val="FF0000"/>
                </a:solidFill>
              </a:rPr>
              <a:t>If statements</a:t>
            </a:r>
            <a:r>
              <a:rPr lang="en-GB" dirty="0"/>
              <a:t> allow us to do code </a:t>
            </a:r>
            <a:r>
              <a:rPr lang="en-GB" dirty="0">
                <a:solidFill>
                  <a:srgbClr val="FF0000"/>
                </a:solidFill>
              </a:rPr>
              <a:t>if a condition is met</a:t>
            </a:r>
            <a:r>
              <a:rPr lang="en-GB" dirty="0"/>
              <a:t>. For example, </a:t>
            </a:r>
            <a:r>
              <a:rPr lang="en-GB" dirty="0">
                <a:solidFill>
                  <a:srgbClr val="FF0000"/>
                </a:solidFill>
              </a:rPr>
              <a:t>if fruit is blueberry then print “My favourite!”</a:t>
            </a:r>
            <a:r>
              <a:rPr lang="en-GB" dirty="0"/>
              <a:t>.</a:t>
            </a:r>
            <a:endParaRPr lang="en-GB" dirty="0">
              <a:solidFill>
                <a:srgbClr val="FF0000"/>
              </a:solidFill>
            </a:endParaRPr>
          </a:p>
          <a:p>
            <a:pPr marL="0" indent="0">
              <a:buNone/>
            </a:pPr>
            <a:r>
              <a:rPr lang="en-GB" dirty="0">
                <a:solidFill>
                  <a:srgbClr val="FF0000"/>
                </a:solidFill>
              </a:rPr>
              <a:t>fruit</a:t>
            </a:r>
            <a:r>
              <a:rPr lang="en-GB" dirty="0">
                <a:solidFill>
                  <a:srgbClr val="7030A0"/>
                </a:solidFill>
              </a:rPr>
              <a:t> </a:t>
            </a:r>
            <a:r>
              <a:rPr lang="en-GB" dirty="0">
                <a:solidFill>
                  <a:srgbClr val="92D050"/>
                </a:solidFill>
              </a:rPr>
              <a:t>=</a:t>
            </a:r>
            <a:r>
              <a:rPr lang="en-GB" dirty="0"/>
              <a:t> </a:t>
            </a:r>
            <a:r>
              <a:rPr lang="en-GB" dirty="0">
                <a:solidFill>
                  <a:srgbClr val="7030A0"/>
                </a:solidFill>
              </a:rPr>
              <a:t>“Blueberry”</a:t>
            </a:r>
          </a:p>
          <a:p>
            <a:pPr marL="0" indent="0">
              <a:buNone/>
            </a:pPr>
            <a:r>
              <a:rPr lang="en-GB" dirty="0">
                <a:solidFill>
                  <a:srgbClr val="00B0F0"/>
                </a:solidFill>
              </a:rPr>
              <a:t>if </a:t>
            </a:r>
            <a:r>
              <a:rPr lang="en-GB" dirty="0">
                <a:solidFill>
                  <a:srgbClr val="FF0000"/>
                </a:solidFill>
              </a:rPr>
              <a:t>fruit </a:t>
            </a:r>
            <a:r>
              <a:rPr lang="en-GB" dirty="0">
                <a:solidFill>
                  <a:srgbClr val="92D050"/>
                </a:solidFill>
              </a:rPr>
              <a:t>== </a:t>
            </a:r>
            <a:r>
              <a:rPr lang="en-GB" dirty="0">
                <a:solidFill>
                  <a:srgbClr val="7030A0"/>
                </a:solidFill>
              </a:rPr>
              <a:t>“Blueberry” </a:t>
            </a:r>
            <a:r>
              <a:rPr lang="en-GB" dirty="0">
                <a:solidFill>
                  <a:srgbClr val="00B0F0"/>
                </a:solidFill>
              </a:rPr>
              <a:t>then</a:t>
            </a:r>
          </a:p>
          <a:p>
            <a:pPr marL="0" indent="0">
              <a:buNone/>
            </a:pPr>
            <a:r>
              <a:rPr lang="en-GB" dirty="0">
                <a:solidFill>
                  <a:srgbClr val="00B0F0"/>
                </a:solidFill>
              </a:rPr>
              <a:t>	</a:t>
            </a:r>
            <a:r>
              <a:rPr lang="en-GB" dirty="0">
                <a:solidFill>
                  <a:srgbClr val="FFFF00"/>
                </a:solidFill>
              </a:rPr>
              <a:t>print</a:t>
            </a:r>
            <a:r>
              <a:rPr lang="en-GB" dirty="0">
                <a:solidFill>
                  <a:srgbClr val="92D050"/>
                </a:solidFill>
              </a:rPr>
              <a:t>(</a:t>
            </a:r>
            <a:r>
              <a:rPr lang="en-GB" dirty="0">
                <a:solidFill>
                  <a:srgbClr val="7030A0"/>
                </a:solidFill>
              </a:rPr>
              <a:t>“My favourite!”</a:t>
            </a:r>
            <a:r>
              <a:rPr lang="en-GB" dirty="0">
                <a:solidFill>
                  <a:srgbClr val="92D050"/>
                </a:solidFill>
              </a:rPr>
              <a:t>)</a:t>
            </a:r>
          </a:p>
          <a:p>
            <a:pPr marL="0" indent="0">
              <a:buNone/>
            </a:pPr>
            <a:r>
              <a:rPr lang="en-GB" dirty="0">
                <a:solidFill>
                  <a:srgbClr val="00B0F0"/>
                </a:solidFill>
              </a:rPr>
              <a:t>end</a:t>
            </a:r>
          </a:p>
          <a:p>
            <a:pPr marL="0" indent="0">
              <a:buNone/>
            </a:pPr>
            <a:r>
              <a:rPr lang="en-GB" dirty="0"/>
              <a:t>The </a:t>
            </a:r>
            <a:r>
              <a:rPr lang="en-GB" dirty="0">
                <a:solidFill>
                  <a:srgbClr val="92D050"/>
                </a:solidFill>
              </a:rPr>
              <a:t>==</a:t>
            </a:r>
            <a:r>
              <a:rPr lang="en-GB" dirty="0"/>
              <a:t> two equals signs means, “is this the same?”. As the </a:t>
            </a:r>
            <a:r>
              <a:rPr lang="en-GB" dirty="0">
                <a:solidFill>
                  <a:srgbClr val="FF0000"/>
                </a:solidFill>
              </a:rPr>
              <a:t>variable</a:t>
            </a:r>
            <a:r>
              <a:rPr lang="en-GB" dirty="0"/>
              <a:t> called </a:t>
            </a:r>
            <a:r>
              <a:rPr lang="en-GB" dirty="0">
                <a:solidFill>
                  <a:srgbClr val="FF0000"/>
                </a:solidFill>
              </a:rPr>
              <a:t>fruit</a:t>
            </a:r>
            <a:r>
              <a:rPr lang="en-GB" dirty="0"/>
              <a:t> is the same as “Blueberry” it is </a:t>
            </a:r>
            <a:r>
              <a:rPr lang="en-GB" dirty="0">
                <a:solidFill>
                  <a:srgbClr val="FF0000"/>
                </a:solidFill>
              </a:rPr>
              <a:t>true</a:t>
            </a:r>
            <a:r>
              <a:rPr lang="en-GB" dirty="0"/>
              <a:t>, and will do the code in the </a:t>
            </a:r>
            <a:r>
              <a:rPr lang="en-GB" dirty="0">
                <a:solidFill>
                  <a:srgbClr val="FF0000"/>
                </a:solidFill>
              </a:rPr>
              <a:t>if statement</a:t>
            </a:r>
            <a:r>
              <a:rPr lang="en-GB" dirty="0"/>
              <a:t>.</a:t>
            </a:r>
          </a:p>
          <a:p>
            <a:pPr marL="0" indent="0">
              <a:buNone/>
            </a:pPr>
            <a:endParaRPr lang="en-GB" dirty="0"/>
          </a:p>
          <a:p>
            <a:endParaRPr lang="en-GB" dirty="0"/>
          </a:p>
        </p:txBody>
      </p:sp>
    </p:spTree>
    <p:extLst>
      <p:ext uri="{BB962C8B-B14F-4D97-AF65-F5344CB8AC3E}">
        <p14:creationId xmlns:p14="http://schemas.microsoft.com/office/powerpoint/2010/main" val="236452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E19F-1637-4183-B53E-2333D8F7A646}"/>
              </a:ext>
            </a:extLst>
          </p:cNvPr>
          <p:cNvSpPr>
            <a:spLocks noGrp="1"/>
          </p:cNvSpPr>
          <p:nvPr>
            <p:ph type="title"/>
          </p:nvPr>
        </p:nvSpPr>
        <p:spPr/>
        <p:txBody>
          <a:bodyPr/>
          <a:lstStyle/>
          <a:p>
            <a:r>
              <a:rPr lang="en-GB" dirty="0"/>
              <a:t>Quiz</a:t>
            </a:r>
          </a:p>
        </p:txBody>
      </p:sp>
      <p:sp>
        <p:nvSpPr>
          <p:cNvPr id="4" name="Content Placeholder 2">
            <a:extLst>
              <a:ext uri="{FF2B5EF4-FFF2-40B4-BE49-F238E27FC236}">
                <a16:creationId xmlns:a16="http://schemas.microsoft.com/office/drawing/2014/main" id="{D1453231-A3FB-4C26-985F-14DD0015D2B3}"/>
              </a:ext>
            </a:extLst>
          </p:cNvPr>
          <p:cNvSpPr txBox="1">
            <a:spLocks/>
          </p:cNvSpPr>
          <p:nvPr/>
        </p:nvSpPr>
        <p:spPr>
          <a:xfrm>
            <a:off x="1341884" y="1630362"/>
            <a:ext cx="9144000" cy="49530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buFont typeface="Arial" pitchFamily="34" charset="0"/>
              <a:buNone/>
            </a:pPr>
            <a:r>
              <a:rPr lang="en-GB" dirty="0"/>
              <a:t>What will happen?</a:t>
            </a:r>
          </a:p>
          <a:p>
            <a:pPr marL="0" indent="0">
              <a:buFont typeface="Arial" pitchFamily="34" charset="0"/>
              <a:buNone/>
            </a:pPr>
            <a:r>
              <a:rPr lang="en-GB" dirty="0">
                <a:solidFill>
                  <a:srgbClr val="FF0000"/>
                </a:solidFill>
              </a:rPr>
              <a:t>age</a:t>
            </a:r>
            <a:r>
              <a:rPr lang="en-GB" dirty="0">
                <a:solidFill>
                  <a:srgbClr val="00B0F0"/>
                </a:solidFill>
              </a:rPr>
              <a:t> </a:t>
            </a:r>
            <a:r>
              <a:rPr lang="en-GB" dirty="0">
                <a:solidFill>
                  <a:srgbClr val="92D050"/>
                </a:solidFill>
              </a:rPr>
              <a:t>=</a:t>
            </a:r>
            <a:r>
              <a:rPr lang="en-GB" dirty="0"/>
              <a:t> </a:t>
            </a:r>
            <a:r>
              <a:rPr lang="en-GB" dirty="0">
                <a:solidFill>
                  <a:srgbClr val="00B0F0"/>
                </a:solidFill>
              </a:rPr>
              <a:t>19</a:t>
            </a:r>
          </a:p>
          <a:p>
            <a:pPr marL="0" indent="0">
              <a:buFont typeface="Arial" pitchFamily="34" charset="0"/>
              <a:buNone/>
            </a:pPr>
            <a:r>
              <a:rPr lang="en-GB" dirty="0">
                <a:solidFill>
                  <a:srgbClr val="00B0F0"/>
                </a:solidFill>
              </a:rPr>
              <a:t>if </a:t>
            </a:r>
            <a:r>
              <a:rPr lang="en-GB" dirty="0">
                <a:solidFill>
                  <a:srgbClr val="FF0000"/>
                </a:solidFill>
              </a:rPr>
              <a:t>age </a:t>
            </a:r>
            <a:r>
              <a:rPr lang="en-GB" dirty="0">
                <a:solidFill>
                  <a:srgbClr val="92D050"/>
                </a:solidFill>
              </a:rPr>
              <a:t>&gt; </a:t>
            </a:r>
            <a:r>
              <a:rPr lang="en-GB" dirty="0">
                <a:solidFill>
                  <a:srgbClr val="00B0F0"/>
                </a:solidFill>
              </a:rPr>
              <a:t>18 then</a:t>
            </a:r>
          </a:p>
          <a:p>
            <a:pPr marL="0" indent="0">
              <a:buFont typeface="Arial" pitchFamily="34" charset="0"/>
              <a:buNone/>
            </a:pPr>
            <a:r>
              <a:rPr lang="en-GB" dirty="0">
                <a:solidFill>
                  <a:srgbClr val="00B0F0"/>
                </a:solidFill>
              </a:rPr>
              <a:t>	print</a:t>
            </a:r>
            <a:r>
              <a:rPr lang="en-GB" dirty="0">
                <a:solidFill>
                  <a:srgbClr val="92D050"/>
                </a:solidFill>
              </a:rPr>
              <a:t>(</a:t>
            </a:r>
            <a:r>
              <a:rPr lang="en-GB" dirty="0">
                <a:solidFill>
                  <a:srgbClr val="7030A0"/>
                </a:solidFill>
              </a:rPr>
              <a:t>“You are an adult!”</a:t>
            </a:r>
            <a:r>
              <a:rPr lang="en-GB" dirty="0">
                <a:solidFill>
                  <a:srgbClr val="92D050"/>
                </a:solidFill>
              </a:rPr>
              <a:t>)</a:t>
            </a:r>
          </a:p>
          <a:p>
            <a:pPr marL="0" indent="0">
              <a:buFont typeface="Arial" pitchFamily="34" charset="0"/>
              <a:buNone/>
            </a:pPr>
            <a:r>
              <a:rPr lang="en-GB" dirty="0">
                <a:solidFill>
                  <a:srgbClr val="00B0F0"/>
                </a:solidFill>
              </a:rPr>
              <a:t>end</a:t>
            </a:r>
          </a:p>
          <a:p>
            <a:pPr marL="0" indent="0">
              <a:buFont typeface="Arial" pitchFamily="34" charset="0"/>
              <a:buNone/>
            </a:pPr>
            <a:r>
              <a:rPr lang="en-GB" dirty="0"/>
              <a:t>What is wrong with this code?</a:t>
            </a:r>
          </a:p>
          <a:p>
            <a:pPr marL="0" indent="0">
              <a:buFont typeface="Arial" pitchFamily="34" charset="0"/>
              <a:buNone/>
            </a:pPr>
            <a:r>
              <a:rPr lang="en-GB" dirty="0">
                <a:solidFill>
                  <a:srgbClr val="FF0000"/>
                </a:solidFill>
              </a:rPr>
              <a:t>name</a:t>
            </a:r>
            <a:r>
              <a:rPr lang="en-GB" dirty="0">
                <a:solidFill>
                  <a:srgbClr val="00B0F0"/>
                </a:solidFill>
              </a:rPr>
              <a:t> </a:t>
            </a:r>
            <a:r>
              <a:rPr lang="en-GB" dirty="0">
                <a:solidFill>
                  <a:srgbClr val="92D050"/>
                </a:solidFill>
              </a:rPr>
              <a:t>=</a:t>
            </a:r>
            <a:r>
              <a:rPr lang="en-GB" dirty="0"/>
              <a:t> </a:t>
            </a:r>
            <a:r>
              <a:rPr lang="en-GB" dirty="0">
                <a:solidFill>
                  <a:srgbClr val="7030A0"/>
                </a:solidFill>
              </a:rPr>
              <a:t>“Brad”</a:t>
            </a:r>
          </a:p>
          <a:p>
            <a:pPr marL="0" indent="0">
              <a:buFont typeface="Arial" pitchFamily="34" charset="0"/>
              <a:buNone/>
            </a:pPr>
            <a:r>
              <a:rPr lang="en-GB" dirty="0">
                <a:solidFill>
                  <a:srgbClr val="00B0F0"/>
                </a:solidFill>
              </a:rPr>
              <a:t>if </a:t>
            </a:r>
            <a:r>
              <a:rPr lang="en-GB" dirty="0">
                <a:solidFill>
                  <a:srgbClr val="FF0000"/>
                </a:solidFill>
              </a:rPr>
              <a:t>name</a:t>
            </a:r>
            <a:r>
              <a:rPr lang="en-GB" dirty="0">
                <a:solidFill>
                  <a:srgbClr val="00B0F0"/>
                </a:solidFill>
              </a:rPr>
              <a:t> </a:t>
            </a:r>
            <a:r>
              <a:rPr lang="en-GB" dirty="0">
                <a:solidFill>
                  <a:srgbClr val="92D050"/>
                </a:solidFill>
              </a:rPr>
              <a:t>= </a:t>
            </a:r>
            <a:r>
              <a:rPr lang="en-GB" dirty="0">
                <a:solidFill>
                  <a:srgbClr val="7030A0"/>
                </a:solidFill>
              </a:rPr>
              <a:t>“Brad”</a:t>
            </a:r>
          </a:p>
          <a:p>
            <a:pPr marL="0" indent="0">
              <a:buFont typeface="Arial" pitchFamily="34" charset="0"/>
              <a:buNone/>
            </a:pPr>
            <a:r>
              <a:rPr lang="en-GB" dirty="0">
                <a:solidFill>
                  <a:srgbClr val="00B0F0"/>
                </a:solidFill>
              </a:rPr>
              <a:t>	</a:t>
            </a:r>
            <a:r>
              <a:rPr lang="en-GB" dirty="0">
                <a:solidFill>
                  <a:srgbClr val="FFFF00"/>
                </a:solidFill>
              </a:rPr>
              <a:t>print</a:t>
            </a:r>
            <a:r>
              <a:rPr lang="en-GB" dirty="0">
                <a:solidFill>
                  <a:srgbClr val="92D050"/>
                </a:solidFill>
              </a:rPr>
              <a:t>(</a:t>
            </a:r>
            <a:r>
              <a:rPr lang="en-GB" dirty="0">
                <a:solidFill>
                  <a:srgbClr val="7030A0"/>
                </a:solidFill>
              </a:rPr>
              <a:t>“Hi Brad!”</a:t>
            </a:r>
            <a:r>
              <a:rPr lang="en-GB" dirty="0">
                <a:solidFill>
                  <a:srgbClr val="92D050"/>
                </a:solidFill>
              </a:rPr>
              <a:t>)</a:t>
            </a:r>
          </a:p>
          <a:p>
            <a:pPr marL="0" indent="0">
              <a:buFont typeface="Arial" pitchFamily="34" charset="0"/>
              <a:buNone/>
            </a:pPr>
            <a:endParaRPr lang="en-GB" dirty="0">
              <a:solidFill>
                <a:srgbClr val="7030A0"/>
              </a:solidFill>
            </a:endParaRPr>
          </a:p>
          <a:p>
            <a:pPr marL="0" indent="0">
              <a:buFont typeface="Arial" pitchFamily="34" charset="0"/>
              <a:buNone/>
            </a:pPr>
            <a:endParaRPr lang="en-GB" dirty="0">
              <a:solidFill>
                <a:srgbClr val="92D050"/>
              </a:solidFill>
            </a:endParaRPr>
          </a:p>
          <a:p>
            <a:pPr marL="0" indent="0">
              <a:buFont typeface="Arial" pitchFamily="34" charset="0"/>
              <a:buNone/>
            </a:pPr>
            <a:endParaRPr lang="en-GB" dirty="0">
              <a:solidFill>
                <a:srgbClr val="92D050"/>
              </a:solidFill>
            </a:endParaRPr>
          </a:p>
          <a:p>
            <a:pPr marL="0" indent="0">
              <a:buFont typeface="Arial" pitchFamily="34" charset="0"/>
              <a:buNone/>
            </a:pPr>
            <a:endParaRPr lang="en-GB" dirty="0">
              <a:solidFill>
                <a:srgbClr val="00B0F0"/>
              </a:solidFill>
            </a:endParaRPr>
          </a:p>
        </p:txBody>
      </p:sp>
    </p:spTree>
    <p:extLst>
      <p:ext uri="{BB962C8B-B14F-4D97-AF65-F5344CB8AC3E}">
        <p14:creationId xmlns:p14="http://schemas.microsoft.com/office/powerpoint/2010/main" val="397102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1EC-0B6B-4388-9810-2CA426770958}"/>
              </a:ext>
            </a:extLst>
          </p:cNvPr>
          <p:cNvSpPr>
            <a:spLocks noGrp="1"/>
          </p:cNvSpPr>
          <p:nvPr>
            <p:ph type="title"/>
          </p:nvPr>
        </p:nvSpPr>
        <p:spPr/>
        <p:txBody>
          <a:bodyPr/>
          <a:lstStyle/>
          <a:p>
            <a:r>
              <a:rPr lang="en-GB" dirty="0" err="1"/>
              <a:t>Elseif</a:t>
            </a:r>
            <a:endParaRPr lang="en-GB" dirty="0"/>
          </a:p>
        </p:txBody>
      </p:sp>
      <p:sp>
        <p:nvSpPr>
          <p:cNvPr id="3" name="Content Placeholder 2">
            <a:extLst>
              <a:ext uri="{FF2B5EF4-FFF2-40B4-BE49-F238E27FC236}">
                <a16:creationId xmlns:a16="http://schemas.microsoft.com/office/drawing/2014/main" id="{A3EA8A6E-DE98-4A40-855B-387F4737A8B5}"/>
              </a:ext>
            </a:extLst>
          </p:cNvPr>
          <p:cNvSpPr>
            <a:spLocks noGrp="1"/>
          </p:cNvSpPr>
          <p:nvPr>
            <p:ph idx="1"/>
          </p:nvPr>
        </p:nvSpPr>
        <p:spPr/>
        <p:txBody>
          <a:bodyPr/>
          <a:lstStyle/>
          <a:p>
            <a:pPr marL="0" indent="0">
              <a:buNone/>
            </a:pPr>
            <a:r>
              <a:rPr lang="en-GB" dirty="0" err="1">
                <a:solidFill>
                  <a:srgbClr val="FF0000"/>
                </a:solidFill>
              </a:rPr>
              <a:t>Elseif</a:t>
            </a:r>
            <a:r>
              <a:rPr lang="en-GB" dirty="0"/>
              <a:t> can be used in an </a:t>
            </a:r>
            <a:r>
              <a:rPr lang="en-GB" dirty="0">
                <a:solidFill>
                  <a:srgbClr val="FF0000"/>
                </a:solidFill>
              </a:rPr>
              <a:t>if statement</a:t>
            </a:r>
            <a:r>
              <a:rPr lang="en-GB" dirty="0"/>
              <a:t> to do something if the </a:t>
            </a:r>
            <a:r>
              <a:rPr lang="en-GB" dirty="0">
                <a:solidFill>
                  <a:srgbClr val="FF0000"/>
                </a:solidFill>
              </a:rPr>
              <a:t>condition</a:t>
            </a:r>
            <a:r>
              <a:rPr lang="en-GB" dirty="0"/>
              <a:t> isn’t met.</a:t>
            </a:r>
          </a:p>
          <a:p>
            <a:pPr marL="0" indent="0">
              <a:buNone/>
            </a:pPr>
            <a:r>
              <a:rPr lang="en-GB" dirty="0">
                <a:solidFill>
                  <a:srgbClr val="00B0F0"/>
                </a:solidFill>
              </a:rPr>
              <a:t>if</a:t>
            </a:r>
            <a:r>
              <a:rPr lang="en-GB" dirty="0"/>
              <a:t> </a:t>
            </a:r>
            <a:r>
              <a:rPr lang="en-GB" dirty="0">
                <a:solidFill>
                  <a:srgbClr val="FF0000"/>
                </a:solidFill>
              </a:rPr>
              <a:t>age </a:t>
            </a:r>
            <a:r>
              <a:rPr lang="en-GB" dirty="0">
                <a:solidFill>
                  <a:srgbClr val="92D050"/>
                </a:solidFill>
              </a:rPr>
              <a:t>&gt;</a:t>
            </a:r>
            <a:r>
              <a:rPr lang="en-GB" dirty="0"/>
              <a:t> </a:t>
            </a:r>
            <a:r>
              <a:rPr lang="en-GB" dirty="0">
                <a:solidFill>
                  <a:srgbClr val="00B0F0"/>
                </a:solidFill>
              </a:rPr>
              <a:t>8 then</a:t>
            </a:r>
          </a:p>
          <a:p>
            <a:pPr marL="0" indent="0">
              <a:buNone/>
            </a:pPr>
            <a:r>
              <a:rPr lang="en-GB" dirty="0"/>
              <a:t>	</a:t>
            </a:r>
            <a:r>
              <a:rPr lang="en-GB" dirty="0">
                <a:solidFill>
                  <a:srgbClr val="FFFF00"/>
                </a:solidFill>
              </a:rPr>
              <a:t>print</a:t>
            </a:r>
            <a:r>
              <a:rPr lang="en-GB" dirty="0">
                <a:solidFill>
                  <a:srgbClr val="92D050"/>
                </a:solidFill>
              </a:rPr>
              <a:t>(</a:t>
            </a:r>
            <a:r>
              <a:rPr lang="en-GB" dirty="0">
                <a:solidFill>
                  <a:srgbClr val="7030A0"/>
                </a:solidFill>
              </a:rPr>
              <a:t>“You are over 8 years old”</a:t>
            </a:r>
            <a:r>
              <a:rPr lang="en-GB" dirty="0">
                <a:solidFill>
                  <a:srgbClr val="92D050"/>
                </a:solidFill>
              </a:rPr>
              <a:t>)</a:t>
            </a:r>
          </a:p>
          <a:p>
            <a:pPr marL="0" indent="0">
              <a:buNone/>
            </a:pPr>
            <a:r>
              <a:rPr lang="en-GB" dirty="0" err="1">
                <a:solidFill>
                  <a:srgbClr val="00B0F0"/>
                </a:solidFill>
              </a:rPr>
              <a:t>elseif</a:t>
            </a:r>
            <a:r>
              <a:rPr lang="en-GB" dirty="0">
                <a:solidFill>
                  <a:srgbClr val="00B0F0"/>
                </a:solidFill>
              </a:rPr>
              <a:t> </a:t>
            </a:r>
            <a:r>
              <a:rPr lang="en-GB" dirty="0">
                <a:solidFill>
                  <a:srgbClr val="FF0000"/>
                </a:solidFill>
              </a:rPr>
              <a:t>age </a:t>
            </a:r>
            <a:r>
              <a:rPr lang="en-GB" dirty="0">
                <a:solidFill>
                  <a:srgbClr val="92D050"/>
                </a:solidFill>
              </a:rPr>
              <a:t>&lt;</a:t>
            </a:r>
            <a:r>
              <a:rPr lang="en-GB" dirty="0"/>
              <a:t> </a:t>
            </a:r>
            <a:r>
              <a:rPr lang="en-GB" dirty="0">
                <a:solidFill>
                  <a:srgbClr val="00B0F0"/>
                </a:solidFill>
              </a:rPr>
              <a:t>8 then</a:t>
            </a:r>
          </a:p>
          <a:p>
            <a:pPr marL="0" indent="0">
              <a:buNone/>
            </a:pPr>
            <a:r>
              <a:rPr lang="en-GB" dirty="0"/>
              <a:t>	</a:t>
            </a:r>
            <a:r>
              <a:rPr lang="en-GB" dirty="0">
                <a:solidFill>
                  <a:srgbClr val="FFFF00"/>
                </a:solidFill>
              </a:rPr>
              <a:t>print</a:t>
            </a:r>
            <a:r>
              <a:rPr lang="en-GB" dirty="0">
                <a:solidFill>
                  <a:srgbClr val="92D050"/>
                </a:solidFill>
              </a:rPr>
              <a:t>(</a:t>
            </a:r>
            <a:r>
              <a:rPr lang="en-GB" dirty="0">
                <a:solidFill>
                  <a:srgbClr val="7030A0"/>
                </a:solidFill>
              </a:rPr>
              <a:t>“You are under 8 years old”</a:t>
            </a:r>
            <a:r>
              <a:rPr lang="en-GB" dirty="0">
                <a:solidFill>
                  <a:srgbClr val="92D050"/>
                </a:solidFill>
              </a:rPr>
              <a:t>)</a:t>
            </a:r>
          </a:p>
          <a:p>
            <a:pPr marL="0" indent="0">
              <a:buNone/>
            </a:pPr>
            <a:r>
              <a:rPr lang="en-GB" dirty="0">
                <a:solidFill>
                  <a:srgbClr val="00B0F0"/>
                </a:solidFill>
              </a:rPr>
              <a:t>end</a:t>
            </a:r>
          </a:p>
          <a:p>
            <a:endParaRPr lang="en-GB" dirty="0"/>
          </a:p>
        </p:txBody>
      </p:sp>
    </p:spTree>
    <p:extLst>
      <p:ext uri="{BB962C8B-B14F-4D97-AF65-F5344CB8AC3E}">
        <p14:creationId xmlns:p14="http://schemas.microsoft.com/office/powerpoint/2010/main" val="137930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147</TotalTime>
  <Words>663</Words>
  <Application>Microsoft Office PowerPoint</Application>
  <PresentationFormat>Custom</PresentationFormat>
  <Paragraphs>113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Consolas</vt:lpstr>
      <vt:lpstr>Corbel</vt:lpstr>
      <vt:lpstr>Chalkboard 16x9</vt:lpstr>
      <vt:lpstr>Tycoon Lesson 5</vt:lpstr>
      <vt:lpstr>What is an if statement?</vt:lpstr>
      <vt:lpstr>Conditions</vt:lpstr>
      <vt:lpstr>Testing the Condition</vt:lpstr>
      <vt:lpstr>Conditional Operators</vt:lpstr>
      <vt:lpstr>Parts of an If statements</vt:lpstr>
      <vt:lpstr>If statements in code</vt:lpstr>
      <vt:lpstr>Quiz</vt:lpstr>
      <vt:lpstr>Elseif</vt:lpstr>
      <vt:lpstr>Our code so far</vt:lpstr>
      <vt:lpstr>Our code so far</vt:lpstr>
      <vt:lpstr>Exercise</vt:lpstr>
      <vt:lpstr>Answers next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Tycoon Lesson 5</dc:title>
  <dc:creator>Brad</dc:creator>
  <cp:lastModifiedBy>Brad</cp:lastModifiedBy>
  <cp:revision>7</cp:revision>
  <dcterms:created xsi:type="dcterms:W3CDTF">2018-02-22T19:39:56Z</dcterms:created>
  <dcterms:modified xsi:type="dcterms:W3CDTF">2018-02-24T01:42:10Z</dcterms:modified>
</cp:coreProperties>
</file>