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747" r:id="rId3"/>
    <p:sldId id="748" r:id="rId4"/>
    <p:sldId id="751" r:id="rId5"/>
    <p:sldId id="752" r:id="rId6"/>
    <p:sldId id="750" r:id="rId7"/>
    <p:sldId id="749" r:id="rId8"/>
    <p:sldId id="734" r:id="rId9"/>
    <p:sldId id="737" r:id="rId10"/>
    <p:sldId id="738" r:id="rId11"/>
    <p:sldId id="739" r:id="rId12"/>
    <p:sldId id="735" r:id="rId13"/>
    <p:sldId id="740" r:id="rId14"/>
    <p:sldId id="741" r:id="rId15"/>
    <p:sldId id="742" r:id="rId16"/>
    <p:sldId id="736" r:id="rId17"/>
    <p:sldId id="743" r:id="rId18"/>
    <p:sldId id="744" r:id="rId19"/>
    <p:sldId id="745" r:id="rId20"/>
    <p:sldId id="746" r:id="rId21"/>
    <p:sldId id="731" r:id="rId22"/>
    <p:sldId id="692" r:id="rId23"/>
    <p:sldId id="732" r:id="rId24"/>
    <p:sldId id="733" r:id="rId25"/>
    <p:sldId id="753" r:id="rId26"/>
    <p:sldId id="754" r:id="rId27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00"/>
    <a:srgbClr val="9C1905"/>
    <a:srgbClr val="00326D"/>
    <a:srgbClr val="FFFFCC"/>
    <a:srgbClr val="66CCFF"/>
    <a:srgbClr val="FFFF00"/>
    <a:srgbClr val="99FFCC"/>
    <a:srgbClr val="99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8" autoAdjust="0"/>
    <p:restoredTop sz="96374" autoAdjust="0"/>
  </p:normalViewPr>
  <p:slideViewPr>
    <p:cSldViewPr snapToGrid="0">
      <p:cViewPr varScale="1">
        <p:scale>
          <a:sx n="82" d="100"/>
          <a:sy n="82" d="100"/>
        </p:scale>
        <p:origin x="15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160672" cy="365819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238" y="1"/>
            <a:ext cx="4160672" cy="365819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r">
              <a:defRPr sz="1300"/>
            </a:lvl1pPr>
          </a:lstStyle>
          <a:p>
            <a:fld id="{0B59ED0B-EF72-4698-9738-BDE972A1B0E8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6948194"/>
            <a:ext cx="4160672" cy="365819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238" y="6948194"/>
            <a:ext cx="4160672" cy="365819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r">
              <a:defRPr sz="1300"/>
            </a:lvl1pPr>
          </a:lstStyle>
          <a:p>
            <a:fld id="{8E4938A5-FB67-4B55-937A-EFEA5A00D5C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0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160520" cy="365760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61" y="2"/>
            <a:ext cx="4160520" cy="365760"/>
          </a:xfrm>
          <a:prstGeom prst="rect">
            <a:avLst/>
          </a:prstGeom>
        </p:spPr>
        <p:txBody>
          <a:bodyPr vert="horz" lIns="99038" tIns="49520" rIns="99038" bIns="49520" rtlCol="0"/>
          <a:lstStyle>
            <a:lvl1pPr algn="r">
              <a:defRPr sz="1300"/>
            </a:lvl1pPr>
          </a:lstStyle>
          <a:p>
            <a:fld id="{55BF9401-ABC8-4FA8-A9CD-8B92C5E6CEB3}" type="datetimeFigureOut">
              <a:rPr lang="en-US" smtClean="0"/>
              <a:pPr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4975" y="549275"/>
            <a:ext cx="3654425" cy="274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20" rIns="99038" bIns="495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1" y="3474720"/>
            <a:ext cx="7680960" cy="3291840"/>
          </a:xfrm>
          <a:prstGeom prst="rect">
            <a:avLst/>
          </a:prstGeom>
        </p:spPr>
        <p:txBody>
          <a:bodyPr vert="horz" lIns="99038" tIns="49520" rIns="99038" bIns="495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8172"/>
            <a:ext cx="4160520" cy="365760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61" y="6948172"/>
            <a:ext cx="4160520" cy="365760"/>
          </a:xfrm>
          <a:prstGeom prst="rect">
            <a:avLst/>
          </a:prstGeom>
        </p:spPr>
        <p:txBody>
          <a:bodyPr vert="horz" lIns="99038" tIns="49520" rIns="99038" bIns="49520" rtlCol="0" anchor="b"/>
          <a:lstStyle>
            <a:lvl1pPr algn="r">
              <a:defRPr sz="1300"/>
            </a:lvl1pPr>
          </a:lstStyle>
          <a:p>
            <a:fld id="{F5242F62-C23D-46AF-81CD-8BCDE73B7AE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3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6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20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4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18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76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59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17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15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12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02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1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15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16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17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66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37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9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5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48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9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3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12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6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42F62-C23D-46AF-81CD-8BCDE73B7AE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996896" y="3124805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968321" y="442592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algn="r">
              <a:defRPr sz="1400"/>
            </a:lvl1pPr>
          </a:lstStyle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463964" y="6355080"/>
            <a:ext cx="3474720" cy="36576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Electrostatica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57200" y="6355080"/>
            <a:ext cx="1219200" cy="365760"/>
          </a:xfrm>
        </p:spPr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653996" y="2949545"/>
            <a:ext cx="7315200" cy="1280160"/>
          </a:xfrm>
          <a:prstGeom prst="rect">
            <a:avLst/>
          </a:prstGeom>
          <a:noFill/>
          <a:ln w="6350" cap="rnd" cmpd="sng" algn="ctr">
            <a:solidFill>
              <a:srgbClr val="00326D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663521" y="4349720"/>
            <a:ext cx="7315200" cy="685800"/>
          </a:xfrm>
          <a:prstGeom prst="rect">
            <a:avLst/>
          </a:prstGeom>
          <a:noFill/>
          <a:ln w="6350" cap="rnd" cmpd="sng" algn="ctr">
            <a:solidFill>
              <a:srgbClr val="FF00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53996" y="2949545"/>
            <a:ext cx="228600" cy="1280160"/>
          </a:xfrm>
          <a:prstGeom prst="rect">
            <a:avLst/>
          </a:prstGeom>
          <a:solidFill>
            <a:srgbClr val="00326D"/>
          </a:solidFill>
          <a:ln w="6350" cap="rnd" cmpd="sng" algn="ctr">
            <a:solidFill>
              <a:srgbClr val="00326D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663521" y="4349720"/>
            <a:ext cx="228600" cy="685800"/>
          </a:xfrm>
          <a:prstGeom prst="rect">
            <a:avLst/>
          </a:prstGeom>
          <a:solidFill>
            <a:srgbClr val="9C1905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rgbClr val="9C1905"/>
              </a:solidFill>
            </a:endParaRPr>
          </a:p>
        </p:txBody>
      </p:sp>
      <p:pic>
        <p:nvPicPr>
          <p:cNvPr id="12" name="Picture 4" descr="logo_color.jpg">
            <a:extLst>
              <a:ext uri="{FF2B5EF4-FFF2-40B4-BE49-F238E27FC236}">
                <a16:creationId xmlns:a16="http://schemas.microsoft.com/office/drawing/2014/main" id="{C3E62F0E-4CF8-443F-93D9-34509B2F52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38636"/>
            <a:ext cx="3172137" cy="148964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45A4FC6-C9CC-4FC0-BB88-347F4BAD6BE5}"/>
              </a:ext>
            </a:extLst>
          </p:cNvPr>
          <p:cNvSpPr txBox="1"/>
          <p:nvPr userDrawn="1"/>
        </p:nvSpPr>
        <p:spPr>
          <a:xfrm>
            <a:off x="1473488" y="1502995"/>
            <a:ext cx="39485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8800" b="1" dirty="0">
                <a:solidFill>
                  <a:srgbClr val="00326D"/>
                </a:solidFill>
              </a:rPr>
              <a:t>FISICA 3</a:t>
            </a:r>
            <a:endParaRPr lang="es-PE" sz="8800" b="1" dirty="0">
              <a:solidFill>
                <a:srgbClr val="00326D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0F34170-3E1A-4DFE-B4B3-8281DB380C62}"/>
              </a:ext>
            </a:extLst>
          </p:cNvPr>
          <p:cNvSpPr txBox="1">
            <a:spLocks/>
          </p:cNvSpPr>
          <p:nvPr userDrawn="1"/>
        </p:nvSpPr>
        <p:spPr>
          <a:xfrm>
            <a:off x="2898648" y="5266680"/>
            <a:ext cx="6080073" cy="81915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/>
              <a:t>Elaborado por los profesores del curso</a:t>
            </a:r>
          </a:p>
          <a:p>
            <a:pPr marL="0" indent="0" algn="r">
              <a:buNone/>
            </a:pPr>
            <a:r>
              <a:rPr lang="es-PE" sz="2000" b="1" dirty="0"/>
              <a:t>(basado en el material del prof. Richard Moscoso)</a:t>
            </a:r>
            <a:endParaRPr lang="en-US" sz="20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9464" y="6353174"/>
            <a:ext cx="1981200" cy="365760"/>
          </a:xfrm>
        </p:spPr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30714F7-4476-411D-A1CA-CCD9A2231900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logo_color.jpg">
            <a:extLst>
              <a:ext uri="{FF2B5EF4-FFF2-40B4-BE49-F238E27FC236}">
                <a16:creationId xmlns:a16="http://schemas.microsoft.com/office/drawing/2014/main" id="{1E12662B-611A-4D1C-A41A-243AB13AA7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975" y="6257270"/>
            <a:ext cx="1031354" cy="48389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9BF360A-C7B4-4C28-ADFE-F89392C1E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 algn="l">
              <a:defRPr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2B11BA2-2C03-4CE3-BE45-030945B3303E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3C88B22-E58D-4A22-AF88-609F86FCCE96}"/>
              </a:ext>
            </a:extLst>
          </p:cNvPr>
          <p:cNvCxnSpPr/>
          <p:nvPr userDrawn="1"/>
        </p:nvCxnSpPr>
        <p:spPr>
          <a:xfrm>
            <a:off x="574682" y="1236372"/>
            <a:ext cx="8112118" cy="0"/>
          </a:xfrm>
          <a:prstGeom prst="line">
            <a:avLst/>
          </a:prstGeom>
          <a:ln w="38100" cmpd="thickThin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3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accent4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1C9B26F-D196-4E07-89DF-EE1E7516036F}"/>
              </a:ext>
            </a:extLst>
          </p:cNvPr>
          <p:cNvCxnSpPr/>
          <p:nvPr userDrawn="1"/>
        </p:nvCxnSpPr>
        <p:spPr>
          <a:xfrm>
            <a:off x="574682" y="1236372"/>
            <a:ext cx="8112118" cy="0"/>
          </a:xfrm>
          <a:prstGeom prst="line">
            <a:avLst/>
          </a:prstGeom>
          <a:ln w="38100" cmpd="thickThin"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2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689BD34-D306-44FD-A18B-A4027668F362}"/>
              </a:ext>
            </a:extLst>
          </p:cNvPr>
          <p:cNvCxnSpPr>
            <a:cxnSpLocks/>
          </p:cNvCxnSpPr>
          <p:nvPr userDrawn="1"/>
        </p:nvCxnSpPr>
        <p:spPr>
          <a:xfrm>
            <a:off x="457200" y="1143000"/>
            <a:ext cx="8229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dirty="0"/>
              <a:t>Electrostatica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PE" dirty="0"/>
              <a:t>Semestre 2021 - 1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Electrostatica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D828D8-C22B-435C-BF52-CF27829B191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9" r:id="rId2"/>
    <p:sldLayoutId id="2147483858" r:id="rId3"/>
    <p:sldLayoutId id="2147483864" r:id="rId4"/>
    <p:sldLayoutId id="2147483865" r:id="rId5"/>
    <p:sldLayoutId id="2147483854" r:id="rId6"/>
    <p:sldLayoutId id="2147483856" r:id="rId7"/>
    <p:sldLayoutId id="2147483857" r:id="rId8"/>
    <p:sldLayoutId id="2147483855" r:id="rId9"/>
    <p:sldLayoutId id="2147483860" r:id="rId10"/>
    <p:sldLayoutId id="2147483861" r:id="rId11"/>
    <p:sldLayoutId id="2147483862" r:id="rId12"/>
    <p:sldLayoutId id="2147483863" r:id="rId13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3" Type="http://schemas.openxmlformats.org/officeDocument/2006/relationships/image" Target="../media/image237.png"/><Relationship Id="rId7" Type="http://schemas.openxmlformats.org/officeDocument/2006/relationships/image" Target="../media/image2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9.png"/><Relationship Id="rId10" Type="http://schemas.openxmlformats.org/officeDocument/2006/relationships/image" Target="../media/image244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3" Type="http://schemas.openxmlformats.org/officeDocument/2006/relationships/image" Target="../media/image251.png"/><Relationship Id="rId7" Type="http://schemas.openxmlformats.org/officeDocument/2006/relationships/image" Target="../media/image255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4.png"/><Relationship Id="rId11" Type="http://schemas.openxmlformats.org/officeDocument/2006/relationships/image" Target="../media/image24.png"/><Relationship Id="rId5" Type="http://schemas.openxmlformats.org/officeDocument/2006/relationships/image" Target="../media/image253.png"/><Relationship Id="rId10" Type="http://schemas.openxmlformats.org/officeDocument/2006/relationships/image" Target="../media/image258.png"/><Relationship Id="rId4" Type="http://schemas.openxmlformats.org/officeDocument/2006/relationships/image" Target="../media/image252.png"/><Relationship Id="rId9" Type="http://schemas.openxmlformats.org/officeDocument/2006/relationships/image" Target="../media/image2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3" Type="http://schemas.openxmlformats.org/officeDocument/2006/relationships/image" Target="../media/image170.png"/><Relationship Id="rId7" Type="http://schemas.openxmlformats.org/officeDocument/2006/relationships/image" Target="../media/image2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1" Type="http://schemas.openxmlformats.org/officeDocument/2006/relationships/image" Target="../media/image269.png"/><Relationship Id="rId5" Type="http://schemas.openxmlformats.org/officeDocument/2006/relationships/image" Target="../media/image263.png"/><Relationship Id="rId10" Type="http://schemas.openxmlformats.org/officeDocument/2006/relationships/image" Target="../media/image268.png"/><Relationship Id="rId4" Type="http://schemas.openxmlformats.org/officeDocument/2006/relationships/image" Target="../media/image262.png"/><Relationship Id="rId9" Type="http://schemas.openxmlformats.org/officeDocument/2006/relationships/image" Target="../media/image2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0.png"/><Relationship Id="rId7" Type="http://schemas.openxmlformats.org/officeDocument/2006/relationships/image" Target="../media/image2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3.png"/><Relationship Id="rId5" Type="http://schemas.openxmlformats.org/officeDocument/2006/relationships/image" Target="../media/image272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8.png"/><Relationship Id="rId7" Type="http://schemas.openxmlformats.org/officeDocument/2006/relationships/image" Target="../media/image2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8.png"/><Relationship Id="rId5" Type="http://schemas.openxmlformats.org/officeDocument/2006/relationships/image" Target="../media/image250.png"/><Relationship Id="rId4" Type="http://schemas.openxmlformats.org/officeDocument/2006/relationships/image" Target="../media/image276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png"/><Relationship Id="rId11" Type="http://schemas.openxmlformats.org/officeDocument/2006/relationships/image" Target="../media/image291.png"/><Relationship Id="rId5" Type="http://schemas.openxmlformats.org/officeDocument/2006/relationships/image" Target="../media/image283.png"/><Relationship Id="rId10" Type="http://schemas.openxmlformats.org/officeDocument/2006/relationships/image" Target="../media/image289.png"/><Relationship Id="rId4" Type="http://schemas.openxmlformats.org/officeDocument/2006/relationships/image" Target="../media/image18.png"/><Relationship Id="rId9" Type="http://schemas.openxmlformats.org/officeDocument/2006/relationships/image" Target="../media/image28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13" Type="http://schemas.openxmlformats.org/officeDocument/2006/relationships/image" Target="../media/image44.png"/><Relationship Id="rId3" Type="http://schemas.openxmlformats.org/officeDocument/2006/relationships/image" Target="../media/image301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10" Type="http://schemas.openxmlformats.org/officeDocument/2006/relationships/image" Target="../media/image53.png"/><Relationship Id="rId4" Type="http://schemas.openxmlformats.org/officeDocument/2006/relationships/image" Target="../media/image45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45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hV-GOS4y8g&amp;list=PLyQSN7X0ro2314mKyUiOILaOC2hk6Pc3j&amp;index=6" TargetMode="External"/><Relationship Id="rId5" Type="http://schemas.openxmlformats.org/officeDocument/2006/relationships/hyperlink" Target="https://pdfs.semanticscholar.org/55c9/cab05bb39eba0814bfcdf1dec8aa46a8e055.pdf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tU81Hv1k6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image" Target="../media/image230.png"/><Relationship Id="rId7" Type="http://schemas.openxmlformats.org/officeDocument/2006/relationships/image" Target="../media/image2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5" Type="http://schemas.openxmlformats.org/officeDocument/2006/relationships/image" Target="../media/image232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321" y="3030160"/>
            <a:ext cx="6858000" cy="990600"/>
          </a:xfrm>
        </p:spPr>
        <p:txBody>
          <a:bodyPr>
            <a:normAutofit/>
          </a:bodyPr>
          <a:lstStyle/>
          <a:p>
            <a:r>
              <a:rPr lang="en-US" u="sng" dirty="0"/>
              <a:t>CAPÍTULO 1</a:t>
            </a:r>
            <a:r>
              <a:rPr lang="en-US" dirty="0"/>
              <a:t>: ELECTROSTÁTICA </a:t>
            </a:r>
          </a:p>
        </p:txBody>
      </p:sp>
      <p:sp>
        <p:nvSpPr>
          <p:cNvPr id="14" name="Subtítulo 13">
            <a:extLst>
              <a:ext uri="{FF2B5EF4-FFF2-40B4-BE49-F238E27FC236}">
                <a16:creationId xmlns:a16="http://schemas.microsoft.com/office/drawing/2014/main" id="{43593E62-8FCF-45ED-A882-E11C94ACC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321" y="4493032"/>
            <a:ext cx="6858000" cy="533400"/>
          </a:xfrm>
        </p:spPr>
        <p:txBody>
          <a:bodyPr>
            <a:normAutofit fontScale="85000" lnSpcReduction="10000"/>
          </a:bodyPr>
          <a:lstStyle/>
          <a:p>
            <a:r>
              <a:rPr lang="es-PE" dirty="0">
                <a:solidFill>
                  <a:schemeClr val="tx1"/>
                </a:solidFill>
              </a:rPr>
              <a:t>PROPIEDADES DE CONDUCTORES / LEY DE GAUSS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12a (SOLUCIÓN)</a:t>
            </a:r>
            <a:endParaRPr lang="es-P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905994-1BDE-461F-8BBD-F5EC547333BB}"/>
              </a:ext>
            </a:extLst>
          </p:cNvPr>
          <p:cNvGrpSpPr/>
          <p:nvPr/>
        </p:nvGrpSpPr>
        <p:grpSpPr>
          <a:xfrm>
            <a:off x="1091511" y="3272659"/>
            <a:ext cx="1624889" cy="1629675"/>
            <a:chOff x="5039049" y="3551869"/>
            <a:chExt cx="1624889" cy="1629675"/>
          </a:xfrm>
        </p:grpSpPr>
        <p:sp>
          <p:nvSpPr>
            <p:cNvPr id="14" name="Google Shape;1059;p78">
              <a:extLst>
                <a:ext uri="{FF2B5EF4-FFF2-40B4-BE49-F238E27FC236}">
                  <a16:creationId xmlns:a16="http://schemas.microsoft.com/office/drawing/2014/main" id="{A8FC454A-A2EF-494C-AF89-FEFD3CA17A52}"/>
                </a:ext>
              </a:extLst>
            </p:cNvPr>
            <p:cNvSpPr/>
            <p:nvPr/>
          </p:nvSpPr>
          <p:spPr>
            <a:xfrm>
              <a:off x="5041688" y="3551869"/>
              <a:ext cx="1622250" cy="16296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s-PE" sz="1350" dirty="0"/>
                <a:t>                                                 </a:t>
              </a:r>
              <a:endParaRPr sz="1350" dirty="0"/>
            </a:p>
          </p:txBody>
        </p:sp>
        <p:cxnSp>
          <p:nvCxnSpPr>
            <p:cNvPr id="15" name="Google Shape;1060;p78">
              <a:extLst>
                <a:ext uri="{FF2B5EF4-FFF2-40B4-BE49-F238E27FC236}">
                  <a16:creationId xmlns:a16="http://schemas.microsoft.com/office/drawing/2014/main" id="{EF5368AF-E7F2-4D1E-A019-53AA15AC707F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rot="10800000" flipH="1">
              <a:off x="5849213" y="4366706"/>
              <a:ext cx="814725" cy="765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6" name="Google Shape;1061;p78">
              <a:extLst>
                <a:ext uri="{FF2B5EF4-FFF2-40B4-BE49-F238E27FC236}">
                  <a16:creationId xmlns:a16="http://schemas.microsoft.com/office/drawing/2014/main" id="{6F8057FB-ED07-4E27-882F-31D532EF12FC}"/>
                </a:ext>
              </a:extLst>
            </p:cNvPr>
            <p:cNvSpPr txBox="1"/>
            <p:nvPr/>
          </p:nvSpPr>
          <p:spPr>
            <a:xfrm>
              <a:off x="6030894" y="4043180"/>
              <a:ext cx="334575" cy="29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dirty="0"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62;p78">
              <a:extLst>
                <a:ext uri="{FF2B5EF4-FFF2-40B4-BE49-F238E27FC236}">
                  <a16:creationId xmlns:a16="http://schemas.microsoft.com/office/drawing/2014/main" id="{D9EDFE1D-87CF-419A-998E-1275998B6DAC}"/>
                </a:ext>
              </a:extLst>
            </p:cNvPr>
            <p:cNvSpPr txBox="1"/>
            <p:nvPr/>
          </p:nvSpPr>
          <p:spPr>
            <a:xfrm>
              <a:off x="5039049" y="4808494"/>
              <a:ext cx="334575" cy="373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s-PE" sz="165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3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875D81-510E-40EB-80DD-214055017127}"/>
                  </a:ext>
                </a:extLst>
              </p:cNvPr>
              <p:cNvSpPr txBox="1"/>
              <p:nvPr/>
            </p:nvSpPr>
            <p:spPr>
              <a:xfrm>
                <a:off x="4265833" y="2249501"/>
                <a:ext cx="2130134" cy="864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acc>
                          <m: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875D81-510E-40EB-80DD-21405501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33" y="2249501"/>
                <a:ext cx="2130134" cy="86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B13754-E8C1-4FAF-BDFB-D47E0342E57B}"/>
                  </a:ext>
                </a:extLst>
              </p:cNvPr>
              <p:cNvSpPr txBox="1"/>
              <p:nvPr/>
            </p:nvSpPr>
            <p:spPr>
              <a:xfrm>
                <a:off x="7145096" y="2213983"/>
                <a:ext cx="1541704" cy="845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B13754-E8C1-4FAF-BDFB-D47E0342E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096" y="2213983"/>
                <a:ext cx="1541704" cy="845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F48FD-1BF3-4DAC-A540-3F4CF250BF1E}"/>
                  </a:ext>
                </a:extLst>
              </p:cNvPr>
              <p:cNvSpPr txBox="1"/>
              <p:nvPr/>
            </p:nvSpPr>
            <p:spPr>
              <a:xfrm>
                <a:off x="5565148" y="4064015"/>
                <a:ext cx="1364541" cy="612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m:rPr>
                                  <m:sty m:val="p"/>
                                </m:rPr>
                                <a:rPr lang="es-P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F48FD-1BF3-4DAC-A540-3F4CF250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48" y="4064015"/>
                <a:ext cx="1364541" cy="612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D2A2B9F-101F-43DC-9D50-070FB23313FA}"/>
              </a:ext>
            </a:extLst>
          </p:cNvPr>
          <p:cNvSpPr/>
          <p:nvPr/>
        </p:nvSpPr>
        <p:spPr>
          <a:xfrm>
            <a:off x="808394" y="3025915"/>
            <a:ext cx="2186559" cy="2138463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Conector recto de flecha 69">
            <a:extLst>
              <a:ext uri="{FF2B5EF4-FFF2-40B4-BE49-F238E27FC236}">
                <a16:creationId xmlns:a16="http://schemas.microsoft.com/office/drawing/2014/main" id="{7DA30744-455C-476B-A2D1-DA7F3B6BBCFF}"/>
              </a:ext>
            </a:extLst>
          </p:cNvPr>
          <p:cNvCxnSpPr>
            <a:cxnSpLocks/>
          </p:cNvCxnSpPr>
          <p:nvPr/>
        </p:nvCxnSpPr>
        <p:spPr>
          <a:xfrm flipV="1">
            <a:off x="989717" y="4086241"/>
            <a:ext cx="911957" cy="50679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109">
            <a:extLst>
              <a:ext uri="{FF2B5EF4-FFF2-40B4-BE49-F238E27FC236}">
                <a16:creationId xmlns:a16="http://schemas.microsoft.com/office/drawing/2014/main" id="{2C1CDE64-0B66-4CFE-BE7D-C195A937F6CA}"/>
              </a:ext>
            </a:extLst>
          </p:cNvPr>
          <p:cNvSpPr txBox="1"/>
          <p:nvPr/>
        </p:nvSpPr>
        <p:spPr>
          <a:xfrm>
            <a:off x="1141098" y="3917411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329E5B"/>
                </a:solidFill>
              </a:rPr>
              <a:t>r</a:t>
            </a:r>
          </a:p>
        </p:txBody>
      </p:sp>
      <p:cxnSp>
        <p:nvCxnSpPr>
          <p:cNvPr id="29" name="Conector recto de flecha 8">
            <a:extLst>
              <a:ext uri="{FF2B5EF4-FFF2-40B4-BE49-F238E27FC236}">
                <a16:creationId xmlns:a16="http://schemas.microsoft.com/office/drawing/2014/main" id="{3AA36635-153C-4E21-984D-B8A06964E001}"/>
              </a:ext>
            </a:extLst>
          </p:cNvPr>
          <p:cNvCxnSpPr>
            <a:cxnSpLocks/>
          </p:cNvCxnSpPr>
          <p:nvPr/>
        </p:nvCxnSpPr>
        <p:spPr>
          <a:xfrm flipV="1">
            <a:off x="2814256" y="2837807"/>
            <a:ext cx="691212" cy="644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8">
            <a:extLst>
              <a:ext uri="{FF2B5EF4-FFF2-40B4-BE49-F238E27FC236}">
                <a16:creationId xmlns:a16="http://schemas.microsoft.com/office/drawing/2014/main" id="{C8D20F7B-1E84-465D-86B5-F8EA88BE24F6}"/>
              </a:ext>
            </a:extLst>
          </p:cNvPr>
          <p:cNvCxnSpPr>
            <a:cxnSpLocks/>
          </p:cNvCxnSpPr>
          <p:nvPr/>
        </p:nvCxnSpPr>
        <p:spPr>
          <a:xfrm flipV="1">
            <a:off x="2691768" y="2946678"/>
            <a:ext cx="442462" cy="4052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1154B6-1EAD-47D1-86EC-FFF7DAD8AF42}"/>
                  </a:ext>
                </a:extLst>
              </p:cNvPr>
              <p:cNvSpPr/>
              <p:nvPr/>
            </p:nvSpPr>
            <p:spPr>
              <a:xfrm>
                <a:off x="2054956" y="2587132"/>
                <a:ext cx="1009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  <m:r>
                        <a:rPr lang="es-PE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1154B6-1EAD-47D1-86EC-FFF7DAD8A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56" y="2587132"/>
                <a:ext cx="1009635" cy="461665"/>
              </a:xfrm>
              <a:prstGeom prst="rect">
                <a:avLst/>
              </a:prstGeom>
              <a:blipFill>
                <a:blip r:embed="rId6"/>
                <a:stretch>
                  <a:fillRect t="-6579"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62CD309-1862-4392-AED4-EAC13170515B}"/>
                  </a:ext>
                </a:extLst>
              </p:cNvPr>
              <p:cNvSpPr/>
              <p:nvPr/>
            </p:nvSpPr>
            <p:spPr>
              <a:xfrm>
                <a:off x="3056470" y="2430577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62CD309-1862-4392-AED4-EAC131705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70" y="2430577"/>
                <a:ext cx="452367" cy="461665"/>
              </a:xfrm>
              <a:prstGeom prst="rect">
                <a:avLst/>
              </a:prstGeom>
              <a:blipFill>
                <a:blip r:embed="rId7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echa derecha 64">
            <a:extLst>
              <a:ext uri="{FF2B5EF4-FFF2-40B4-BE49-F238E27FC236}">
                <a16:creationId xmlns:a16="http://schemas.microsoft.com/office/drawing/2014/main" id="{89D19FED-A01B-4FF5-AC3E-2B0488E18438}"/>
              </a:ext>
            </a:extLst>
          </p:cNvPr>
          <p:cNvSpPr/>
          <p:nvPr/>
        </p:nvSpPr>
        <p:spPr>
          <a:xfrm>
            <a:off x="6558651" y="2324928"/>
            <a:ext cx="499963" cy="524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1" name="Google Shape;919;p69">
            <a:extLst>
              <a:ext uri="{FF2B5EF4-FFF2-40B4-BE49-F238E27FC236}">
                <a16:creationId xmlns:a16="http://schemas.microsoft.com/office/drawing/2014/main" id="{230FD68A-1D67-4B06-91D9-4F5C89CD8A7A}"/>
              </a:ext>
            </a:extLst>
          </p:cNvPr>
          <p:cNvSpPr txBox="1"/>
          <p:nvPr/>
        </p:nvSpPr>
        <p:spPr>
          <a:xfrm>
            <a:off x="5745403" y="1795314"/>
            <a:ext cx="2022066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SIMETRÍA ESFÉRICA</a:t>
            </a:r>
            <a:endParaRPr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919;p69">
            <a:extLst>
              <a:ext uri="{FF2B5EF4-FFF2-40B4-BE49-F238E27FC236}">
                <a16:creationId xmlns:a16="http://schemas.microsoft.com/office/drawing/2014/main" id="{37A0D033-26DC-40AF-A79B-6683EAB2BBA3}"/>
              </a:ext>
            </a:extLst>
          </p:cNvPr>
          <p:cNvSpPr txBox="1"/>
          <p:nvPr/>
        </p:nvSpPr>
        <p:spPr>
          <a:xfrm>
            <a:off x="4268716" y="3359938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Flecha derecha 64">
            <a:extLst>
              <a:ext uri="{FF2B5EF4-FFF2-40B4-BE49-F238E27FC236}">
                <a16:creationId xmlns:a16="http://schemas.microsoft.com/office/drawing/2014/main" id="{C3D39D20-DA69-49E5-B223-BF4ACE686B8D}"/>
              </a:ext>
            </a:extLst>
          </p:cNvPr>
          <p:cNvSpPr/>
          <p:nvPr/>
        </p:nvSpPr>
        <p:spPr>
          <a:xfrm>
            <a:off x="4424630" y="5084460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CD069C-880F-4ADC-A85C-A04BD2B20F6B}"/>
                  </a:ext>
                </a:extLst>
              </p:cNvPr>
              <p:cNvSpPr txBox="1"/>
              <p:nvPr/>
            </p:nvSpPr>
            <p:spPr>
              <a:xfrm>
                <a:off x="5236775" y="5082801"/>
                <a:ext cx="2559419" cy="629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  <m:r>
                        <a:rPr lang="es-PE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num>
                        <m:den>
                          <m:sSub>
                            <m:sSub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𝛑𝛆</m:t>
                              </m:r>
                            </m:e>
                            <m:sub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lang="es-PE" sz="20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PE" sz="20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s-PE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  <m:r>
                        <a:rPr lang="es-PE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;  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CD069C-880F-4ADC-A85C-A04BD2B2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775" y="5082801"/>
                <a:ext cx="2559419" cy="629981"/>
              </a:xfrm>
              <a:prstGeom prst="rect">
                <a:avLst/>
              </a:prstGeom>
              <a:blipFill>
                <a:blip r:embed="rId8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eft Brace 44">
            <a:extLst>
              <a:ext uri="{FF2B5EF4-FFF2-40B4-BE49-F238E27FC236}">
                <a16:creationId xmlns:a16="http://schemas.microsoft.com/office/drawing/2014/main" id="{436B9BB9-9C26-4D63-BDC3-E923181524E0}"/>
              </a:ext>
            </a:extLst>
          </p:cNvPr>
          <p:cNvSpPr/>
          <p:nvPr/>
        </p:nvSpPr>
        <p:spPr>
          <a:xfrm>
            <a:off x="3746599" y="1950360"/>
            <a:ext cx="331454" cy="38628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530FBA-CDAA-44C4-A0CB-C159F4BC8ACE}"/>
              </a:ext>
            </a:extLst>
          </p:cNvPr>
          <p:cNvSpPr/>
          <p:nvPr/>
        </p:nvSpPr>
        <p:spPr>
          <a:xfrm>
            <a:off x="5112373" y="4948729"/>
            <a:ext cx="2830321" cy="8644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1 Título">
            <a:extLst>
              <a:ext uri="{FF2B5EF4-FFF2-40B4-BE49-F238E27FC236}">
                <a16:creationId xmlns:a16="http://schemas.microsoft.com/office/drawing/2014/main" id="{FFCC844B-2DB6-49ED-80B2-C15010D756B4}"/>
              </a:ext>
            </a:extLst>
          </p:cNvPr>
          <p:cNvSpPr txBox="1">
            <a:spLocks/>
          </p:cNvSpPr>
          <p:nvPr/>
        </p:nvSpPr>
        <p:spPr>
          <a:xfrm>
            <a:off x="421894" y="1557930"/>
            <a:ext cx="3311388" cy="445154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2000" dirty="0">
                <a:latin typeface="+mn-lt"/>
              </a:rPr>
              <a:t>(II.) </a:t>
            </a:r>
            <a:r>
              <a:rPr lang="es-ES" sz="2000" u="sng" dirty="0">
                <a:latin typeface="+mn-lt"/>
              </a:rPr>
              <a:t>Afuera de la esfera</a:t>
            </a:r>
            <a:r>
              <a:rPr lang="es-ES" sz="2000" dirty="0">
                <a:latin typeface="+mn-lt"/>
              </a:rPr>
              <a:t>: (r &gt;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23B04B-0E02-431A-B06D-0FC76B005ED6}"/>
                  </a:ext>
                </a:extLst>
              </p:cNvPr>
              <p:cNvSpPr txBox="1"/>
              <p:nvPr/>
            </p:nvSpPr>
            <p:spPr>
              <a:xfrm>
                <a:off x="5664673" y="3294347"/>
                <a:ext cx="1627112" cy="612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s-PE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23B04B-0E02-431A-B06D-0FC76B00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73" y="3294347"/>
                <a:ext cx="1627112" cy="6129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Google Shape;919;p69">
            <a:extLst>
              <a:ext uri="{FF2B5EF4-FFF2-40B4-BE49-F238E27FC236}">
                <a16:creationId xmlns:a16="http://schemas.microsoft.com/office/drawing/2014/main" id="{D887D39C-A987-41CE-BBAC-9938A88FADE2}"/>
              </a:ext>
            </a:extLst>
          </p:cNvPr>
          <p:cNvSpPr txBox="1"/>
          <p:nvPr/>
        </p:nvSpPr>
        <p:spPr>
          <a:xfrm>
            <a:off x="4268716" y="4139146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667A007E-C22E-4B79-B854-E64832DD1E7B}"/>
                  </a:ext>
                </a:extLst>
              </p:cNvPr>
              <p:cNvSpPr/>
              <p:nvPr/>
            </p:nvSpPr>
            <p:spPr>
              <a:xfrm>
                <a:off x="421894" y="3185069"/>
                <a:ext cx="562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667A007E-C22E-4B79-B854-E64832DD1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4" y="3185069"/>
                <a:ext cx="562911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Date Placeholder 2">
            <a:extLst>
              <a:ext uri="{FF2B5EF4-FFF2-40B4-BE49-F238E27FC236}">
                <a16:creationId xmlns:a16="http://schemas.microsoft.com/office/drawing/2014/main" id="{61EED52F-A774-45E4-8087-802FFFCE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11CD7E67-052B-4648-AEAA-6A248D68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6451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5" grpId="0" animBg="1"/>
      <p:bldP spid="27" grpId="0"/>
      <p:bldP spid="31" grpId="0"/>
      <p:bldP spid="32" grpId="0"/>
      <p:bldP spid="40" grpId="0" animBg="1"/>
      <p:bldP spid="41" grpId="0"/>
      <p:bldP spid="42" grpId="0"/>
      <p:bldP spid="43" grpId="0" animBg="1"/>
      <p:bldP spid="44" grpId="0"/>
      <p:bldP spid="45" grpId="0" animBg="1"/>
      <p:bldP spid="47" grpId="0" animBg="1"/>
      <p:bldP spid="48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12b (SOLUCIÓN)</a:t>
            </a:r>
            <a:endParaRPr lang="es-PE" dirty="0"/>
          </a:p>
        </p:txBody>
      </p:sp>
      <p:grpSp>
        <p:nvGrpSpPr>
          <p:cNvPr id="33" name="Google Shape;1128;p80">
            <a:extLst>
              <a:ext uri="{FF2B5EF4-FFF2-40B4-BE49-F238E27FC236}">
                <a16:creationId xmlns:a16="http://schemas.microsoft.com/office/drawing/2014/main" id="{B7CD5C13-D2E6-456A-AE95-A197F49156FD}"/>
              </a:ext>
            </a:extLst>
          </p:cNvPr>
          <p:cNvGrpSpPr/>
          <p:nvPr/>
        </p:nvGrpSpPr>
        <p:grpSpPr>
          <a:xfrm>
            <a:off x="3430591" y="3295222"/>
            <a:ext cx="3374027" cy="1973514"/>
            <a:chOff x="1548900" y="3567893"/>
            <a:chExt cx="3232100" cy="1995515"/>
          </a:xfrm>
        </p:grpSpPr>
        <p:cxnSp>
          <p:nvCxnSpPr>
            <p:cNvPr id="37" name="Google Shape;1129;p80">
              <a:extLst>
                <a:ext uri="{FF2B5EF4-FFF2-40B4-BE49-F238E27FC236}">
                  <a16:creationId xmlns:a16="http://schemas.microsoft.com/office/drawing/2014/main" id="{7D502F78-8235-463A-BB8E-6A29A0881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6400" y="3853774"/>
              <a:ext cx="0" cy="1676401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" name="Google Shape;1130;p80">
              <a:extLst>
                <a:ext uri="{FF2B5EF4-FFF2-40B4-BE49-F238E27FC236}">
                  <a16:creationId xmlns:a16="http://schemas.microsoft.com/office/drawing/2014/main" id="{53AB2DB6-3150-42B5-A5DC-6DC8AA7B0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0558" y="5313225"/>
              <a:ext cx="2677842" cy="28344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" name="Google Shape;1131;p80">
              <a:extLst>
                <a:ext uri="{FF2B5EF4-FFF2-40B4-BE49-F238E27FC236}">
                  <a16:creationId xmlns:a16="http://schemas.microsoft.com/office/drawing/2014/main" id="{DCD87A5C-D476-4C47-B34F-FABA7CE3A80B}"/>
                </a:ext>
              </a:extLst>
            </p:cNvPr>
            <p:cNvCxnSpPr/>
            <p:nvPr/>
          </p:nvCxnSpPr>
          <p:spPr>
            <a:xfrm>
              <a:off x="1956400" y="5316203"/>
              <a:ext cx="11196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1132;p80">
              <a:extLst>
                <a:ext uri="{FF2B5EF4-FFF2-40B4-BE49-F238E27FC236}">
                  <a16:creationId xmlns:a16="http://schemas.microsoft.com/office/drawing/2014/main" id="{909B5963-1EAE-4C6A-9EDF-CDAC90AC7E36}"/>
                </a:ext>
              </a:extLst>
            </p:cNvPr>
            <p:cNvCxnSpPr/>
            <p:nvPr/>
          </p:nvCxnSpPr>
          <p:spPr>
            <a:xfrm rot="10800000" flipH="1">
              <a:off x="1977200" y="4422369"/>
              <a:ext cx="1086300" cy="102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49" name="Google Shape;1133;p80">
              <a:extLst>
                <a:ext uri="{FF2B5EF4-FFF2-40B4-BE49-F238E27FC236}">
                  <a16:creationId xmlns:a16="http://schemas.microsoft.com/office/drawing/2014/main" id="{A7E6A1AE-DBC4-479E-87DF-D57CD8E41492}"/>
                </a:ext>
              </a:extLst>
            </p:cNvPr>
            <p:cNvSpPr/>
            <p:nvPr/>
          </p:nvSpPr>
          <p:spPr>
            <a:xfrm>
              <a:off x="3076446" y="4422375"/>
              <a:ext cx="1640865" cy="706221"/>
            </a:xfrm>
            <a:custGeom>
              <a:avLst/>
              <a:gdLst/>
              <a:ahLst/>
              <a:cxnLst/>
              <a:rect l="l" t="t" r="r" b="b"/>
              <a:pathLst>
                <a:path w="241748" h="138815" extrusionOk="0">
                  <a:moveTo>
                    <a:pt x="0" y="0"/>
                  </a:moveTo>
                  <a:cubicBezTo>
                    <a:pt x="16451" y="19199"/>
                    <a:pt x="30699" y="40426"/>
                    <a:pt x="48858" y="58019"/>
                  </a:cubicBezTo>
                  <a:cubicBezTo>
                    <a:pt x="79379" y="87588"/>
                    <a:pt x="116963" y="110516"/>
                    <a:pt x="156245" y="126727"/>
                  </a:cubicBezTo>
                  <a:cubicBezTo>
                    <a:pt x="181220" y="137034"/>
                    <a:pt x="210050" y="141598"/>
                    <a:pt x="236658" y="136905"/>
                  </a:cubicBezTo>
                  <a:cubicBezTo>
                    <a:pt x="238697" y="136545"/>
                    <a:pt x="239677" y="133343"/>
                    <a:pt x="241748" y="13334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Google Shape;1134;p80">
              <a:extLst>
                <a:ext uri="{FF2B5EF4-FFF2-40B4-BE49-F238E27FC236}">
                  <a16:creationId xmlns:a16="http://schemas.microsoft.com/office/drawing/2014/main" id="{8D5E57A8-A0EB-475D-9381-DD3E13DC0C98}"/>
                </a:ext>
              </a:extLst>
            </p:cNvPr>
            <p:cNvSpPr/>
            <p:nvPr/>
          </p:nvSpPr>
          <p:spPr>
            <a:xfrm>
              <a:off x="4348400" y="4959950"/>
              <a:ext cx="432600" cy="27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cxnSp>
          <p:nvCxnSpPr>
            <p:cNvPr id="51" name="Google Shape;1135;p80">
              <a:extLst>
                <a:ext uri="{FF2B5EF4-FFF2-40B4-BE49-F238E27FC236}">
                  <a16:creationId xmlns:a16="http://schemas.microsoft.com/office/drawing/2014/main" id="{E13527C5-3305-4E75-A581-F69BD07B7866}"/>
                </a:ext>
              </a:extLst>
            </p:cNvPr>
            <p:cNvCxnSpPr/>
            <p:nvPr/>
          </p:nvCxnSpPr>
          <p:spPr>
            <a:xfrm>
              <a:off x="3076000" y="4432569"/>
              <a:ext cx="0" cy="909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1136;p80">
              <a:extLst>
                <a:ext uri="{FF2B5EF4-FFF2-40B4-BE49-F238E27FC236}">
                  <a16:creationId xmlns:a16="http://schemas.microsoft.com/office/drawing/2014/main" id="{88DB7BA6-84A4-4D59-9151-595260925541}"/>
                </a:ext>
              </a:extLst>
            </p:cNvPr>
            <p:cNvSpPr txBox="1"/>
            <p:nvPr/>
          </p:nvSpPr>
          <p:spPr>
            <a:xfrm>
              <a:off x="4216057" y="5311108"/>
              <a:ext cx="4461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sz="2400" dirty="0"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137;p80">
              <a:extLst>
                <a:ext uri="{FF2B5EF4-FFF2-40B4-BE49-F238E27FC236}">
                  <a16:creationId xmlns:a16="http://schemas.microsoft.com/office/drawing/2014/main" id="{17FC11D1-E150-4AE8-90FB-3FE7045525E5}"/>
                </a:ext>
              </a:extLst>
            </p:cNvPr>
            <p:cNvSpPr txBox="1"/>
            <p:nvPr/>
          </p:nvSpPr>
          <p:spPr>
            <a:xfrm>
              <a:off x="1548900" y="3567893"/>
              <a:ext cx="446100" cy="2605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sz="2400" dirty="0"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s-PE" sz="2400" baseline="-25000" dirty="0"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2400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B37B0B-078D-4894-BEDE-C35EC6F0A04F}"/>
                  </a:ext>
                </a:extLst>
              </p:cNvPr>
              <p:cNvSpPr txBox="1"/>
              <p:nvPr/>
            </p:nvSpPr>
            <p:spPr>
              <a:xfrm>
                <a:off x="2981795" y="3866633"/>
                <a:ext cx="780534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m:rPr>
                                  <m:sty m:val="p"/>
                                </m:rPr>
                                <a:rPr lang="es-PE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B37B0B-078D-4894-BEDE-C35EC6F0A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795" y="3866633"/>
                <a:ext cx="780534" cy="567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B27DB6-54D2-411E-A305-21E68FA74D18}"/>
                  </a:ext>
                </a:extLst>
              </p:cNvPr>
              <p:cNvSpPr txBox="1"/>
              <p:nvPr/>
            </p:nvSpPr>
            <p:spPr>
              <a:xfrm>
                <a:off x="4916260" y="5092641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B27DB6-54D2-411E-A305-21E68FA74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60" y="5092641"/>
                <a:ext cx="259686" cy="369332"/>
              </a:xfrm>
              <a:prstGeom prst="rect">
                <a:avLst/>
              </a:prstGeom>
              <a:blipFill>
                <a:blip r:embed="rId4"/>
                <a:stretch>
                  <a:fillRect l="-25581" r="-2790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471F87EA-979C-43A9-861C-629E841C0ECA}"/>
              </a:ext>
            </a:extLst>
          </p:cNvPr>
          <p:cNvSpPr/>
          <p:nvPr/>
        </p:nvSpPr>
        <p:spPr>
          <a:xfrm>
            <a:off x="4688182" y="1507535"/>
            <a:ext cx="673133" cy="1229570"/>
          </a:xfrm>
          <a:prstGeom prst="leftBrace">
            <a:avLst>
              <a:gd name="adj1" fmla="val 8333"/>
              <a:gd name="adj2" fmla="val 506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FFA294-B827-4325-A608-C8B2650CA0E5}"/>
                  </a:ext>
                </a:extLst>
              </p:cNvPr>
              <p:cNvSpPr txBox="1"/>
              <p:nvPr/>
            </p:nvSpPr>
            <p:spPr>
              <a:xfrm>
                <a:off x="5588720" y="1605844"/>
                <a:ext cx="20605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      ; 0</m:t>
                      </m:r>
                      <m:r>
                        <a:rPr lang="es-P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FFA294-B827-4325-A608-C8B2650CA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20" y="1605844"/>
                <a:ext cx="2060564" cy="307777"/>
              </a:xfrm>
              <a:prstGeom prst="rect">
                <a:avLst/>
              </a:prstGeom>
              <a:blipFill>
                <a:blip r:embed="rId5"/>
                <a:stretch>
                  <a:fillRect l="-2663" r="-236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3F9849-9BDE-4728-B46E-53981D94BBC3}"/>
                  </a:ext>
                </a:extLst>
              </p:cNvPr>
              <p:cNvSpPr txBox="1"/>
              <p:nvPr/>
            </p:nvSpPr>
            <p:spPr>
              <a:xfrm>
                <a:off x="5428380" y="2064426"/>
                <a:ext cx="1855893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πε</m:t>
                              </m:r>
                            </m:e>
                            <m:sub>
                              <m: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;  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s-P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3F9849-9BDE-4728-B46E-53981D94B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80" y="2064426"/>
                <a:ext cx="1855893" cy="6304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919;p69">
            <a:extLst>
              <a:ext uri="{FF2B5EF4-FFF2-40B4-BE49-F238E27FC236}">
                <a16:creationId xmlns:a16="http://schemas.microsoft.com/office/drawing/2014/main" id="{E94B45A6-CF69-440F-86F4-F6E956A3B963}"/>
              </a:ext>
            </a:extLst>
          </p:cNvPr>
          <p:cNvSpPr txBox="1"/>
          <p:nvPr/>
        </p:nvSpPr>
        <p:spPr>
          <a:xfrm>
            <a:off x="532701" y="2034242"/>
            <a:ext cx="2182418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inciso anterior: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919;p69">
            <a:extLst>
              <a:ext uri="{FF2B5EF4-FFF2-40B4-BE49-F238E27FC236}">
                <a16:creationId xmlns:a16="http://schemas.microsoft.com/office/drawing/2014/main" id="{35FD9716-A1C4-48D3-AAEB-488890BF5E9E}"/>
              </a:ext>
            </a:extLst>
          </p:cNvPr>
          <p:cNvSpPr txBox="1"/>
          <p:nvPr/>
        </p:nvSpPr>
        <p:spPr>
          <a:xfrm>
            <a:off x="1241897" y="4216142"/>
            <a:ext cx="1489039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Graficando: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A5E7F-18B7-4F73-A594-055AE61666FF}"/>
              </a:ext>
            </a:extLst>
          </p:cNvPr>
          <p:cNvSpPr/>
          <p:nvPr/>
        </p:nvSpPr>
        <p:spPr>
          <a:xfrm>
            <a:off x="2787497" y="3250724"/>
            <a:ext cx="4017121" cy="2352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121E58-8A27-4FE8-8771-83A138DE8240}"/>
                  </a:ext>
                </a:extLst>
              </p:cNvPr>
              <p:cNvSpPr txBox="1"/>
              <p:nvPr/>
            </p:nvSpPr>
            <p:spPr>
              <a:xfrm>
                <a:off x="3425256" y="1937654"/>
                <a:ext cx="10616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121E58-8A27-4FE8-8771-83A138DE8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256" y="1937654"/>
                <a:ext cx="1061637" cy="369332"/>
              </a:xfrm>
              <a:prstGeom prst="rect">
                <a:avLst/>
              </a:prstGeom>
              <a:blipFill>
                <a:blip r:embed="rId7"/>
                <a:stretch>
                  <a:fillRect l="-6897" r="-229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lecha derecha 64">
            <a:extLst>
              <a:ext uri="{FF2B5EF4-FFF2-40B4-BE49-F238E27FC236}">
                <a16:creationId xmlns:a16="http://schemas.microsoft.com/office/drawing/2014/main" id="{8ADF3CD6-CD38-49E3-A8FA-BB75B2528D3B}"/>
              </a:ext>
            </a:extLst>
          </p:cNvPr>
          <p:cNvSpPr/>
          <p:nvPr/>
        </p:nvSpPr>
        <p:spPr>
          <a:xfrm>
            <a:off x="680032" y="4184051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Google Shape;919;p69">
            <a:extLst>
              <a:ext uri="{FF2B5EF4-FFF2-40B4-BE49-F238E27FC236}">
                <a16:creationId xmlns:a16="http://schemas.microsoft.com/office/drawing/2014/main" id="{B51B7AFC-B88B-44CA-B99B-9875A21B2E13}"/>
              </a:ext>
            </a:extLst>
          </p:cNvPr>
          <p:cNvSpPr txBox="1"/>
          <p:nvPr/>
        </p:nvSpPr>
        <p:spPr>
          <a:xfrm>
            <a:off x="2488825" y="2257878"/>
            <a:ext cx="2625167" cy="6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 RADIAL DEL CAMPO ELÉCTRICO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B68D48F7-0F9B-4BAD-9FA3-82969E8B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3B01EB5-8904-4EA0-88F3-AC72BEF9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33496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 animBg="1"/>
      <p:bldP spid="60" grpId="0"/>
      <p:bldP spid="61" grpId="0"/>
      <p:bldP spid="62" grpId="0"/>
      <p:bldP spid="63" grpId="0"/>
      <p:bldP spid="64" grpId="0" animBg="1"/>
      <p:bldP spid="65" grpId="0"/>
      <p:bldP spid="66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13</a:t>
            </a:r>
            <a:endParaRPr lang="es-PE" dirty="0"/>
          </a:p>
        </p:txBody>
      </p:sp>
      <p:sp>
        <p:nvSpPr>
          <p:cNvPr id="33" name="Google Shape;1058;p78">
            <a:extLst>
              <a:ext uri="{FF2B5EF4-FFF2-40B4-BE49-F238E27FC236}">
                <a16:creationId xmlns:a16="http://schemas.microsoft.com/office/drawing/2014/main" id="{56ACA773-628F-4533-AB34-070BD015D95F}"/>
              </a:ext>
            </a:extLst>
          </p:cNvPr>
          <p:cNvSpPr txBox="1"/>
          <p:nvPr/>
        </p:nvSpPr>
        <p:spPr>
          <a:xfrm>
            <a:off x="519417" y="2828881"/>
            <a:ext cx="6024258" cy="102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Se dispone de una esfera de radio R cargada con una carga Q uniformemente distribuida en su volumen.</a:t>
            </a:r>
          </a:p>
        </p:txBody>
      </p:sp>
      <p:sp>
        <p:nvSpPr>
          <p:cNvPr id="39" name="Google Shape;1058;p78">
            <a:extLst>
              <a:ext uri="{FF2B5EF4-FFF2-40B4-BE49-F238E27FC236}">
                <a16:creationId xmlns:a16="http://schemas.microsoft.com/office/drawing/2014/main" id="{BF00598C-B4DE-46D5-9777-65773AD6EB86}"/>
              </a:ext>
            </a:extLst>
          </p:cNvPr>
          <p:cNvSpPr txBox="1"/>
          <p:nvPr/>
        </p:nvSpPr>
        <p:spPr>
          <a:xfrm>
            <a:off x="519417" y="4608452"/>
            <a:ext cx="7995408" cy="10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57200" indent="-457200" algn="just">
              <a:lnSpc>
                <a:spcPct val="115000"/>
              </a:lnSpc>
              <a:buFont typeface="+mj-lt"/>
              <a:buAutoNum type="alphaLcParenR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Calcular el módulo del campo eléctrico en todo el espacio.</a:t>
            </a:r>
          </a:p>
          <a:p>
            <a:pPr marL="457200" indent="-457200" algn="just">
              <a:lnSpc>
                <a:spcPct val="115000"/>
              </a:lnSpc>
              <a:buFont typeface="+mj-lt"/>
              <a:buAutoNum type="alphaLcParenR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Hacer un esbozo del campo E(r) vs r.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7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11CA88-953E-4CC7-ACD6-7E12BDF27E32}"/>
              </a:ext>
            </a:extLst>
          </p:cNvPr>
          <p:cNvGrpSpPr/>
          <p:nvPr/>
        </p:nvGrpSpPr>
        <p:grpSpPr>
          <a:xfrm>
            <a:off x="6854952" y="2663696"/>
            <a:ext cx="1622250" cy="1629675"/>
            <a:chOff x="5041688" y="3551869"/>
            <a:chExt cx="1622250" cy="1629675"/>
          </a:xfrm>
        </p:grpSpPr>
        <p:sp>
          <p:nvSpPr>
            <p:cNvPr id="15" name="Google Shape;1059;p78">
              <a:extLst>
                <a:ext uri="{FF2B5EF4-FFF2-40B4-BE49-F238E27FC236}">
                  <a16:creationId xmlns:a16="http://schemas.microsoft.com/office/drawing/2014/main" id="{B17EA27E-AE6A-463F-A0B4-DA7C52351BB5}"/>
                </a:ext>
              </a:extLst>
            </p:cNvPr>
            <p:cNvSpPr/>
            <p:nvPr/>
          </p:nvSpPr>
          <p:spPr>
            <a:xfrm>
              <a:off x="5041688" y="3551869"/>
              <a:ext cx="1622250" cy="16296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s-PE" sz="1350" dirty="0"/>
                <a:t>                                                 </a:t>
              </a:r>
              <a:endParaRPr sz="1350" dirty="0"/>
            </a:p>
          </p:txBody>
        </p:sp>
        <p:cxnSp>
          <p:nvCxnSpPr>
            <p:cNvPr id="16" name="Google Shape;1060;p78">
              <a:extLst>
                <a:ext uri="{FF2B5EF4-FFF2-40B4-BE49-F238E27FC236}">
                  <a16:creationId xmlns:a16="http://schemas.microsoft.com/office/drawing/2014/main" id="{0D1F6A18-10DA-4D8F-A62F-300DF37D4D76}"/>
                </a:ext>
              </a:extLst>
            </p:cNvPr>
            <p:cNvCxnSpPr>
              <a:cxnSpLocks/>
              <a:endCxn id="15" idx="6"/>
            </p:cNvCxnSpPr>
            <p:nvPr/>
          </p:nvCxnSpPr>
          <p:spPr>
            <a:xfrm rot="10800000" flipH="1">
              <a:off x="5849213" y="4366706"/>
              <a:ext cx="814725" cy="765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7" name="Google Shape;1061;p78">
              <a:extLst>
                <a:ext uri="{FF2B5EF4-FFF2-40B4-BE49-F238E27FC236}">
                  <a16:creationId xmlns:a16="http://schemas.microsoft.com/office/drawing/2014/main" id="{AEFEED2A-140B-4048-A3D6-C77D942ED6E0}"/>
                </a:ext>
              </a:extLst>
            </p:cNvPr>
            <p:cNvSpPr txBox="1"/>
            <p:nvPr/>
          </p:nvSpPr>
          <p:spPr>
            <a:xfrm>
              <a:off x="6089287" y="4015214"/>
              <a:ext cx="334575" cy="29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dirty="0"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A7981-F739-4C6F-8F87-F4FE9794CE9C}"/>
              </a:ext>
            </a:extLst>
          </p:cNvPr>
          <p:cNvCxnSpPr>
            <a:cxnSpLocks/>
          </p:cNvCxnSpPr>
          <p:nvPr/>
        </p:nvCxnSpPr>
        <p:spPr>
          <a:xfrm>
            <a:off x="1719743" y="3724713"/>
            <a:ext cx="473978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5F64CC-97E9-44A5-B75D-08E74F5CDA52}"/>
              </a:ext>
            </a:extLst>
          </p:cNvPr>
          <p:cNvCxnSpPr>
            <a:cxnSpLocks/>
          </p:cNvCxnSpPr>
          <p:nvPr/>
        </p:nvCxnSpPr>
        <p:spPr>
          <a:xfrm>
            <a:off x="597017" y="4153950"/>
            <a:ext cx="1466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DAAE2F-0F20-4766-8003-83DCA2E4A367}"/>
              </a:ext>
            </a:extLst>
          </p:cNvPr>
          <p:cNvCxnSpPr>
            <a:cxnSpLocks/>
          </p:cNvCxnSpPr>
          <p:nvPr/>
        </p:nvCxnSpPr>
        <p:spPr>
          <a:xfrm flipV="1">
            <a:off x="4697835" y="2424419"/>
            <a:ext cx="0" cy="1300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1 Título">
            <a:extLst>
              <a:ext uri="{FF2B5EF4-FFF2-40B4-BE49-F238E27FC236}">
                <a16:creationId xmlns:a16="http://schemas.microsoft.com/office/drawing/2014/main" id="{0D16E588-9FAC-46C0-B40A-6647F905B673}"/>
              </a:ext>
            </a:extLst>
          </p:cNvPr>
          <p:cNvSpPr txBox="1">
            <a:spLocks/>
          </p:cNvSpPr>
          <p:nvPr/>
        </p:nvSpPr>
        <p:spPr>
          <a:xfrm>
            <a:off x="747221" y="1655611"/>
            <a:ext cx="7575366" cy="718769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s-ES" sz="2000" b="1" u="sng" dirty="0">
                <a:solidFill>
                  <a:srgbClr val="FF0000"/>
                </a:solidFill>
              </a:rPr>
              <a:t>NOTA</a:t>
            </a:r>
            <a:r>
              <a:rPr lang="es-ES" sz="2000" b="1" dirty="0">
                <a:solidFill>
                  <a:srgbClr val="FF0000"/>
                </a:solidFill>
              </a:rPr>
              <a:t>: Esto significa que la densidad volumétrica de carga </a:t>
            </a:r>
            <a:r>
              <a:rPr lang="el-GR" sz="2000" b="1" dirty="0">
                <a:solidFill>
                  <a:srgbClr val="FF0000"/>
                </a:solidFill>
              </a:rPr>
              <a:t>ρ</a:t>
            </a:r>
            <a:r>
              <a:rPr lang="es-PE" sz="2000" b="1" dirty="0">
                <a:solidFill>
                  <a:srgbClr val="FF0000"/>
                </a:solidFill>
              </a:rPr>
              <a:t> es CONSTANTE. También se concluye que la esfera NO ES CONDUCTORA.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F592353F-2F9F-4990-A8D1-F2E9D745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EF27BEA-82B9-429D-914E-ACCD8CCD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100629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13a (SOLUCIÓN)</a:t>
            </a:r>
            <a:endParaRPr lang="es-P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905994-1BDE-461F-8BBD-F5EC547333BB}"/>
              </a:ext>
            </a:extLst>
          </p:cNvPr>
          <p:cNvGrpSpPr/>
          <p:nvPr/>
        </p:nvGrpSpPr>
        <p:grpSpPr>
          <a:xfrm>
            <a:off x="708578" y="2247535"/>
            <a:ext cx="1622250" cy="1629675"/>
            <a:chOff x="5041688" y="3551869"/>
            <a:chExt cx="1622250" cy="1629675"/>
          </a:xfrm>
        </p:grpSpPr>
        <p:sp>
          <p:nvSpPr>
            <p:cNvPr id="14" name="Google Shape;1059;p78">
              <a:extLst>
                <a:ext uri="{FF2B5EF4-FFF2-40B4-BE49-F238E27FC236}">
                  <a16:creationId xmlns:a16="http://schemas.microsoft.com/office/drawing/2014/main" id="{A8FC454A-A2EF-494C-AF89-FEFD3CA17A52}"/>
                </a:ext>
              </a:extLst>
            </p:cNvPr>
            <p:cNvSpPr/>
            <p:nvPr/>
          </p:nvSpPr>
          <p:spPr>
            <a:xfrm>
              <a:off x="5041688" y="3551869"/>
              <a:ext cx="1622250" cy="16296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s-PE" sz="1350" dirty="0"/>
                <a:t>                                                 </a:t>
              </a:r>
              <a:endParaRPr sz="1350" dirty="0"/>
            </a:p>
          </p:txBody>
        </p:sp>
        <p:cxnSp>
          <p:nvCxnSpPr>
            <p:cNvPr id="15" name="Google Shape;1060;p78">
              <a:extLst>
                <a:ext uri="{FF2B5EF4-FFF2-40B4-BE49-F238E27FC236}">
                  <a16:creationId xmlns:a16="http://schemas.microsoft.com/office/drawing/2014/main" id="{EF5368AF-E7F2-4D1E-A019-53AA15AC707F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rot="10800000" flipH="1">
              <a:off x="5849213" y="4366706"/>
              <a:ext cx="814725" cy="765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6" name="Google Shape;1061;p78">
              <a:extLst>
                <a:ext uri="{FF2B5EF4-FFF2-40B4-BE49-F238E27FC236}">
                  <a16:creationId xmlns:a16="http://schemas.microsoft.com/office/drawing/2014/main" id="{6F8057FB-ED07-4E27-882F-31D532EF12FC}"/>
                </a:ext>
              </a:extLst>
            </p:cNvPr>
            <p:cNvSpPr txBox="1"/>
            <p:nvPr/>
          </p:nvSpPr>
          <p:spPr>
            <a:xfrm>
              <a:off x="6030894" y="4043180"/>
              <a:ext cx="334575" cy="29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dirty="0"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875D81-510E-40EB-80DD-214055017127}"/>
                  </a:ext>
                </a:extLst>
              </p:cNvPr>
              <p:cNvSpPr txBox="1"/>
              <p:nvPr/>
            </p:nvSpPr>
            <p:spPr>
              <a:xfrm>
                <a:off x="3410318" y="2298341"/>
                <a:ext cx="2130134" cy="864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acc>
                          <m: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875D81-510E-40EB-80DD-21405501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318" y="2298341"/>
                <a:ext cx="2130134" cy="86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B13754-E8C1-4FAF-BDFB-D47E0342E57B}"/>
                  </a:ext>
                </a:extLst>
              </p:cNvPr>
              <p:cNvSpPr txBox="1"/>
              <p:nvPr/>
            </p:nvSpPr>
            <p:spPr>
              <a:xfrm>
                <a:off x="6289581" y="2262823"/>
                <a:ext cx="1796710" cy="845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B13754-E8C1-4FAF-BDFB-D47E0342E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81" y="2262823"/>
                <a:ext cx="1796710" cy="845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D2A2B9F-101F-43DC-9D50-070FB23313FA}"/>
              </a:ext>
            </a:extLst>
          </p:cNvPr>
          <p:cNvSpPr/>
          <p:nvPr/>
        </p:nvSpPr>
        <p:spPr>
          <a:xfrm>
            <a:off x="1007337" y="2565615"/>
            <a:ext cx="1049859" cy="97526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Conector recto de flecha 69">
            <a:extLst>
              <a:ext uri="{FF2B5EF4-FFF2-40B4-BE49-F238E27FC236}">
                <a16:creationId xmlns:a16="http://schemas.microsoft.com/office/drawing/2014/main" id="{7DA30744-455C-476B-A2D1-DA7F3B6BBCFF}"/>
              </a:ext>
            </a:extLst>
          </p:cNvPr>
          <p:cNvCxnSpPr>
            <a:cxnSpLocks/>
          </p:cNvCxnSpPr>
          <p:nvPr/>
        </p:nvCxnSpPr>
        <p:spPr>
          <a:xfrm flipV="1">
            <a:off x="1144921" y="3061117"/>
            <a:ext cx="371181" cy="34376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109">
            <a:extLst>
              <a:ext uri="{FF2B5EF4-FFF2-40B4-BE49-F238E27FC236}">
                <a16:creationId xmlns:a16="http://schemas.microsoft.com/office/drawing/2014/main" id="{2C1CDE64-0B66-4CFE-BE7D-C195A937F6CA}"/>
              </a:ext>
            </a:extLst>
          </p:cNvPr>
          <p:cNvSpPr txBox="1"/>
          <p:nvPr/>
        </p:nvSpPr>
        <p:spPr>
          <a:xfrm>
            <a:off x="1007337" y="2859501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329E5B"/>
                </a:solidFill>
              </a:rPr>
              <a:t>r</a:t>
            </a:r>
          </a:p>
        </p:txBody>
      </p:sp>
      <p:cxnSp>
        <p:nvCxnSpPr>
          <p:cNvPr id="29" name="Conector recto de flecha 8">
            <a:extLst>
              <a:ext uri="{FF2B5EF4-FFF2-40B4-BE49-F238E27FC236}">
                <a16:creationId xmlns:a16="http://schemas.microsoft.com/office/drawing/2014/main" id="{3AA36635-153C-4E21-984D-B8A06964E001}"/>
              </a:ext>
            </a:extLst>
          </p:cNvPr>
          <p:cNvCxnSpPr>
            <a:cxnSpLocks/>
          </p:cNvCxnSpPr>
          <p:nvPr/>
        </p:nvCxnSpPr>
        <p:spPr>
          <a:xfrm flipV="1">
            <a:off x="1995047" y="2246384"/>
            <a:ext cx="609505" cy="546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8">
            <a:extLst>
              <a:ext uri="{FF2B5EF4-FFF2-40B4-BE49-F238E27FC236}">
                <a16:creationId xmlns:a16="http://schemas.microsoft.com/office/drawing/2014/main" id="{C8D20F7B-1E84-465D-86B5-F8EA88BE24F6}"/>
              </a:ext>
            </a:extLst>
          </p:cNvPr>
          <p:cNvCxnSpPr>
            <a:cxnSpLocks/>
          </p:cNvCxnSpPr>
          <p:nvPr/>
        </p:nvCxnSpPr>
        <p:spPr>
          <a:xfrm flipV="1">
            <a:off x="1873893" y="2290761"/>
            <a:ext cx="442462" cy="4052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1154B6-1EAD-47D1-86EC-FFF7DAD8AF42}"/>
                  </a:ext>
                </a:extLst>
              </p:cNvPr>
              <p:cNvSpPr/>
              <p:nvPr/>
            </p:nvSpPr>
            <p:spPr>
              <a:xfrm>
                <a:off x="1876207" y="1894526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1154B6-1EAD-47D1-86EC-FFF7DAD8A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207" y="1894526"/>
                <a:ext cx="468398" cy="461665"/>
              </a:xfrm>
              <a:prstGeom prst="rect">
                <a:avLst/>
              </a:prstGeom>
              <a:blipFill>
                <a:blip r:embed="rId5"/>
                <a:stretch>
                  <a:fillRect t="-6579" r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62CD309-1862-4392-AED4-EAC13170515B}"/>
                  </a:ext>
                </a:extLst>
              </p:cNvPr>
              <p:cNvSpPr/>
              <p:nvPr/>
            </p:nvSpPr>
            <p:spPr>
              <a:xfrm>
                <a:off x="2344605" y="1811721"/>
                <a:ext cx="4523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62CD309-1862-4392-AED4-EAC131705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05" y="1811721"/>
                <a:ext cx="452367" cy="461665"/>
              </a:xfrm>
              <a:prstGeom prst="rect">
                <a:avLst/>
              </a:prstGeom>
              <a:blipFill>
                <a:blip r:embed="rId6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echa derecha 64">
            <a:extLst>
              <a:ext uri="{FF2B5EF4-FFF2-40B4-BE49-F238E27FC236}">
                <a16:creationId xmlns:a16="http://schemas.microsoft.com/office/drawing/2014/main" id="{89D19FED-A01B-4FF5-AC3E-2B0488E18438}"/>
              </a:ext>
            </a:extLst>
          </p:cNvPr>
          <p:cNvSpPr/>
          <p:nvPr/>
        </p:nvSpPr>
        <p:spPr>
          <a:xfrm>
            <a:off x="5703136" y="2373768"/>
            <a:ext cx="499963" cy="524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1" name="Google Shape;919;p69">
            <a:extLst>
              <a:ext uri="{FF2B5EF4-FFF2-40B4-BE49-F238E27FC236}">
                <a16:creationId xmlns:a16="http://schemas.microsoft.com/office/drawing/2014/main" id="{230FD68A-1D67-4B06-91D9-4F5C89CD8A7A}"/>
              </a:ext>
            </a:extLst>
          </p:cNvPr>
          <p:cNvSpPr txBox="1"/>
          <p:nvPr/>
        </p:nvSpPr>
        <p:spPr>
          <a:xfrm>
            <a:off x="6834058" y="3305759"/>
            <a:ext cx="2143573" cy="6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b="1" dirty="0">
                <a:latin typeface="Calibri"/>
                <a:ea typeface="Calibri"/>
                <a:cs typeface="Calibri"/>
                <a:sym typeface="Calibri"/>
              </a:rPr>
              <a:t>¿CÓMO HALLAR LA CARGA ENCERRADA?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436B9BB9-9C26-4D63-BDC3-E923181524E0}"/>
              </a:ext>
            </a:extLst>
          </p:cNvPr>
          <p:cNvSpPr/>
          <p:nvPr/>
        </p:nvSpPr>
        <p:spPr>
          <a:xfrm>
            <a:off x="2966343" y="1945931"/>
            <a:ext cx="285789" cy="197445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1 Título">
            <a:extLst>
              <a:ext uri="{FF2B5EF4-FFF2-40B4-BE49-F238E27FC236}">
                <a16:creationId xmlns:a16="http://schemas.microsoft.com/office/drawing/2014/main" id="{FFCC844B-2DB6-49ED-80B2-C15010D756B4}"/>
              </a:ext>
            </a:extLst>
          </p:cNvPr>
          <p:cNvSpPr txBox="1">
            <a:spLocks/>
          </p:cNvSpPr>
          <p:nvPr/>
        </p:nvSpPr>
        <p:spPr>
          <a:xfrm>
            <a:off x="216376" y="1287738"/>
            <a:ext cx="3311388" cy="445154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2000" dirty="0">
                <a:latin typeface="+mn-lt"/>
              </a:rPr>
              <a:t>(I.) </a:t>
            </a:r>
            <a:r>
              <a:rPr lang="es-ES" sz="2000" u="sng" dirty="0">
                <a:latin typeface="+mn-lt"/>
              </a:rPr>
              <a:t>Dentro de la esfera</a:t>
            </a:r>
            <a:r>
              <a:rPr lang="es-ES" sz="2000" dirty="0">
                <a:latin typeface="+mn-lt"/>
              </a:rPr>
              <a:t>: (r &lt; R)</a:t>
            </a:r>
          </a:p>
        </p:txBody>
      </p:sp>
      <p:sp>
        <p:nvSpPr>
          <p:cNvPr id="33" name="Google Shape;919;p69">
            <a:extLst>
              <a:ext uri="{FF2B5EF4-FFF2-40B4-BE49-F238E27FC236}">
                <a16:creationId xmlns:a16="http://schemas.microsoft.com/office/drawing/2014/main" id="{A73D600E-34AE-4286-B060-BAE6BF8309A7}"/>
              </a:ext>
            </a:extLst>
          </p:cNvPr>
          <p:cNvSpPr txBox="1"/>
          <p:nvPr/>
        </p:nvSpPr>
        <p:spPr>
          <a:xfrm>
            <a:off x="5009965" y="1840955"/>
            <a:ext cx="2022066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SIMETRÍA ESFÉRICA</a:t>
            </a:r>
            <a:endParaRPr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72">
                <a:extLst>
                  <a:ext uri="{FF2B5EF4-FFF2-40B4-BE49-F238E27FC236}">
                    <a16:creationId xmlns:a16="http://schemas.microsoft.com/office/drawing/2014/main" id="{1234C812-6669-4534-B8DD-D21BD0A6B489}"/>
                  </a:ext>
                </a:extLst>
              </p:cNvPr>
              <p:cNvSpPr txBox="1"/>
              <p:nvPr/>
            </p:nvSpPr>
            <p:spPr>
              <a:xfrm>
                <a:off x="3286534" y="4480345"/>
                <a:ext cx="1731544" cy="84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l-GR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dV</m:t>
                          </m:r>
                        </m:e>
                      </m:nary>
                    </m:oMath>
                  </m:oMathPara>
                </a14:m>
                <a:endParaRPr lang="es-P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uadroTexto 72">
                <a:extLst>
                  <a:ext uri="{FF2B5EF4-FFF2-40B4-BE49-F238E27FC236}">
                    <a16:creationId xmlns:a16="http://schemas.microsoft.com/office/drawing/2014/main" id="{1234C812-6669-4534-B8DD-D21BD0A6B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534" y="4480345"/>
                <a:ext cx="1731544" cy="8454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lecha derecha 64">
            <a:extLst>
              <a:ext uri="{FF2B5EF4-FFF2-40B4-BE49-F238E27FC236}">
                <a16:creationId xmlns:a16="http://schemas.microsoft.com/office/drawing/2014/main" id="{94DB1D16-6B90-4BD7-B956-0C4ECE2D2C97}"/>
              </a:ext>
            </a:extLst>
          </p:cNvPr>
          <p:cNvSpPr/>
          <p:nvPr/>
        </p:nvSpPr>
        <p:spPr>
          <a:xfrm>
            <a:off x="5220408" y="4588272"/>
            <a:ext cx="499963" cy="524408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72">
                <a:extLst>
                  <a:ext uri="{FF2B5EF4-FFF2-40B4-BE49-F238E27FC236}">
                    <a16:creationId xmlns:a16="http://schemas.microsoft.com/office/drawing/2014/main" id="{C9CECB35-7DE7-40B8-9791-E60C0A0455EA}"/>
                  </a:ext>
                </a:extLst>
              </p:cNvPr>
              <p:cNvSpPr txBox="1"/>
              <p:nvPr/>
            </p:nvSpPr>
            <p:spPr>
              <a:xfrm>
                <a:off x="5780951" y="4457578"/>
                <a:ext cx="2706046" cy="783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r>
                        <a:rPr lang="es-P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s-P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PE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s-PE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PE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s-PE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nary>
                        <m:naryPr>
                          <m:limLoc m:val="undOvr"/>
                          <m:supHide m:val="on"/>
                          <m:ctrlPr>
                            <a:rPr lang="es-PE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s-PE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s-PE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dV</m:t>
                          </m:r>
                        </m:e>
                      </m:nary>
                    </m:oMath>
                  </m:oMathPara>
                </a14:m>
                <a:endParaRPr lang="es-P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uadroTexto 72">
                <a:extLst>
                  <a:ext uri="{FF2B5EF4-FFF2-40B4-BE49-F238E27FC236}">
                    <a16:creationId xmlns:a16="http://schemas.microsoft.com/office/drawing/2014/main" id="{C9CECB35-7DE7-40B8-9791-E60C0A04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951" y="4457578"/>
                <a:ext cx="2706046" cy="7830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Google Shape;919;p69">
            <a:extLst>
              <a:ext uri="{FF2B5EF4-FFF2-40B4-BE49-F238E27FC236}">
                <a16:creationId xmlns:a16="http://schemas.microsoft.com/office/drawing/2014/main" id="{36B4D38C-1F47-4317-9D65-7CF161475579}"/>
              </a:ext>
            </a:extLst>
          </p:cNvPr>
          <p:cNvSpPr txBox="1"/>
          <p:nvPr/>
        </p:nvSpPr>
        <p:spPr>
          <a:xfrm>
            <a:off x="4407275" y="4123378"/>
            <a:ext cx="2381446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DENSIDAD CONSTANTE</a:t>
            </a:r>
            <a:endParaRPr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A53B3347-1566-48B8-9D2A-972702E3618B}"/>
                  </a:ext>
                </a:extLst>
              </p:cNvPr>
              <p:cNvSpPr/>
              <p:nvPr/>
            </p:nvSpPr>
            <p:spPr>
              <a:xfrm>
                <a:off x="1412052" y="3501018"/>
                <a:ext cx="1180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PE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PE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s-PE" sz="2400" b="1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PE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A53B3347-1566-48B8-9D2A-972702E36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052" y="3501018"/>
                <a:ext cx="1180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Google Shape;919;p69">
            <a:extLst>
              <a:ext uri="{FF2B5EF4-FFF2-40B4-BE49-F238E27FC236}">
                <a16:creationId xmlns:a16="http://schemas.microsoft.com/office/drawing/2014/main" id="{FD566FDD-8042-422B-86CA-9C1143D01A20}"/>
              </a:ext>
            </a:extLst>
          </p:cNvPr>
          <p:cNvSpPr txBox="1"/>
          <p:nvPr/>
        </p:nvSpPr>
        <p:spPr>
          <a:xfrm>
            <a:off x="3440739" y="3400226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CBABAB1-356F-4D6C-8F10-81FEBEB1B314}"/>
                  </a:ext>
                </a:extLst>
              </p:cNvPr>
              <p:cNvSpPr txBox="1"/>
              <p:nvPr/>
            </p:nvSpPr>
            <p:spPr>
              <a:xfrm>
                <a:off x="4752779" y="3376385"/>
                <a:ext cx="1900713" cy="566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s-PE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1" i="0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  <m:sub>
                              <m:r>
                                <a:rPr lang="es-PE" b="1" i="0">
                                  <a:latin typeface="Cambria Math" panose="02040503050406030204" pitchFamily="18" charset="0"/>
                                </a:rPr>
                                <m:t>𝐄𝐍𝐂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CBABAB1-356F-4D6C-8F10-81FEBEB1B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779" y="3376385"/>
                <a:ext cx="1900713" cy="566950"/>
              </a:xfrm>
              <a:prstGeom prst="rect">
                <a:avLst/>
              </a:prstGeom>
              <a:blipFill>
                <a:blip r:embed="rId10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72">
                <a:extLst>
                  <a:ext uri="{FF2B5EF4-FFF2-40B4-BE49-F238E27FC236}">
                    <a16:creationId xmlns:a16="http://schemas.microsoft.com/office/drawing/2014/main" id="{D3550C4D-C150-48F6-BCEF-85CCE9ED4D42}"/>
                  </a:ext>
                </a:extLst>
              </p:cNvPr>
              <p:cNvSpPr txBox="1"/>
              <p:nvPr/>
            </p:nvSpPr>
            <p:spPr>
              <a:xfrm>
                <a:off x="1844945" y="5481786"/>
                <a:ext cx="2793927" cy="7428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r>
                        <a:rPr lang="es-P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s-P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P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s-PE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P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a:rPr lang="es-PE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es-PE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PE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PE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s-PE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s-PE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72">
                <a:extLst>
                  <a:ext uri="{FF2B5EF4-FFF2-40B4-BE49-F238E27FC236}">
                    <a16:creationId xmlns:a16="http://schemas.microsoft.com/office/drawing/2014/main" id="{D3550C4D-C150-48F6-BCEF-85CCE9ED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45" y="5481786"/>
                <a:ext cx="2793927" cy="7428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Google Shape;919;p69">
            <a:extLst>
              <a:ext uri="{FF2B5EF4-FFF2-40B4-BE49-F238E27FC236}">
                <a16:creationId xmlns:a16="http://schemas.microsoft.com/office/drawing/2014/main" id="{5EAAF461-0AC1-4111-9B1E-C32DBB9A5D77}"/>
              </a:ext>
            </a:extLst>
          </p:cNvPr>
          <p:cNvSpPr txBox="1"/>
          <p:nvPr/>
        </p:nvSpPr>
        <p:spPr>
          <a:xfrm>
            <a:off x="660137" y="5538016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Flecha derecha 64">
            <a:extLst>
              <a:ext uri="{FF2B5EF4-FFF2-40B4-BE49-F238E27FC236}">
                <a16:creationId xmlns:a16="http://schemas.microsoft.com/office/drawing/2014/main" id="{CA623AA5-421E-4011-85E4-82A2540D62A3}"/>
              </a:ext>
            </a:extLst>
          </p:cNvPr>
          <p:cNvSpPr/>
          <p:nvPr/>
        </p:nvSpPr>
        <p:spPr>
          <a:xfrm>
            <a:off x="4563115" y="5544860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72">
                <a:extLst>
                  <a:ext uri="{FF2B5EF4-FFF2-40B4-BE49-F238E27FC236}">
                    <a16:creationId xmlns:a16="http://schemas.microsoft.com/office/drawing/2014/main" id="{3D0469A7-DFF5-4B37-B8A5-9E3A01B219F7}"/>
                  </a:ext>
                </a:extLst>
              </p:cNvPr>
              <p:cNvSpPr txBox="1"/>
              <p:nvPr/>
            </p:nvSpPr>
            <p:spPr>
              <a:xfrm>
                <a:off x="5071729" y="5453286"/>
                <a:ext cx="156145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000" i="0"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sSup>
                            <m:sSupPr>
                              <m:ctrlPr>
                                <a:rPr lang="es-P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P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P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CuadroTexto 72">
                <a:extLst>
                  <a:ext uri="{FF2B5EF4-FFF2-40B4-BE49-F238E27FC236}">
                    <a16:creationId xmlns:a16="http://schemas.microsoft.com/office/drawing/2014/main" id="{3D0469A7-DFF5-4B37-B8A5-9E3A01B21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729" y="5453286"/>
                <a:ext cx="1561455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Google Shape;919;p69">
            <a:extLst>
              <a:ext uri="{FF2B5EF4-FFF2-40B4-BE49-F238E27FC236}">
                <a16:creationId xmlns:a16="http://schemas.microsoft.com/office/drawing/2014/main" id="{839281F5-D4F0-4BD6-ACFC-3156AB9B0101}"/>
              </a:ext>
            </a:extLst>
          </p:cNvPr>
          <p:cNvSpPr txBox="1"/>
          <p:nvPr/>
        </p:nvSpPr>
        <p:spPr>
          <a:xfrm>
            <a:off x="624892" y="4425409"/>
            <a:ext cx="2581717" cy="75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 la densidad de carga volumétrica: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Date Placeholder 2">
            <a:extLst>
              <a:ext uri="{FF2B5EF4-FFF2-40B4-BE49-F238E27FC236}">
                <a16:creationId xmlns:a16="http://schemas.microsoft.com/office/drawing/2014/main" id="{1A98F4A7-6886-426C-AA6F-E4B40B74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905E01C8-5C2A-4382-8AF7-CAE05C40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2983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  <p:sp>
        <p:nvSpPr>
          <p:cNvPr id="43" name="Google Shape;919;p69">
            <a:extLst>
              <a:ext uri="{FF2B5EF4-FFF2-40B4-BE49-F238E27FC236}">
                <a16:creationId xmlns:a16="http://schemas.microsoft.com/office/drawing/2014/main" id="{A555BC2E-4A67-42E1-AFCD-FA7D45EEC3A7}"/>
              </a:ext>
            </a:extLst>
          </p:cNvPr>
          <p:cNvSpPr txBox="1"/>
          <p:nvPr/>
        </p:nvSpPr>
        <p:spPr>
          <a:xfrm>
            <a:off x="6671196" y="5364721"/>
            <a:ext cx="2353443" cy="100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1400" b="1" u="sng" dirty="0">
                <a:latin typeface="Calibri"/>
                <a:ea typeface="Calibri"/>
                <a:cs typeface="Calibri"/>
                <a:sym typeface="Calibri"/>
              </a:rPr>
              <a:t>NOTA</a:t>
            </a:r>
            <a:r>
              <a:rPr lang="es-PE" sz="1400" b="1" dirty="0">
                <a:latin typeface="Calibri"/>
                <a:ea typeface="Calibri"/>
                <a:cs typeface="Calibri"/>
                <a:sym typeface="Calibri"/>
              </a:rPr>
              <a:t>: Cuando la densidad de carga es constante, también se puede realizar una regla de tres simple para hallar q</a:t>
            </a:r>
            <a:r>
              <a:rPr lang="es-PE" sz="1400" b="1" baseline="-25000" dirty="0">
                <a:latin typeface="Calibri"/>
                <a:ea typeface="Calibri"/>
                <a:cs typeface="Calibri"/>
                <a:sym typeface="Calibri"/>
              </a:rPr>
              <a:t>ENC</a:t>
            </a:r>
            <a:r>
              <a:rPr lang="es-PE" sz="1400" b="1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584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 animBg="1"/>
      <p:bldP spid="27" grpId="0"/>
      <p:bldP spid="31" grpId="0"/>
      <p:bldP spid="32" grpId="0"/>
      <p:bldP spid="40" grpId="0" animBg="1"/>
      <p:bldP spid="41" grpId="0"/>
      <p:bldP spid="45" grpId="0" animBg="1"/>
      <p:bldP spid="48" grpId="0"/>
      <p:bldP spid="33" grpId="0"/>
      <p:bldP spid="34" grpId="0"/>
      <p:bldP spid="35" grpId="0" animBg="1"/>
      <p:bldP spid="36" grpId="0"/>
      <p:bldP spid="37" grpId="0"/>
      <p:bldP spid="39" grpId="0"/>
      <p:bldP spid="49" grpId="0"/>
      <p:bldP spid="50" grpId="0"/>
      <p:bldP spid="52" grpId="0"/>
      <p:bldP spid="54" grpId="0"/>
      <p:bldP spid="56" grpId="0" animBg="1"/>
      <p:bldP spid="57" grpId="0"/>
      <p:bldP spid="58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13a (SOLUCIÓN)</a:t>
            </a:r>
            <a:endParaRPr lang="es-PE" dirty="0"/>
          </a:p>
        </p:txBody>
      </p:sp>
      <p:sp>
        <p:nvSpPr>
          <p:cNvPr id="54" name="Google Shape;919;p69">
            <a:extLst>
              <a:ext uri="{FF2B5EF4-FFF2-40B4-BE49-F238E27FC236}">
                <a16:creationId xmlns:a16="http://schemas.microsoft.com/office/drawing/2014/main" id="{5EAAF461-0AC1-4111-9B1E-C32DBB9A5D77}"/>
              </a:ext>
            </a:extLst>
          </p:cNvPr>
          <p:cNvSpPr txBox="1"/>
          <p:nvPr/>
        </p:nvSpPr>
        <p:spPr>
          <a:xfrm>
            <a:off x="660137" y="1679076"/>
            <a:ext cx="179783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Reemplazando: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Flecha derecha 64">
            <a:extLst>
              <a:ext uri="{FF2B5EF4-FFF2-40B4-BE49-F238E27FC236}">
                <a16:creationId xmlns:a16="http://schemas.microsoft.com/office/drawing/2014/main" id="{CA623AA5-421E-4011-85E4-82A2540D62A3}"/>
              </a:ext>
            </a:extLst>
          </p:cNvPr>
          <p:cNvSpPr/>
          <p:nvPr/>
        </p:nvSpPr>
        <p:spPr>
          <a:xfrm>
            <a:off x="4698255" y="1679076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FB6F66-5487-4898-831D-1E2254E60A0D}"/>
                  </a:ext>
                </a:extLst>
              </p:cNvPr>
              <p:cNvSpPr txBox="1"/>
              <p:nvPr/>
            </p:nvSpPr>
            <p:spPr>
              <a:xfrm>
                <a:off x="2457974" y="1351834"/>
                <a:ext cx="2047997" cy="894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s-P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b="1" i="0">
                                      <a:latin typeface="Cambria Math" panose="02040503050406030204" pitchFamily="18" charset="0"/>
                                    </a:rPr>
                                    <m:t>𝐐</m:t>
                                  </m:r>
                                  <m:sSup>
                                    <m:sSupPr>
                                      <m:ctrlPr>
                                        <a:rPr lang="es-P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PE" b="1" i="0">
                                          <a:latin typeface="Cambria Math" panose="02040503050406030204" pitchFamily="18" charset="0"/>
                                        </a:rPr>
                                        <m:t>𝐫</m:t>
                                      </m:r>
                                    </m:e>
                                    <m:sup>
                                      <m:r>
                                        <a:rPr lang="es-PE" b="1" i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P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PE" b="1" i="0"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</m:e>
                                    <m:sup>
                                      <m:r>
                                        <a:rPr lang="es-PE" b="1" i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FB6F66-5487-4898-831D-1E2254E60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974" y="1351834"/>
                <a:ext cx="2047997" cy="89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1 Título">
            <a:extLst>
              <a:ext uri="{FF2B5EF4-FFF2-40B4-BE49-F238E27FC236}">
                <a16:creationId xmlns:a16="http://schemas.microsoft.com/office/drawing/2014/main" id="{689A46B1-128B-42FE-8E64-08DA5FB3BD39}"/>
              </a:ext>
            </a:extLst>
          </p:cNvPr>
          <p:cNvSpPr txBox="1">
            <a:spLocks/>
          </p:cNvSpPr>
          <p:nvPr/>
        </p:nvSpPr>
        <p:spPr>
          <a:xfrm>
            <a:off x="216376" y="2950043"/>
            <a:ext cx="3311388" cy="445154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2000" dirty="0">
                <a:latin typeface="+mn-lt"/>
              </a:rPr>
              <a:t>(</a:t>
            </a:r>
            <a:r>
              <a:rPr lang="es-ES" sz="2000" dirty="0"/>
              <a:t>I</a:t>
            </a:r>
            <a:r>
              <a:rPr lang="es-ES" sz="2000" dirty="0">
                <a:latin typeface="+mn-lt"/>
              </a:rPr>
              <a:t>I.) </a:t>
            </a:r>
            <a:r>
              <a:rPr lang="es-ES" sz="2000" u="sng" dirty="0"/>
              <a:t>Afuera</a:t>
            </a:r>
            <a:r>
              <a:rPr lang="es-ES" sz="2000" u="sng" dirty="0">
                <a:latin typeface="+mn-lt"/>
              </a:rPr>
              <a:t> de la esfera</a:t>
            </a:r>
            <a:r>
              <a:rPr lang="es-ES" sz="2000" dirty="0">
                <a:latin typeface="+mn-lt"/>
              </a:rPr>
              <a:t>: (r &gt;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94B425-46C6-4EB5-AE5A-D71AE0B1FC0F}"/>
                  </a:ext>
                </a:extLst>
              </p:cNvPr>
              <p:cNvSpPr txBox="1"/>
              <p:nvPr/>
            </p:nvSpPr>
            <p:spPr>
              <a:xfrm>
                <a:off x="5474766" y="1639531"/>
                <a:ext cx="2760371" cy="61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</m:d>
                      <m:r>
                        <a:rPr lang="es-PE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1" i="0" smtClean="0">
                              <a:latin typeface="Cambria Math" panose="02040503050406030204" pitchFamily="18" charset="0"/>
                            </a:rPr>
                            <m:t>𝐐𝐫</m:t>
                          </m:r>
                        </m:num>
                        <m:den>
                          <m:sSub>
                            <m:sSubPr>
                              <m:ctrlPr>
                                <a:rPr lang="es-P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1" i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l-GR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𝛑</m:t>
                              </m:r>
                              <m:r>
                                <a:rPr lang="es-PE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p>
                              <m:r>
                                <a:rPr lang="es-PE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s-PE" b="1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PE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a:rPr lang="es-PE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s-PE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PE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s-PE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PE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94B425-46C6-4EB5-AE5A-D71AE0B1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66" y="1639531"/>
                <a:ext cx="2760371" cy="612604"/>
              </a:xfrm>
              <a:prstGeom prst="rect">
                <a:avLst/>
              </a:prstGeom>
              <a:blipFill>
                <a:blip r:embed="rId4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A438D854-79A3-4E4C-98EB-19F37E8ADBAA}"/>
              </a:ext>
            </a:extLst>
          </p:cNvPr>
          <p:cNvSpPr/>
          <p:nvPr/>
        </p:nvSpPr>
        <p:spPr>
          <a:xfrm>
            <a:off x="5325601" y="1559231"/>
            <a:ext cx="3013056" cy="7729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B3CAAF-E5DE-4A70-BE54-E3208280F223}"/>
              </a:ext>
            </a:extLst>
          </p:cNvPr>
          <p:cNvCxnSpPr>
            <a:cxnSpLocks/>
          </p:cNvCxnSpPr>
          <p:nvPr/>
        </p:nvCxnSpPr>
        <p:spPr>
          <a:xfrm>
            <a:off x="166913" y="2659309"/>
            <a:ext cx="875897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F13315-C699-4B7A-A3BE-6C11F2E4A590}"/>
              </a:ext>
            </a:extLst>
          </p:cNvPr>
          <p:cNvGrpSpPr/>
          <p:nvPr/>
        </p:nvGrpSpPr>
        <p:grpSpPr>
          <a:xfrm>
            <a:off x="1094150" y="4195377"/>
            <a:ext cx="1622250" cy="1629675"/>
            <a:chOff x="5041688" y="3551869"/>
            <a:chExt cx="1622250" cy="1629675"/>
          </a:xfrm>
        </p:grpSpPr>
        <p:sp>
          <p:nvSpPr>
            <p:cNvPr id="51" name="Google Shape;1059;p78">
              <a:extLst>
                <a:ext uri="{FF2B5EF4-FFF2-40B4-BE49-F238E27FC236}">
                  <a16:creationId xmlns:a16="http://schemas.microsoft.com/office/drawing/2014/main" id="{43E67FC5-9F24-4805-90C0-0FB195961C23}"/>
                </a:ext>
              </a:extLst>
            </p:cNvPr>
            <p:cNvSpPr/>
            <p:nvPr/>
          </p:nvSpPr>
          <p:spPr>
            <a:xfrm>
              <a:off x="5041688" y="3551869"/>
              <a:ext cx="1622250" cy="16296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s-PE" sz="1350" dirty="0"/>
                <a:t>                                                 </a:t>
              </a:r>
              <a:endParaRPr sz="1350" dirty="0"/>
            </a:p>
          </p:txBody>
        </p:sp>
        <p:cxnSp>
          <p:nvCxnSpPr>
            <p:cNvPr id="53" name="Google Shape;1060;p78">
              <a:extLst>
                <a:ext uri="{FF2B5EF4-FFF2-40B4-BE49-F238E27FC236}">
                  <a16:creationId xmlns:a16="http://schemas.microsoft.com/office/drawing/2014/main" id="{DD0EF790-C9A6-4D64-8816-4A902FF806D2}"/>
                </a:ext>
              </a:extLst>
            </p:cNvPr>
            <p:cNvCxnSpPr>
              <a:cxnSpLocks/>
              <a:endCxn id="51" idx="6"/>
            </p:cNvCxnSpPr>
            <p:nvPr/>
          </p:nvCxnSpPr>
          <p:spPr>
            <a:xfrm rot="10800000" flipH="1">
              <a:off x="5849213" y="4366706"/>
              <a:ext cx="814725" cy="765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5" name="Google Shape;1061;p78">
              <a:extLst>
                <a:ext uri="{FF2B5EF4-FFF2-40B4-BE49-F238E27FC236}">
                  <a16:creationId xmlns:a16="http://schemas.microsoft.com/office/drawing/2014/main" id="{CD6E7AF3-FECA-4650-BB1F-7B4020E630B4}"/>
                </a:ext>
              </a:extLst>
            </p:cNvPr>
            <p:cNvSpPr txBox="1"/>
            <p:nvPr/>
          </p:nvSpPr>
          <p:spPr>
            <a:xfrm>
              <a:off x="6030894" y="4043180"/>
              <a:ext cx="334575" cy="29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dirty="0"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1B8B08-2425-4169-8293-333144F9B7E1}"/>
                  </a:ext>
                </a:extLst>
              </p:cNvPr>
              <p:cNvSpPr txBox="1"/>
              <p:nvPr/>
            </p:nvSpPr>
            <p:spPr>
              <a:xfrm>
                <a:off x="4257114" y="3457443"/>
                <a:ext cx="2130134" cy="864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acc>
                          <m: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1B8B08-2425-4169-8293-333144F9B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114" y="3457443"/>
                <a:ext cx="2130134" cy="86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2CAAE4-9B45-4963-84E1-95B01C11FB6B}"/>
                  </a:ext>
                </a:extLst>
              </p:cNvPr>
              <p:cNvSpPr txBox="1"/>
              <p:nvPr/>
            </p:nvSpPr>
            <p:spPr>
              <a:xfrm>
                <a:off x="7136377" y="3421925"/>
                <a:ext cx="1541704" cy="845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A2CAAE4-9B45-4963-84E1-95B01C11F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377" y="3421925"/>
                <a:ext cx="1541704" cy="8454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0D2A9F-B191-48DF-95CA-CCC716387E54}"/>
                  </a:ext>
                </a:extLst>
              </p:cNvPr>
              <p:cNvSpPr txBox="1"/>
              <p:nvPr/>
            </p:nvSpPr>
            <p:spPr>
              <a:xfrm>
                <a:off x="5593723" y="5431188"/>
                <a:ext cx="2279470" cy="61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0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</m:d>
                      <m:r>
                        <a:rPr lang="es-PE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num>
                        <m:den>
                          <m:sSub>
                            <m:sSubPr>
                              <m:ctrlPr>
                                <a:rPr lang="es-P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1" i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s-PE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𝛑</m:t>
                              </m:r>
                              <m:r>
                                <a:rPr lang="es-PE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lang="es-PE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PE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</m:t>
                      </m:r>
                      <m:r>
                        <a:rPr lang="es-PE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s-PE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PE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0D2A9F-B191-48DF-95CA-CCC716387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723" y="5431188"/>
                <a:ext cx="2279470" cy="612604"/>
              </a:xfrm>
              <a:prstGeom prst="rect">
                <a:avLst/>
              </a:prstGeom>
              <a:blipFill>
                <a:blip r:embed="rId7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B4B9DAD2-5C2E-4063-A09E-AC7D7FEDD96E}"/>
              </a:ext>
            </a:extLst>
          </p:cNvPr>
          <p:cNvSpPr/>
          <p:nvPr/>
        </p:nvSpPr>
        <p:spPr>
          <a:xfrm>
            <a:off x="808394" y="3948633"/>
            <a:ext cx="2186559" cy="2138463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Conector recto de flecha 69">
            <a:extLst>
              <a:ext uri="{FF2B5EF4-FFF2-40B4-BE49-F238E27FC236}">
                <a16:creationId xmlns:a16="http://schemas.microsoft.com/office/drawing/2014/main" id="{0142E66C-2F15-42AF-A144-A3DBAA418946}"/>
              </a:ext>
            </a:extLst>
          </p:cNvPr>
          <p:cNvCxnSpPr>
            <a:cxnSpLocks/>
          </p:cNvCxnSpPr>
          <p:nvPr/>
        </p:nvCxnSpPr>
        <p:spPr>
          <a:xfrm flipV="1">
            <a:off x="989717" y="5008959"/>
            <a:ext cx="911957" cy="50679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109">
            <a:extLst>
              <a:ext uri="{FF2B5EF4-FFF2-40B4-BE49-F238E27FC236}">
                <a16:creationId xmlns:a16="http://schemas.microsoft.com/office/drawing/2014/main" id="{6894F465-DF65-4DB9-BA87-E65DCD128423}"/>
              </a:ext>
            </a:extLst>
          </p:cNvPr>
          <p:cNvSpPr txBox="1"/>
          <p:nvPr/>
        </p:nvSpPr>
        <p:spPr>
          <a:xfrm>
            <a:off x="1141098" y="4840129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329E5B"/>
                </a:solidFill>
              </a:rPr>
              <a:t>r</a:t>
            </a:r>
          </a:p>
        </p:txBody>
      </p:sp>
      <p:cxnSp>
        <p:nvCxnSpPr>
          <p:cNvPr id="66" name="Conector recto de flecha 8">
            <a:extLst>
              <a:ext uri="{FF2B5EF4-FFF2-40B4-BE49-F238E27FC236}">
                <a16:creationId xmlns:a16="http://schemas.microsoft.com/office/drawing/2014/main" id="{5F767C12-F926-47D1-B3FB-22166834A6F3}"/>
              </a:ext>
            </a:extLst>
          </p:cNvPr>
          <p:cNvCxnSpPr>
            <a:cxnSpLocks/>
          </p:cNvCxnSpPr>
          <p:nvPr/>
        </p:nvCxnSpPr>
        <p:spPr>
          <a:xfrm flipV="1">
            <a:off x="2814256" y="3760525"/>
            <a:ext cx="691212" cy="644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8">
            <a:extLst>
              <a:ext uri="{FF2B5EF4-FFF2-40B4-BE49-F238E27FC236}">
                <a16:creationId xmlns:a16="http://schemas.microsoft.com/office/drawing/2014/main" id="{393FCF99-C663-45E3-A7D6-4E6C1E83F099}"/>
              </a:ext>
            </a:extLst>
          </p:cNvPr>
          <p:cNvCxnSpPr>
            <a:cxnSpLocks/>
          </p:cNvCxnSpPr>
          <p:nvPr/>
        </p:nvCxnSpPr>
        <p:spPr>
          <a:xfrm flipV="1">
            <a:off x="2691768" y="3869396"/>
            <a:ext cx="442462" cy="4052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E1587C5-A3AF-4BCF-87E6-00D33612D8E1}"/>
                  </a:ext>
                </a:extLst>
              </p:cNvPr>
              <p:cNvSpPr/>
              <p:nvPr/>
            </p:nvSpPr>
            <p:spPr>
              <a:xfrm>
                <a:off x="2558728" y="3575956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E1587C5-A3AF-4BCF-87E6-00D33612D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728" y="3575956"/>
                <a:ext cx="468398" cy="461665"/>
              </a:xfrm>
              <a:prstGeom prst="rect">
                <a:avLst/>
              </a:prstGeom>
              <a:blipFill>
                <a:blip r:embed="rId8"/>
                <a:stretch>
                  <a:fillRect t="-6667" r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18AE620-2536-4292-A982-09FF9457D038}"/>
                  </a:ext>
                </a:extLst>
              </p:cNvPr>
              <p:cNvSpPr/>
              <p:nvPr/>
            </p:nvSpPr>
            <p:spPr>
              <a:xfrm>
                <a:off x="3056470" y="3353295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18AE620-2536-4292-A982-09FF9457D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70" y="3353295"/>
                <a:ext cx="452367" cy="461665"/>
              </a:xfrm>
              <a:prstGeom prst="rect">
                <a:avLst/>
              </a:prstGeom>
              <a:blipFill>
                <a:blip r:embed="rId9"/>
                <a:stretch>
                  <a:fillRect r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lecha derecha 64">
            <a:extLst>
              <a:ext uri="{FF2B5EF4-FFF2-40B4-BE49-F238E27FC236}">
                <a16:creationId xmlns:a16="http://schemas.microsoft.com/office/drawing/2014/main" id="{EF74A3EF-872B-484C-AE66-289D75331D4F}"/>
              </a:ext>
            </a:extLst>
          </p:cNvPr>
          <p:cNvSpPr/>
          <p:nvPr/>
        </p:nvSpPr>
        <p:spPr>
          <a:xfrm>
            <a:off x="6549932" y="3532870"/>
            <a:ext cx="499963" cy="524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1" name="Google Shape;919;p69">
            <a:extLst>
              <a:ext uri="{FF2B5EF4-FFF2-40B4-BE49-F238E27FC236}">
                <a16:creationId xmlns:a16="http://schemas.microsoft.com/office/drawing/2014/main" id="{625E91BB-08D5-4BF1-98EA-561AB7489943}"/>
              </a:ext>
            </a:extLst>
          </p:cNvPr>
          <p:cNvSpPr txBox="1"/>
          <p:nvPr/>
        </p:nvSpPr>
        <p:spPr>
          <a:xfrm>
            <a:off x="5736684" y="3003256"/>
            <a:ext cx="2022066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SIMETRÍA ESFÉRICA</a:t>
            </a:r>
            <a:endParaRPr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919;p69">
            <a:extLst>
              <a:ext uri="{FF2B5EF4-FFF2-40B4-BE49-F238E27FC236}">
                <a16:creationId xmlns:a16="http://schemas.microsoft.com/office/drawing/2014/main" id="{A6D9BC3D-1CE8-4484-B047-F51C6F24E114}"/>
              </a:ext>
            </a:extLst>
          </p:cNvPr>
          <p:cNvSpPr txBox="1"/>
          <p:nvPr/>
        </p:nvSpPr>
        <p:spPr>
          <a:xfrm>
            <a:off x="4259997" y="4567880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0FA6D91D-4B44-409B-8CF9-43B8609846CE}"/>
              </a:ext>
            </a:extLst>
          </p:cNvPr>
          <p:cNvSpPr/>
          <p:nvPr/>
        </p:nvSpPr>
        <p:spPr>
          <a:xfrm>
            <a:off x="3746599" y="3072052"/>
            <a:ext cx="340488" cy="307707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E871464-0B08-44F2-9961-6C5A87EE5513}"/>
              </a:ext>
            </a:extLst>
          </p:cNvPr>
          <p:cNvSpPr/>
          <p:nvPr/>
        </p:nvSpPr>
        <p:spPr>
          <a:xfrm>
            <a:off x="5556429" y="5318008"/>
            <a:ext cx="2437754" cy="822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923BAD-B8B5-419A-A07B-7FE548CF3D8C}"/>
                  </a:ext>
                </a:extLst>
              </p:cNvPr>
              <p:cNvSpPr txBox="1"/>
              <p:nvPr/>
            </p:nvSpPr>
            <p:spPr>
              <a:xfrm>
                <a:off x="5655954" y="4502289"/>
                <a:ext cx="1627112" cy="612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s-PE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923BAD-B8B5-419A-A07B-7FE548CF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54" y="4502289"/>
                <a:ext cx="1627112" cy="6129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Google Shape;919;p69">
            <a:extLst>
              <a:ext uri="{FF2B5EF4-FFF2-40B4-BE49-F238E27FC236}">
                <a16:creationId xmlns:a16="http://schemas.microsoft.com/office/drawing/2014/main" id="{FF3D2B2E-A1E9-4B80-B755-366FC0D9DF5C}"/>
              </a:ext>
            </a:extLst>
          </p:cNvPr>
          <p:cNvSpPr txBox="1"/>
          <p:nvPr/>
        </p:nvSpPr>
        <p:spPr>
          <a:xfrm>
            <a:off x="4259997" y="5481312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18">
                <a:extLst>
                  <a:ext uri="{FF2B5EF4-FFF2-40B4-BE49-F238E27FC236}">
                    <a16:creationId xmlns:a16="http://schemas.microsoft.com/office/drawing/2014/main" id="{93CABACE-D648-4E21-9A51-A9C576107D50}"/>
                  </a:ext>
                </a:extLst>
              </p:cNvPr>
              <p:cNvSpPr/>
              <p:nvPr/>
            </p:nvSpPr>
            <p:spPr>
              <a:xfrm>
                <a:off x="421894" y="4107787"/>
                <a:ext cx="562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9" name="Rectangle 18">
                <a:extLst>
                  <a:ext uri="{FF2B5EF4-FFF2-40B4-BE49-F238E27FC236}">
                    <a16:creationId xmlns:a16="http://schemas.microsoft.com/office/drawing/2014/main" id="{93CABACE-D648-4E21-9A51-A9C576107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4" y="4107787"/>
                <a:ext cx="562911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17B7953B-E512-465D-AC81-3C638EAD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595886DE-EF74-43C9-B167-A34EC300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39444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 animBg="1"/>
      <p:bldP spid="38" grpId="0"/>
      <p:bldP spid="42" grpId="0"/>
      <p:bldP spid="43" grpId="0"/>
      <p:bldP spid="44" grpId="0" animBg="1"/>
      <p:bldP spid="60" grpId="0"/>
      <p:bldP spid="61" grpId="0"/>
      <p:bldP spid="62" grpId="0"/>
      <p:bldP spid="63" grpId="0" animBg="1"/>
      <p:bldP spid="65" grpId="0"/>
      <p:bldP spid="68" grpId="0"/>
      <p:bldP spid="69" grpId="0"/>
      <p:bldP spid="70" grpId="0" animBg="1"/>
      <p:bldP spid="71" grpId="0"/>
      <p:bldP spid="72" grpId="0"/>
      <p:bldP spid="75" grpId="0" animBg="1"/>
      <p:bldP spid="76" grpId="0" animBg="1"/>
      <p:bldP spid="77" grpId="0"/>
      <p:bldP spid="78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13b (SOLUCIÓN)</a:t>
            </a:r>
            <a:endParaRPr lang="es-PE" dirty="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471F87EA-979C-43A9-861C-629E841C0ECA}"/>
              </a:ext>
            </a:extLst>
          </p:cNvPr>
          <p:cNvSpPr/>
          <p:nvPr/>
        </p:nvSpPr>
        <p:spPr>
          <a:xfrm>
            <a:off x="3756944" y="1341933"/>
            <a:ext cx="237465" cy="159407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3F9849-9BDE-4728-B46E-53981D94BBC3}"/>
                  </a:ext>
                </a:extLst>
              </p:cNvPr>
              <p:cNvSpPr txBox="1"/>
              <p:nvPr/>
            </p:nvSpPr>
            <p:spPr>
              <a:xfrm>
                <a:off x="4219813" y="2271017"/>
                <a:ext cx="1799788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πε</m:t>
                              </m:r>
                            </m:e>
                            <m:sub>
                              <m: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s-P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3F9849-9BDE-4728-B46E-53981D94B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813" y="2271017"/>
                <a:ext cx="1799788" cy="630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919;p69">
            <a:extLst>
              <a:ext uri="{FF2B5EF4-FFF2-40B4-BE49-F238E27FC236}">
                <a16:creationId xmlns:a16="http://schemas.microsoft.com/office/drawing/2014/main" id="{E94B45A6-CF69-440F-86F4-F6E956A3B963}"/>
              </a:ext>
            </a:extLst>
          </p:cNvPr>
          <p:cNvSpPr txBox="1"/>
          <p:nvPr/>
        </p:nvSpPr>
        <p:spPr>
          <a:xfrm>
            <a:off x="532701" y="1891629"/>
            <a:ext cx="2182418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inciso anterior: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919;p69">
            <a:extLst>
              <a:ext uri="{FF2B5EF4-FFF2-40B4-BE49-F238E27FC236}">
                <a16:creationId xmlns:a16="http://schemas.microsoft.com/office/drawing/2014/main" id="{35FD9716-A1C4-48D3-AAEB-488890BF5E9E}"/>
              </a:ext>
            </a:extLst>
          </p:cNvPr>
          <p:cNvSpPr txBox="1"/>
          <p:nvPr/>
        </p:nvSpPr>
        <p:spPr>
          <a:xfrm>
            <a:off x="1237954" y="4380963"/>
            <a:ext cx="1489039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Graficando: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C8BFE6-953F-4578-B546-58333E85FEE8}"/>
                  </a:ext>
                </a:extLst>
              </p:cNvPr>
              <p:cNvSpPr txBox="1"/>
              <p:nvPr/>
            </p:nvSpPr>
            <p:spPr>
              <a:xfrm>
                <a:off x="4151998" y="1488077"/>
                <a:ext cx="2264081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Qr</m:t>
                          </m:r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s-PE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a:rPr lang="es-PE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PE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s-PE" sz="2000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s-PE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C8BFE6-953F-4578-B546-58333E85F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998" y="1488077"/>
                <a:ext cx="2264081" cy="630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oogle Shape;1222;p83">
            <a:extLst>
              <a:ext uri="{FF2B5EF4-FFF2-40B4-BE49-F238E27FC236}">
                <a16:creationId xmlns:a16="http://schemas.microsoft.com/office/drawing/2014/main" id="{CA9B21BC-0F0E-4C32-B13D-25F3D6A8E349}"/>
              </a:ext>
            </a:extLst>
          </p:cNvPr>
          <p:cNvGrpSpPr/>
          <p:nvPr/>
        </p:nvGrpSpPr>
        <p:grpSpPr>
          <a:xfrm>
            <a:off x="3291189" y="3184841"/>
            <a:ext cx="3727513" cy="2646806"/>
            <a:chOff x="1601517" y="3701795"/>
            <a:chExt cx="3179483" cy="1863473"/>
          </a:xfrm>
        </p:grpSpPr>
        <p:cxnSp>
          <p:nvCxnSpPr>
            <p:cNvPr id="30" name="Google Shape;1223;p83">
              <a:extLst>
                <a:ext uri="{FF2B5EF4-FFF2-40B4-BE49-F238E27FC236}">
                  <a16:creationId xmlns:a16="http://schemas.microsoft.com/office/drawing/2014/main" id="{CF8A3528-1354-466B-8067-A781DD1B81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5953" y="3907913"/>
              <a:ext cx="822" cy="1657355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1224;p83">
              <a:extLst>
                <a:ext uri="{FF2B5EF4-FFF2-40B4-BE49-F238E27FC236}">
                  <a16:creationId xmlns:a16="http://schemas.microsoft.com/office/drawing/2014/main" id="{7086509C-1E0A-473C-AFB4-9E73D0CBD5BA}"/>
                </a:ext>
              </a:extLst>
            </p:cNvPr>
            <p:cNvCxnSpPr>
              <a:cxnSpLocks/>
            </p:cNvCxnSpPr>
            <p:nvPr/>
          </p:nvCxnSpPr>
          <p:spPr>
            <a:xfrm>
              <a:off x="1710200" y="5313225"/>
              <a:ext cx="2638200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Google Shape;1225;p83">
              <a:extLst>
                <a:ext uri="{FF2B5EF4-FFF2-40B4-BE49-F238E27FC236}">
                  <a16:creationId xmlns:a16="http://schemas.microsoft.com/office/drawing/2014/main" id="{B14FE367-BFCF-47E3-8EE0-7C3B5FA584F4}"/>
                </a:ext>
              </a:extLst>
            </p:cNvPr>
            <p:cNvCxnSpPr/>
            <p:nvPr/>
          </p:nvCxnSpPr>
          <p:spPr>
            <a:xfrm rot="10800000" flipH="1">
              <a:off x="1956400" y="4400003"/>
              <a:ext cx="1119600" cy="916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226;p83">
              <a:extLst>
                <a:ext uri="{FF2B5EF4-FFF2-40B4-BE49-F238E27FC236}">
                  <a16:creationId xmlns:a16="http://schemas.microsoft.com/office/drawing/2014/main" id="{C1E65C11-515D-4345-B0D2-66B20E60F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995" y="4402201"/>
              <a:ext cx="1056084" cy="935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1227;p83">
              <a:extLst>
                <a:ext uri="{FF2B5EF4-FFF2-40B4-BE49-F238E27FC236}">
                  <a16:creationId xmlns:a16="http://schemas.microsoft.com/office/drawing/2014/main" id="{804643AA-AE4D-41A2-BEFD-877B3F6F18F0}"/>
                </a:ext>
              </a:extLst>
            </p:cNvPr>
            <p:cNvSpPr/>
            <p:nvPr/>
          </p:nvSpPr>
          <p:spPr>
            <a:xfrm>
              <a:off x="3076446" y="4422375"/>
              <a:ext cx="1640865" cy="706221"/>
            </a:xfrm>
            <a:custGeom>
              <a:avLst/>
              <a:gdLst/>
              <a:ahLst/>
              <a:cxnLst/>
              <a:rect l="l" t="t" r="r" b="b"/>
              <a:pathLst>
                <a:path w="241748" h="138815" extrusionOk="0">
                  <a:moveTo>
                    <a:pt x="0" y="0"/>
                  </a:moveTo>
                  <a:cubicBezTo>
                    <a:pt x="16451" y="19199"/>
                    <a:pt x="30699" y="40426"/>
                    <a:pt x="48858" y="58019"/>
                  </a:cubicBezTo>
                  <a:cubicBezTo>
                    <a:pt x="79379" y="87588"/>
                    <a:pt x="116963" y="110516"/>
                    <a:pt x="156245" y="126727"/>
                  </a:cubicBezTo>
                  <a:cubicBezTo>
                    <a:pt x="181220" y="137034"/>
                    <a:pt x="210050" y="141598"/>
                    <a:pt x="236658" y="136905"/>
                  </a:cubicBezTo>
                  <a:cubicBezTo>
                    <a:pt x="238697" y="136545"/>
                    <a:pt x="239677" y="133343"/>
                    <a:pt x="241748" y="13334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" name="Google Shape;1228;p83">
              <a:extLst>
                <a:ext uri="{FF2B5EF4-FFF2-40B4-BE49-F238E27FC236}">
                  <a16:creationId xmlns:a16="http://schemas.microsoft.com/office/drawing/2014/main" id="{886A6FBF-93F0-4B19-A3E2-A441CFB6AECD}"/>
                </a:ext>
              </a:extLst>
            </p:cNvPr>
            <p:cNvSpPr/>
            <p:nvPr/>
          </p:nvSpPr>
          <p:spPr>
            <a:xfrm>
              <a:off x="4348400" y="4959950"/>
              <a:ext cx="432600" cy="277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cxnSp>
          <p:nvCxnSpPr>
            <p:cNvPr id="40" name="Google Shape;1229;p83">
              <a:extLst>
                <a:ext uri="{FF2B5EF4-FFF2-40B4-BE49-F238E27FC236}">
                  <a16:creationId xmlns:a16="http://schemas.microsoft.com/office/drawing/2014/main" id="{D3A433E9-D0A9-4B04-9BE4-F37592C46567}"/>
                </a:ext>
              </a:extLst>
            </p:cNvPr>
            <p:cNvCxnSpPr/>
            <p:nvPr/>
          </p:nvCxnSpPr>
          <p:spPr>
            <a:xfrm>
              <a:off x="3061690" y="4426663"/>
              <a:ext cx="0" cy="909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1230;p83">
              <a:extLst>
                <a:ext uri="{FF2B5EF4-FFF2-40B4-BE49-F238E27FC236}">
                  <a16:creationId xmlns:a16="http://schemas.microsoft.com/office/drawing/2014/main" id="{914B292E-FE3B-412D-836F-3639A9A040E1}"/>
                </a:ext>
              </a:extLst>
            </p:cNvPr>
            <p:cNvSpPr txBox="1"/>
            <p:nvPr/>
          </p:nvSpPr>
          <p:spPr>
            <a:xfrm>
              <a:off x="4195225" y="5312968"/>
              <a:ext cx="446100" cy="2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sz="2400" dirty="0"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24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31;p83">
              <a:extLst>
                <a:ext uri="{FF2B5EF4-FFF2-40B4-BE49-F238E27FC236}">
                  <a16:creationId xmlns:a16="http://schemas.microsoft.com/office/drawing/2014/main" id="{5C56369B-A682-4FAA-B5D5-C86323B9B5B8}"/>
                </a:ext>
              </a:extLst>
            </p:cNvPr>
            <p:cNvSpPr txBox="1"/>
            <p:nvPr/>
          </p:nvSpPr>
          <p:spPr>
            <a:xfrm>
              <a:off x="1601517" y="3701795"/>
              <a:ext cx="311569" cy="2575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sz="2400" dirty="0"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s-PE" sz="2400" baseline="-25000" dirty="0"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sz="2400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AF0D91-52B1-4E8D-95BD-C43365941417}"/>
                  </a:ext>
                </a:extLst>
              </p:cNvPr>
              <p:cNvSpPr txBox="1"/>
              <p:nvPr/>
            </p:nvSpPr>
            <p:spPr>
              <a:xfrm>
                <a:off x="2825670" y="3889732"/>
                <a:ext cx="780534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m:rPr>
                                  <m:sty m:val="p"/>
                                </m:rPr>
                                <a:rPr lang="es-PE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AF0D91-52B1-4E8D-95BD-C43365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70" y="3889732"/>
                <a:ext cx="780534" cy="567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E09A7E-533F-4375-934B-C81F6176E714}"/>
                  </a:ext>
                </a:extLst>
              </p:cNvPr>
              <p:cNvSpPr txBox="1"/>
              <p:nvPr/>
            </p:nvSpPr>
            <p:spPr>
              <a:xfrm>
                <a:off x="4902085" y="5543393"/>
                <a:ext cx="2596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E09A7E-533F-4375-934B-C81F6176E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85" y="5543393"/>
                <a:ext cx="259686" cy="369332"/>
              </a:xfrm>
              <a:prstGeom prst="rect">
                <a:avLst/>
              </a:prstGeom>
              <a:blipFill>
                <a:blip r:embed="rId6"/>
                <a:stretch>
                  <a:fillRect l="-25581" r="-2790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604A5E7F-18B7-4F73-A594-055AE61666FF}"/>
              </a:ext>
            </a:extLst>
          </p:cNvPr>
          <p:cNvSpPr/>
          <p:nvPr/>
        </p:nvSpPr>
        <p:spPr>
          <a:xfrm>
            <a:off x="2727255" y="3140611"/>
            <a:ext cx="4127697" cy="29082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6223D8-8F02-4EB3-95C5-B2146BB123C7}"/>
                  </a:ext>
                </a:extLst>
              </p:cNvPr>
              <p:cNvSpPr txBox="1"/>
              <p:nvPr/>
            </p:nvSpPr>
            <p:spPr>
              <a:xfrm>
                <a:off x="2630069" y="1944605"/>
                <a:ext cx="10616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6223D8-8F02-4EB3-95C5-B2146BB12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069" y="1944605"/>
                <a:ext cx="1061637" cy="369332"/>
              </a:xfrm>
              <a:prstGeom prst="rect">
                <a:avLst/>
              </a:prstGeom>
              <a:blipFill>
                <a:blip r:embed="rId7"/>
                <a:stretch>
                  <a:fillRect l="-6286" r="-1714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lecha derecha 64">
            <a:extLst>
              <a:ext uri="{FF2B5EF4-FFF2-40B4-BE49-F238E27FC236}">
                <a16:creationId xmlns:a16="http://schemas.microsoft.com/office/drawing/2014/main" id="{DD6B0BEC-C833-4D5E-A408-33F599A2BB84}"/>
              </a:ext>
            </a:extLst>
          </p:cNvPr>
          <p:cNvSpPr/>
          <p:nvPr/>
        </p:nvSpPr>
        <p:spPr>
          <a:xfrm>
            <a:off x="687734" y="4370087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48C9401B-E1C4-416C-A175-F8B7D371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6712009A-DF54-4F30-B392-7A50D33D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101648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/>
      <p:bldP spid="62" grpId="0"/>
      <p:bldP spid="63" grpId="0"/>
      <p:bldP spid="25" grpId="0"/>
      <p:bldP spid="44" grpId="0"/>
      <p:bldP spid="45" grpId="0"/>
      <p:bldP spid="64" grpId="0" animBg="1"/>
      <p:bldP spid="47" grpId="0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14</a:t>
            </a:r>
            <a:endParaRPr lang="es-PE" dirty="0"/>
          </a:p>
        </p:txBody>
      </p:sp>
      <p:sp>
        <p:nvSpPr>
          <p:cNvPr id="9" name="Google Shape;1244;p84">
            <a:extLst>
              <a:ext uri="{FF2B5EF4-FFF2-40B4-BE49-F238E27FC236}">
                <a16:creationId xmlns:a16="http://schemas.microsoft.com/office/drawing/2014/main" id="{39E2E7D6-9AAD-430D-8B0D-F864E1148ED3}"/>
              </a:ext>
            </a:extLst>
          </p:cNvPr>
          <p:cNvSpPr txBox="1"/>
          <p:nvPr/>
        </p:nvSpPr>
        <p:spPr>
          <a:xfrm>
            <a:off x="446600" y="2081755"/>
            <a:ext cx="5593317" cy="181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PE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esfera conductora con carga Q y radio a se encuentra en el centro de un cascarón esférico conductor con carga -3Q, radio interior 3a y radio exterior 4a.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245;p84">
            <a:extLst>
              <a:ext uri="{FF2B5EF4-FFF2-40B4-BE49-F238E27FC236}">
                <a16:creationId xmlns:a16="http://schemas.microsoft.com/office/drawing/2014/main" id="{43EEB05D-64D9-4D88-B0D5-96DF1A6E7221}"/>
              </a:ext>
            </a:extLst>
          </p:cNvPr>
          <p:cNvGrpSpPr/>
          <p:nvPr/>
        </p:nvGrpSpPr>
        <p:grpSpPr>
          <a:xfrm>
            <a:off x="6094906" y="1845418"/>
            <a:ext cx="2466898" cy="2230438"/>
            <a:chOff x="2942584" y="4357250"/>
            <a:chExt cx="2496166" cy="2256900"/>
          </a:xfrm>
        </p:grpSpPr>
        <p:sp>
          <p:nvSpPr>
            <p:cNvPr id="11" name="Google Shape;1246;p84">
              <a:extLst>
                <a:ext uri="{FF2B5EF4-FFF2-40B4-BE49-F238E27FC236}">
                  <a16:creationId xmlns:a16="http://schemas.microsoft.com/office/drawing/2014/main" id="{78BBEEE9-C9FD-49C1-A761-93626C7CEF38}"/>
                </a:ext>
              </a:extLst>
            </p:cNvPr>
            <p:cNvSpPr/>
            <p:nvPr/>
          </p:nvSpPr>
          <p:spPr>
            <a:xfrm>
              <a:off x="3206750" y="4357250"/>
              <a:ext cx="2232000" cy="2256900"/>
            </a:xfrm>
            <a:prstGeom prst="donut">
              <a:avLst>
                <a:gd name="adj" fmla="val 992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sp>
          <p:nvSpPr>
            <p:cNvPr id="12" name="Google Shape;1247;p84">
              <a:extLst>
                <a:ext uri="{FF2B5EF4-FFF2-40B4-BE49-F238E27FC236}">
                  <a16:creationId xmlns:a16="http://schemas.microsoft.com/office/drawing/2014/main" id="{FCF7892F-384B-4634-9E5A-66023BC56390}"/>
                </a:ext>
              </a:extLst>
            </p:cNvPr>
            <p:cNvSpPr/>
            <p:nvPr/>
          </p:nvSpPr>
          <p:spPr>
            <a:xfrm>
              <a:off x="3762787" y="4934919"/>
              <a:ext cx="1119900" cy="1101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cxnSp>
          <p:nvCxnSpPr>
            <p:cNvPr id="14" name="Google Shape;1248;p84">
              <a:extLst>
                <a:ext uri="{FF2B5EF4-FFF2-40B4-BE49-F238E27FC236}">
                  <a16:creationId xmlns:a16="http://schemas.microsoft.com/office/drawing/2014/main" id="{2CE290CF-A121-481A-A207-A4A41AD60864}"/>
                </a:ext>
              </a:extLst>
            </p:cNvPr>
            <p:cNvCxnSpPr/>
            <p:nvPr/>
          </p:nvCxnSpPr>
          <p:spPr>
            <a:xfrm rot="10800000" flipH="1">
              <a:off x="4312540" y="5096103"/>
              <a:ext cx="406200" cy="4155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1249;p84">
              <a:extLst>
                <a:ext uri="{FF2B5EF4-FFF2-40B4-BE49-F238E27FC236}">
                  <a16:creationId xmlns:a16="http://schemas.microsoft.com/office/drawing/2014/main" id="{5E6365BA-4089-45AC-B288-16F0C1DFBAF5}"/>
                </a:ext>
              </a:extLst>
            </p:cNvPr>
            <p:cNvSpPr txBox="1"/>
            <p:nvPr/>
          </p:nvSpPr>
          <p:spPr>
            <a:xfrm>
              <a:off x="4279065" y="4956627"/>
              <a:ext cx="2523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dirty="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1250;p84">
              <a:extLst>
                <a:ext uri="{FF2B5EF4-FFF2-40B4-BE49-F238E27FC236}">
                  <a16:creationId xmlns:a16="http://schemas.microsoft.com/office/drawing/2014/main" id="{1B8638DA-2D10-4F84-B02F-45EC93B9D222}"/>
                </a:ext>
              </a:extLst>
            </p:cNvPr>
            <p:cNvCxnSpPr/>
            <p:nvPr/>
          </p:nvCxnSpPr>
          <p:spPr>
            <a:xfrm>
              <a:off x="4318982" y="5505732"/>
              <a:ext cx="696900" cy="5637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dashDot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251;p84">
              <a:extLst>
                <a:ext uri="{FF2B5EF4-FFF2-40B4-BE49-F238E27FC236}">
                  <a16:creationId xmlns:a16="http://schemas.microsoft.com/office/drawing/2014/main" id="{6015DF49-C5DC-4BD9-9235-7DE42E20C0FC}"/>
                </a:ext>
              </a:extLst>
            </p:cNvPr>
            <p:cNvSpPr txBox="1"/>
            <p:nvPr/>
          </p:nvSpPr>
          <p:spPr>
            <a:xfrm>
              <a:off x="4667893" y="5484752"/>
              <a:ext cx="4941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s-P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3a</a:t>
              </a:r>
              <a:endParaRPr sz="16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" name="Google Shape;1252;p84">
              <a:extLst>
                <a:ext uri="{FF2B5EF4-FFF2-40B4-BE49-F238E27FC236}">
                  <a16:creationId xmlns:a16="http://schemas.microsoft.com/office/drawing/2014/main" id="{2A708DF6-D16A-4147-96F4-644643AC70F6}"/>
                </a:ext>
              </a:extLst>
            </p:cNvPr>
            <p:cNvCxnSpPr>
              <a:endCxn id="11" idx="3"/>
            </p:cNvCxnSpPr>
            <p:nvPr/>
          </p:nvCxnSpPr>
          <p:spPr>
            <a:xfrm flipH="1">
              <a:off x="3533619" y="5513535"/>
              <a:ext cx="777900" cy="7701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9" name="Google Shape;1253;p84">
              <a:extLst>
                <a:ext uri="{FF2B5EF4-FFF2-40B4-BE49-F238E27FC236}">
                  <a16:creationId xmlns:a16="http://schemas.microsoft.com/office/drawing/2014/main" id="{11268B13-22DB-4580-B9EC-A1FB877EDB17}"/>
                </a:ext>
              </a:extLst>
            </p:cNvPr>
            <p:cNvSpPr txBox="1"/>
            <p:nvPr/>
          </p:nvSpPr>
          <p:spPr>
            <a:xfrm>
              <a:off x="3801502" y="5050375"/>
              <a:ext cx="4941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sz="1600" dirty="0"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6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54;p84">
              <a:extLst>
                <a:ext uri="{FF2B5EF4-FFF2-40B4-BE49-F238E27FC236}">
                  <a16:creationId xmlns:a16="http://schemas.microsoft.com/office/drawing/2014/main" id="{4934C229-D485-474D-8BF0-97852E2D0E49}"/>
                </a:ext>
              </a:extLst>
            </p:cNvPr>
            <p:cNvSpPr txBox="1"/>
            <p:nvPr/>
          </p:nvSpPr>
          <p:spPr>
            <a:xfrm>
              <a:off x="2942584" y="4473998"/>
              <a:ext cx="4941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dirty="0">
                  <a:latin typeface="Calibri"/>
                  <a:ea typeface="Calibri"/>
                  <a:cs typeface="Calibri"/>
                  <a:sym typeface="Calibri"/>
                </a:rPr>
                <a:t>-3Q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55;p84">
              <a:extLst>
                <a:ext uri="{FF2B5EF4-FFF2-40B4-BE49-F238E27FC236}">
                  <a16:creationId xmlns:a16="http://schemas.microsoft.com/office/drawing/2014/main" id="{FAA4DA92-D5B3-4249-8CBF-AD7E9D7D2476}"/>
                </a:ext>
              </a:extLst>
            </p:cNvPr>
            <p:cNvSpPr txBox="1"/>
            <p:nvPr/>
          </p:nvSpPr>
          <p:spPr>
            <a:xfrm>
              <a:off x="3309591" y="5782525"/>
              <a:ext cx="494100" cy="27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s-P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4a</a:t>
              </a:r>
              <a:endParaRPr sz="16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CuadroTexto 18">
            <a:extLst>
              <a:ext uri="{FF2B5EF4-FFF2-40B4-BE49-F238E27FC236}">
                <a16:creationId xmlns:a16="http://schemas.microsoft.com/office/drawing/2014/main" id="{EEED98FD-C336-4CB4-BB8D-A3ED66E11FE7}"/>
              </a:ext>
            </a:extLst>
          </p:cNvPr>
          <p:cNvSpPr txBox="1"/>
          <p:nvPr/>
        </p:nvSpPr>
        <p:spPr>
          <a:xfrm>
            <a:off x="446600" y="4351392"/>
            <a:ext cx="8115204" cy="91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-457200">
              <a:lnSpc>
                <a:spcPct val="115000"/>
              </a:lnSpc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el campo eléctrico para toda región del espacio.</a:t>
            </a:r>
          </a:p>
          <a:p>
            <a:pPr marL="533400" indent="-457200">
              <a:lnSpc>
                <a:spcPct val="115000"/>
              </a:lnSpc>
              <a:buClr>
                <a:schemeClr val="dk1"/>
              </a:buClr>
              <a:buSzPct val="100000"/>
              <a:buFont typeface="+mj-lt"/>
              <a:buAutoNum type="alphaLcParenR"/>
            </a:pPr>
            <a:r>
              <a:rPr lang="es-MX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un esbozo de E(r) vs r.</a:t>
            </a:r>
          </a:p>
        </p:txBody>
      </p:sp>
      <p:sp>
        <p:nvSpPr>
          <p:cNvPr id="23" name="Date Placeholder 2">
            <a:extLst>
              <a:ext uri="{FF2B5EF4-FFF2-40B4-BE49-F238E27FC236}">
                <a16:creationId xmlns:a16="http://schemas.microsoft.com/office/drawing/2014/main" id="{BA465703-8757-4747-9F83-88823127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3F28ED07-BA71-4944-BA5E-55EF6974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304174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861C25-ABBA-4407-A23F-7D7A8B60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386" y="1898794"/>
            <a:ext cx="2219325" cy="2238375"/>
          </a:xfrm>
          <a:prstGeom prst="rect">
            <a:avLst/>
          </a:prstGeom>
        </p:spPr>
      </p:pic>
      <p:sp>
        <p:nvSpPr>
          <p:cNvPr id="28" name="Google Shape;1303;p85">
            <a:extLst>
              <a:ext uri="{FF2B5EF4-FFF2-40B4-BE49-F238E27FC236}">
                <a16:creationId xmlns:a16="http://schemas.microsoft.com/office/drawing/2014/main" id="{FD81C7EF-1A62-453B-985F-1278F5B33EB4}"/>
              </a:ext>
            </a:extLst>
          </p:cNvPr>
          <p:cNvSpPr txBox="1"/>
          <p:nvPr/>
        </p:nvSpPr>
        <p:spPr>
          <a:xfrm>
            <a:off x="7134619" y="2714211"/>
            <a:ext cx="488250" cy="29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-PE" sz="2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2400" b="1" baseline="-250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04;p85">
            <a:extLst>
              <a:ext uri="{FF2B5EF4-FFF2-40B4-BE49-F238E27FC236}">
                <a16:creationId xmlns:a16="http://schemas.microsoft.com/office/drawing/2014/main" id="{EC67ADE8-9767-463A-9C62-D8D02B4107B8}"/>
              </a:ext>
            </a:extLst>
          </p:cNvPr>
          <p:cNvSpPr txBox="1"/>
          <p:nvPr/>
        </p:nvSpPr>
        <p:spPr>
          <a:xfrm>
            <a:off x="6890494" y="2317125"/>
            <a:ext cx="488250" cy="29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-PE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s-PE" sz="2400" b="1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 b="1" baseline="-2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305;p85">
            <a:extLst>
              <a:ext uri="{FF2B5EF4-FFF2-40B4-BE49-F238E27FC236}">
                <a16:creationId xmlns:a16="http://schemas.microsoft.com/office/drawing/2014/main" id="{46805D5A-3718-4042-A6E0-1F8CF836B6AC}"/>
              </a:ext>
            </a:extLst>
          </p:cNvPr>
          <p:cNvSpPr txBox="1"/>
          <p:nvPr/>
        </p:nvSpPr>
        <p:spPr>
          <a:xfrm>
            <a:off x="6646369" y="1937981"/>
            <a:ext cx="488250" cy="29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s-PE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s-PE" sz="2400" b="1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 b="1" baseline="-25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D81282-E97F-4D8C-8FE7-DB6BB456E7EB}"/>
              </a:ext>
            </a:extLst>
          </p:cNvPr>
          <p:cNvSpPr txBox="1"/>
          <p:nvPr/>
        </p:nvSpPr>
        <p:spPr>
          <a:xfrm>
            <a:off x="559894" y="3085089"/>
            <a:ext cx="5778545" cy="120032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14a (SOLUCIÓN)</a:t>
            </a:r>
            <a:endParaRPr lang="es-PE" dirty="0"/>
          </a:p>
        </p:txBody>
      </p:sp>
      <p:sp>
        <p:nvSpPr>
          <p:cNvPr id="23" name="Google Shape;1262;p85">
            <a:extLst>
              <a:ext uri="{FF2B5EF4-FFF2-40B4-BE49-F238E27FC236}">
                <a16:creationId xmlns:a16="http://schemas.microsoft.com/office/drawing/2014/main" id="{3475DD08-EE7F-4168-86BF-EF67AABFFBA5}"/>
              </a:ext>
            </a:extLst>
          </p:cNvPr>
          <p:cNvSpPr txBox="1"/>
          <p:nvPr/>
        </p:nvSpPr>
        <p:spPr>
          <a:xfrm>
            <a:off x="427307" y="1519347"/>
            <a:ext cx="5985545" cy="155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PE" sz="2000" dirty="0">
                <a:latin typeface="Calibri"/>
                <a:ea typeface="Calibri"/>
                <a:cs typeface="Calibri"/>
                <a:sym typeface="Calibri"/>
              </a:rPr>
              <a:t>La esfera y cascarón son conductores cargados, entonces estas cargas se acumularán en las superficies: </a:t>
            </a:r>
            <a:r>
              <a:rPr lang="es-PE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s-PE" sz="2000" baseline="-25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s-PE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= Q (superficie de la esfera)</a:t>
            </a:r>
            <a:r>
              <a:rPr lang="es-PE" sz="2000" dirty="0"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s-PE" sz="2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s-PE" sz="2000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PE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(superficie interna del cascarón) </a:t>
            </a:r>
            <a:r>
              <a:rPr lang="es-PE" sz="2000" dirty="0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s-PE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r>
              <a:rPr lang="es-PE" sz="2000" baseline="-25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PE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(superficie exterior del cascarón)</a:t>
            </a:r>
            <a:r>
              <a:rPr lang="es-PE" sz="20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19;p69">
            <a:extLst>
              <a:ext uri="{FF2B5EF4-FFF2-40B4-BE49-F238E27FC236}">
                <a16:creationId xmlns:a16="http://schemas.microsoft.com/office/drawing/2014/main" id="{C1D57F18-DEE4-4E7E-8C20-386E72EF429A}"/>
              </a:ext>
            </a:extLst>
          </p:cNvPr>
          <p:cNvSpPr txBox="1"/>
          <p:nvPr/>
        </p:nvSpPr>
        <p:spPr>
          <a:xfrm>
            <a:off x="2124310" y="4405630"/>
            <a:ext cx="4731652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b="1" dirty="0">
                <a:latin typeface="Calibri"/>
                <a:ea typeface="Calibri"/>
                <a:cs typeface="Calibri"/>
                <a:sym typeface="Calibri"/>
              </a:rPr>
              <a:t>¿CÓMO HALLAR LA CARGA INDUCIDAS Q</a:t>
            </a:r>
            <a:r>
              <a:rPr lang="es-PE" b="1" baseline="-25000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PE" b="1" dirty="0">
                <a:latin typeface="Calibri"/>
                <a:ea typeface="Calibri"/>
                <a:cs typeface="Calibri"/>
                <a:sym typeface="Calibri"/>
              </a:rPr>
              <a:t> Y Q</a:t>
            </a:r>
            <a:r>
              <a:rPr lang="es-PE" b="1" baseline="-25000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PE" b="1" dirty="0">
                <a:latin typeface="Calibri"/>
                <a:ea typeface="Calibri"/>
                <a:cs typeface="Calibri"/>
                <a:sym typeface="Calibri"/>
              </a:rPr>
              <a:t>?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Rectángulo 9">
            <a:extLst>
              <a:ext uri="{FF2B5EF4-FFF2-40B4-BE49-F238E27FC236}">
                <a16:creationId xmlns:a16="http://schemas.microsoft.com/office/drawing/2014/main" id="{EDCCAEC3-DAAA-4D09-96EE-8479C27FCEAC}"/>
              </a:ext>
            </a:extLst>
          </p:cNvPr>
          <p:cNvSpPr/>
          <p:nvPr/>
        </p:nvSpPr>
        <p:spPr>
          <a:xfrm>
            <a:off x="667283" y="3177421"/>
            <a:ext cx="55637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b="1" dirty="0">
                <a:solidFill>
                  <a:srgbClr val="FF0000"/>
                </a:solidFill>
                <a:latin typeface="+mn-lt"/>
              </a:rPr>
              <a:t>En cascarones conductores con carga eléctrica en su interior (CONDUCTOR CON CAVIDAD NO LIBRE) se produce INDUCCIÓN ELECTROSTÁTICA.</a:t>
            </a:r>
          </a:p>
        </p:txBody>
      </p:sp>
      <p:sp>
        <p:nvSpPr>
          <p:cNvPr id="35" name="Google Shape;919;p69">
            <a:extLst>
              <a:ext uri="{FF2B5EF4-FFF2-40B4-BE49-F238E27FC236}">
                <a16:creationId xmlns:a16="http://schemas.microsoft.com/office/drawing/2014/main" id="{CC382706-FAEF-43A5-91E3-DA00139C6895}"/>
              </a:ext>
            </a:extLst>
          </p:cNvPr>
          <p:cNvSpPr txBox="1"/>
          <p:nvPr/>
        </p:nvSpPr>
        <p:spPr>
          <a:xfrm>
            <a:off x="49802" y="4916774"/>
            <a:ext cx="4731652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conservación de la carga en el cascarón: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83C817-49A5-4444-86D2-02185995EF48}"/>
                  </a:ext>
                </a:extLst>
              </p:cNvPr>
              <p:cNvSpPr txBox="1"/>
              <p:nvPr/>
            </p:nvSpPr>
            <p:spPr>
              <a:xfrm>
                <a:off x="4781454" y="4997827"/>
                <a:ext cx="1856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s-PE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83C817-49A5-4444-86D2-02185995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54" y="4997827"/>
                <a:ext cx="1856983" cy="307777"/>
              </a:xfrm>
              <a:prstGeom prst="rect">
                <a:avLst/>
              </a:prstGeom>
              <a:blipFill>
                <a:blip r:embed="rId4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Google Shape;919;p69">
            <a:extLst>
              <a:ext uri="{FF2B5EF4-FFF2-40B4-BE49-F238E27FC236}">
                <a16:creationId xmlns:a16="http://schemas.microsoft.com/office/drawing/2014/main" id="{23CB65AC-9153-41C6-B9F2-04633AEE2920}"/>
              </a:ext>
            </a:extLst>
          </p:cNvPr>
          <p:cNvSpPr txBox="1"/>
          <p:nvPr/>
        </p:nvSpPr>
        <p:spPr>
          <a:xfrm>
            <a:off x="49802" y="5481086"/>
            <a:ext cx="1588077" cy="75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Ley de Gauss:</a:t>
            </a:r>
          </a:p>
          <a:p>
            <a:pPr algn="ctr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(3a &lt; r &lt; 4a)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01BA8B-1CD8-49C2-A3D5-64BC62F48F6A}"/>
              </a:ext>
            </a:extLst>
          </p:cNvPr>
          <p:cNvSpPr/>
          <p:nvPr/>
        </p:nvSpPr>
        <p:spPr>
          <a:xfrm>
            <a:off x="6818332" y="2019691"/>
            <a:ext cx="1969432" cy="1996579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B2F662-D4B5-43B5-B525-BFC8105813BB}"/>
                  </a:ext>
                </a:extLst>
              </p:cNvPr>
              <p:cNvSpPr/>
              <p:nvPr/>
            </p:nvSpPr>
            <p:spPr>
              <a:xfrm>
                <a:off x="1612712" y="5427347"/>
                <a:ext cx="2063322" cy="864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acc>
                          <m:r>
                            <a:rPr lang="es-PE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B2F662-D4B5-43B5-B525-BFC810581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12" y="5427347"/>
                <a:ext cx="2063322" cy="8642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B3023759-E39A-418F-82E0-990E72BAC762}"/>
                  </a:ext>
                </a:extLst>
              </p:cNvPr>
              <p:cNvSpPr/>
              <p:nvPr/>
            </p:nvSpPr>
            <p:spPr>
              <a:xfrm>
                <a:off x="8412273" y="1845645"/>
                <a:ext cx="562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B3023759-E39A-418F-82E0-990E72BAC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73" y="1845645"/>
                <a:ext cx="562911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echa derecha 64">
            <a:extLst>
              <a:ext uri="{FF2B5EF4-FFF2-40B4-BE49-F238E27FC236}">
                <a16:creationId xmlns:a16="http://schemas.microsoft.com/office/drawing/2014/main" id="{38789D05-352D-4031-8FFF-4E5E81D7FF71}"/>
              </a:ext>
            </a:extLst>
          </p:cNvPr>
          <p:cNvSpPr/>
          <p:nvPr/>
        </p:nvSpPr>
        <p:spPr>
          <a:xfrm>
            <a:off x="3730731" y="5521219"/>
            <a:ext cx="499963" cy="52440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3" name="Google Shape;919;p69">
            <a:extLst>
              <a:ext uri="{FF2B5EF4-FFF2-40B4-BE49-F238E27FC236}">
                <a16:creationId xmlns:a16="http://schemas.microsoft.com/office/drawing/2014/main" id="{5C9460AC-43E4-43B3-92D3-95FD97A95A1E}"/>
              </a:ext>
            </a:extLst>
          </p:cNvPr>
          <p:cNvSpPr txBox="1"/>
          <p:nvPr/>
        </p:nvSpPr>
        <p:spPr>
          <a:xfrm>
            <a:off x="3297776" y="6078380"/>
            <a:ext cx="1409206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CONDUCTOR</a:t>
            </a:r>
            <a:endParaRPr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DA85D-F1CA-45A6-B7E3-4B113D639720}"/>
                  </a:ext>
                </a:extLst>
              </p:cNvPr>
              <p:cNvSpPr/>
              <p:nvPr/>
            </p:nvSpPr>
            <p:spPr>
              <a:xfrm>
                <a:off x="4230694" y="5461914"/>
                <a:ext cx="1370440" cy="659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PE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s-PE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PE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s-PE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DA85D-F1CA-45A6-B7E3-4B113D639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694" y="5461914"/>
                <a:ext cx="1370440" cy="659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lecha derecha 64">
            <a:extLst>
              <a:ext uri="{FF2B5EF4-FFF2-40B4-BE49-F238E27FC236}">
                <a16:creationId xmlns:a16="http://schemas.microsoft.com/office/drawing/2014/main" id="{12A0EB8D-E713-4948-BB56-EE0277D16A19}"/>
              </a:ext>
            </a:extLst>
          </p:cNvPr>
          <p:cNvSpPr/>
          <p:nvPr/>
        </p:nvSpPr>
        <p:spPr>
          <a:xfrm>
            <a:off x="5655831" y="5524918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A93A09-4E5C-4100-A661-F3B9F51900E3}"/>
                  </a:ext>
                </a:extLst>
              </p:cNvPr>
              <p:cNvSpPr/>
              <p:nvPr/>
            </p:nvSpPr>
            <p:spPr>
              <a:xfrm>
                <a:off x="6155794" y="5567399"/>
                <a:ext cx="11280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s-P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s-P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A93A09-4E5C-4100-A661-F3B9F5190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794" y="5567399"/>
                <a:ext cx="1128066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lecha derecha 64">
            <a:extLst>
              <a:ext uri="{FF2B5EF4-FFF2-40B4-BE49-F238E27FC236}">
                <a16:creationId xmlns:a16="http://schemas.microsoft.com/office/drawing/2014/main" id="{FACD6F3C-0862-4F5C-8A48-DD20462255D8}"/>
              </a:ext>
            </a:extLst>
          </p:cNvPr>
          <p:cNvSpPr/>
          <p:nvPr/>
        </p:nvSpPr>
        <p:spPr>
          <a:xfrm>
            <a:off x="7311752" y="5524918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789042B-9988-4C75-8869-ED802B1D4885}"/>
                  </a:ext>
                </a:extLst>
              </p:cNvPr>
              <p:cNvSpPr/>
              <p:nvPr/>
            </p:nvSpPr>
            <p:spPr>
              <a:xfrm>
                <a:off x="7810132" y="5571218"/>
                <a:ext cx="12563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s-P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789042B-9988-4C75-8869-ED802B1D4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132" y="5571218"/>
                <a:ext cx="1256306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1 Título">
            <a:extLst>
              <a:ext uri="{FF2B5EF4-FFF2-40B4-BE49-F238E27FC236}">
                <a16:creationId xmlns:a16="http://schemas.microsoft.com/office/drawing/2014/main" id="{B4B810FD-5A6A-430C-869A-EFC7A7986FEF}"/>
              </a:ext>
            </a:extLst>
          </p:cNvPr>
          <p:cNvSpPr txBox="1">
            <a:spLocks/>
          </p:cNvSpPr>
          <p:nvPr/>
        </p:nvSpPr>
        <p:spPr>
          <a:xfrm>
            <a:off x="49802" y="1170647"/>
            <a:ext cx="2115763" cy="445154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2000" dirty="0">
                <a:latin typeface="+mn-lt"/>
              </a:rPr>
              <a:t>(I.) </a:t>
            </a:r>
            <a:r>
              <a:rPr lang="es-ES" sz="2000" u="sng" dirty="0"/>
              <a:t>Análisis previo</a:t>
            </a:r>
            <a:r>
              <a:rPr lang="es-ES" sz="2000" dirty="0">
                <a:latin typeface="+mn-lt"/>
              </a:rPr>
              <a:t>:</a:t>
            </a:r>
          </a:p>
        </p:txBody>
      </p:sp>
      <p:cxnSp>
        <p:nvCxnSpPr>
          <p:cNvPr id="32" name="Conector recto de flecha 69">
            <a:extLst>
              <a:ext uri="{FF2B5EF4-FFF2-40B4-BE49-F238E27FC236}">
                <a16:creationId xmlns:a16="http://schemas.microsoft.com/office/drawing/2014/main" id="{13A65EA5-1B2A-41AA-BBFF-F3B1D58F68E2}"/>
              </a:ext>
            </a:extLst>
          </p:cNvPr>
          <p:cNvCxnSpPr>
            <a:cxnSpLocks/>
          </p:cNvCxnSpPr>
          <p:nvPr/>
        </p:nvCxnSpPr>
        <p:spPr>
          <a:xfrm flipH="1" flipV="1">
            <a:off x="7786938" y="3051809"/>
            <a:ext cx="23194" cy="942306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109">
            <a:extLst>
              <a:ext uri="{FF2B5EF4-FFF2-40B4-BE49-F238E27FC236}">
                <a16:creationId xmlns:a16="http://schemas.microsoft.com/office/drawing/2014/main" id="{8A4BEC28-21F5-44BA-8E19-355CF1B4BB80}"/>
              </a:ext>
            </a:extLst>
          </p:cNvPr>
          <p:cNvSpPr txBox="1"/>
          <p:nvPr/>
        </p:nvSpPr>
        <p:spPr>
          <a:xfrm>
            <a:off x="7669582" y="3429000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329E5B"/>
                </a:solidFill>
              </a:rPr>
              <a:t>r</a:t>
            </a:r>
          </a:p>
        </p:txBody>
      </p:sp>
      <p:sp>
        <p:nvSpPr>
          <p:cNvPr id="39" name="Date Placeholder 2">
            <a:extLst>
              <a:ext uri="{FF2B5EF4-FFF2-40B4-BE49-F238E27FC236}">
                <a16:creationId xmlns:a16="http://schemas.microsoft.com/office/drawing/2014/main" id="{CDC06470-8853-4FC7-9B0A-4C008E6C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905C2E0D-1D7E-4456-8BAC-02AE98F3D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6300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3" grpId="0" animBg="1"/>
      <p:bldP spid="23" grpId="0"/>
      <p:bldP spid="31" grpId="0"/>
      <p:bldP spid="34" grpId="0"/>
      <p:bldP spid="35" grpId="0"/>
      <p:bldP spid="13" grpId="0"/>
      <p:bldP spid="36" grpId="0"/>
      <p:bldP spid="37" grpId="0" animBg="1"/>
      <p:bldP spid="40" grpId="0"/>
      <p:bldP spid="41" grpId="0"/>
      <p:bldP spid="42" grpId="0" animBg="1"/>
      <p:bldP spid="43" grpId="0"/>
      <p:bldP spid="44" grpId="0"/>
      <p:bldP spid="45" grpId="0" animBg="1"/>
      <p:bldP spid="46" grpId="0"/>
      <p:bldP spid="47" grpId="0" animBg="1"/>
      <p:bldP spid="48" grpId="0"/>
      <p:bldP spid="49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14a (SOLUCIÓN)</a:t>
            </a:r>
            <a:endParaRPr lang="es-PE" dirty="0"/>
          </a:p>
        </p:txBody>
      </p:sp>
      <p:sp>
        <p:nvSpPr>
          <p:cNvPr id="32" name="1 Título">
            <a:extLst>
              <a:ext uri="{FF2B5EF4-FFF2-40B4-BE49-F238E27FC236}">
                <a16:creationId xmlns:a16="http://schemas.microsoft.com/office/drawing/2014/main" id="{5FD0F714-9921-4F72-82A9-A2B476914105}"/>
              </a:ext>
            </a:extLst>
          </p:cNvPr>
          <p:cNvSpPr txBox="1">
            <a:spLocks/>
          </p:cNvSpPr>
          <p:nvPr/>
        </p:nvSpPr>
        <p:spPr>
          <a:xfrm>
            <a:off x="41412" y="1472296"/>
            <a:ext cx="3311388" cy="445154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2000" dirty="0">
                <a:latin typeface="+mn-lt"/>
              </a:rPr>
              <a:t>(I.) </a:t>
            </a:r>
            <a:r>
              <a:rPr lang="es-ES" sz="2000" u="sng" dirty="0">
                <a:latin typeface="+mn-lt"/>
              </a:rPr>
              <a:t>Dentro de la esfera</a:t>
            </a:r>
            <a:r>
              <a:rPr lang="es-ES" sz="2000" dirty="0">
                <a:latin typeface="+mn-lt"/>
              </a:rPr>
              <a:t>: (r &lt;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0E6D43-0B40-4941-AD85-BECC970789AD}"/>
                  </a:ext>
                </a:extLst>
              </p:cNvPr>
              <p:cNvSpPr txBox="1"/>
              <p:nvPr/>
            </p:nvSpPr>
            <p:spPr>
              <a:xfrm>
                <a:off x="3538105" y="1521999"/>
                <a:ext cx="20635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  <m:r>
                        <a:rPr lang="es-PE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; 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0E6D43-0B40-4941-AD85-BECC9707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105" y="1521999"/>
                <a:ext cx="2063577" cy="307777"/>
              </a:xfrm>
              <a:prstGeom prst="rect">
                <a:avLst/>
              </a:prstGeom>
              <a:blipFill>
                <a:blip r:embed="rId3"/>
                <a:stretch>
                  <a:fillRect l="-2360" t="-2000" r="-1180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Google Shape;919;p69">
            <a:extLst>
              <a:ext uri="{FF2B5EF4-FFF2-40B4-BE49-F238E27FC236}">
                <a16:creationId xmlns:a16="http://schemas.microsoft.com/office/drawing/2014/main" id="{0ED31CF6-A078-4AF1-9F75-5D1C8A2877AF}"/>
              </a:ext>
            </a:extLst>
          </p:cNvPr>
          <p:cNvSpPr txBox="1"/>
          <p:nvPr/>
        </p:nvSpPr>
        <p:spPr>
          <a:xfrm>
            <a:off x="5770853" y="1476761"/>
            <a:ext cx="2419389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s-PE" b="1" dirty="0">
                <a:latin typeface="Calibri"/>
                <a:ea typeface="Calibri"/>
                <a:cs typeface="Calibri"/>
                <a:sym typeface="Calibri"/>
              </a:rPr>
              <a:t>ESFERA CONDUCTORA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592ED4-FE24-491F-B4EA-C6F3F6348A74}"/>
              </a:ext>
            </a:extLst>
          </p:cNvPr>
          <p:cNvSpPr/>
          <p:nvPr/>
        </p:nvSpPr>
        <p:spPr>
          <a:xfrm>
            <a:off x="3427476" y="1437513"/>
            <a:ext cx="2277038" cy="479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1 Título">
            <a:extLst>
              <a:ext uri="{FF2B5EF4-FFF2-40B4-BE49-F238E27FC236}">
                <a16:creationId xmlns:a16="http://schemas.microsoft.com/office/drawing/2014/main" id="{24CA0738-3018-4641-8C74-A5BD7E5A0AF4}"/>
              </a:ext>
            </a:extLst>
          </p:cNvPr>
          <p:cNvSpPr txBox="1">
            <a:spLocks/>
          </p:cNvSpPr>
          <p:nvPr/>
        </p:nvSpPr>
        <p:spPr>
          <a:xfrm>
            <a:off x="41410" y="2246746"/>
            <a:ext cx="4329253" cy="445154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2000" dirty="0">
                <a:latin typeface="+mn-lt"/>
              </a:rPr>
              <a:t>(II.) </a:t>
            </a:r>
            <a:r>
              <a:rPr lang="es-ES" sz="2000" u="sng" dirty="0">
                <a:latin typeface="+mn-lt"/>
              </a:rPr>
              <a:t>Entre esfera y cascarón</a:t>
            </a:r>
            <a:r>
              <a:rPr lang="es-ES" sz="2000" dirty="0">
                <a:latin typeface="+mn-lt"/>
              </a:rPr>
              <a:t>: (a &lt; r &lt; 3a)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A2B275-C72D-4336-A832-33C96249C9AB}"/>
              </a:ext>
            </a:extLst>
          </p:cNvPr>
          <p:cNvGrpSpPr/>
          <p:nvPr/>
        </p:nvGrpSpPr>
        <p:grpSpPr>
          <a:xfrm>
            <a:off x="457200" y="3356621"/>
            <a:ext cx="2421538" cy="2238375"/>
            <a:chOff x="302004" y="2947418"/>
            <a:chExt cx="2421538" cy="2238375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D356420-6082-4E85-9CBA-DE288C199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217" y="2947418"/>
              <a:ext cx="2219325" cy="2238375"/>
            </a:xfrm>
            <a:prstGeom prst="rect">
              <a:avLst/>
            </a:prstGeom>
          </p:spPr>
        </p:pic>
        <p:sp>
          <p:nvSpPr>
            <p:cNvPr id="53" name="Google Shape;1303;p85">
              <a:extLst>
                <a:ext uri="{FF2B5EF4-FFF2-40B4-BE49-F238E27FC236}">
                  <a16:creationId xmlns:a16="http://schemas.microsoft.com/office/drawing/2014/main" id="{A4A31B05-0B3E-48C4-8626-7854FF98F37E}"/>
                </a:ext>
              </a:extLst>
            </p:cNvPr>
            <p:cNvSpPr txBox="1"/>
            <p:nvPr/>
          </p:nvSpPr>
          <p:spPr>
            <a:xfrm>
              <a:off x="945450" y="3762835"/>
              <a:ext cx="488250" cy="296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sz="2400" b="1" dirty="0"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24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304;p85">
              <a:extLst>
                <a:ext uri="{FF2B5EF4-FFF2-40B4-BE49-F238E27FC236}">
                  <a16:creationId xmlns:a16="http://schemas.microsoft.com/office/drawing/2014/main" id="{BFE98FF8-4780-4333-82A8-514FBA0243DF}"/>
                </a:ext>
              </a:extLst>
            </p:cNvPr>
            <p:cNvSpPr txBox="1"/>
            <p:nvPr/>
          </p:nvSpPr>
          <p:spPr>
            <a:xfrm>
              <a:off x="701325" y="3365749"/>
              <a:ext cx="488250" cy="296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sz="2400" b="1" dirty="0">
                  <a:latin typeface="Calibri"/>
                  <a:ea typeface="Calibri"/>
                  <a:cs typeface="Calibri"/>
                  <a:sym typeface="Calibri"/>
                </a:rPr>
                <a:t>-Q</a:t>
              </a:r>
              <a:endParaRPr sz="24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305;p85">
              <a:extLst>
                <a:ext uri="{FF2B5EF4-FFF2-40B4-BE49-F238E27FC236}">
                  <a16:creationId xmlns:a16="http://schemas.microsoft.com/office/drawing/2014/main" id="{A7A829BE-0D41-4746-9EDF-6F55BF22F2B2}"/>
                </a:ext>
              </a:extLst>
            </p:cNvPr>
            <p:cNvSpPr txBox="1"/>
            <p:nvPr/>
          </p:nvSpPr>
          <p:spPr>
            <a:xfrm>
              <a:off x="302004" y="2986605"/>
              <a:ext cx="643446" cy="296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sz="2400" b="1" dirty="0">
                  <a:latin typeface="Calibri"/>
                  <a:ea typeface="Calibri"/>
                  <a:cs typeface="Calibri"/>
                  <a:sym typeface="Calibri"/>
                </a:rPr>
                <a:t>-2Q</a:t>
              </a:r>
              <a:endParaRPr sz="24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F3967-4BCC-4776-99A8-9028BF163AB3}"/>
                  </a:ext>
                </a:extLst>
              </p:cNvPr>
              <p:cNvSpPr txBox="1"/>
              <p:nvPr/>
            </p:nvSpPr>
            <p:spPr>
              <a:xfrm>
                <a:off x="3954596" y="3247718"/>
                <a:ext cx="2130134" cy="864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acc>
                          <m: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F3967-4BCC-4776-99A8-9028BF16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96" y="3247718"/>
                <a:ext cx="2130134" cy="86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F17FA97-0A85-433D-BDB5-8D3B7561548C}"/>
                  </a:ext>
                </a:extLst>
              </p:cNvPr>
              <p:cNvSpPr txBox="1"/>
              <p:nvPr/>
            </p:nvSpPr>
            <p:spPr>
              <a:xfrm>
                <a:off x="6833859" y="3212200"/>
                <a:ext cx="1541704" cy="845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F17FA97-0A85-433D-BDB5-8D3B75615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859" y="3212200"/>
                <a:ext cx="1541704" cy="8454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21BA69-14CA-4E0E-8223-2E5DD723352F}"/>
                  </a:ext>
                </a:extLst>
              </p:cNvPr>
              <p:cNvSpPr txBox="1"/>
              <p:nvPr/>
            </p:nvSpPr>
            <p:spPr>
              <a:xfrm>
                <a:off x="5353436" y="5227168"/>
                <a:ext cx="2779542" cy="61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  <m:r>
                        <a:rPr lang="es-PE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num>
                        <m:den>
                          <m:sSub>
                            <m:sSubPr>
                              <m:ctrlPr>
                                <a:rPr lang="es-P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1" i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s-PE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𝛑</m:t>
                              </m:r>
                              <m:r>
                                <a:rPr lang="es-PE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lang="es-PE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s-P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  <m:r>
                        <a:rPr lang="es-PE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</m:t>
                      </m:r>
                      <m:r>
                        <a:rPr lang="es-PE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</m:t>
                      </m:r>
                      <m:r>
                        <a:rPr lang="es-PE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PE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s-PE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PE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21BA69-14CA-4E0E-8223-2E5DD723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436" y="5227168"/>
                <a:ext cx="2779542" cy="612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lecha derecha 64">
            <a:extLst>
              <a:ext uri="{FF2B5EF4-FFF2-40B4-BE49-F238E27FC236}">
                <a16:creationId xmlns:a16="http://schemas.microsoft.com/office/drawing/2014/main" id="{E4BC6EA8-8778-4A30-8685-7BD03860F4DF}"/>
              </a:ext>
            </a:extLst>
          </p:cNvPr>
          <p:cNvSpPr/>
          <p:nvPr/>
        </p:nvSpPr>
        <p:spPr>
          <a:xfrm>
            <a:off x="6247414" y="3323145"/>
            <a:ext cx="499963" cy="524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0" name="Google Shape;919;p69">
            <a:extLst>
              <a:ext uri="{FF2B5EF4-FFF2-40B4-BE49-F238E27FC236}">
                <a16:creationId xmlns:a16="http://schemas.microsoft.com/office/drawing/2014/main" id="{9379DF8B-1C33-4267-8ACD-3A8157BDB30D}"/>
              </a:ext>
            </a:extLst>
          </p:cNvPr>
          <p:cNvSpPr txBox="1"/>
          <p:nvPr/>
        </p:nvSpPr>
        <p:spPr>
          <a:xfrm>
            <a:off x="5434166" y="2793531"/>
            <a:ext cx="2022066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SIMETRÍA ESFÉRICA</a:t>
            </a:r>
            <a:endParaRPr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19;p69">
            <a:extLst>
              <a:ext uri="{FF2B5EF4-FFF2-40B4-BE49-F238E27FC236}">
                <a16:creationId xmlns:a16="http://schemas.microsoft.com/office/drawing/2014/main" id="{D426F7BB-4FA3-44C3-8D1B-8B97448066C9}"/>
              </a:ext>
            </a:extLst>
          </p:cNvPr>
          <p:cNvSpPr txBox="1"/>
          <p:nvPr/>
        </p:nvSpPr>
        <p:spPr>
          <a:xfrm>
            <a:off x="3957479" y="4358155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A65752C0-1B65-4992-8478-756D8D14C70A}"/>
              </a:ext>
            </a:extLst>
          </p:cNvPr>
          <p:cNvSpPr/>
          <p:nvPr/>
        </p:nvSpPr>
        <p:spPr>
          <a:xfrm>
            <a:off x="3442464" y="2853338"/>
            <a:ext cx="340488" cy="307707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AEE132-1E04-428F-92DD-DFA5329916F7}"/>
              </a:ext>
            </a:extLst>
          </p:cNvPr>
          <p:cNvSpPr/>
          <p:nvPr/>
        </p:nvSpPr>
        <p:spPr>
          <a:xfrm>
            <a:off x="5253910" y="5108283"/>
            <a:ext cx="2967301" cy="822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719962-134B-4B04-A8B3-49A0ABA43B77}"/>
                  </a:ext>
                </a:extLst>
              </p:cNvPr>
              <p:cNvSpPr txBox="1"/>
              <p:nvPr/>
            </p:nvSpPr>
            <p:spPr>
              <a:xfrm>
                <a:off x="5353436" y="4292564"/>
                <a:ext cx="1627112" cy="612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s-PE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719962-134B-4B04-A8B3-49A0ABA43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436" y="4292564"/>
                <a:ext cx="1627112" cy="6129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919;p69">
            <a:extLst>
              <a:ext uri="{FF2B5EF4-FFF2-40B4-BE49-F238E27FC236}">
                <a16:creationId xmlns:a16="http://schemas.microsoft.com/office/drawing/2014/main" id="{0A1C13A7-CECA-41E4-92C4-9316F23195D2}"/>
              </a:ext>
            </a:extLst>
          </p:cNvPr>
          <p:cNvSpPr txBox="1"/>
          <p:nvPr/>
        </p:nvSpPr>
        <p:spPr>
          <a:xfrm>
            <a:off x="3957479" y="5271587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11DD8A4-A72C-40A3-B92C-22D5B8797143}"/>
              </a:ext>
            </a:extLst>
          </p:cNvPr>
          <p:cNvSpPr/>
          <p:nvPr/>
        </p:nvSpPr>
        <p:spPr>
          <a:xfrm>
            <a:off x="1041677" y="3731137"/>
            <a:ext cx="1481699" cy="146033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Conector recto de flecha 69">
            <a:extLst>
              <a:ext uri="{FF2B5EF4-FFF2-40B4-BE49-F238E27FC236}">
                <a16:creationId xmlns:a16="http://schemas.microsoft.com/office/drawing/2014/main" id="{4789DDC0-49D4-421C-81D6-72B7CF6301A7}"/>
              </a:ext>
            </a:extLst>
          </p:cNvPr>
          <p:cNvCxnSpPr>
            <a:cxnSpLocks/>
            <a:endCxn id="66" idx="4"/>
          </p:cNvCxnSpPr>
          <p:nvPr/>
        </p:nvCxnSpPr>
        <p:spPr>
          <a:xfrm>
            <a:off x="1745605" y="4494703"/>
            <a:ext cx="36922" cy="69677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109">
            <a:extLst>
              <a:ext uri="{FF2B5EF4-FFF2-40B4-BE49-F238E27FC236}">
                <a16:creationId xmlns:a16="http://schemas.microsoft.com/office/drawing/2014/main" id="{19CE560F-FCD7-4AD6-A5E5-04947D942EB3}"/>
              </a:ext>
            </a:extLst>
          </p:cNvPr>
          <p:cNvSpPr txBox="1"/>
          <p:nvPr/>
        </p:nvSpPr>
        <p:spPr>
          <a:xfrm>
            <a:off x="1632203" y="4612255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329E5B"/>
                </a:solidFill>
              </a:rPr>
              <a:t>r</a:t>
            </a:r>
          </a:p>
        </p:txBody>
      </p:sp>
      <p:cxnSp>
        <p:nvCxnSpPr>
          <p:cNvPr id="69" name="Conector recto de flecha 8">
            <a:extLst>
              <a:ext uri="{FF2B5EF4-FFF2-40B4-BE49-F238E27FC236}">
                <a16:creationId xmlns:a16="http://schemas.microsoft.com/office/drawing/2014/main" id="{F1DCCB80-5CBE-40FB-B8D6-42E7E10D3ABF}"/>
              </a:ext>
            </a:extLst>
          </p:cNvPr>
          <p:cNvCxnSpPr>
            <a:cxnSpLocks/>
          </p:cNvCxnSpPr>
          <p:nvPr/>
        </p:nvCxnSpPr>
        <p:spPr>
          <a:xfrm flipV="1">
            <a:off x="2384634" y="3392252"/>
            <a:ext cx="691212" cy="644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8">
            <a:extLst>
              <a:ext uri="{FF2B5EF4-FFF2-40B4-BE49-F238E27FC236}">
                <a16:creationId xmlns:a16="http://schemas.microsoft.com/office/drawing/2014/main" id="{79974E00-AC8F-4B7E-A0C6-275C77657811}"/>
              </a:ext>
            </a:extLst>
          </p:cNvPr>
          <p:cNvCxnSpPr>
            <a:cxnSpLocks/>
          </p:cNvCxnSpPr>
          <p:nvPr/>
        </p:nvCxnSpPr>
        <p:spPr>
          <a:xfrm flipV="1">
            <a:off x="2262146" y="3501123"/>
            <a:ext cx="442462" cy="4052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A6182A5-4365-4BDB-9B1F-A619FC9F320B}"/>
                  </a:ext>
                </a:extLst>
              </p:cNvPr>
              <p:cNvSpPr/>
              <p:nvPr/>
            </p:nvSpPr>
            <p:spPr>
              <a:xfrm>
                <a:off x="2129106" y="3207683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A6182A5-4365-4BDB-9B1F-A619FC9F3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106" y="3207683"/>
                <a:ext cx="468398" cy="461665"/>
              </a:xfrm>
              <a:prstGeom prst="rect">
                <a:avLst/>
              </a:prstGeom>
              <a:blipFill>
                <a:blip r:embed="rId9"/>
                <a:stretch>
                  <a:fillRect t="-6579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41EF20A-33DC-4F56-AE8B-4F45F195AA48}"/>
                  </a:ext>
                </a:extLst>
              </p:cNvPr>
              <p:cNvSpPr/>
              <p:nvPr/>
            </p:nvSpPr>
            <p:spPr>
              <a:xfrm>
                <a:off x="2626848" y="2985022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41EF20A-33DC-4F56-AE8B-4F45F195A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48" y="2985022"/>
                <a:ext cx="452367" cy="461665"/>
              </a:xfrm>
              <a:prstGeom prst="rect">
                <a:avLst/>
              </a:prstGeom>
              <a:blipFill>
                <a:blip r:embed="rId10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18">
                <a:extLst>
                  <a:ext uri="{FF2B5EF4-FFF2-40B4-BE49-F238E27FC236}">
                    <a16:creationId xmlns:a16="http://schemas.microsoft.com/office/drawing/2014/main" id="{F8EAFA79-FB24-4D29-B095-BC3D3F50341E}"/>
                  </a:ext>
                </a:extLst>
              </p:cNvPr>
              <p:cNvSpPr/>
              <p:nvPr/>
            </p:nvSpPr>
            <p:spPr>
              <a:xfrm>
                <a:off x="1984740" y="5088797"/>
                <a:ext cx="562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Rectangle 18">
                <a:extLst>
                  <a:ext uri="{FF2B5EF4-FFF2-40B4-BE49-F238E27FC236}">
                    <a16:creationId xmlns:a16="http://schemas.microsoft.com/office/drawing/2014/main" id="{F8EAFA79-FB24-4D29-B095-BC3D3F503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40" y="5088797"/>
                <a:ext cx="562911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Date Placeholder 2">
            <a:extLst>
              <a:ext uri="{FF2B5EF4-FFF2-40B4-BE49-F238E27FC236}">
                <a16:creationId xmlns:a16="http://schemas.microsoft.com/office/drawing/2014/main" id="{30DC5BC6-C333-4A89-B1FC-FBE8C07D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6E16E14C-7DEE-45C1-A9F2-3E381643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375386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39" grpId="0"/>
      <p:bldP spid="50" grpId="0" animBg="1"/>
      <p:bldP spid="51" grpId="0"/>
      <p:bldP spid="56" grpId="0"/>
      <p:bldP spid="57" grpId="0"/>
      <p:bldP spid="58" grpId="0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8" grpId="0"/>
      <p:bldP spid="71" grpId="0"/>
      <p:bldP spid="72" grpId="0"/>
      <p:bldP spid="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14a (SOLUCIÓN)</a:t>
            </a:r>
            <a:endParaRPr lang="es-PE" dirty="0"/>
          </a:p>
        </p:txBody>
      </p:sp>
      <p:sp>
        <p:nvSpPr>
          <p:cNvPr id="32" name="1 Título">
            <a:extLst>
              <a:ext uri="{FF2B5EF4-FFF2-40B4-BE49-F238E27FC236}">
                <a16:creationId xmlns:a16="http://schemas.microsoft.com/office/drawing/2014/main" id="{5FD0F714-9921-4F72-82A9-A2B476914105}"/>
              </a:ext>
            </a:extLst>
          </p:cNvPr>
          <p:cNvSpPr txBox="1">
            <a:spLocks/>
          </p:cNvSpPr>
          <p:nvPr/>
        </p:nvSpPr>
        <p:spPr>
          <a:xfrm>
            <a:off x="41411" y="1472296"/>
            <a:ext cx="4145717" cy="445154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r>
              <a:rPr lang="es-ES" sz="2000" dirty="0">
                <a:latin typeface="+mn-lt"/>
              </a:rPr>
              <a:t>(III.) </a:t>
            </a:r>
            <a:r>
              <a:rPr lang="es-ES" sz="2000" u="sng" dirty="0">
                <a:latin typeface="+mn-lt"/>
              </a:rPr>
              <a:t>Dentro del cascarón</a:t>
            </a:r>
            <a:r>
              <a:rPr lang="es-ES" sz="2000" dirty="0"/>
              <a:t>: (3a &lt; r &lt; 4a)</a:t>
            </a:r>
            <a:endParaRPr lang="es-ES" sz="2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0E6D43-0B40-4941-AD85-BECC970789AD}"/>
                  </a:ext>
                </a:extLst>
              </p:cNvPr>
              <p:cNvSpPr txBox="1"/>
              <p:nvPr/>
            </p:nvSpPr>
            <p:spPr>
              <a:xfrm>
                <a:off x="4296185" y="1523595"/>
                <a:ext cx="23585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  <m:r>
                        <a:rPr lang="es-PE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; 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𝟑𝐚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𝟒𝐚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0E6D43-0B40-4941-AD85-BECC9707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185" y="1523595"/>
                <a:ext cx="2358531" cy="307777"/>
              </a:xfrm>
              <a:prstGeom prst="rect">
                <a:avLst/>
              </a:prstGeom>
              <a:blipFill>
                <a:blip r:embed="rId3"/>
                <a:stretch>
                  <a:fillRect l="-2326" t="-2000" r="-180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Google Shape;919;p69">
            <a:extLst>
              <a:ext uri="{FF2B5EF4-FFF2-40B4-BE49-F238E27FC236}">
                <a16:creationId xmlns:a16="http://schemas.microsoft.com/office/drawing/2014/main" id="{0ED31CF6-A078-4AF1-9F75-5D1C8A2877AF}"/>
              </a:ext>
            </a:extLst>
          </p:cNvPr>
          <p:cNvSpPr txBox="1"/>
          <p:nvPr/>
        </p:nvSpPr>
        <p:spPr>
          <a:xfrm>
            <a:off x="6966738" y="1345731"/>
            <a:ext cx="1395015" cy="6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s-PE" b="1" dirty="0">
                <a:latin typeface="Calibri"/>
                <a:ea typeface="Calibri"/>
                <a:cs typeface="Calibri"/>
                <a:sym typeface="Calibri"/>
              </a:rPr>
              <a:t>CASCARÓN CONDUCTOR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0592ED4-FE24-491F-B4EA-C6F3F6348A74}"/>
              </a:ext>
            </a:extLst>
          </p:cNvPr>
          <p:cNvSpPr/>
          <p:nvPr/>
        </p:nvSpPr>
        <p:spPr>
          <a:xfrm>
            <a:off x="4185556" y="1439109"/>
            <a:ext cx="2601138" cy="479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1 Título">
            <a:extLst>
              <a:ext uri="{FF2B5EF4-FFF2-40B4-BE49-F238E27FC236}">
                <a16:creationId xmlns:a16="http://schemas.microsoft.com/office/drawing/2014/main" id="{24CA0738-3018-4641-8C74-A5BD7E5A0AF4}"/>
              </a:ext>
            </a:extLst>
          </p:cNvPr>
          <p:cNvSpPr txBox="1">
            <a:spLocks/>
          </p:cNvSpPr>
          <p:nvPr/>
        </p:nvSpPr>
        <p:spPr>
          <a:xfrm>
            <a:off x="41410" y="2246746"/>
            <a:ext cx="3632485" cy="445154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2000" dirty="0">
                <a:latin typeface="+mn-lt"/>
              </a:rPr>
              <a:t>(IV.) </a:t>
            </a:r>
            <a:r>
              <a:rPr lang="es-ES" sz="2000" u="sng" dirty="0">
                <a:latin typeface="+mn-lt"/>
              </a:rPr>
              <a:t>Afuera del cascarón</a:t>
            </a:r>
            <a:r>
              <a:rPr lang="es-ES" sz="2000" dirty="0">
                <a:latin typeface="+mn-lt"/>
              </a:rPr>
              <a:t>: (r &gt; 4a)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A2B275-C72D-4336-A832-33C96249C9AB}"/>
              </a:ext>
            </a:extLst>
          </p:cNvPr>
          <p:cNvGrpSpPr/>
          <p:nvPr/>
        </p:nvGrpSpPr>
        <p:grpSpPr>
          <a:xfrm>
            <a:off x="274251" y="3468105"/>
            <a:ext cx="2421538" cy="2238375"/>
            <a:chOff x="302004" y="2947418"/>
            <a:chExt cx="2421538" cy="2238375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D356420-6082-4E85-9CBA-DE288C199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217" y="2947418"/>
              <a:ext cx="2219325" cy="2238375"/>
            </a:xfrm>
            <a:prstGeom prst="rect">
              <a:avLst/>
            </a:prstGeom>
          </p:spPr>
        </p:pic>
        <p:sp>
          <p:nvSpPr>
            <p:cNvPr id="53" name="Google Shape;1303;p85">
              <a:extLst>
                <a:ext uri="{FF2B5EF4-FFF2-40B4-BE49-F238E27FC236}">
                  <a16:creationId xmlns:a16="http://schemas.microsoft.com/office/drawing/2014/main" id="{A4A31B05-0B3E-48C4-8626-7854FF98F37E}"/>
                </a:ext>
              </a:extLst>
            </p:cNvPr>
            <p:cNvSpPr txBox="1"/>
            <p:nvPr/>
          </p:nvSpPr>
          <p:spPr>
            <a:xfrm>
              <a:off x="945450" y="3762835"/>
              <a:ext cx="488250" cy="296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sz="2400" b="1" dirty="0"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24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304;p85">
              <a:extLst>
                <a:ext uri="{FF2B5EF4-FFF2-40B4-BE49-F238E27FC236}">
                  <a16:creationId xmlns:a16="http://schemas.microsoft.com/office/drawing/2014/main" id="{BFE98FF8-4780-4333-82A8-514FBA0243DF}"/>
                </a:ext>
              </a:extLst>
            </p:cNvPr>
            <p:cNvSpPr txBox="1"/>
            <p:nvPr/>
          </p:nvSpPr>
          <p:spPr>
            <a:xfrm>
              <a:off x="701325" y="3365749"/>
              <a:ext cx="488250" cy="296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sz="2400" b="1" dirty="0">
                  <a:latin typeface="Calibri"/>
                  <a:ea typeface="Calibri"/>
                  <a:cs typeface="Calibri"/>
                  <a:sym typeface="Calibri"/>
                </a:rPr>
                <a:t>-Q</a:t>
              </a:r>
              <a:endParaRPr sz="24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305;p85">
              <a:extLst>
                <a:ext uri="{FF2B5EF4-FFF2-40B4-BE49-F238E27FC236}">
                  <a16:creationId xmlns:a16="http://schemas.microsoft.com/office/drawing/2014/main" id="{A7A829BE-0D41-4746-9EDF-6F55BF22F2B2}"/>
                </a:ext>
              </a:extLst>
            </p:cNvPr>
            <p:cNvSpPr txBox="1"/>
            <p:nvPr/>
          </p:nvSpPr>
          <p:spPr>
            <a:xfrm>
              <a:off x="302004" y="2986605"/>
              <a:ext cx="643446" cy="296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sz="2400" b="1" dirty="0">
                  <a:latin typeface="Calibri"/>
                  <a:ea typeface="Calibri"/>
                  <a:cs typeface="Calibri"/>
                  <a:sym typeface="Calibri"/>
                </a:rPr>
                <a:t>-2Q</a:t>
              </a:r>
              <a:endParaRPr sz="24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F3967-4BCC-4776-99A8-9028BF163AB3}"/>
                  </a:ext>
                </a:extLst>
              </p:cNvPr>
              <p:cNvSpPr txBox="1"/>
              <p:nvPr/>
            </p:nvSpPr>
            <p:spPr>
              <a:xfrm>
                <a:off x="3711315" y="3121883"/>
                <a:ext cx="2130134" cy="864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acc>
                          <m: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F3967-4BCC-4776-99A8-9028BF16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315" y="3121883"/>
                <a:ext cx="2130134" cy="86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F17FA97-0A85-433D-BDB5-8D3B7561548C}"/>
                  </a:ext>
                </a:extLst>
              </p:cNvPr>
              <p:cNvSpPr txBox="1"/>
              <p:nvPr/>
            </p:nvSpPr>
            <p:spPr>
              <a:xfrm>
                <a:off x="6590578" y="3086365"/>
                <a:ext cx="1764137" cy="845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F17FA97-0A85-433D-BDB5-8D3B75615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578" y="3086365"/>
                <a:ext cx="1764137" cy="8454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21BA69-14CA-4E0E-8223-2E5DD723352F}"/>
                  </a:ext>
                </a:extLst>
              </p:cNvPr>
              <p:cNvSpPr txBox="1"/>
              <p:nvPr/>
            </p:nvSpPr>
            <p:spPr>
              <a:xfrm>
                <a:off x="5117009" y="5211038"/>
                <a:ext cx="2511841" cy="612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  <m:r>
                        <a:rPr lang="es-PE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𝐐</m:t>
                          </m:r>
                        </m:num>
                        <m:den>
                          <m:sSub>
                            <m:sSubPr>
                              <m:ctrlPr>
                                <a:rPr lang="es-PE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s-PE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𝛑</m:t>
                              </m:r>
                              <m:r>
                                <a:rPr lang="es-PE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𝛆</m:t>
                              </m:r>
                            </m:e>
                            <m:sub>
                              <m:r>
                                <a:rPr lang="es-PE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p>
                              <m:r>
                                <a:rPr lang="es-PE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es-PE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</m:acc>
                      <m:r>
                        <a:rPr lang="es-PE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</m:t>
                      </m:r>
                      <m:r>
                        <a:rPr lang="es-PE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s-PE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s-PE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921BA69-14CA-4E0E-8223-2E5DD723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009" y="5211038"/>
                <a:ext cx="2511841" cy="612604"/>
              </a:xfrm>
              <a:prstGeom prst="rect">
                <a:avLst/>
              </a:prstGeom>
              <a:blipFill>
                <a:blip r:embed="rId7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lecha derecha 64">
            <a:extLst>
              <a:ext uri="{FF2B5EF4-FFF2-40B4-BE49-F238E27FC236}">
                <a16:creationId xmlns:a16="http://schemas.microsoft.com/office/drawing/2014/main" id="{E4BC6EA8-8778-4A30-8685-7BD03860F4DF}"/>
              </a:ext>
            </a:extLst>
          </p:cNvPr>
          <p:cNvSpPr/>
          <p:nvPr/>
        </p:nvSpPr>
        <p:spPr>
          <a:xfrm>
            <a:off x="6004133" y="3197310"/>
            <a:ext cx="499963" cy="524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0" name="Google Shape;919;p69">
            <a:extLst>
              <a:ext uri="{FF2B5EF4-FFF2-40B4-BE49-F238E27FC236}">
                <a16:creationId xmlns:a16="http://schemas.microsoft.com/office/drawing/2014/main" id="{9379DF8B-1C33-4267-8ACD-3A8157BDB30D}"/>
              </a:ext>
            </a:extLst>
          </p:cNvPr>
          <p:cNvSpPr txBox="1"/>
          <p:nvPr/>
        </p:nvSpPr>
        <p:spPr>
          <a:xfrm>
            <a:off x="5257997" y="2667696"/>
            <a:ext cx="2022066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SIMETRÍA ESFÉRICA</a:t>
            </a:r>
            <a:endParaRPr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19;p69">
            <a:extLst>
              <a:ext uri="{FF2B5EF4-FFF2-40B4-BE49-F238E27FC236}">
                <a16:creationId xmlns:a16="http://schemas.microsoft.com/office/drawing/2014/main" id="{D426F7BB-4FA3-44C3-8D1B-8B97448066C9}"/>
              </a:ext>
            </a:extLst>
          </p:cNvPr>
          <p:cNvSpPr txBox="1"/>
          <p:nvPr/>
        </p:nvSpPr>
        <p:spPr>
          <a:xfrm>
            <a:off x="3714198" y="4265876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A65752C0-1B65-4992-8478-756D8D14C70A}"/>
              </a:ext>
            </a:extLst>
          </p:cNvPr>
          <p:cNvSpPr/>
          <p:nvPr/>
        </p:nvSpPr>
        <p:spPr>
          <a:xfrm>
            <a:off x="3333407" y="2786226"/>
            <a:ext cx="340488" cy="321190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AEE132-1E04-428F-92DD-DFA5329916F7}"/>
              </a:ext>
            </a:extLst>
          </p:cNvPr>
          <p:cNvSpPr/>
          <p:nvPr/>
        </p:nvSpPr>
        <p:spPr>
          <a:xfrm>
            <a:off x="5010629" y="5091505"/>
            <a:ext cx="2732035" cy="8221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719962-134B-4B04-A8B3-49A0ABA43B77}"/>
                  </a:ext>
                </a:extLst>
              </p:cNvPr>
              <p:cNvSpPr txBox="1"/>
              <p:nvPr/>
            </p:nvSpPr>
            <p:spPr>
              <a:xfrm>
                <a:off x="5110155" y="4200285"/>
                <a:ext cx="1868140" cy="612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s-PE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s-PE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s-PE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A719962-134B-4B04-A8B3-49A0ABA43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155" y="4200285"/>
                <a:ext cx="1868140" cy="6129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Google Shape;919;p69">
            <a:extLst>
              <a:ext uri="{FF2B5EF4-FFF2-40B4-BE49-F238E27FC236}">
                <a16:creationId xmlns:a16="http://schemas.microsoft.com/office/drawing/2014/main" id="{0A1C13A7-CECA-41E4-92C4-9316F23195D2}"/>
              </a:ext>
            </a:extLst>
          </p:cNvPr>
          <p:cNvSpPr txBox="1"/>
          <p:nvPr/>
        </p:nvSpPr>
        <p:spPr>
          <a:xfrm>
            <a:off x="3714198" y="5254809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11DD8A4-A72C-40A3-B92C-22D5B8797143}"/>
              </a:ext>
            </a:extLst>
          </p:cNvPr>
          <p:cNvSpPr/>
          <p:nvPr/>
        </p:nvSpPr>
        <p:spPr>
          <a:xfrm>
            <a:off x="281731" y="3304683"/>
            <a:ext cx="2612717" cy="25854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Conector recto de flecha 69">
            <a:extLst>
              <a:ext uri="{FF2B5EF4-FFF2-40B4-BE49-F238E27FC236}">
                <a16:creationId xmlns:a16="http://schemas.microsoft.com/office/drawing/2014/main" id="{4789DDC0-49D4-421C-81D6-72B7CF6301A7}"/>
              </a:ext>
            </a:extLst>
          </p:cNvPr>
          <p:cNvCxnSpPr>
            <a:cxnSpLocks/>
            <a:endCxn id="66" idx="4"/>
          </p:cNvCxnSpPr>
          <p:nvPr/>
        </p:nvCxnSpPr>
        <p:spPr>
          <a:xfrm>
            <a:off x="1584229" y="4597411"/>
            <a:ext cx="3861" cy="129272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109">
            <a:extLst>
              <a:ext uri="{FF2B5EF4-FFF2-40B4-BE49-F238E27FC236}">
                <a16:creationId xmlns:a16="http://schemas.microsoft.com/office/drawing/2014/main" id="{19CE560F-FCD7-4AD6-A5E5-04947D942EB3}"/>
              </a:ext>
            </a:extLst>
          </p:cNvPr>
          <p:cNvSpPr txBox="1"/>
          <p:nvPr/>
        </p:nvSpPr>
        <p:spPr>
          <a:xfrm>
            <a:off x="1457977" y="5028750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329E5B"/>
                </a:solidFill>
              </a:rPr>
              <a:t>r</a:t>
            </a:r>
          </a:p>
        </p:txBody>
      </p:sp>
      <p:cxnSp>
        <p:nvCxnSpPr>
          <p:cNvPr id="69" name="Conector recto de flecha 8">
            <a:extLst>
              <a:ext uri="{FF2B5EF4-FFF2-40B4-BE49-F238E27FC236}">
                <a16:creationId xmlns:a16="http://schemas.microsoft.com/office/drawing/2014/main" id="{F1DCCB80-5CBE-40FB-B8D6-42E7E10D3ABF}"/>
              </a:ext>
            </a:extLst>
          </p:cNvPr>
          <p:cNvCxnSpPr>
            <a:cxnSpLocks/>
          </p:cNvCxnSpPr>
          <p:nvPr/>
        </p:nvCxnSpPr>
        <p:spPr>
          <a:xfrm flipV="1">
            <a:off x="2550419" y="3093907"/>
            <a:ext cx="691212" cy="644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8">
            <a:extLst>
              <a:ext uri="{FF2B5EF4-FFF2-40B4-BE49-F238E27FC236}">
                <a16:creationId xmlns:a16="http://schemas.microsoft.com/office/drawing/2014/main" id="{79974E00-AC8F-4B7E-A0C6-275C77657811}"/>
              </a:ext>
            </a:extLst>
          </p:cNvPr>
          <p:cNvCxnSpPr>
            <a:cxnSpLocks/>
          </p:cNvCxnSpPr>
          <p:nvPr/>
        </p:nvCxnSpPr>
        <p:spPr>
          <a:xfrm flipV="1">
            <a:off x="2427931" y="3202778"/>
            <a:ext cx="442462" cy="4052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A6182A5-4365-4BDB-9B1F-A619FC9F320B}"/>
                  </a:ext>
                </a:extLst>
              </p:cNvPr>
              <p:cNvSpPr/>
              <p:nvPr/>
            </p:nvSpPr>
            <p:spPr>
              <a:xfrm>
                <a:off x="2294891" y="2909338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A6182A5-4365-4BDB-9B1F-A619FC9F3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891" y="2909338"/>
                <a:ext cx="468398" cy="461665"/>
              </a:xfrm>
              <a:prstGeom prst="rect">
                <a:avLst/>
              </a:prstGeom>
              <a:blipFill>
                <a:blip r:embed="rId9"/>
                <a:stretch>
                  <a:fillRect t="-6579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41EF20A-33DC-4F56-AE8B-4F45F195AA48}"/>
                  </a:ext>
                </a:extLst>
              </p:cNvPr>
              <p:cNvSpPr/>
              <p:nvPr/>
            </p:nvSpPr>
            <p:spPr>
              <a:xfrm>
                <a:off x="2792633" y="2686677"/>
                <a:ext cx="452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41EF20A-33DC-4F56-AE8B-4F45F195A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33" y="2686677"/>
                <a:ext cx="452367" cy="461665"/>
              </a:xfrm>
              <a:prstGeom prst="rect">
                <a:avLst/>
              </a:prstGeom>
              <a:blipFill>
                <a:blip r:embed="rId10"/>
                <a:stretch>
                  <a:fillRect r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18">
                <a:extLst>
                  <a:ext uri="{FF2B5EF4-FFF2-40B4-BE49-F238E27FC236}">
                    <a16:creationId xmlns:a16="http://schemas.microsoft.com/office/drawing/2014/main" id="{F8EAFA79-FB24-4D29-B095-BC3D3F50341E}"/>
                  </a:ext>
                </a:extLst>
              </p:cNvPr>
              <p:cNvSpPr/>
              <p:nvPr/>
            </p:nvSpPr>
            <p:spPr>
              <a:xfrm>
                <a:off x="243817" y="5444282"/>
                <a:ext cx="562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Rectangle 18">
                <a:extLst>
                  <a:ext uri="{FF2B5EF4-FFF2-40B4-BE49-F238E27FC236}">
                    <a16:creationId xmlns:a16="http://schemas.microsoft.com/office/drawing/2014/main" id="{F8EAFA79-FB24-4D29-B095-BC3D3F503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17" y="5444282"/>
                <a:ext cx="562911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1 Título">
            <a:extLst>
              <a:ext uri="{FF2B5EF4-FFF2-40B4-BE49-F238E27FC236}">
                <a16:creationId xmlns:a16="http://schemas.microsoft.com/office/drawing/2014/main" id="{D4563661-90FC-4147-BD51-444907AF4187}"/>
              </a:ext>
            </a:extLst>
          </p:cNvPr>
          <p:cNvSpPr txBox="1">
            <a:spLocks/>
          </p:cNvSpPr>
          <p:nvPr/>
        </p:nvSpPr>
        <p:spPr>
          <a:xfrm>
            <a:off x="7096959" y="4096422"/>
            <a:ext cx="1954762" cy="445154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s-ES" sz="1600" b="1" u="sng" dirty="0"/>
              <a:t>NOTA</a:t>
            </a:r>
            <a:r>
              <a:rPr lang="es-ES" sz="1600" b="1" dirty="0"/>
              <a:t>: Tener cuidado con la notación matemática usada.</a:t>
            </a: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AF27087D-4A39-4EEA-8625-2B0C8307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6CBC8771-EC30-4ABC-A8A0-F75EA725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10921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39" grpId="0"/>
      <p:bldP spid="50" grpId="0" animBg="1"/>
      <p:bldP spid="51" grpId="0"/>
      <p:bldP spid="56" grpId="0"/>
      <p:bldP spid="57" grpId="0"/>
      <p:bldP spid="58" grpId="0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8" grpId="0"/>
      <p:bldP spid="71" grpId="0"/>
      <p:bldP spid="72" grpId="0"/>
      <p:bldP spid="73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BC7A9180-1559-41E4-B033-3F89CC333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69" y="3647908"/>
            <a:ext cx="4320480" cy="216024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3B79287-B8AE-4E76-BFAE-D954D2F124C1}"/>
              </a:ext>
            </a:extLst>
          </p:cNvPr>
          <p:cNvSpPr txBox="1"/>
          <p:nvPr/>
        </p:nvSpPr>
        <p:spPr>
          <a:xfrm>
            <a:off x="855800" y="1991839"/>
            <a:ext cx="6870461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Electrostática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CAMPO ELÉCTRICO EN CONDUCTORES</a:t>
            </a:r>
          </a:p>
        </p:txBody>
      </p:sp>
      <p:sp>
        <p:nvSpPr>
          <p:cNvPr id="66" name="Rectangle 1">
            <a:extLst>
              <a:ext uri="{FF2B5EF4-FFF2-40B4-BE49-F238E27FC236}">
                <a16:creationId xmlns:a16="http://schemas.microsoft.com/office/drawing/2014/main" id="{123E7D1D-124C-4780-95E4-39A0CFA9495F}"/>
              </a:ext>
            </a:extLst>
          </p:cNvPr>
          <p:cNvSpPr/>
          <p:nvPr/>
        </p:nvSpPr>
        <p:spPr>
          <a:xfrm>
            <a:off x="0" y="1234002"/>
            <a:ext cx="85993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s-PE" sz="2000" dirty="0"/>
              <a:t>Un conductor en </a:t>
            </a:r>
            <a:r>
              <a:rPr lang="es-PE" sz="2000" b="1" dirty="0"/>
              <a:t>EQUILIBRIO ELECTROSTÁTICO</a:t>
            </a:r>
            <a:r>
              <a:rPr lang="es-PE" sz="2000" dirty="0"/>
              <a:t> es aquel donde sus cargas se encuentran en reposo. Presenta las siguientes propiedades:</a:t>
            </a:r>
          </a:p>
        </p:txBody>
      </p:sp>
      <p:sp>
        <p:nvSpPr>
          <p:cNvPr id="67" name="Rectangle 16">
            <a:extLst>
              <a:ext uri="{FF2B5EF4-FFF2-40B4-BE49-F238E27FC236}">
                <a16:creationId xmlns:a16="http://schemas.microsoft.com/office/drawing/2014/main" id="{5A105A01-0842-4F07-B66E-845F6D93C00E}"/>
              </a:ext>
            </a:extLst>
          </p:cNvPr>
          <p:cNvSpPr/>
          <p:nvPr/>
        </p:nvSpPr>
        <p:spPr>
          <a:xfrm>
            <a:off x="584975" y="2023299"/>
            <a:ext cx="7141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/>
            <a:r>
              <a:rPr lang="es-ES" sz="2400" b="1" dirty="0">
                <a:ea typeface="Calibri"/>
                <a:cs typeface="Calibri"/>
                <a:sym typeface="Calibri"/>
              </a:rPr>
              <a:t>El campo eléctrico dentro de un material conductor siempre es cero, sea sólido o hueco.</a:t>
            </a:r>
          </a:p>
        </p:txBody>
      </p:sp>
      <p:sp>
        <p:nvSpPr>
          <p:cNvPr id="68" name="1 Título">
            <a:extLst>
              <a:ext uri="{FF2B5EF4-FFF2-40B4-BE49-F238E27FC236}">
                <a16:creationId xmlns:a16="http://schemas.microsoft.com/office/drawing/2014/main" id="{F8CBF300-8F5F-49EF-A8A1-DC4C3A33FDAB}"/>
              </a:ext>
            </a:extLst>
          </p:cNvPr>
          <p:cNvSpPr txBox="1">
            <a:spLocks/>
          </p:cNvSpPr>
          <p:nvPr/>
        </p:nvSpPr>
        <p:spPr>
          <a:xfrm>
            <a:off x="430798" y="2153875"/>
            <a:ext cx="482367" cy="369332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PE" sz="2400" dirty="0">
                <a:latin typeface="+mn-lt"/>
              </a:rPr>
              <a:t>1.</a:t>
            </a:r>
            <a:endParaRPr lang="es-E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18">
                <a:extLst>
                  <a:ext uri="{FF2B5EF4-FFF2-40B4-BE49-F238E27FC236}">
                    <a16:creationId xmlns:a16="http://schemas.microsoft.com/office/drawing/2014/main" id="{0A889122-8909-48FC-BD9F-8D40331F847F}"/>
                  </a:ext>
                </a:extLst>
              </p:cNvPr>
              <p:cNvSpPr/>
              <p:nvPr/>
            </p:nvSpPr>
            <p:spPr>
              <a:xfrm>
                <a:off x="3935846" y="3641364"/>
                <a:ext cx="8690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lang="es-P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𝐄𝐗𝐓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18">
                <a:extLst>
                  <a:ext uri="{FF2B5EF4-FFF2-40B4-BE49-F238E27FC236}">
                    <a16:creationId xmlns:a16="http://schemas.microsoft.com/office/drawing/2014/main" id="{0A889122-8909-48FC-BD9F-8D40331F8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846" y="3641364"/>
                <a:ext cx="869084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ángulo 17">
            <a:extLst>
              <a:ext uri="{FF2B5EF4-FFF2-40B4-BE49-F238E27FC236}">
                <a16:creationId xmlns:a16="http://schemas.microsoft.com/office/drawing/2014/main" id="{7CB7A049-303D-4463-B475-38DBFE64FC3C}"/>
              </a:ext>
            </a:extLst>
          </p:cNvPr>
          <p:cNvSpPr/>
          <p:nvPr/>
        </p:nvSpPr>
        <p:spPr>
          <a:xfrm>
            <a:off x="2390407" y="3944837"/>
            <a:ext cx="1296144" cy="1224136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1" name="Más 19">
            <a:extLst>
              <a:ext uri="{FF2B5EF4-FFF2-40B4-BE49-F238E27FC236}">
                <a16:creationId xmlns:a16="http://schemas.microsoft.com/office/drawing/2014/main" id="{7E2B88F5-F309-4404-AC48-FF37DB184592}"/>
              </a:ext>
            </a:extLst>
          </p:cNvPr>
          <p:cNvSpPr/>
          <p:nvPr/>
        </p:nvSpPr>
        <p:spPr>
          <a:xfrm>
            <a:off x="3470527" y="3954426"/>
            <a:ext cx="216024" cy="223118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2" name="Menos 20">
            <a:extLst>
              <a:ext uri="{FF2B5EF4-FFF2-40B4-BE49-F238E27FC236}">
                <a16:creationId xmlns:a16="http://schemas.microsoft.com/office/drawing/2014/main" id="{8BC6B4E2-6D8B-4AFB-A4D7-AB9BF114FF0B}"/>
              </a:ext>
            </a:extLst>
          </p:cNvPr>
          <p:cNvSpPr/>
          <p:nvPr/>
        </p:nvSpPr>
        <p:spPr>
          <a:xfrm>
            <a:off x="2462415" y="3942076"/>
            <a:ext cx="144016" cy="25652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3" name="Más 21">
            <a:extLst>
              <a:ext uri="{FF2B5EF4-FFF2-40B4-BE49-F238E27FC236}">
                <a16:creationId xmlns:a16="http://schemas.microsoft.com/office/drawing/2014/main" id="{0C2FA509-D146-4DA1-847C-207C08624F1B}"/>
              </a:ext>
            </a:extLst>
          </p:cNvPr>
          <p:cNvSpPr/>
          <p:nvPr/>
        </p:nvSpPr>
        <p:spPr>
          <a:xfrm>
            <a:off x="3470527" y="4266712"/>
            <a:ext cx="216024" cy="223118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4" name="Más 22">
            <a:extLst>
              <a:ext uri="{FF2B5EF4-FFF2-40B4-BE49-F238E27FC236}">
                <a16:creationId xmlns:a16="http://schemas.microsoft.com/office/drawing/2014/main" id="{0C7955B6-CECF-4FFE-9286-24E78A51E05F}"/>
              </a:ext>
            </a:extLst>
          </p:cNvPr>
          <p:cNvSpPr/>
          <p:nvPr/>
        </p:nvSpPr>
        <p:spPr>
          <a:xfrm>
            <a:off x="3472464" y="4599385"/>
            <a:ext cx="216024" cy="223118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5" name="Más 23">
            <a:extLst>
              <a:ext uri="{FF2B5EF4-FFF2-40B4-BE49-F238E27FC236}">
                <a16:creationId xmlns:a16="http://schemas.microsoft.com/office/drawing/2014/main" id="{AC05B796-05FB-46D8-B586-E368E60AD532}"/>
              </a:ext>
            </a:extLst>
          </p:cNvPr>
          <p:cNvSpPr/>
          <p:nvPr/>
        </p:nvSpPr>
        <p:spPr>
          <a:xfrm>
            <a:off x="3479671" y="4926657"/>
            <a:ext cx="216024" cy="223118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6" name="Menos 27">
            <a:extLst>
              <a:ext uri="{FF2B5EF4-FFF2-40B4-BE49-F238E27FC236}">
                <a16:creationId xmlns:a16="http://schemas.microsoft.com/office/drawing/2014/main" id="{E3893CBC-FA5D-4505-959E-8C46BBC9FE9D}"/>
              </a:ext>
            </a:extLst>
          </p:cNvPr>
          <p:cNvSpPr/>
          <p:nvPr/>
        </p:nvSpPr>
        <p:spPr>
          <a:xfrm>
            <a:off x="2462415" y="4253140"/>
            <a:ext cx="144016" cy="25652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7" name="Menos 28">
            <a:extLst>
              <a:ext uri="{FF2B5EF4-FFF2-40B4-BE49-F238E27FC236}">
                <a16:creationId xmlns:a16="http://schemas.microsoft.com/office/drawing/2014/main" id="{16F17762-BF72-4674-B5E9-8CEFE43F6F4D}"/>
              </a:ext>
            </a:extLst>
          </p:cNvPr>
          <p:cNvSpPr/>
          <p:nvPr/>
        </p:nvSpPr>
        <p:spPr>
          <a:xfrm>
            <a:off x="2462415" y="4598932"/>
            <a:ext cx="144016" cy="25652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8" name="Menos 29">
            <a:extLst>
              <a:ext uri="{FF2B5EF4-FFF2-40B4-BE49-F238E27FC236}">
                <a16:creationId xmlns:a16="http://schemas.microsoft.com/office/drawing/2014/main" id="{B8607924-2DFB-4A36-B576-3B5F4C9D2A78}"/>
              </a:ext>
            </a:extLst>
          </p:cNvPr>
          <p:cNvSpPr/>
          <p:nvPr/>
        </p:nvSpPr>
        <p:spPr>
          <a:xfrm>
            <a:off x="2463494" y="4935202"/>
            <a:ext cx="144016" cy="256520"/>
          </a:xfrm>
          <a:prstGeom prst="mathMin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79" name="Straight Arrow Connector 4">
            <a:extLst>
              <a:ext uri="{FF2B5EF4-FFF2-40B4-BE49-F238E27FC236}">
                <a16:creationId xmlns:a16="http://schemas.microsoft.com/office/drawing/2014/main" id="{0B1F1ADA-4D2B-49E6-8716-C88BDAA8BAD4}"/>
              </a:ext>
            </a:extLst>
          </p:cNvPr>
          <p:cNvCxnSpPr/>
          <p:nvPr/>
        </p:nvCxnSpPr>
        <p:spPr>
          <a:xfrm flipH="1" flipV="1">
            <a:off x="2622273" y="4081361"/>
            <a:ext cx="739618" cy="5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39">
                <a:extLst>
                  <a:ext uri="{FF2B5EF4-FFF2-40B4-BE49-F238E27FC236}">
                    <a16:creationId xmlns:a16="http://schemas.microsoft.com/office/drawing/2014/main" id="{FA89FD5C-467A-43B6-9313-6AD14F395E4A}"/>
                  </a:ext>
                </a:extLst>
              </p:cNvPr>
              <p:cNvSpPr/>
              <p:nvPr/>
            </p:nvSpPr>
            <p:spPr>
              <a:xfrm>
                <a:off x="2650024" y="3493946"/>
                <a:ext cx="848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lang="es-PE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𝐈𝐍𝐃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39">
                <a:extLst>
                  <a:ext uri="{FF2B5EF4-FFF2-40B4-BE49-F238E27FC236}">
                    <a16:creationId xmlns:a16="http://schemas.microsoft.com/office/drawing/2014/main" id="{FA89FD5C-467A-43B6-9313-6AD14F395E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24" y="3493946"/>
                <a:ext cx="84824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4">
            <a:extLst>
              <a:ext uri="{FF2B5EF4-FFF2-40B4-BE49-F238E27FC236}">
                <a16:creationId xmlns:a16="http://schemas.microsoft.com/office/drawing/2014/main" id="{F31AB4A4-CA36-4377-BA64-46CF6DF19030}"/>
              </a:ext>
            </a:extLst>
          </p:cNvPr>
          <p:cNvCxnSpPr/>
          <p:nvPr/>
        </p:nvCxnSpPr>
        <p:spPr>
          <a:xfrm flipH="1" flipV="1">
            <a:off x="2655896" y="4393687"/>
            <a:ext cx="739618" cy="5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4">
            <a:extLst>
              <a:ext uri="{FF2B5EF4-FFF2-40B4-BE49-F238E27FC236}">
                <a16:creationId xmlns:a16="http://schemas.microsoft.com/office/drawing/2014/main" id="{82E562DE-01B0-45BB-BABA-8F7770F8C73E}"/>
              </a:ext>
            </a:extLst>
          </p:cNvPr>
          <p:cNvCxnSpPr/>
          <p:nvPr/>
        </p:nvCxnSpPr>
        <p:spPr>
          <a:xfrm flipH="1" flipV="1">
            <a:off x="2652987" y="4738737"/>
            <a:ext cx="739618" cy="5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4">
            <a:extLst>
              <a:ext uri="{FF2B5EF4-FFF2-40B4-BE49-F238E27FC236}">
                <a16:creationId xmlns:a16="http://schemas.microsoft.com/office/drawing/2014/main" id="{362310EB-4C66-4AAB-81AD-E8E29CB12A43}"/>
              </a:ext>
            </a:extLst>
          </p:cNvPr>
          <p:cNvCxnSpPr/>
          <p:nvPr/>
        </p:nvCxnSpPr>
        <p:spPr>
          <a:xfrm flipH="1" flipV="1">
            <a:off x="2660029" y="5063462"/>
            <a:ext cx="739618" cy="5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2E3A90FB-AF9F-46EB-8376-6D4F86D0D48A}"/>
                  </a:ext>
                </a:extLst>
              </p:cNvPr>
              <p:cNvSpPr/>
              <p:nvPr/>
            </p:nvSpPr>
            <p:spPr>
              <a:xfrm>
                <a:off x="13051" y="5631929"/>
                <a:ext cx="289747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lang="es-P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𝐈𝐍𝐓</m:t>
                          </m:r>
                        </m:sub>
                      </m:sSub>
                      <m:r>
                        <a:rPr lang="es-P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lang="es-P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𝐄𝐗𝐓</m:t>
                          </m:r>
                        </m:sub>
                      </m:sSub>
                      <m:r>
                        <a:rPr lang="es-P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lang="es-PE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𝐈𝐍𝐃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2E3A90FB-AF9F-46EB-8376-6D4F86D0D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1" y="5631929"/>
                <a:ext cx="2897474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lecha derecha 64">
            <a:extLst>
              <a:ext uri="{FF2B5EF4-FFF2-40B4-BE49-F238E27FC236}">
                <a16:creationId xmlns:a16="http://schemas.microsoft.com/office/drawing/2014/main" id="{624D5B6F-C2AF-44EC-96C6-0E1A6DFC38E0}"/>
              </a:ext>
            </a:extLst>
          </p:cNvPr>
          <p:cNvSpPr/>
          <p:nvPr/>
        </p:nvSpPr>
        <p:spPr>
          <a:xfrm>
            <a:off x="2882163" y="5624808"/>
            <a:ext cx="520455" cy="5598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18">
                <a:extLst>
                  <a:ext uri="{FF2B5EF4-FFF2-40B4-BE49-F238E27FC236}">
                    <a16:creationId xmlns:a16="http://schemas.microsoft.com/office/drawing/2014/main" id="{A7951263-2F2E-4F0A-891E-EF178B2D9E84}"/>
                  </a:ext>
                </a:extLst>
              </p:cNvPr>
              <p:cNvSpPr/>
              <p:nvPr/>
            </p:nvSpPr>
            <p:spPr>
              <a:xfrm>
                <a:off x="3430305" y="5652221"/>
                <a:ext cx="13517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P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400" b="1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</m:acc>
                        </m:e>
                        <m:sub>
                          <m:r>
                            <a:rPr lang="es-PE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𝐈𝐍𝐓</m:t>
                          </m:r>
                        </m:sub>
                      </m:sSub>
                      <m:r>
                        <a:rPr lang="es-PE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6" name="Rectangle 18">
                <a:extLst>
                  <a:ext uri="{FF2B5EF4-FFF2-40B4-BE49-F238E27FC236}">
                    <a16:creationId xmlns:a16="http://schemas.microsoft.com/office/drawing/2014/main" id="{A7951263-2F2E-4F0A-891E-EF178B2D9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05" y="5652221"/>
                <a:ext cx="1351753" cy="461665"/>
              </a:xfrm>
              <a:prstGeom prst="rect">
                <a:avLst/>
              </a:prstGeom>
              <a:blipFill>
                <a:blip r:embed="rId7"/>
                <a:stretch>
                  <a:fillRect l="-905" r="-45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4">
            <a:extLst>
              <a:ext uri="{FF2B5EF4-FFF2-40B4-BE49-F238E27FC236}">
                <a16:creationId xmlns:a16="http://schemas.microsoft.com/office/drawing/2014/main" id="{FA549052-41E2-4D6C-9ED7-E19D138F4E0F}"/>
              </a:ext>
            </a:extLst>
          </p:cNvPr>
          <p:cNvCxnSpPr/>
          <p:nvPr/>
        </p:nvCxnSpPr>
        <p:spPr>
          <a:xfrm>
            <a:off x="2114257" y="4187132"/>
            <a:ext cx="2232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7">
            <a:extLst>
              <a:ext uri="{FF2B5EF4-FFF2-40B4-BE49-F238E27FC236}">
                <a16:creationId xmlns:a16="http://schemas.microsoft.com/office/drawing/2014/main" id="{EBF426AC-311F-46AC-8798-0FE51DC24F34}"/>
              </a:ext>
            </a:extLst>
          </p:cNvPr>
          <p:cNvCxnSpPr/>
          <p:nvPr/>
        </p:nvCxnSpPr>
        <p:spPr>
          <a:xfrm>
            <a:off x="2114257" y="4547172"/>
            <a:ext cx="2232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8">
            <a:extLst>
              <a:ext uri="{FF2B5EF4-FFF2-40B4-BE49-F238E27FC236}">
                <a16:creationId xmlns:a16="http://schemas.microsoft.com/office/drawing/2014/main" id="{141860E8-B83C-46AC-B971-6D62F2511F26}"/>
              </a:ext>
            </a:extLst>
          </p:cNvPr>
          <p:cNvCxnSpPr/>
          <p:nvPr/>
        </p:nvCxnSpPr>
        <p:spPr>
          <a:xfrm>
            <a:off x="2122646" y="4907212"/>
            <a:ext cx="22322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14 CuadroTexto">
            <a:extLst>
              <a:ext uri="{FF2B5EF4-FFF2-40B4-BE49-F238E27FC236}">
                <a16:creationId xmlns:a16="http://schemas.microsoft.com/office/drawing/2014/main" id="{CDB00798-AA0D-4224-A5A1-26C86AF6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826" y="5763741"/>
            <a:ext cx="3190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800" dirty="0"/>
              <a:t>Campo eléctrico dentro de un conductor con cavidad libre. (</a:t>
            </a:r>
            <a:r>
              <a:rPr lang="en-US" sz="800" dirty="0"/>
              <a:t>https://courses.lumenlearning.com/boundless-physics/chapter/shelding-and-charging-through-induction/</a:t>
            </a:r>
            <a:r>
              <a:rPr lang="es-ES" sz="800" dirty="0"/>
              <a:t>)</a:t>
            </a:r>
            <a:endParaRPr lang="es-PE" sz="800" baseline="30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2FDECB-DE8C-41A0-8837-56C280E7D4FA}"/>
              </a:ext>
            </a:extLst>
          </p:cNvPr>
          <p:cNvSpPr txBox="1"/>
          <p:nvPr/>
        </p:nvSpPr>
        <p:spPr>
          <a:xfrm>
            <a:off x="15565" y="3466391"/>
            <a:ext cx="2015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/>
              <a:t>Se produce </a:t>
            </a:r>
            <a:r>
              <a:rPr lang="es-PE" sz="1400" dirty="0">
                <a:solidFill>
                  <a:srgbClr val="FF0000"/>
                </a:solidFill>
              </a:rPr>
              <a:t>INDUCCIÓN ELECTROSTÁTICA </a:t>
            </a:r>
            <a:r>
              <a:rPr lang="es-PE" sz="1400" u="sng" dirty="0"/>
              <a:t>en el conductor debido al campo eléctrico externo. </a:t>
            </a:r>
            <a:endParaRPr lang="en-US" sz="1400" u="sng" dirty="0"/>
          </a:p>
        </p:txBody>
      </p:sp>
      <p:sp>
        <p:nvSpPr>
          <p:cNvPr id="96" name="Rectangle 18">
            <a:extLst>
              <a:ext uri="{FF2B5EF4-FFF2-40B4-BE49-F238E27FC236}">
                <a16:creationId xmlns:a16="http://schemas.microsoft.com/office/drawing/2014/main" id="{720A088A-37FB-45DC-9EB2-6728A94935B4}"/>
              </a:ext>
            </a:extLst>
          </p:cNvPr>
          <p:cNvSpPr/>
          <p:nvPr/>
        </p:nvSpPr>
        <p:spPr>
          <a:xfrm>
            <a:off x="2030367" y="3071983"/>
            <a:ext cx="220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1"/>
                </a:solidFill>
              </a:rPr>
              <a:t>CONDUCTOR SÓLIDO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7" name="Rectangle 18">
            <a:extLst>
              <a:ext uri="{FF2B5EF4-FFF2-40B4-BE49-F238E27FC236}">
                <a16:creationId xmlns:a16="http://schemas.microsoft.com/office/drawing/2014/main" id="{3389ADF0-B68E-4760-9DAA-5E1765FADE19}"/>
              </a:ext>
            </a:extLst>
          </p:cNvPr>
          <p:cNvSpPr/>
          <p:nvPr/>
        </p:nvSpPr>
        <p:spPr>
          <a:xfrm>
            <a:off x="5898309" y="3051911"/>
            <a:ext cx="2255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chemeClr val="tx1"/>
                </a:solidFill>
              </a:rPr>
              <a:t>CONDUCTOR HUECO (CON CAVIDAD LIBRE)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8" name="Conector recto 35">
            <a:extLst>
              <a:ext uri="{FF2B5EF4-FFF2-40B4-BE49-F238E27FC236}">
                <a16:creationId xmlns:a16="http://schemas.microsoft.com/office/drawing/2014/main" id="{7C09EB46-6AFC-44FB-A273-75E426225852}"/>
              </a:ext>
            </a:extLst>
          </p:cNvPr>
          <p:cNvCxnSpPr>
            <a:cxnSpLocks/>
          </p:cNvCxnSpPr>
          <p:nvPr/>
        </p:nvCxnSpPr>
        <p:spPr>
          <a:xfrm flipH="1" flipV="1">
            <a:off x="4813055" y="3044269"/>
            <a:ext cx="8610" cy="3149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50203E-D42D-4F21-8E68-ABD8A374F1F8}"/>
              </a:ext>
            </a:extLst>
          </p:cNvPr>
          <p:cNvCxnSpPr/>
          <p:nvPr/>
        </p:nvCxnSpPr>
        <p:spPr>
          <a:xfrm flipV="1">
            <a:off x="1249464" y="5624808"/>
            <a:ext cx="520613" cy="5598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88EA31-54A7-41BD-91F6-BBA96AB7EE4E}"/>
              </a:ext>
            </a:extLst>
          </p:cNvPr>
          <p:cNvCxnSpPr/>
          <p:nvPr/>
        </p:nvCxnSpPr>
        <p:spPr>
          <a:xfrm flipV="1">
            <a:off x="2122646" y="5603143"/>
            <a:ext cx="520613" cy="55982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397ABAF-00A8-4282-A378-F93DD200A930}"/>
              </a:ext>
            </a:extLst>
          </p:cNvPr>
          <p:cNvSpPr txBox="1"/>
          <p:nvPr/>
        </p:nvSpPr>
        <p:spPr>
          <a:xfrm>
            <a:off x="7641" y="4523993"/>
            <a:ext cx="2023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400" dirty="0"/>
              <a:t>Este proceso se da hasta que el </a:t>
            </a:r>
            <a:r>
              <a:rPr lang="es-PE" sz="1400" dirty="0">
                <a:solidFill>
                  <a:srgbClr val="00B050"/>
                </a:solidFill>
              </a:rPr>
              <a:t>campo eléctrico externo e inducido se contrarrestan</a:t>
            </a:r>
            <a:r>
              <a:rPr lang="es-PE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005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66" grpId="0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/>
      <p:bldP spid="84" grpId="0"/>
      <p:bldP spid="85" grpId="0" animBg="1"/>
      <p:bldP spid="86" grpId="0"/>
      <p:bldP spid="94" grpId="0"/>
      <p:bldP spid="2" grpId="0"/>
      <p:bldP spid="96" grpId="0"/>
      <p:bldP spid="97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14b (SOLUCIÓN)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06897A-9B6C-4AF5-B6C3-3D371282721F}"/>
                  </a:ext>
                </a:extLst>
              </p:cNvPr>
              <p:cNvSpPr txBox="1"/>
              <p:nvPr/>
            </p:nvSpPr>
            <p:spPr>
              <a:xfrm>
                <a:off x="202662" y="2560072"/>
                <a:ext cx="10616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sz="2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PE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s-PE" sz="2400" b="0" i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06897A-9B6C-4AF5-B6C3-3D3712827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62" y="2560072"/>
                <a:ext cx="1061637" cy="369332"/>
              </a:xfrm>
              <a:prstGeom prst="rect">
                <a:avLst/>
              </a:prstGeom>
              <a:blipFill>
                <a:blip r:embed="rId3"/>
                <a:stretch>
                  <a:fillRect l="-6322" r="-229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471F87EA-979C-43A9-861C-629E841C0ECA}"/>
              </a:ext>
            </a:extLst>
          </p:cNvPr>
          <p:cNvSpPr/>
          <p:nvPr/>
        </p:nvSpPr>
        <p:spPr>
          <a:xfrm>
            <a:off x="1321376" y="1644188"/>
            <a:ext cx="237465" cy="220110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3F9849-9BDE-4728-B46E-53981D94BBC3}"/>
                  </a:ext>
                </a:extLst>
              </p:cNvPr>
              <p:cNvSpPr txBox="1"/>
              <p:nvPr/>
            </p:nvSpPr>
            <p:spPr>
              <a:xfrm>
                <a:off x="1617789" y="2025309"/>
                <a:ext cx="2424766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πε</m:t>
                              </m:r>
                            </m:e>
                            <m:sub>
                              <m: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; 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s-P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3F9849-9BDE-4728-B46E-53981D94B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89" y="2025309"/>
                <a:ext cx="2424766" cy="630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Google Shape;919;p69">
            <a:extLst>
              <a:ext uri="{FF2B5EF4-FFF2-40B4-BE49-F238E27FC236}">
                <a16:creationId xmlns:a16="http://schemas.microsoft.com/office/drawing/2014/main" id="{E94B45A6-CF69-440F-86F4-F6E956A3B963}"/>
              </a:ext>
            </a:extLst>
          </p:cNvPr>
          <p:cNvSpPr txBox="1"/>
          <p:nvPr/>
        </p:nvSpPr>
        <p:spPr>
          <a:xfrm>
            <a:off x="92364" y="1175123"/>
            <a:ext cx="2182418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inciso anterior: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919;p69">
            <a:extLst>
              <a:ext uri="{FF2B5EF4-FFF2-40B4-BE49-F238E27FC236}">
                <a16:creationId xmlns:a16="http://schemas.microsoft.com/office/drawing/2014/main" id="{35FD9716-A1C4-48D3-AAEB-488890BF5E9E}"/>
              </a:ext>
            </a:extLst>
          </p:cNvPr>
          <p:cNvSpPr txBox="1"/>
          <p:nvPr/>
        </p:nvSpPr>
        <p:spPr>
          <a:xfrm>
            <a:off x="2641335" y="4543725"/>
            <a:ext cx="1489039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Graficando: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C8BFE6-953F-4578-B546-58333E85FEE8}"/>
                  </a:ext>
                </a:extLst>
              </p:cNvPr>
              <p:cNvSpPr txBox="1"/>
              <p:nvPr/>
            </p:nvSpPr>
            <p:spPr>
              <a:xfrm>
                <a:off x="2056561" y="1611704"/>
                <a:ext cx="1858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PE" sz="2000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PE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0</m:t>
                      </m:r>
                      <m:r>
                        <a:rPr 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s-PE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s-PE" sz="2000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C8BFE6-953F-4578-B546-58333E85F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61" y="1611704"/>
                <a:ext cx="1858586" cy="307777"/>
              </a:xfrm>
              <a:prstGeom prst="rect">
                <a:avLst/>
              </a:prstGeom>
              <a:blipFill>
                <a:blip r:embed="rId5"/>
                <a:stretch>
                  <a:fillRect l="-2623" r="-1639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AF0D91-52B1-4E8D-95BD-C43365941417}"/>
                  </a:ext>
                </a:extLst>
              </p:cNvPr>
              <p:cNvSpPr txBox="1"/>
              <p:nvPr/>
            </p:nvSpPr>
            <p:spPr>
              <a:xfrm>
                <a:off x="4464513" y="3794363"/>
                <a:ext cx="750077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m:rPr>
                                  <m:sty m:val="p"/>
                                </m:rPr>
                                <a:rPr lang="es-PE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AF0D91-52B1-4E8D-95BD-C4336594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13" y="3794363"/>
                <a:ext cx="750077" cy="567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E09A7E-533F-4375-934B-C81F6176E714}"/>
                  </a:ext>
                </a:extLst>
              </p:cNvPr>
              <p:cNvSpPr txBox="1"/>
              <p:nvPr/>
            </p:nvSpPr>
            <p:spPr>
              <a:xfrm>
                <a:off x="5748749" y="5214672"/>
                <a:ext cx="1827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E09A7E-533F-4375-934B-C81F6176E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749" y="5214672"/>
                <a:ext cx="182742" cy="307777"/>
              </a:xfrm>
              <a:prstGeom prst="rect">
                <a:avLst/>
              </a:prstGeom>
              <a:blipFill>
                <a:blip r:embed="rId7"/>
                <a:stretch>
                  <a:fillRect l="-16667" r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>
            <a:extLst>
              <a:ext uri="{FF2B5EF4-FFF2-40B4-BE49-F238E27FC236}">
                <a16:creationId xmlns:a16="http://schemas.microsoft.com/office/drawing/2014/main" id="{604A5E7F-18B7-4F73-A594-055AE61666FF}"/>
              </a:ext>
            </a:extLst>
          </p:cNvPr>
          <p:cNvSpPr/>
          <p:nvPr/>
        </p:nvSpPr>
        <p:spPr>
          <a:xfrm>
            <a:off x="4101497" y="3214860"/>
            <a:ext cx="4807611" cy="30181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A25E75-DF84-4DCB-84E6-44611B9BBDEE}"/>
                  </a:ext>
                </a:extLst>
              </p:cNvPr>
              <p:cNvSpPr txBox="1"/>
              <p:nvPr/>
            </p:nvSpPr>
            <p:spPr>
              <a:xfrm>
                <a:off x="2007078" y="2789946"/>
                <a:ext cx="21823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; 3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</m:t>
                      </m:r>
                      <m:r>
                        <m:rPr>
                          <m:sty m:val="p"/>
                        </m:rP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A25E75-DF84-4DCB-84E6-44611B9BB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78" y="2789946"/>
                <a:ext cx="2182392" cy="307777"/>
              </a:xfrm>
              <a:prstGeom prst="rect">
                <a:avLst/>
              </a:prstGeom>
              <a:blipFill>
                <a:blip r:embed="rId8"/>
                <a:stretch>
                  <a:fillRect l="-2235" r="-1397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642B3A-F7C0-453A-AC7F-28C79515C468}"/>
                  </a:ext>
                </a:extLst>
              </p:cNvPr>
              <p:cNvSpPr txBox="1"/>
              <p:nvPr/>
            </p:nvSpPr>
            <p:spPr>
              <a:xfrm>
                <a:off x="1575079" y="3214860"/>
                <a:ext cx="2031710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sz="20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πε</m:t>
                              </m:r>
                            </m:e>
                            <m:sub>
                              <m: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sz="20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 </m:t>
                      </m:r>
                      <m:r>
                        <m:rPr>
                          <m:sty m:val="p"/>
                        </m:rP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≥4</m:t>
                      </m:r>
                      <m:r>
                        <m:rPr>
                          <m:sty m:val="p"/>
                        </m:rPr>
                        <a:rPr lang="es-PE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642B3A-F7C0-453A-AC7F-28C79515C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79" y="3214860"/>
                <a:ext cx="2031710" cy="630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D63C08-87CC-44EF-92BA-74D339403F1F}"/>
                  </a:ext>
                </a:extLst>
              </p:cNvPr>
              <p:cNvSpPr txBox="1"/>
              <p:nvPr/>
            </p:nvSpPr>
            <p:spPr>
              <a:xfrm>
                <a:off x="6670552" y="5241969"/>
                <a:ext cx="3254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DD63C08-87CC-44EF-92BA-74D33940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552" y="5241969"/>
                <a:ext cx="325410" cy="307777"/>
              </a:xfrm>
              <a:prstGeom prst="rect">
                <a:avLst/>
              </a:prstGeom>
              <a:blipFill>
                <a:blip r:embed="rId10"/>
                <a:stretch>
                  <a:fillRect l="-16667" r="-1851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AABD826-E263-45A8-B72B-1A4AECD65453}"/>
                  </a:ext>
                </a:extLst>
              </p:cNvPr>
              <p:cNvSpPr txBox="1"/>
              <p:nvPr/>
            </p:nvSpPr>
            <p:spPr>
              <a:xfrm>
                <a:off x="4228474" y="5282117"/>
                <a:ext cx="1089914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32</m:t>
                              </m:r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m:rPr>
                                  <m:sty m:val="p"/>
                                </m:rPr>
                                <a:rPr lang="es-PE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AABD826-E263-45A8-B72B-1A4AECD65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474" y="5282117"/>
                <a:ext cx="1089914" cy="5674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lecha derecha 64">
            <a:extLst>
              <a:ext uri="{FF2B5EF4-FFF2-40B4-BE49-F238E27FC236}">
                <a16:creationId xmlns:a16="http://schemas.microsoft.com/office/drawing/2014/main" id="{ACA0B059-C133-463D-AE16-5A3A66D3CD17}"/>
              </a:ext>
            </a:extLst>
          </p:cNvPr>
          <p:cNvSpPr/>
          <p:nvPr/>
        </p:nvSpPr>
        <p:spPr>
          <a:xfrm rot="3284018">
            <a:off x="2301782" y="4073508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7FB0B3-8295-4AED-A855-1981A988307D}"/>
              </a:ext>
            </a:extLst>
          </p:cNvPr>
          <p:cNvGrpSpPr/>
          <p:nvPr/>
        </p:nvGrpSpPr>
        <p:grpSpPr>
          <a:xfrm>
            <a:off x="4854780" y="3155098"/>
            <a:ext cx="4192959" cy="2891519"/>
            <a:chOff x="5022560" y="3155098"/>
            <a:chExt cx="4192959" cy="28915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B17B27-6A82-463C-8309-D52978B0BDBB}"/>
                </a:ext>
              </a:extLst>
            </p:cNvPr>
            <p:cNvGrpSpPr/>
            <p:nvPr/>
          </p:nvGrpSpPr>
          <p:grpSpPr>
            <a:xfrm>
              <a:off x="5022560" y="3155098"/>
              <a:ext cx="4192959" cy="2891519"/>
              <a:chOff x="5022560" y="3155098"/>
              <a:chExt cx="4192959" cy="2891519"/>
            </a:xfrm>
          </p:grpSpPr>
          <p:grpSp>
            <p:nvGrpSpPr>
              <p:cNvPr id="29" name="Grupo 3">
                <a:extLst>
                  <a:ext uri="{FF2B5EF4-FFF2-40B4-BE49-F238E27FC236}">
                    <a16:creationId xmlns:a16="http://schemas.microsoft.com/office/drawing/2014/main" id="{996B952A-ACAA-4890-B3B0-8AADE9EF4085}"/>
                  </a:ext>
                </a:extLst>
              </p:cNvPr>
              <p:cNvGrpSpPr/>
              <p:nvPr/>
            </p:nvGrpSpPr>
            <p:grpSpPr>
              <a:xfrm>
                <a:off x="5022560" y="3387628"/>
                <a:ext cx="3970948" cy="2658989"/>
                <a:chOff x="4784258" y="6034612"/>
                <a:chExt cx="5294597" cy="3545318"/>
              </a:xfrm>
            </p:grpSpPr>
            <p:sp>
              <p:nvSpPr>
                <p:cNvPr id="33" name="Google Shape;1389;p87">
                  <a:extLst>
                    <a:ext uri="{FF2B5EF4-FFF2-40B4-BE49-F238E27FC236}">
                      <a16:creationId xmlns:a16="http://schemas.microsoft.com/office/drawing/2014/main" id="{9EF5890E-4302-40C5-9CBD-CFEE714DBA76}"/>
                    </a:ext>
                  </a:extLst>
                </p:cNvPr>
                <p:cNvSpPr/>
                <p:nvPr/>
              </p:nvSpPr>
              <p:spPr>
                <a:xfrm rot="10800000" flipH="1">
                  <a:off x="8058591" y="8513888"/>
                  <a:ext cx="1988801" cy="425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48" h="138815" extrusionOk="0">
                      <a:moveTo>
                        <a:pt x="0" y="0"/>
                      </a:moveTo>
                      <a:cubicBezTo>
                        <a:pt x="16451" y="19199"/>
                        <a:pt x="30699" y="40426"/>
                        <a:pt x="48858" y="58019"/>
                      </a:cubicBezTo>
                      <a:cubicBezTo>
                        <a:pt x="79379" y="87588"/>
                        <a:pt x="116963" y="110516"/>
                        <a:pt x="156245" y="126727"/>
                      </a:cubicBezTo>
                      <a:cubicBezTo>
                        <a:pt x="181220" y="137034"/>
                        <a:pt x="210050" y="141598"/>
                        <a:pt x="236658" y="136905"/>
                      </a:cubicBezTo>
                      <a:cubicBezTo>
                        <a:pt x="238697" y="136545"/>
                        <a:pt x="239677" y="133343"/>
                        <a:pt x="241748" y="133343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" name="Google Shape;1390;p87">
                  <a:extLst>
                    <a:ext uri="{FF2B5EF4-FFF2-40B4-BE49-F238E27FC236}">
                      <a16:creationId xmlns:a16="http://schemas.microsoft.com/office/drawing/2014/main" id="{DC47EA4E-4322-4AEC-B17C-E80E9F384DBB}"/>
                    </a:ext>
                  </a:extLst>
                </p:cNvPr>
                <p:cNvSpPr/>
                <p:nvPr/>
              </p:nvSpPr>
              <p:spPr>
                <a:xfrm>
                  <a:off x="9492343" y="8477374"/>
                  <a:ext cx="586512" cy="57687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endParaRPr sz="1350" dirty="0"/>
                </a:p>
              </p:txBody>
            </p:sp>
            <p:cxnSp>
              <p:nvCxnSpPr>
                <p:cNvPr id="38" name="Google Shape;1391;p87">
                  <a:extLst>
                    <a:ext uri="{FF2B5EF4-FFF2-40B4-BE49-F238E27FC236}">
                      <a16:creationId xmlns:a16="http://schemas.microsoft.com/office/drawing/2014/main" id="{5A2384D4-E010-4CC3-B68F-A2DFE7358250}"/>
                    </a:ext>
                  </a:extLst>
                </p:cNvPr>
                <p:cNvCxnSpPr/>
                <p:nvPr/>
              </p:nvCxnSpPr>
              <p:spPr>
                <a:xfrm rot="10800000">
                  <a:off x="5466862" y="6034612"/>
                  <a:ext cx="0" cy="3545318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" name="Google Shape;1392;p87">
                  <a:extLst>
                    <a:ext uri="{FF2B5EF4-FFF2-40B4-BE49-F238E27FC236}">
                      <a16:creationId xmlns:a16="http://schemas.microsoft.com/office/drawing/2014/main" id="{D0B1AEE6-235F-4F11-B434-6B63AD640AFF}"/>
                    </a:ext>
                  </a:extLst>
                </p:cNvPr>
                <p:cNvCxnSpPr/>
                <p:nvPr/>
              </p:nvCxnSpPr>
              <p:spPr>
                <a:xfrm>
                  <a:off x="4784258" y="8425170"/>
                  <a:ext cx="5204895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3" name="Google Shape;1393;p87">
                  <a:extLst>
                    <a:ext uri="{FF2B5EF4-FFF2-40B4-BE49-F238E27FC236}">
                      <a16:creationId xmlns:a16="http://schemas.microsoft.com/office/drawing/2014/main" id="{AF1C0AD1-3A3A-4358-92D0-7A3C8595D7C7}"/>
                    </a:ext>
                  </a:extLst>
                </p:cNvPr>
                <p:cNvCxnSpPr/>
                <p:nvPr/>
              </p:nvCxnSpPr>
              <p:spPr>
                <a:xfrm>
                  <a:off x="5466384" y="8429995"/>
                  <a:ext cx="655392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1394;p87">
                  <a:extLst>
                    <a:ext uri="{FF2B5EF4-FFF2-40B4-BE49-F238E27FC236}">
                      <a16:creationId xmlns:a16="http://schemas.microsoft.com/office/drawing/2014/main" id="{41E6A195-5D75-4F64-9F43-88CCF55CB397}"/>
                    </a:ext>
                  </a:extLst>
                </p:cNvPr>
                <p:cNvCxnSpPr/>
                <p:nvPr/>
              </p:nvCxnSpPr>
              <p:spPr>
                <a:xfrm>
                  <a:off x="5492896" y="6998529"/>
                  <a:ext cx="62900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7" name="Google Shape;1395;p87">
                  <a:extLst>
                    <a:ext uri="{FF2B5EF4-FFF2-40B4-BE49-F238E27FC236}">
                      <a16:creationId xmlns:a16="http://schemas.microsoft.com/office/drawing/2014/main" id="{D43EE220-C494-4988-B1D5-413830A07CF1}"/>
                    </a:ext>
                  </a:extLst>
                </p:cNvPr>
                <p:cNvSpPr/>
                <p:nvPr/>
              </p:nvSpPr>
              <p:spPr>
                <a:xfrm>
                  <a:off x="6116423" y="6984040"/>
                  <a:ext cx="2280150" cy="1144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48" h="138815" extrusionOk="0">
                      <a:moveTo>
                        <a:pt x="0" y="0"/>
                      </a:moveTo>
                      <a:cubicBezTo>
                        <a:pt x="16451" y="19199"/>
                        <a:pt x="30699" y="40426"/>
                        <a:pt x="48858" y="58019"/>
                      </a:cubicBezTo>
                      <a:cubicBezTo>
                        <a:pt x="79379" y="87588"/>
                        <a:pt x="116963" y="110516"/>
                        <a:pt x="156245" y="126727"/>
                      </a:cubicBezTo>
                      <a:cubicBezTo>
                        <a:pt x="181220" y="137034"/>
                        <a:pt x="210050" y="141598"/>
                        <a:pt x="236658" y="136905"/>
                      </a:cubicBezTo>
                      <a:cubicBezTo>
                        <a:pt x="238697" y="136545"/>
                        <a:pt x="239677" y="133343"/>
                        <a:pt x="241748" y="133343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cxnSp>
              <p:nvCxnSpPr>
                <p:cNvPr id="49" name="Google Shape;1397;p87">
                  <a:extLst>
                    <a:ext uri="{FF2B5EF4-FFF2-40B4-BE49-F238E27FC236}">
                      <a16:creationId xmlns:a16="http://schemas.microsoft.com/office/drawing/2014/main" id="{854B36A9-C5C2-451D-933E-437434D7CFC6}"/>
                    </a:ext>
                  </a:extLst>
                </p:cNvPr>
                <p:cNvCxnSpPr/>
                <p:nvPr/>
              </p:nvCxnSpPr>
              <p:spPr>
                <a:xfrm>
                  <a:off x="6116423" y="6998529"/>
                  <a:ext cx="0" cy="147255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1405;p87">
                  <a:extLst>
                    <a:ext uri="{FF2B5EF4-FFF2-40B4-BE49-F238E27FC236}">
                      <a16:creationId xmlns:a16="http://schemas.microsoft.com/office/drawing/2014/main" id="{03D0FB36-6D32-47F7-B906-6A83740FA5A0}"/>
                    </a:ext>
                  </a:extLst>
                </p:cNvPr>
                <p:cNvCxnSpPr/>
                <p:nvPr/>
              </p:nvCxnSpPr>
              <p:spPr>
                <a:xfrm flipH="1">
                  <a:off x="7378835" y="7969593"/>
                  <a:ext cx="765" cy="5015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1406;p87">
                  <a:extLst>
                    <a:ext uri="{FF2B5EF4-FFF2-40B4-BE49-F238E27FC236}">
                      <a16:creationId xmlns:a16="http://schemas.microsoft.com/office/drawing/2014/main" id="{B6A8E55A-CF3D-4DC9-A162-4E9B04E4B549}"/>
                    </a:ext>
                  </a:extLst>
                </p:cNvPr>
                <p:cNvCxnSpPr/>
                <p:nvPr/>
              </p:nvCxnSpPr>
              <p:spPr>
                <a:xfrm>
                  <a:off x="7377008" y="8429995"/>
                  <a:ext cx="655392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1407;p87">
                  <a:extLst>
                    <a:ext uri="{FF2B5EF4-FFF2-40B4-BE49-F238E27FC236}">
                      <a16:creationId xmlns:a16="http://schemas.microsoft.com/office/drawing/2014/main" id="{6C70F844-CB8A-41C1-B8AF-69A56D802126}"/>
                    </a:ext>
                  </a:extLst>
                </p:cNvPr>
                <p:cNvCxnSpPr/>
                <p:nvPr/>
              </p:nvCxnSpPr>
              <p:spPr>
                <a:xfrm flipH="1">
                  <a:off x="8058699" y="8483598"/>
                  <a:ext cx="765" cy="50154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1408;p87">
                  <a:extLst>
                    <a:ext uri="{FF2B5EF4-FFF2-40B4-BE49-F238E27FC236}">
                      <a16:creationId xmlns:a16="http://schemas.microsoft.com/office/drawing/2014/main" id="{C5195275-174D-44AC-A22D-55ED635C5E1F}"/>
                    </a:ext>
                  </a:extLst>
                </p:cNvPr>
                <p:cNvCxnSpPr/>
                <p:nvPr/>
              </p:nvCxnSpPr>
              <p:spPr>
                <a:xfrm>
                  <a:off x="5484834" y="8953364"/>
                  <a:ext cx="2579505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6" name="Google Shape;1230;p83">
                <a:extLst>
                  <a:ext uri="{FF2B5EF4-FFF2-40B4-BE49-F238E27FC236}">
                    <a16:creationId xmlns:a16="http://schemas.microsoft.com/office/drawing/2014/main" id="{607022E3-AFB4-4710-9AF9-C517D6FE3658}"/>
                  </a:ext>
                </a:extLst>
              </p:cNvPr>
              <p:cNvSpPr txBox="1"/>
              <p:nvPr/>
            </p:nvSpPr>
            <p:spPr>
              <a:xfrm>
                <a:off x="8692527" y="5160578"/>
                <a:ext cx="522992" cy="3583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/>
              <a:p>
                <a:r>
                  <a:rPr lang="es-PE" sz="2400" dirty="0"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endParaRPr sz="24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231;p83">
                <a:extLst>
                  <a:ext uri="{FF2B5EF4-FFF2-40B4-BE49-F238E27FC236}">
                    <a16:creationId xmlns:a16="http://schemas.microsoft.com/office/drawing/2014/main" id="{7B3F9C7D-3EF1-46B5-A680-1527753E51F0}"/>
                  </a:ext>
                </a:extLst>
              </p:cNvPr>
              <p:cNvSpPr txBox="1"/>
              <p:nvPr/>
            </p:nvSpPr>
            <p:spPr>
              <a:xfrm>
                <a:off x="5122875" y="3155098"/>
                <a:ext cx="371173" cy="3657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t" anchorCtr="0">
                <a:noAutofit/>
              </a:bodyPr>
              <a:lstStyle/>
              <a:p>
                <a:r>
                  <a:rPr lang="es-PE" sz="2400" dirty="0"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s-PE" sz="2400" baseline="-25000" dirty="0"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  <a:endParaRPr sz="2400" baseline="-250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45E461-F584-4E08-A0D9-F5B34EFE0D89}"/>
                </a:ext>
              </a:extLst>
            </p:cNvPr>
            <p:cNvSpPr/>
            <p:nvPr/>
          </p:nvSpPr>
          <p:spPr>
            <a:xfrm>
              <a:off x="6990445" y="4418669"/>
              <a:ext cx="823573" cy="606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1B4E278-653F-4843-AF63-BD3EF0038235}"/>
                  </a:ext>
                </a:extLst>
              </p:cNvPr>
              <p:cNvSpPr txBox="1"/>
              <p:nvPr/>
            </p:nvSpPr>
            <p:spPr>
              <a:xfrm>
                <a:off x="7125753" y="4854116"/>
                <a:ext cx="3254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s-P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1B4E278-653F-4843-AF63-BD3EF0038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753" y="4854116"/>
                <a:ext cx="325410" cy="307777"/>
              </a:xfrm>
              <a:prstGeom prst="rect">
                <a:avLst/>
              </a:prstGeom>
              <a:blipFill>
                <a:blip r:embed="rId12"/>
                <a:stretch>
                  <a:fillRect l="-18868" r="-18868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Google Shape;1394;p87">
            <a:extLst>
              <a:ext uri="{FF2B5EF4-FFF2-40B4-BE49-F238E27FC236}">
                <a16:creationId xmlns:a16="http://schemas.microsoft.com/office/drawing/2014/main" id="{74AD3BEF-A94F-4CDF-A58C-A32EF901AECD}"/>
              </a:ext>
            </a:extLst>
          </p:cNvPr>
          <p:cNvCxnSpPr>
            <a:cxnSpLocks/>
          </p:cNvCxnSpPr>
          <p:nvPr/>
        </p:nvCxnSpPr>
        <p:spPr>
          <a:xfrm>
            <a:off x="5380212" y="4831834"/>
            <a:ext cx="1419131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4176E2-41D6-4FBF-B968-55BBDF4F2417}"/>
                  </a:ext>
                </a:extLst>
              </p:cNvPr>
              <p:cNvSpPr txBox="1"/>
              <p:nvPr/>
            </p:nvSpPr>
            <p:spPr>
              <a:xfrm>
                <a:off x="4427553" y="4483121"/>
                <a:ext cx="878317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36</m:t>
                              </m:r>
                              <m:r>
                                <m:rPr>
                                  <m:sty m:val="p"/>
                                </m:rP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m:rPr>
                                  <m:sty m:val="p"/>
                                </m:rPr>
                                <a:rPr lang="es-PE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s-P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94176E2-41D6-4FBF-B968-55BBDF4F2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553" y="4483121"/>
                <a:ext cx="878317" cy="5674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Date Placeholder 2">
            <a:extLst>
              <a:ext uri="{FF2B5EF4-FFF2-40B4-BE49-F238E27FC236}">
                <a16:creationId xmlns:a16="http://schemas.microsoft.com/office/drawing/2014/main" id="{6AE3A163-52FA-4C15-9404-2291BA14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48" name="Footer Placeholder 4">
            <a:extLst>
              <a:ext uri="{FF2B5EF4-FFF2-40B4-BE49-F238E27FC236}">
                <a16:creationId xmlns:a16="http://schemas.microsoft.com/office/drawing/2014/main" id="{7EFEE22F-D147-4543-8B98-1347617E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10996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61" grpId="0"/>
      <p:bldP spid="62" grpId="0"/>
      <p:bldP spid="63" grpId="0"/>
      <p:bldP spid="25" grpId="0"/>
      <p:bldP spid="44" grpId="0"/>
      <p:bldP spid="45" grpId="0"/>
      <p:bldP spid="64" grpId="0" animBg="1"/>
      <p:bldP spid="26" grpId="0"/>
      <p:bldP spid="28" grpId="0"/>
      <p:bldP spid="68" grpId="0"/>
      <p:bldP spid="70" grpId="0"/>
      <p:bldP spid="71" grpId="0" animBg="1"/>
      <p:bldP spid="69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462;p92">
            <a:extLst>
              <a:ext uri="{FF2B5EF4-FFF2-40B4-BE49-F238E27FC236}">
                <a16:creationId xmlns:a16="http://schemas.microsoft.com/office/drawing/2014/main" id="{0F6C98AA-D8A9-4ED6-97E3-65F77F0773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34" y="1174395"/>
            <a:ext cx="2211389" cy="20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s-MX" dirty="0"/>
              <a:t>EJERCICIO 15 (PROPUESTO)</a:t>
            </a:r>
            <a:endParaRPr lang="es-PE" dirty="0"/>
          </a:p>
        </p:txBody>
      </p:sp>
      <p:sp>
        <p:nvSpPr>
          <p:cNvPr id="9" name="Google Shape;1461;p92">
            <a:extLst>
              <a:ext uri="{FF2B5EF4-FFF2-40B4-BE49-F238E27FC236}">
                <a16:creationId xmlns:a16="http://schemas.microsoft.com/office/drawing/2014/main" id="{1CB6C1CC-A352-4E72-98C4-9AF7B7C9AD8D}"/>
              </a:ext>
            </a:extLst>
          </p:cNvPr>
          <p:cNvSpPr txBox="1"/>
          <p:nvPr/>
        </p:nvSpPr>
        <p:spPr>
          <a:xfrm>
            <a:off x="619767" y="1661419"/>
            <a:ext cx="5221794" cy="117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P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tiene una esfera con una cavidad esférica en su interior como se muestra en la figura, y densidad de carga ρ . ¿Cuál es el campo eléctrico en la cavidad?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AF7A87-0B95-4FB4-8699-1E151480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678" y="4115624"/>
            <a:ext cx="6594034" cy="1927413"/>
          </a:xfrm>
          <a:prstGeom prst="rect">
            <a:avLst/>
          </a:prstGeom>
        </p:spPr>
      </p:pic>
      <p:sp>
        <p:nvSpPr>
          <p:cNvPr id="132" name="CuadroTexto 11">
            <a:extLst>
              <a:ext uri="{FF2B5EF4-FFF2-40B4-BE49-F238E27FC236}">
                <a16:creationId xmlns:a16="http://schemas.microsoft.com/office/drawing/2014/main" id="{0E4ECD89-4E86-420C-9B68-3F332E21722B}"/>
              </a:ext>
            </a:extLst>
          </p:cNvPr>
          <p:cNvSpPr txBox="1"/>
          <p:nvPr/>
        </p:nvSpPr>
        <p:spPr>
          <a:xfrm>
            <a:off x="709445" y="3466266"/>
            <a:ext cx="741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NOTA</a:t>
            </a:r>
            <a:r>
              <a:rPr lang="es-PE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s-PE" sz="1600" dirty="0">
                <a:cs typeface="Times New Roman" panose="02020603050405020304" pitchFamily="18" charset="0"/>
              </a:rPr>
              <a:t>Usar el principio de superposición utilizando el resultado del “ejercicio 13”, donde la carga “Q” se debe expresar en función de la densidad volumétrica de carga </a:t>
            </a:r>
            <a:r>
              <a:rPr lang="el-GR" sz="1600" dirty="0">
                <a:cs typeface="Times New Roman" panose="02020603050405020304" pitchFamily="18" charset="0"/>
              </a:rPr>
              <a:t>ρ</a:t>
            </a:r>
            <a:r>
              <a:rPr lang="es-PE" sz="1600" dirty="0">
                <a:cs typeface="Times New Roman" panose="02020603050405020304" pitchFamily="18" charset="0"/>
              </a:rPr>
              <a:t>. </a:t>
            </a:r>
            <a:endParaRPr lang="es-PE" sz="1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3" name="Rectángulo 16">
            <a:extLst>
              <a:ext uri="{FF2B5EF4-FFF2-40B4-BE49-F238E27FC236}">
                <a16:creationId xmlns:a16="http://schemas.microsoft.com/office/drawing/2014/main" id="{91D827BF-C199-4625-B976-E92D702885BB}"/>
              </a:ext>
            </a:extLst>
          </p:cNvPr>
          <p:cNvSpPr/>
          <p:nvPr/>
        </p:nvSpPr>
        <p:spPr>
          <a:xfrm>
            <a:off x="599813" y="3363046"/>
            <a:ext cx="7608815" cy="2898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34" name="Plus Sign 133">
            <a:extLst>
              <a:ext uri="{FF2B5EF4-FFF2-40B4-BE49-F238E27FC236}">
                <a16:creationId xmlns:a16="http://schemas.microsoft.com/office/drawing/2014/main" id="{C4C261BD-8442-4EE6-9419-22EC4657C157}"/>
              </a:ext>
            </a:extLst>
          </p:cNvPr>
          <p:cNvSpPr/>
          <p:nvPr/>
        </p:nvSpPr>
        <p:spPr>
          <a:xfrm>
            <a:off x="5553289" y="5012925"/>
            <a:ext cx="310149" cy="34341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Equals 134">
            <a:extLst>
              <a:ext uri="{FF2B5EF4-FFF2-40B4-BE49-F238E27FC236}">
                <a16:creationId xmlns:a16="http://schemas.microsoft.com/office/drawing/2014/main" id="{E5766EB8-6C26-4EFB-8FE1-DF75D9B3797A}"/>
              </a:ext>
            </a:extLst>
          </p:cNvPr>
          <p:cNvSpPr/>
          <p:nvPr/>
        </p:nvSpPr>
        <p:spPr>
          <a:xfrm>
            <a:off x="3195839" y="5028062"/>
            <a:ext cx="348511" cy="285879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DF21E7E-15CA-40BE-A1BC-4E81C2C37819}"/>
              </a:ext>
            </a:extLst>
          </p:cNvPr>
          <p:cNvSpPr txBox="1"/>
          <p:nvPr/>
        </p:nvSpPr>
        <p:spPr>
          <a:xfrm>
            <a:off x="4799187" y="5708561"/>
            <a:ext cx="56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+</a:t>
            </a:r>
            <a:r>
              <a:rPr lang="el-GR" sz="2400" b="1" dirty="0">
                <a:solidFill>
                  <a:srgbClr val="FF0000"/>
                </a:solidFill>
              </a:rPr>
              <a:t>ρ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E8B4904-0BBD-47FB-BB44-8AC2253ABBA0}"/>
              </a:ext>
            </a:extLst>
          </p:cNvPr>
          <p:cNvSpPr txBox="1"/>
          <p:nvPr/>
        </p:nvSpPr>
        <p:spPr>
          <a:xfrm>
            <a:off x="2364910" y="5708561"/>
            <a:ext cx="56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+</a:t>
            </a:r>
            <a:r>
              <a:rPr lang="el-GR" sz="2400" b="1" dirty="0">
                <a:solidFill>
                  <a:srgbClr val="FF0000"/>
                </a:solidFill>
              </a:rPr>
              <a:t>ρ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F440F68-A224-4025-A7EE-328742EC7193}"/>
              </a:ext>
            </a:extLst>
          </p:cNvPr>
          <p:cNvSpPr txBox="1"/>
          <p:nvPr/>
        </p:nvSpPr>
        <p:spPr>
          <a:xfrm>
            <a:off x="7005708" y="5742498"/>
            <a:ext cx="56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FF0000"/>
                </a:solidFill>
              </a:rPr>
              <a:t>-</a:t>
            </a:r>
            <a:r>
              <a:rPr lang="el-GR" sz="2400" b="1" dirty="0">
                <a:solidFill>
                  <a:srgbClr val="FF0000"/>
                </a:solidFill>
              </a:rPr>
              <a:t>ρ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693CBCD-32E2-47FB-B26E-5B244F11D447}"/>
                  </a:ext>
                </a:extLst>
              </p:cNvPr>
              <p:cNvSpPr/>
              <p:nvPr/>
            </p:nvSpPr>
            <p:spPr>
              <a:xfrm>
                <a:off x="2012890" y="5214604"/>
                <a:ext cx="7040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𝟐𝐚</m:t>
                      </m:r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693CBCD-32E2-47FB-B26E-5B244F11D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90" y="5214604"/>
                <a:ext cx="704039" cy="461665"/>
              </a:xfrm>
              <a:prstGeom prst="rect">
                <a:avLst/>
              </a:prstGeom>
              <a:blipFill>
                <a:blip r:embed="rId5"/>
                <a:stretch>
                  <a:fillRect t="-3947" r="-45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ector recto de flecha 29">
            <a:extLst>
              <a:ext uri="{FF2B5EF4-FFF2-40B4-BE49-F238E27FC236}">
                <a16:creationId xmlns:a16="http://schemas.microsoft.com/office/drawing/2014/main" id="{868AFF3B-E28F-4511-B70A-1D07EEFDB5C1}"/>
              </a:ext>
            </a:extLst>
          </p:cNvPr>
          <p:cNvCxnSpPr>
            <a:cxnSpLocks/>
          </p:cNvCxnSpPr>
          <p:nvPr/>
        </p:nvCxnSpPr>
        <p:spPr>
          <a:xfrm>
            <a:off x="2143425" y="5167747"/>
            <a:ext cx="369079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uadroTexto 11">
            <a:extLst>
              <a:ext uri="{FF2B5EF4-FFF2-40B4-BE49-F238E27FC236}">
                <a16:creationId xmlns:a16="http://schemas.microsoft.com/office/drawing/2014/main" id="{0DED7BC4-01ED-48B3-9FF8-F22B65856F29}"/>
              </a:ext>
            </a:extLst>
          </p:cNvPr>
          <p:cNvSpPr txBox="1"/>
          <p:nvPr/>
        </p:nvSpPr>
        <p:spPr>
          <a:xfrm>
            <a:off x="709445" y="5119179"/>
            <a:ext cx="137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200" b="1" dirty="0">
                <a:solidFill>
                  <a:srgbClr val="00B050"/>
                </a:solidFill>
                <a:cs typeface="Times New Roman" panose="02020603050405020304" pitchFamily="18" charset="0"/>
              </a:rPr>
              <a:t>SUGERENCIA PARA EL ANÁLISIS VECTORIAL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1A74D342-B9D6-43C4-B212-C6C05975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2957A25-E204-4767-8295-E23D3FB7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6912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3" grpId="0" animBg="1"/>
      <p:bldP spid="134" grpId="0" animBg="1"/>
      <p:bldP spid="135" grpId="0" animBg="1"/>
      <p:bldP spid="136" grpId="0"/>
      <p:bldP spid="138" grpId="0"/>
      <p:bldP spid="139" grpId="0"/>
      <p:bldP spid="141" grpId="0"/>
      <p:bldP spid="1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39C1D30-7EA2-481F-B8EF-D497B5A308D0}"/>
              </a:ext>
            </a:extLst>
          </p:cNvPr>
          <p:cNvGrpSpPr/>
          <p:nvPr/>
        </p:nvGrpSpPr>
        <p:grpSpPr>
          <a:xfrm>
            <a:off x="4460025" y="1576354"/>
            <a:ext cx="4290917" cy="1213135"/>
            <a:chOff x="1984386" y="3305907"/>
            <a:chExt cx="5393139" cy="1393200"/>
          </a:xfrm>
        </p:grpSpPr>
        <p:sp>
          <p:nvSpPr>
            <p:cNvPr id="12" name="Google Shape;1423;p88">
              <a:extLst>
                <a:ext uri="{FF2B5EF4-FFF2-40B4-BE49-F238E27FC236}">
                  <a16:creationId xmlns:a16="http://schemas.microsoft.com/office/drawing/2014/main" id="{97CA67FA-0245-48BE-8D03-8426CAD803E9}"/>
                </a:ext>
              </a:extLst>
            </p:cNvPr>
            <p:cNvSpPr/>
            <p:nvPr/>
          </p:nvSpPr>
          <p:spPr>
            <a:xfrm rot="5400000">
              <a:off x="3689325" y="2156494"/>
              <a:ext cx="1393200" cy="3692025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cxnSp>
          <p:nvCxnSpPr>
            <p:cNvPr id="13" name="Google Shape;1424;p88">
              <a:extLst>
                <a:ext uri="{FF2B5EF4-FFF2-40B4-BE49-F238E27FC236}">
                  <a16:creationId xmlns:a16="http://schemas.microsoft.com/office/drawing/2014/main" id="{9DD32E01-7BCC-400A-99DC-0D0B611F3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4386" y="3920063"/>
              <a:ext cx="5393139" cy="102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15" name="Google Shape;1426;p88" descr="R" title="MathEquation,#000000">
              <a:extLst>
                <a:ext uri="{FF2B5EF4-FFF2-40B4-BE49-F238E27FC236}">
                  <a16:creationId xmlns:a16="http://schemas.microsoft.com/office/drawing/2014/main" id="{F4B0EE06-CC18-4640-8B4C-D4247511FBD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81024" y="3574056"/>
              <a:ext cx="171864" cy="1998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" name="Google Shape;1427;p88">
              <a:extLst>
                <a:ext uri="{FF2B5EF4-FFF2-40B4-BE49-F238E27FC236}">
                  <a16:creationId xmlns:a16="http://schemas.microsoft.com/office/drawing/2014/main" id="{3B36B54C-54B5-46E0-90BA-4300C63E7B1D}"/>
                </a:ext>
              </a:extLst>
            </p:cNvPr>
            <p:cNvCxnSpPr/>
            <p:nvPr/>
          </p:nvCxnSpPr>
          <p:spPr>
            <a:xfrm rot="10800000">
              <a:off x="6082650" y="3316163"/>
              <a:ext cx="7425" cy="60390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7" name="Google Shape;1429;p88" descr="\rho" title="MathEquation,#000000">
              <a:extLst>
                <a:ext uri="{FF2B5EF4-FFF2-40B4-BE49-F238E27FC236}">
                  <a16:creationId xmlns:a16="http://schemas.microsoft.com/office/drawing/2014/main" id="{88B93326-54C3-4F27-8143-CB33F0B818D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62024" y="4328206"/>
              <a:ext cx="171864" cy="2737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D166D94-7213-4B9C-9976-A2AD83490E1C}"/>
              </a:ext>
            </a:extLst>
          </p:cNvPr>
          <p:cNvSpPr/>
          <p:nvPr/>
        </p:nvSpPr>
        <p:spPr>
          <a:xfrm>
            <a:off x="604306" y="4681909"/>
            <a:ext cx="1036876" cy="99100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16 (PROPUESTO)</a:t>
            </a:r>
            <a:endParaRPr lang="es-PE" dirty="0"/>
          </a:p>
        </p:txBody>
      </p:sp>
      <p:sp>
        <p:nvSpPr>
          <p:cNvPr id="7" name="Google Shape;1422;p88">
            <a:extLst>
              <a:ext uri="{FF2B5EF4-FFF2-40B4-BE49-F238E27FC236}">
                <a16:creationId xmlns:a16="http://schemas.microsoft.com/office/drawing/2014/main" id="{5BD1418B-C5C4-496F-8578-8498D77B25FB}"/>
              </a:ext>
            </a:extLst>
          </p:cNvPr>
          <p:cNvSpPr txBox="1"/>
          <p:nvPr/>
        </p:nvSpPr>
        <p:spPr>
          <a:xfrm>
            <a:off x="453315" y="1250217"/>
            <a:ext cx="3878569" cy="198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PE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el módulo del campo eléctrico de un cilindro dieléctrico de longitud infinita y radio </a:t>
            </a:r>
            <a:r>
              <a:rPr lang="es-PE" sz="2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PE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cargado con densidad volumétrica de carga </a:t>
            </a:r>
            <a:r>
              <a:rPr lang="el-GR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s-PE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constante.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1E3759-CAC6-4570-A6F2-E0B0E69F7B60}"/>
              </a:ext>
            </a:extLst>
          </p:cNvPr>
          <p:cNvSpPr/>
          <p:nvPr/>
        </p:nvSpPr>
        <p:spPr>
          <a:xfrm>
            <a:off x="874285" y="4950513"/>
            <a:ext cx="480140" cy="453803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342B19-F17B-4E3B-9E6F-FB58AFBDB08D}"/>
              </a:ext>
            </a:extLst>
          </p:cNvPr>
          <p:cNvSpPr/>
          <p:nvPr/>
        </p:nvSpPr>
        <p:spPr>
          <a:xfrm>
            <a:off x="4579058" y="4519316"/>
            <a:ext cx="1439607" cy="1420203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AF517AA-7506-4D22-8ED2-8C60DFB781E1}"/>
              </a:ext>
            </a:extLst>
          </p:cNvPr>
          <p:cNvSpPr/>
          <p:nvPr/>
        </p:nvSpPr>
        <p:spPr>
          <a:xfrm rot="5400000">
            <a:off x="5850583" y="1575851"/>
            <a:ext cx="727632" cy="1088426"/>
          </a:xfrm>
          <a:prstGeom prst="can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DD22DE69-59AE-4AD2-B135-44F1595ADA98}"/>
              </a:ext>
            </a:extLst>
          </p:cNvPr>
          <p:cNvSpPr/>
          <p:nvPr/>
        </p:nvSpPr>
        <p:spPr>
          <a:xfrm rot="5400000">
            <a:off x="5485560" y="1160383"/>
            <a:ext cx="1717553" cy="2073173"/>
          </a:xfrm>
          <a:prstGeom prst="can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uadroTexto 11">
            <a:extLst>
              <a:ext uri="{FF2B5EF4-FFF2-40B4-BE49-F238E27FC236}">
                <a16:creationId xmlns:a16="http://schemas.microsoft.com/office/drawing/2014/main" id="{0520385B-8C35-4630-B030-3EB638B00BB7}"/>
              </a:ext>
            </a:extLst>
          </p:cNvPr>
          <p:cNvSpPr txBox="1"/>
          <p:nvPr/>
        </p:nvSpPr>
        <p:spPr>
          <a:xfrm>
            <a:off x="510363" y="3702647"/>
            <a:ext cx="824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NOTA</a:t>
            </a:r>
            <a:r>
              <a:rPr lang="es-PE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s-PE" sz="1600" dirty="0">
                <a:cs typeface="Times New Roman" panose="02020603050405020304" pitchFamily="18" charset="0"/>
              </a:rPr>
              <a:t>Usar la </a:t>
            </a:r>
            <a:r>
              <a:rPr lang="es-PE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ley de Gauss </a:t>
            </a:r>
            <a:r>
              <a:rPr lang="es-PE" sz="1600" dirty="0">
                <a:cs typeface="Times New Roman" panose="02020603050405020304" pitchFamily="18" charset="0"/>
              </a:rPr>
              <a:t>bajo la simetría cilíndrica (alambre infinito) para dentro y fuera del cilindro. Se muestra el corte transversal y la carga encerrada para cada caso.</a:t>
            </a:r>
            <a:endParaRPr lang="es-PE" sz="1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ángulo 16">
            <a:extLst>
              <a:ext uri="{FF2B5EF4-FFF2-40B4-BE49-F238E27FC236}">
                <a16:creationId xmlns:a16="http://schemas.microsoft.com/office/drawing/2014/main" id="{45B0DCB3-75A6-480F-A5C2-A55ED69EEADB}"/>
              </a:ext>
            </a:extLst>
          </p:cNvPr>
          <p:cNvSpPr/>
          <p:nvPr/>
        </p:nvSpPr>
        <p:spPr>
          <a:xfrm>
            <a:off x="440328" y="3625581"/>
            <a:ext cx="8416225" cy="2556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40EDD2-9286-461A-8406-8A07082A5E62}"/>
              </a:ext>
            </a:extLst>
          </p:cNvPr>
          <p:cNvSpPr/>
          <p:nvPr/>
        </p:nvSpPr>
        <p:spPr>
          <a:xfrm>
            <a:off x="4777521" y="4730760"/>
            <a:ext cx="1036876" cy="99100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Conector recto de flecha 69">
            <a:extLst>
              <a:ext uri="{FF2B5EF4-FFF2-40B4-BE49-F238E27FC236}">
                <a16:creationId xmlns:a16="http://schemas.microsoft.com/office/drawing/2014/main" id="{CE83AE98-772F-4E09-A985-517FAFEF99EE}"/>
              </a:ext>
            </a:extLst>
          </p:cNvPr>
          <p:cNvCxnSpPr>
            <a:cxnSpLocks/>
          </p:cNvCxnSpPr>
          <p:nvPr/>
        </p:nvCxnSpPr>
        <p:spPr>
          <a:xfrm flipV="1">
            <a:off x="5744835" y="2585690"/>
            <a:ext cx="921495" cy="838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109">
            <a:extLst>
              <a:ext uri="{FF2B5EF4-FFF2-40B4-BE49-F238E27FC236}">
                <a16:creationId xmlns:a16="http://schemas.microsoft.com/office/drawing/2014/main" id="{F52A6C8A-2923-4932-AD46-7F4EA6D2111E}"/>
              </a:ext>
            </a:extLst>
          </p:cNvPr>
          <p:cNvSpPr txBox="1"/>
          <p:nvPr/>
        </p:nvSpPr>
        <p:spPr>
          <a:xfrm>
            <a:off x="5997805" y="2552134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329E5B"/>
                </a:solidFill>
              </a:rPr>
              <a:t>L</a:t>
            </a:r>
          </a:p>
        </p:txBody>
      </p:sp>
      <p:cxnSp>
        <p:nvCxnSpPr>
          <p:cNvPr id="28" name="Conector recto de flecha 69">
            <a:extLst>
              <a:ext uri="{FF2B5EF4-FFF2-40B4-BE49-F238E27FC236}">
                <a16:creationId xmlns:a16="http://schemas.microsoft.com/office/drawing/2014/main" id="{5A555362-2AC7-4003-A57F-A3190DD7DC14}"/>
              </a:ext>
            </a:extLst>
          </p:cNvPr>
          <p:cNvCxnSpPr>
            <a:cxnSpLocks/>
          </p:cNvCxnSpPr>
          <p:nvPr/>
        </p:nvCxnSpPr>
        <p:spPr>
          <a:xfrm flipV="1">
            <a:off x="5457643" y="3180484"/>
            <a:ext cx="1714944" cy="839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109">
            <a:extLst>
              <a:ext uri="{FF2B5EF4-FFF2-40B4-BE49-F238E27FC236}">
                <a16:creationId xmlns:a16="http://schemas.microsoft.com/office/drawing/2014/main" id="{A3C9A172-BD69-4FC5-B185-9CBDAB16B522}"/>
              </a:ext>
            </a:extLst>
          </p:cNvPr>
          <p:cNvSpPr txBox="1"/>
          <p:nvPr/>
        </p:nvSpPr>
        <p:spPr>
          <a:xfrm>
            <a:off x="6057626" y="3147116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329E5B"/>
                </a:solidFill>
              </a:rPr>
              <a:t>L’</a:t>
            </a:r>
          </a:p>
        </p:txBody>
      </p:sp>
      <p:cxnSp>
        <p:nvCxnSpPr>
          <p:cNvPr id="31" name="Conector recto de flecha 69">
            <a:extLst>
              <a:ext uri="{FF2B5EF4-FFF2-40B4-BE49-F238E27FC236}">
                <a16:creationId xmlns:a16="http://schemas.microsoft.com/office/drawing/2014/main" id="{7FEE8523-C7DC-4B85-977B-7FFF576D4717}"/>
              </a:ext>
            </a:extLst>
          </p:cNvPr>
          <p:cNvCxnSpPr>
            <a:cxnSpLocks/>
            <a:endCxn id="18" idx="7"/>
          </p:cNvCxnSpPr>
          <p:nvPr/>
        </p:nvCxnSpPr>
        <p:spPr>
          <a:xfrm flipV="1">
            <a:off x="1114355" y="5016971"/>
            <a:ext cx="169755" cy="17636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69">
            <a:extLst>
              <a:ext uri="{FF2B5EF4-FFF2-40B4-BE49-F238E27FC236}">
                <a16:creationId xmlns:a16="http://schemas.microsoft.com/office/drawing/2014/main" id="{4D61006E-1856-4499-8A30-B41E42C02D66}"/>
              </a:ext>
            </a:extLst>
          </p:cNvPr>
          <p:cNvCxnSpPr>
            <a:cxnSpLocks/>
            <a:endCxn id="25" idx="7"/>
          </p:cNvCxnSpPr>
          <p:nvPr/>
        </p:nvCxnSpPr>
        <p:spPr>
          <a:xfrm flipV="1">
            <a:off x="5295959" y="4875890"/>
            <a:ext cx="366591" cy="3503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109">
            <a:extLst>
              <a:ext uri="{FF2B5EF4-FFF2-40B4-BE49-F238E27FC236}">
                <a16:creationId xmlns:a16="http://schemas.microsoft.com/office/drawing/2014/main" id="{73AFA44F-184D-4445-B06C-143D7B29D0C7}"/>
              </a:ext>
            </a:extLst>
          </p:cNvPr>
          <p:cNvSpPr txBox="1"/>
          <p:nvPr/>
        </p:nvSpPr>
        <p:spPr>
          <a:xfrm>
            <a:off x="858374" y="4810165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329E5B"/>
                </a:solidFill>
              </a:rPr>
              <a:t>r</a:t>
            </a:r>
          </a:p>
        </p:txBody>
      </p:sp>
      <p:sp>
        <p:nvSpPr>
          <p:cNvPr id="36" name="CuadroTexto 109">
            <a:extLst>
              <a:ext uri="{FF2B5EF4-FFF2-40B4-BE49-F238E27FC236}">
                <a16:creationId xmlns:a16="http://schemas.microsoft.com/office/drawing/2014/main" id="{2C00CF7B-22C1-4A5A-AE41-733E9C058A50}"/>
              </a:ext>
            </a:extLst>
          </p:cNvPr>
          <p:cNvSpPr txBox="1"/>
          <p:nvPr/>
        </p:nvSpPr>
        <p:spPr>
          <a:xfrm>
            <a:off x="5115355" y="4706784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18">
                <a:extLst>
                  <a:ext uri="{FF2B5EF4-FFF2-40B4-BE49-F238E27FC236}">
                    <a16:creationId xmlns:a16="http://schemas.microsoft.com/office/drawing/2014/main" id="{EC8FEAD9-D78F-480C-BD50-972683F3C20C}"/>
                  </a:ext>
                </a:extLst>
              </p:cNvPr>
              <p:cNvSpPr/>
              <p:nvPr/>
            </p:nvSpPr>
            <p:spPr>
              <a:xfrm>
                <a:off x="6292041" y="1348474"/>
                <a:ext cx="562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Rectangle 18">
                <a:extLst>
                  <a:ext uri="{FF2B5EF4-FFF2-40B4-BE49-F238E27FC236}">
                    <a16:creationId xmlns:a16="http://schemas.microsoft.com/office/drawing/2014/main" id="{EC8FEAD9-D78F-480C-BD50-972683F3C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041" y="1348474"/>
                <a:ext cx="56291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6DFA4C37-8DA3-4A89-9499-C75DBF7731C8}"/>
                  </a:ext>
                </a:extLst>
              </p:cNvPr>
              <p:cNvSpPr/>
              <p:nvPr/>
            </p:nvSpPr>
            <p:spPr>
              <a:xfrm>
                <a:off x="7195351" y="1122696"/>
                <a:ext cx="562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Rectangle 18">
                <a:extLst>
                  <a:ext uri="{FF2B5EF4-FFF2-40B4-BE49-F238E27FC236}">
                    <a16:creationId xmlns:a16="http://schemas.microsoft.com/office/drawing/2014/main" id="{6DFA4C37-8DA3-4A89-9499-C75DBF773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351" y="1122696"/>
                <a:ext cx="562911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24B1410A-FA5E-4242-B8F0-C7E196EFAC1A}"/>
                  </a:ext>
                </a:extLst>
              </p:cNvPr>
              <p:cNvSpPr/>
              <p:nvPr/>
            </p:nvSpPr>
            <p:spPr>
              <a:xfrm>
                <a:off x="1025884" y="5329314"/>
                <a:ext cx="562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24B1410A-FA5E-4242-B8F0-C7E196EFA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84" y="5329314"/>
                <a:ext cx="562911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18">
                <a:extLst>
                  <a:ext uri="{FF2B5EF4-FFF2-40B4-BE49-F238E27FC236}">
                    <a16:creationId xmlns:a16="http://schemas.microsoft.com/office/drawing/2014/main" id="{8EE26466-E2ED-4C2E-BF19-2F666A03047A}"/>
                  </a:ext>
                </a:extLst>
              </p:cNvPr>
              <p:cNvSpPr/>
              <p:nvPr/>
            </p:nvSpPr>
            <p:spPr>
              <a:xfrm>
                <a:off x="5849972" y="5522915"/>
                <a:ext cx="5629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Rectangle 18">
                <a:extLst>
                  <a:ext uri="{FF2B5EF4-FFF2-40B4-BE49-F238E27FC236}">
                    <a16:creationId xmlns:a16="http://schemas.microsoft.com/office/drawing/2014/main" id="{8EE26466-E2ED-4C2E-BF19-2F666A030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972" y="5522915"/>
                <a:ext cx="562911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lecha derecha 64">
            <a:extLst>
              <a:ext uri="{FF2B5EF4-FFF2-40B4-BE49-F238E27FC236}">
                <a16:creationId xmlns:a16="http://schemas.microsoft.com/office/drawing/2014/main" id="{B47978E4-CF3D-40E9-97D1-2FCEBC693012}"/>
              </a:ext>
            </a:extLst>
          </p:cNvPr>
          <p:cNvSpPr/>
          <p:nvPr/>
        </p:nvSpPr>
        <p:spPr>
          <a:xfrm>
            <a:off x="1811551" y="4921568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DED8E4E-AA4D-4636-B74D-ABBC55D42660}"/>
                  </a:ext>
                </a:extLst>
              </p:cNvPr>
              <p:cNvSpPr/>
              <p:nvPr/>
            </p:nvSpPr>
            <p:spPr>
              <a:xfrm>
                <a:off x="2306441" y="4937617"/>
                <a:ext cx="2079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DED8E4E-AA4D-4636-B74D-ABBC55D42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41" y="4937617"/>
                <a:ext cx="2079865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35">
            <a:extLst>
              <a:ext uri="{FF2B5EF4-FFF2-40B4-BE49-F238E27FC236}">
                <a16:creationId xmlns:a16="http://schemas.microsoft.com/office/drawing/2014/main" id="{B9E3DE6C-9A21-4DC4-8B1D-46E5F4642013}"/>
              </a:ext>
            </a:extLst>
          </p:cNvPr>
          <p:cNvCxnSpPr>
            <a:cxnSpLocks/>
          </p:cNvCxnSpPr>
          <p:nvPr/>
        </p:nvCxnSpPr>
        <p:spPr>
          <a:xfrm flipV="1">
            <a:off x="4393154" y="4391876"/>
            <a:ext cx="0" cy="1649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echa derecha 64">
            <a:extLst>
              <a:ext uri="{FF2B5EF4-FFF2-40B4-BE49-F238E27FC236}">
                <a16:creationId xmlns:a16="http://schemas.microsoft.com/office/drawing/2014/main" id="{1670B3B3-DB76-4490-9019-BFE6E1504CDA}"/>
              </a:ext>
            </a:extLst>
          </p:cNvPr>
          <p:cNvSpPr/>
          <p:nvPr/>
        </p:nvSpPr>
        <p:spPr>
          <a:xfrm>
            <a:off x="6185042" y="4931128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3279E9-2EBC-458B-93C0-6BFE50330FE4}"/>
                  </a:ext>
                </a:extLst>
              </p:cNvPr>
              <p:cNvSpPr/>
              <p:nvPr/>
            </p:nvSpPr>
            <p:spPr>
              <a:xfrm>
                <a:off x="6679932" y="4947177"/>
                <a:ext cx="21766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P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s-P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  <m: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3279E9-2EBC-458B-93C0-6BFE50330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932" y="4947177"/>
                <a:ext cx="2176621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ate Placeholder 2">
            <a:extLst>
              <a:ext uri="{FF2B5EF4-FFF2-40B4-BE49-F238E27FC236}">
                <a16:creationId xmlns:a16="http://schemas.microsoft.com/office/drawing/2014/main" id="{643251FA-EA9F-45AC-8D65-20824F46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92929DF-C1F0-47A4-B1E1-D4E495C2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40131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1" grpId="0" animBg="1"/>
      <p:bldP spid="5" grpId="0" animBg="1"/>
      <p:bldP spid="22" grpId="0" animBg="1"/>
      <p:bldP spid="23" grpId="0"/>
      <p:bldP spid="24" grpId="0" animBg="1"/>
      <p:bldP spid="25" grpId="0" animBg="1"/>
      <p:bldP spid="27" grpId="0"/>
      <p:bldP spid="29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45" grpId="0" animBg="1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17 (PROPUESTO)</a:t>
            </a:r>
            <a:endParaRPr lang="es-PE" dirty="0"/>
          </a:p>
        </p:txBody>
      </p:sp>
      <p:sp>
        <p:nvSpPr>
          <p:cNvPr id="22" name="Google Shape;1444;p90">
            <a:extLst>
              <a:ext uri="{FF2B5EF4-FFF2-40B4-BE49-F238E27FC236}">
                <a16:creationId xmlns:a16="http://schemas.microsoft.com/office/drawing/2014/main" id="{A5F6B13F-AFFC-4E45-BA08-6FA32832AC1C}"/>
              </a:ext>
            </a:extLst>
          </p:cNvPr>
          <p:cNvSpPr txBox="1"/>
          <p:nvPr/>
        </p:nvSpPr>
        <p:spPr>
          <a:xfrm>
            <a:off x="491632" y="1531563"/>
            <a:ext cx="5247314" cy="104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PE" sz="1600" dirty="0">
                <a:latin typeface="Calibri"/>
                <a:ea typeface="Calibri"/>
                <a:cs typeface="Calibri"/>
                <a:sym typeface="Calibri"/>
              </a:rPr>
              <a:t>Se tiene una plancha plana infinita paralela al plano XY, de espesor 2R con densidad de carga volumétrica ρ constante. El origen se ubica sobre el eje z en el punto medio de la plancha. </a:t>
            </a:r>
            <a:endParaRPr lang="es-PE" sz="21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85725" algn="just">
              <a:lnSpc>
                <a:spcPct val="115000"/>
              </a:lnSpc>
              <a:buClr>
                <a:schemeClr val="dk1"/>
              </a:buClr>
              <a:buSzPts val="1800"/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342900" algn="just"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444;p90">
            <a:extLst>
              <a:ext uri="{FF2B5EF4-FFF2-40B4-BE49-F238E27FC236}">
                <a16:creationId xmlns:a16="http://schemas.microsoft.com/office/drawing/2014/main" id="{A2F16E8C-F2CE-4CF1-A62A-9779EA351435}"/>
              </a:ext>
            </a:extLst>
          </p:cNvPr>
          <p:cNvSpPr txBox="1"/>
          <p:nvPr/>
        </p:nvSpPr>
        <p:spPr>
          <a:xfrm>
            <a:off x="422768" y="2926777"/>
            <a:ext cx="8229600" cy="52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28625" indent="-342900" algn="just">
              <a:lnSpc>
                <a:spcPct val="115000"/>
              </a:lnSpc>
              <a:buSzPts val="1800"/>
              <a:buFont typeface="+mj-lt"/>
              <a:buAutoNum type="alphaLcParenR"/>
            </a:pPr>
            <a:r>
              <a:rPr lang="es-PE" sz="1600" dirty="0">
                <a:ea typeface="Calibri"/>
                <a:cs typeface="Calibri"/>
                <a:sym typeface="Calibri"/>
              </a:rPr>
              <a:t>Para dos puntos simétricos p y p’ , fuera de la plancha, a la misma distancia vertical z de su centro  ¿Cómo debe ser la magnitud, dirección y sentido del campo eléctrico en esos puntos? Seleccionar una opción justificando su respuesta.</a:t>
            </a:r>
          </a:p>
          <a:p>
            <a:pPr marL="1514475" lvl="2" indent="-514350" algn="just">
              <a:lnSpc>
                <a:spcPct val="115000"/>
              </a:lnSpc>
              <a:buSzPts val="1800"/>
              <a:buFont typeface="+mj-lt"/>
              <a:buAutoNum type="romanLcPeriod"/>
            </a:pPr>
            <a:r>
              <a:rPr lang="es-PE" sz="1600" dirty="0">
                <a:ea typeface="Calibri"/>
                <a:cs typeface="Calibri"/>
                <a:sym typeface="Calibri"/>
              </a:rPr>
              <a:t>Igual, paralela al eje x, opuesto.</a:t>
            </a:r>
          </a:p>
          <a:p>
            <a:pPr marL="1514475" lvl="2" indent="-514350" algn="just">
              <a:lnSpc>
                <a:spcPct val="115000"/>
              </a:lnSpc>
              <a:buSzPts val="1800"/>
              <a:buFont typeface="+mj-lt"/>
              <a:buAutoNum type="romanLcPeriod"/>
            </a:pPr>
            <a:r>
              <a:rPr lang="es-PE" sz="1600" dirty="0">
                <a:ea typeface="Calibri"/>
                <a:cs typeface="Calibri"/>
                <a:sym typeface="Calibri"/>
              </a:rPr>
              <a:t>Igual, paralela al eje y, opuesto.</a:t>
            </a:r>
          </a:p>
          <a:p>
            <a:pPr marL="1514475" lvl="2" indent="-514350" algn="just">
              <a:lnSpc>
                <a:spcPct val="115000"/>
              </a:lnSpc>
              <a:buSzPts val="1800"/>
              <a:buFont typeface="+mj-lt"/>
              <a:buAutoNum type="romanLcPeriod"/>
            </a:pPr>
            <a:r>
              <a:rPr lang="es-PE" sz="1600" dirty="0">
                <a:ea typeface="Calibri"/>
                <a:cs typeface="Calibri"/>
                <a:sym typeface="Calibri"/>
              </a:rPr>
              <a:t>Igual, paralela al eje z, opuesto.</a:t>
            </a:r>
          </a:p>
          <a:p>
            <a:pPr marL="1000125" lvl="2" algn="just">
              <a:lnSpc>
                <a:spcPct val="115000"/>
              </a:lnSpc>
              <a:buSzPts val="1800"/>
            </a:pPr>
            <a:endParaRPr lang="es-PE" sz="1600" dirty="0">
              <a:ea typeface="Calibri"/>
              <a:cs typeface="Calibri"/>
              <a:sym typeface="Calibri"/>
            </a:endParaRPr>
          </a:p>
          <a:p>
            <a:pPr marL="428625" indent="-342900" algn="just">
              <a:lnSpc>
                <a:spcPct val="115000"/>
              </a:lnSpc>
              <a:buSzPts val="1800"/>
              <a:buFont typeface="+mj-lt"/>
              <a:buAutoNum type="alphaLcParenR"/>
            </a:pPr>
            <a:r>
              <a:rPr lang="es-ES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Calcular el campo eléctrico en p y p’ , es decir, para puntos fuera de la lámina.</a:t>
            </a:r>
            <a:endParaRPr lang="es-ES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85725" algn="just">
              <a:lnSpc>
                <a:spcPct val="115000"/>
              </a:lnSpc>
              <a:buClr>
                <a:schemeClr val="dk1"/>
              </a:buClr>
              <a:buSzPts val="1800"/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342900" algn="just"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1446;p90">
            <a:extLst>
              <a:ext uri="{FF2B5EF4-FFF2-40B4-BE49-F238E27FC236}">
                <a16:creationId xmlns:a16="http://schemas.microsoft.com/office/drawing/2014/main" id="{E1343D2B-DF56-4A47-A04B-1B220EE2ED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767" y="1260892"/>
            <a:ext cx="2561613" cy="15888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68DF0AC-3A5C-41FE-95EC-7AE35C328746}"/>
              </a:ext>
            </a:extLst>
          </p:cNvPr>
          <p:cNvSpPr txBox="1"/>
          <p:nvPr/>
        </p:nvSpPr>
        <p:spPr>
          <a:xfrm>
            <a:off x="952358" y="5428669"/>
            <a:ext cx="5297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NOTA</a:t>
            </a:r>
            <a:r>
              <a:rPr lang="es-PE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s-PE" sz="1600" dirty="0">
                <a:cs typeface="Times New Roman" panose="02020603050405020304" pitchFamily="18" charset="0"/>
              </a:rPr>
              <a:t>Usar la </a:t>
            </a:r>
            <a:r>
              <a:rPr lang="es-PE" sz="1600" dirty="0">
                <a:solidFill>
                  <a:srgbClr val="00B050"/>
                </a:solidFill>
                <a:cs typeface="Times New Roman" panose="02020603050405020304" pitchFamily="18" charset="0"/>
              </a:rPr>
              <a:t>ley de Gauss </a:t>
            </a:r>
            <a:r>
              <a:rPr lang="es-PE" sz="1600" dirty="0">
                <a:cs typeface="Times New Roman" panose="02020603050405020304" pitchFamily="18" charset="0"/>
              </a:rPr>
              <a:t>bajo la simetría “uniforme” (plano infinito). Asumir que el área transversal del cilindro es A.</a:t>
            </a:r>
            <a:endParaRPr lang="es-PE" sz="1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Rectángulo 16">
            <a:extLst>
              <a:ext uri="{FF2B5EF4-FFF2-40B4-BE49-F238E27FC236}">
                <a16:creationId xmlns:a16="http://schemas.microsoft.com/office/drawing/2014/main" id="{4ED3D0A7-A7BD-473E-9DE5-857AB94DB215}"/>
              </a:ext>
            </a:extLst>
          </p:cNvPr>
          <p:cNvSpPr/>
          <p:nvPr/>
        </p:nvSpPr>
        <p:spPr>
          <a:xfrm>
            <a:off x="846792" y="5351604"/>
            <a:ext cx="7684812" cy="742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18DC99C8-6314-4550-A6CD-B6B76C53AE2E}"/>
              </a:ext>
            </a:extLst>
          </p:cNvPr>
          <p:cNvSpPr/>
          <p:nvPr/>
        </p:nvSpPr>
        <p:spPr>
          <a:xfrm>
            <a:off x="6998891" y="1416698"/>
            <a:ext cx="727632" cy="1303387"/>
          </a:xfrm>
          <a:prstGeom prst="can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2408C5-6765-4FAD-A557-2D327A48A7AF}"/>
              </a:ext>
            </a:extLst>
          </p:cNvPr>
          <p:cNvCxnSpPr>
            <a:cxnSpLocks/>
          </p:cNvCxnSpPr>
          <p:nvPr/>
        </p:nvCxnSpPr>
        <p:spPr>
          <a:xfrm>
            <a:off x="1981201" y="4682457"/>
            <a:ext cx="25069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658A7D2B-BF08-4F78-828D-3C733191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C5DA768-A95A-44EC-B83D-369677BD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AFE3D5-141F-4D5D-A88E-793FFEFF737D}"/>
                  </a:ext>
                </a:extLst>
              </p:cNvPr>
              <p:cNvSpPr/>
              <p:nvPr/>
            </p:nvSpPr>
            <p:spPr>
              <a:xfrm>
                <a:off x="6393369" y="5536390"/>
                <a:ext cx="2019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AFE3D5-141F-4D5D-A88E-793FFEFF7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69" y="5536390"/>
                <a:ext cx="201959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29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17 (PROPUESTO)</a:t>
            </a:r>
            <a:endParaRPr lang="es-PE" dirty="0"/>
          </a:p>
        </p:txBody>
      </p:sp>
      <p:sp>
        <p:nvSpPr>
          <p:cNvPr id="23" name="Google Shape;1444;p90">
            <a:extLst>
              <a:ext uri="{FF2B5EF4-FFF2-40B4-BE49-F238E27FC236}">
                <a16:creationId xmlns:a16="http://schemas.microsoft.com/office/drawing/2014/main" id="{A2F16E8C-F2CE-4CF1-A62A-9779EA351435}"/>
              </a:ext>
            </a:extLst>
          </p:cNvPr>
          <p:cNvSpPr txBox="1"/>
          <p:nvPr/>
        </p:nvSpPr>
        <p:spPr>
          <a:xfrm>
            <a:off x="457200" y="1320245"/>
            <a:ext cx="4840446" cy="18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342900" algn="just">
              <a:lnSpc>
                <a:spcPct val="115000"/>
              </a:lnSpc>
              <a:buFont typeface="+mj-lt"/>
              <a:buAutoNum type="alphaLcParenR" startAt="3"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Repetir el procedimiento de la parte anterior, pero esta vez tomar p y p’ dentro de la plancha y también calcular el campo para valores de z &lt; R.</a:t>
            </a:r>
          </a:p>
          <a:p>
            <a:pPr marL="1514475" lvl="2" indent="-514350" algn="just">
              <a:lnSpc>
                <a:spcPct val="115000"/>
              </a:lnSpc>
              <a:buSzPts val="1800"/>
              <a:buFont typeface="+mj-lt"/>
              <a:buAutoNum type="romanLcPeriod"/>
            </a:pPr>
            <a:r>
              <a:rPr lang="es-PE" sz="1600" dirty="0">
                <a:ea typeface="Calibri"/>
                <a:cs typeface="Calibri"/>
                <a:sym typeface="Calibri"/>
              </a:rPr>
              <a:t>Igual, paralela al eje x, opuesto.</a:t>
            </a:r>
          </a:p>
          <a:p>
            <a:pPr marL="1514475" lvl="2" indent="-514350" algn="just">
              <a:lnSpc>
                <a:spcPct val="115000"/>
              </a:lnSpc>
              <a:buSzPts val="1800"/>
              <a:buFont typeface="+mj-lt"/>
              <a:buAutoNum type="romanLcPeriod"/>
            </a:pPr>
            <a:r>
              <a:rPr lang="es-PE" sz="1600" dirty="0">
                <a:ea typeface="Calibri"/>
                <a:cs typeface="Calibri"/>
                <a:sym typeface="Calibri"/>
              </a:rPr>
              <a:t>Igual, paralela al eje y, opuesto.</a:t>
            </a:r>
          </a:p>
          <a:p>
            <a:pPr marL="1514475" lvl="2" indent="-514350" algn="just">
              <a:lnSpc>
                <a:spcPct val="115000"/>
              </a:lnSpc>
              <a:buSzPts val="1800"/>
              <a:buFont typeface="+mj-lt"/>
              <a:buAutoNum type="romanLcPeriod"/>
            </a:pPr>
            <a:r>
              <a:rPr lang="es-PE" sz="1600" dirty="0">
                <a:ea typeface="Calibri"/>
                <a:cs typeface="Calibri"/>
                <a:sym typeface="Calibri"/>
              </a:rPr>
              <a:t>Igual, paralela al eje z, opuesto.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342900" algn="just"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453;p91">
            <a:extLst>
              <a:ext uri="{FF2B5EF4-FFF2-40B4-BE49-F238E27FC236}">
                <a16:creationId xmlns:a16="http://schemas.microsoft.com/office/drawing/2014/main" id="{429AAD99-7F5D-4BD6-825D-A4F4048FF0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095" y="1295509"/>
            <a:ext cx="2705449" cy="191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44;p90">
            <a:extLst>
              <a:ext uri="{FF2B5EF4-FFF2-40B4-BE49-F238E27FC236}">
                <a16:creationId xmlns:a16="http://schemas.microsoft.com/office/drawing/2014/main" id="{C324FCFD-8581-4FDE-8ABE-20E737FD3746}"/>
              </a:ext>
            </a:extLst>
          </p:cNvPr>
          <p:cNvSpPr txBox="1"/>
          <p:nvPr/>
        </p:nvSpPr>
        <p:spPr>
          <a:xfrm>
            <a:off x="457200" y="4366999"/>
            <a:ext cx="5029200" cy="106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342900" algn="just">
              <a:lnSpc>
                <a:spcPct val="115000"/>
              </a:lnSpc>
              <a:buClr>
                <a:schemeClr val="dk1"/>
              </a:buClr>
              <a:buSzPct val="100000"/>
              <a:buFont typeface="+mj-lt"/>
              <a:buAutoNum type="alphaLcParenR" startAt="4"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Si ahora a la lámina se le quita un pedazo de tal forma que queda una cavidad esférica de radio R, determinar el vector campo eléctrico en el punto B de la figura.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454;p91">
            <a:extLst>
              <a:ext uri="{FF2B5EF4-FFF2-40B4-BE49-F238E27FC236}">
                <a16:creationId xmlns:a16="http://schemas.microsoft.com/office/drawing/2014/main" id="{324170A5-6311-46D7-A24E-11264CE2E08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340" y="4232926"/>
            <a:ext cx="2705449" cy="120329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ylinder 13">
            <a:extLst>
              <a:ext uri="{FF2B5EF4-FFF2-40B4-BE49-F238E27FC236}">
                <a16:creationId xmlns:a16="http://schemas.microsoft.com/office/drawing/2014/main" id="{9EB6ED04-22AF-4C4E-9FF8-E0B68212A802}"/>
              </a:ext>
            </a:extLst>
          </p:cNvPr>
          <p:cNvSpPr/>
          <p:nvPr/>
        </p:nvSpPr>
        <p:spPr>
          <a:xfrm>
            <a:off x="6698517" y="1902757"/>
            <a:ext cx="727632" cy="707137"/>
          </a:xfrm>
          <a:prstGeom prst="can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450489-8CFE-41DC-8E11-F7D267FAFF5C}"/>
              </a:ext>
            </a:extLst>
          </p:cNvPr>
          <p:cNvCxnSpPr>
            <a:cxnSpLocks/>
          </p:cNvCxnSpPr>
          <p:nvPr/>
        </p:nvCxnSpPr>
        <p:spPr>
          <a:xfrm>
            <a:off x="2065091" y="3123353"/>
            <a:ext cx="25069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1">
            <a:extLst>
              <a:ext uri="{FF2B5EF4-FFF2-40B4-BE49-F238E27FC236}">
                <a16:creationId xmlns:a16="http://schemas.microsoft.com/office/drawing/2014/main" id="{323AA5BF-9EDA-414F-9A90-83D82439E70E}"/>
              </a:ext>
            </a:extLst>
          </p:cNvPr>
          <p:cNvSpPr txBox="1"/>
          <p:nvPr/>
        </p:nvSpPr>
        <p:spPr>
          <a:xfrm>
            <a:off x="2092457" y="3379323"/>
            <a:ext cx="2520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NOTA</a:t>
            </a:r>
            <a:r>
              <a:rPr lang="es-PE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s-PE" sz="1600" dirty="0">
                <a:cs typeface="Times New Roman" panose="02020603050405020304" pitchFamily="18" charset="0"/>
              </a:rPr>
              <a:t>Análogo al inciso (b).</a:t>
            </a:r>
            <a:endParaRPr lang="es-PE" sz="1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2211D2E-D392-4123-9CD8-C1CC381C11F9}"/>
              </a:ext>
            </a:extLst>
          </p:cNvPr>
          <p:cNvSpPr/>
          <p:nvPr/>
        </p:nvSpPr>
        <p:spPr>
          <a:xfrm>
            <a:off x="1986893" y="3302258"/>
            <a:ext cx="4711624" cy="485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6" name="CuadroTexto 11">
            <a:extLst>
              <a:ext uri="{FF2B5EF4-FFF2-40B4-BE49-F238E27FC236}">
                <a16:creationId xmlns:a16="http://schemas.microsoft.com/office/drawing/2014/main" id="{BEF3023E-27F0-4F94-92E4-904F274B0F49}"/>
              </a:ext>
            </a:extLst>
          </p:cNvPr>
          <p:cNvSpPr txBox="1"/>
          <p:nvPr/>
        </p:nvSpPr>
        <p:spPr>
          <a:xfrm>
            <a:off x="1338250" y="5504894"/>
            <a:ext cx="363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NOTA</a:t>
            </a:r>
            <a:r>
              <a:rPr lang="es-PE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s-PE" sz="1600" dirty="0">
                <a:cs typeface="Times New Roman" panose="02020603050405020304" pitchFamily="18" charset="0"/>
              </a:rPr>
              <a:t>Usar el principio de superposición. </a:t>
            </a:r>
          </a:p>
        </p:txBody>
      </p:sp>
      <p:sp>
        <p:nvSpPr>
          <p:cNvPr id="27" name="Rectángulo 16">
            <a:extLst>
              <a:ext uri="{FF2B5EF4-FFF2-40B4-BE49-F238E27FC236}">
                <a16:creationId xmlns:a16="http://schemas.microsoft.com/office/drawing/2014/main" id="{09F340D1-4531-4A51-898D-B9188E996AB8}"/>
              </a:ext>
            </a:extLst>
          </p:cNvPr>
          <p:cNvSpPr/>
          <p:nvPr/>
        </p:nvSpPr>
        <p:spPr>
          <a:xfrm>
            <a:off x="1249464" y="5436218"/>
            <a:ext cx="3724612" cy="4858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8073ADB9-0B42-47F4-AC9F-60453368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024AD4C-9758-458E-8944-1D67DF40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F4B4D50-8948-418C-AE0C-EEC003BB4780}"/>
                  </a:ext>
                </a:extLst>
              </p:cNvPr>
              <p:cNvSpPr/>
              <p:nvPr/>
            </p:nvSpPr>
            <p:spPr>
              <a:xfrm>
                <a:off x="4718706" y="3336351"/>
                <a:ext cx="1996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l-G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PE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a:rPr lang="el-GR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F4B4D50-8948-418C-AE0C-EEC003BB4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06" y="3336351"/>
                <a:ext cx="1996957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64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 animBg="1"/>
      <p:bldP spid="26" grpId="0"/>
      <p:bldP spid="27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82D60B6-D3AC-4CF4-8C93-4E9D8C925F9B}"/>
              </a:ext>
            </a:extLst>
          </p:cNvPr>
          <p:cNvSpPr txBox="1"/>
          <p:nvPr/>
        </p:nvSpPr>
        <p:spPr>
          <a:xfrm>
            <a:off x="5955233" y="3621176"/>
            <a:ext cx="2670937" cy="14773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F533C-60E8-4FC4-8719-833D6217E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92" y="3985831"/>
            <a:ext cx="1803371" cy="13295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18 (PROPUESTO)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6175FF-A8D6-4C2D-989C-5623CBF109F6}"/>
                  </a:ext>
                </a:extLst>
              </p:cNvPr>
              <p:cNvSpPr/>
              <p:nvPr/>
            </p:nvSpPr>
            <p:spPr>
              <a:xfrm>
                <a:off x="6290" y="1163249"/>
                <a:ext cx="8795857" cy="2156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1600" dirty="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Sea una esfera sólida aislante de radio a con una densidad volumétrica de carga </a:t>
                </a:r>
                <a14:m>
                  <m:oMath xmlns:m="http://schemas.openxmlformats.org/officeDocument/2006/math">
                    <m:r>
                      <a:rPr lang="es-ES" sz="16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𝜌</m:t>
                    </m:r>
                    <m:r>
                      <a:rPr lang="es-PE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s-PE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𝑟</m:t>
                    </m:r>
                    <m:r>
                      <a:rPr lang="es-PE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)=</m:t>
                    </m:r>
                    <m:sSub>
                      <m:sSubPr>
                        <m:ctrlPr>
                          <a:rPr lang="es-PE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s-PE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𝜌</m:t>
                        </m:r>
                      </m:e>
                      <m:sub>
                        <m:r>
                          <a:rPr lang="es-PE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PE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s-PE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es-PE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𝑟</m:t>
                            </m:r>
                          </m:num>
                          <m:den>
                            <m:r>
                              <a:rPr lang="es-PE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s-ES" sz="1600" dirty="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, donde r es la distancia radial. La esfera aislante está dentro de un cascarón conductor hueco concéntrico de radio interior b y radio exterior c. La carga neta de la esfera hueca conductora es igual a cero. </a:t>
                </a:r>
              </a:p>
              <a:p>
                <a:pPr algn="just"/>
                <a:endParaRPr lang="es-ES" sz="16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  <a:p>
                <a:pPr marL="342900" indent="-342900" algn="just">
                  <a:buFont typeface="+mj-lt"/>
                  <a:buAutoNum type="alphaLcParenR"/>
                </a:pPr>
                <a:r>
                  <a:rPr lang="es-ES" sz="1600" dirty="0">
                    <a:solidFill>
                      <a:srgbClr val="FF0000"/>
                    </a:solidFill>
                    <a:ea typeface="Calibri"/>
                    <a:cs typeface="Calibri"/>
                    <a:sym typeface="Calibri"/>
                  </a:rPr>
                  <a:t>¿Cuál es la carga total Q en la esfera aislante?</a:t>
                </a:r>
              </a:p>
              <a:p>
                <a:pPr marL="342900" indent="-342900" algn="just">
                  <a:lnSpc>
                    <a:spcPct val="115000"/>
                  </a:lnSpc>
                  <a:buFont typeface="+mj-lt"/>
                  <a:buAutoNum type="alphaLcParenR"/>
                </a:pPr>
                <a:r>
                  <a:rPr lang="es-ES" sz="1600" dirty="0">
                    <a:solidFill>
                      <a:srgbClr val="00B050"/>
                    </a:solidFill>
                    <a:ea typeface="Calibri"/>
                    <a:cs typeface="Calibri"/>
                    <a:sym typeface="Calibri"/>
                  </a:rPr>
                  <a:t>Hallar la densidad de carga en las superficies del cascarón.</a:t>
                </a:r>
              </a:p>
              <a:p>
                <a:pPr marL="342900" indent="-342900" algn="just">
                  <a:lnSpc>
                    <a:spcPct val="115000"/>
                  </a:lnSpc>
                  <a:buFont typeface="+mj-lt"/>
                  <a:buAutoNum type="alphaLcParenR"/>
                </a:pPr>
                <a:r>
                  <a:rPr lang="es-ES" sz="1600" dirty="0">
                    <a:solidFill>
                      <a:srgbClr val="3333FF"/>
                    </a:solidFill>
                    <a:ea typeface="Calibri"/>
                    <a:cs typeface="Calibri"/>
                    <a:sym typeface="Calibri"/>
                  </a:rPr>
                  <a:t>Determinar el vector campo eléctrico en función de r, para todo el espacio.</a:t>
                </a:r>
              </a:p>
              <a:p>
                <a:pPr marL="342900" indent="-342900" algn="just">
                  <a:lnSpc>
                    <a:spcPct val="115000"/>
                  </a:lnSpc>
                  <a:buFont typeface="+mj-lt"/>
                  <a:buAutoNum type="alphaLcParenR"/>
                </a:pPr>
                <a:r>
                  <a:rPr lang="es-ES" sz="1600" dirty="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Grafique la magnitud del campo eléctrico en función de r para todo el espacio.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C6175FF-A8D6-4C2D-989C-5623CBF10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" y="1163249"/>
                <a:ext cx="8795857" cy="2156231"/>
              </a:xfrm>
              <a:prstGeom prst="rect">
                <a:avLst/>
              </a:prstGeom>
              <a:blipFill>
                <a:blip r:embed="rId4"/>
                <a:stretch>
                  <a:fillRect l="-347" t="-16102" r="-416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7">
                <a:extLst>
                  <a:ext uri="{FF2B5EF4-FFF2-40B4-BE49-F238E27FC236}">
                    <a16:creationId xmlns:a16="http://schemas.microsoft.com/office/drawing/2014/main" id="{9304EC63-EE81-4D8A-BFC5-F07C2C832154}"/>
                  </a:ext>
                </a:extLst>
              </p:cNvPr>
              <p:cNvSpPr/>
              <p:nvPr/>
            </p:nvSpPr>
            <p:spPr>
              <a:xfrm>
                <a:off x="6197540" y="4580423"/>
                <a:ext cx="214129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𝐝𝐕</m:t>
                      </m:r>
                      <m:r>
                        <a:rPr lang="es-PE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l-G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𝛑</m:t>
                      </m:r>
                      <m:sSup>
                        <m:sSupPr>
                          <m:ctrlP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𝐫</m:t>
                          </m:r>
                        </m:e>
                        <m:sup>
                          <m:r>
                            <a:rPr lang="es-PE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PE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𝐝𝐫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3" name="Rectángulo 7">
                <a:extLst>
                  <a:ext uri="{FF2B5EF4-FFF2-40B4-BE49-F238E27FC236}">
                    <a16:creationId xmlns:a16="http://schemas.microsoft.com/office/drawing/2014/main" id="{9304EC63-EE81-4D8A-BFC5-F07C2C832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540" y="4580423"/>
                <a:ext cx="2141291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9">
            <a:extLst>
              <a:ext uri="{FF2B5EF4-FFF2-40B4-BE49-F238E27FC236}">
                <a16:creationId xmlns:a16="http://schemas.microsoft.com/office/drawing/2014/main" id="{EA0D81AC-2083-44DF-AA85-6CED9424F8D9}"/>
              </a:ext>
            </a:extLst>
          </p:cNvPr>
          <p:cNvSpPr/>
          <p:nvPr/>
        </p:nvSpPr>
        <p:spPr>
          <a:xfrm>
            <a:off x="5894601" y="3636292"/>
            <a:ext cx="2792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+mn-lt"/>
              </a:rPr>
              <a:t>DIFERENCIAL DE VOLUMEN DE UN CASCARÓN ESFÉRICO DIFERENCIAL</a:t>
            </a:r>
          </a:p>
        </p:txBody>
      </p:sp>
      <p:sp>
        <p:nvSpPr>
          <p:cNvPr id="14" name="CuadroTexto 11">
            <a:extLst>
              <a:ext uri="{FF2B5EF4-FFF2-40B4-BE49-F238E27FC236}">
                <a16:creationId xmlns:a16="http://schemas.microsoft.com/office/drawing/2014/main" id="{06737525-D0AA-4C16-83B3-08C390A4356E}"/>
              </a:ext>
            </a:extLst>
          </p:cNvPr>
          <p:cNvSpPr txBox="1"/>
          <p:nvPr/>
        </p:nvSpPr>
        <p:spPr>
          <a:xfrm>
            <a:off x="347595" y="3454601"/>
            <a:ext cx="3590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NOTA (a.)</a:t>
            </a:r>
            <a:r>
              <a:rPr lang="es-PE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s-PE" sz="1600" dirty="0">
                <a:cs typeface="Times New Roman" panose="02020603050405020304" pitchFamily="18" charset="0"/>
              </a:rPr>
              <a:t>Utilizar </a:t>
            </a:r>
            <a:r>
              <a:rPr lang="es-PE" sz="1600" b="1" dirty="0">
                <a:cs typeface="Times New Roman" panose="02020603050405020304" pitchFamily="18" charset="0"/>
              </a:rPr>
              <a:t>cascarones esféricos diferenciales </a:t>
            </a:r>
            <a:r>
              <a:rPr lang="es-PE" sz="1600" dirty="0">
                <a:cs typeface="Times New Roman" panose="02020603050405020304" pitchFamily="18" charset="0"/>
              </a:rPr>
              <a:t>(ver figura) y realizar la integración para hallar la carga total desde “0” hasta “a”. Tomar en cuenta que la densidad volumétrica de carga es variable y cambia la integral a resolver (</a:t>
            </a:r>
            <a:r>
              <a:rPr lang="el-GR" sz="1600" dirty="0">
                <a:cs typeface="Times New Roman" panose="02020603050405020304" pitchFamily="18" charset="0"/>
              </a:rPr>
              <a:t>ρ</a:t>
            </a:r>
            <a:r>
              <a:rPr lang="es-PE" sz="1600" baseline="-25000" dirty="0">
                <a:cs typeface="Times New Roman" panose="02020603050405020304" pitchFamily="18" charset="0"/>
              </a:rPr>
              <a:t>0 </a:t>
            </a:r>
            <a:r>
              <a:rPr lang="es-PE" sz="1600" dirty="0">
                <a:cs typeface="Times New Roman" panose="02020603050405020304" pitchFamily="18" charset="0"/>
              </a:rPr>
              <a:t>sí es constante).</a:t>
            </a:r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52FE09AD-FAB4-450B-B39A-CF33EC013191}"/>
              </a:ext>
            </a:extLst>
          </p:cNvPr>
          <p:cNvSpPr/>
          <p:nvPr/>
        </p:nvSpPr>
        <p:spPr>
          <a:xfrm>
            <a:off x="221835" y="3372217"/>
            <a:ext cx="8636015" cy="2047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16" name="Conector recto de flecha 69">
            <a:extLst>
              <a:ext uri="{FF2B5EF4-FFF2-40B4-BE49-F238E27FC236}">
                <a16:creationId xmlns:a16="http://schemas.microsoft.com/office/drawing/2014/main" id="{8383831D-FF76-4EE4-AEED-E8EB9198EFE1}"/>
              </a:ext>
            </a:extLst>
          </p:cNvPr>
          <p:cNvCxnSpPr>
            <a:cxnSpLocks/>
          </p:cNvCxnSpPr>
          <p:nvPr/>
        </p:nvCxnSpPr>
        <p:spPr>
          <a:xfrm flipH="1" flipV="1">
            <a:off x="4202220" y="4429295"/>
            <a:ext cx="72565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09">
            <a:extLst>
              <a:ext uri="{FF2B5EF4-FFF2-40B4-BE49-F238E27FC236}">
                <a16:creationId xmlns:a16="http://schemas.microsoft.com/office/drawing/2014/main" id="{FD1C83CE-C530-42B1-BFEE-1EC277B8933D}"/>
              </a:ext>
            </a:extLst>
          </p:cNvPr>
          <p:cNvSpPr txBox="1"/>
          <p:nvPr/>
        </p:nvSpPr>
        <p:spPr>
          <a:xfrm>
            <a:off x="4345235" y="4297137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FB39F6-E8DE-442A-9BE3-5548D15D5970}"/>
              </a:ext>
            </a:extLst>
          </p:cNvPr>
          <p:cNvCxnSpPr>
            <a:cxnSpLocks/>
          </p:cNvCxnSpPr>
          <p:nvPr/>
        </p:nvCxnSpPr>
        <p:spPr>
          <a:xfrm>
            <a:off x="5661905" y="3984932"/>
            <a:ext cx="0" cy="6424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3B64F2-279E-43E9-BDA9-A9E1F26DCB53}"/>
              </a:ext>
            </a:extLst>
          </p:cNvPr>
          <p:cNvCxnSpPr>
            <a:cxnSpLocks/>
          </p:cNvCxnSpPr>
          <p:nvPr/>
        </p:nvCxnSpPr>
        <p:spPr>
          <a:xfrm>
            <a:off x="5604580" y="3984932"/>
            <a:ext cx="0" cy="6676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109">
            <a:extLst>
              <a:ext uri="{FF2B5EF4-FFF2-40B4-BE49-F238E27FC236}">
                <a16:creationId xmlns:a16="http://schemas.microsoft.com/office/drawing/2014/main" id="{0C4F79A9-EFD8-4176-9E08-182FC832C5B3}"/>
              </a:ext>
            </a:extLst>
          </p:cNvPr>
          <p:cNvSpPr txBox="1"/>
          <p:nvPr/>
        </p:nvSpPr>
        <p:spPr>
          <a:xfrm>
            <a:off x="5415990" y="3612145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dr</a:t>
            </a:r>
          </a:p>
        </p:txBody>
      </p:sp>
      <p:sp>
        <p:nvSpPr>
          <p:cNvPr id="28" name="Rectángulo 9">
            <a:extLst>
              <a:ext uri="{FF2B5EF4-FFF2-40B4-BE49-F238E27FC236}">
                <a16:creationId xmlns:a16="http://schemas.microsoft.com/office/drawing/2014/main" id="{03D1DD66-CFA9-48BF-AD72-2775ED3F4782}"/>
              </a:ext>
            </a:extLst>
          </p:cNvPr>
          <p:cNvSpPr/>
          <p:nvPr/>
        </p:nvSpPr>
        <p:spPr>
          <a:xfrm>
            <a:off x="4288002" y="3592742"/>
            <a:ext cx="1272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latin typeface="+mn-lt"/>
              </a:rPr>
              <a:t>DIFERENCIAL DE ESPESOR</a:t>
            </a:r>
          </a:p>
        </p:txBody>
      </p:sp>
      <p:sp>
        <p:nvSpPr>
          <p:cNvPr id="29" name="CuadroTexto 11">
            <a:extLst>
              <a:ext uri="{FF2B5EF4-FFF2-40B4-BE49-F238E27FC236}">
                <a16:creationId xmlns:a16="http://schemas.microsoft.com/office/drawing/2014/main" id="{C28C4AF7-9CBD-4D75-A01A-F8A888570105}"/>
              </a:ext>
            </a:extLst>
          </p:cNvPr>
          <p:cNvSpPr txBox="1"/>
          <p:nvPr/>
        </p:nvSpPr>
        <p:spPr>
          <a:xfrm>
            <a:off x="324360" y="5605336"/>
            <a:ext cx="8433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b="1" u="sng" dirty="0">
                <a:solidFill>
                  <a:srgbClr val="3333FF"/>
                </a:solidFill>
                <a:cs typeface="Times New Roman" panose="02020603050405020304" pitchFamily="18" charset="0"/>
              </a:rPr>
              <a:t>NOTA (c.)</a:t>
            </a:r>
            <a:r>
              <a:rPr lang="es-PE" sz="1600" b="1" dirty="0">
                <a:solidFill>
                  <a:srgbClr val="3333FF"/>
                </a:solidFill>
                <a:cs typeface="Times New Roman" panose="02020603050405020304" pitchFamily="18" charset="0"/>
              </a:rPr>
              <a:t>: </a:t>
            </a:r>
            <a:r>
              <a:rPr lang="es-PE" sz="1600" dirty="0">
                <a:cs typeface="Times New Roman" panose="02020603050405020304" pitchFamily="18" charset="0"/>
              </a:rPr>
              <a:t>Para hallar la carga encerrada en la superficie gaussiana (dentro de la esfera: 0 &lt; r &lt; a) realizar el procedimiento análogo al inciso (a.), pero realizar la integración de “0” hasta  “r”.</a:t>
            </a:r>
          </a:p>
        </p:txBody>
      </p:sp>
      <p:sp>
        <p:nvSpPr>
          <p:cNvPr id="30" name="Rectángulo 16">
            <a:extLst>
              <a:ext uri="{FF2B5EF4-FFF2-40B4-BE49-F238E27FC236}">
                <a16:creationId xmlns:a16="http://schemas.microsoft.com/office/drawing/2014/main" id="{895AC3F7-8AD8-4FB7-9B42-AC285160B159}"/>
              </a:ext>
            </a:extLst>
          </p:cNvPr>
          <p:cNvSpPr/>
          <p:nvPr/>
        </p:nvSpPr>
        <p:spPr>
          <a:xfrm>
            <a:off x="230224" y="5543058"/>
            <a:ext cx="8631323" cy="707009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3333FF"/>
              </a:solidFill>
            </a:endParaRPr>
          </a:p>
        </p:txBody>
      </p:sp>
      <p:sp>
        <p:nvSpPr>
          <p:cNvPr id="21" name="Date Placeholder 2">
            <a:extLst>
              <a:ext uri="{FF2B5EF4-FFF2-40B4-BE49-F238E27FC236}">
                <a16:creationId xmlns:a16="http://schemas.microsoft.com/office/drawing/2014/main" id="{2EA994AA-4D17-4A13-BD89-A0FB31F3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99BF10F7-A55B-4099-AEF4-309C3B49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  <p:sp>
        <p:nvSpPr>
          <p:cNvPr id="24" name="CuadroTexto 11">
            <a:extLst>
              <a:ext uri="{FF2B5EF4-FFF2-40B4-BE49-F238E27FC236}">
                <a16:creationId xmlns:a16="http://schemas.microsoft.com/office/drawing/2014/main" id="{391673C8-FB81-4B36-A2F9-DE5A0E04AB77}"/>
              </a:ext>
            </a:extLst>
          </p:cNvPr>
          <p:cNvSpPr txBox="1"/>
          <p:nvPr/>
        </p:nvSpPr>
        <p:spPr>
          <a:xfrm>
            <a:off x="5340214" y="1994411"/>
            <a:ext cx="3560505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PE" sz="1400" b="1" u="sng" dirty="0">
                <a:solidFill>
                  <a:srgbClr val="00B050"/>
                </a:solidFill>
                <a:cs typeface="Times New Roman" panose="02020603050405020304" pitchFamily="18" charset="0"/>
              </a:rPr>
              <a:t>NOTA (b.)</a:t>
            </a:r>
            <a:r>
              <a:rPr lang="es-PE" sz="1400" b="1" dirty="0">
                <a:solidFill>
                  <a:srgbClr val="00B050"/>
                </a:solidFill>
                <a:cs typeface="Times New Roman" panose="02020603050405020304" pitchFamily="18" charset="0"/>
              </a:rPr>
              <a:t>: </a:t>
            </a:r>
            <a:r>
              <a:rPr lang="es-PE" sz="1400" dirty="0">
                <a:cs typeface="Times New Roman" panose="02020603050405020304" pitchFamily="18" charset="0"/>
              </a:rPr>
              <a:t>Analizar la inducción electrostática y plantear la definición de densidad superficial de carga (constante) .</a:t>
            </a:r>
          </a:p>
        </p:txBody>
      </p:sp>
      <p:sp>
        <p:nvSpPr>
          <p:cNvPr id="32" name="Rectángulo 16">
            <a:extLst>
              <a:ext uri="{FF2B5EF4-FFF2-40B4-BE49-F238E27FC236}">
                <a16:creationId xmlns:a16="http://schemas.microsoft.com/office/drawing/2014/main" id="{4D9ADB32-5084-4444-ABAF-706A92FF3F56}"/>
              </a:ext>
            </a:extLst>
          </p:cNvPr>
          <p:cNvSpPr/>
          <p:nvPr/>
        </p:nvSpPr>
        <p:spPr>
          <a:xfrm>
            <a:off x="5340214" y="1978476"/>
            <a:ext cx="3560505" cy="73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3" grpId="0"/>
      <p:bldP spid="25" grpId="0"/>
      <p:bldP spid="14" grpId="0"/>
      <p:bldP spid="15" grpId="0" animBg="1"/>
      <p:bldP spid="17" grpId="0"/>
      <p:bldP spid="27" grpId="0"/>
      <p:bldP spid="28" grpId="0"/>
      <p:bldP spid="29" grpId="0"/>
      <p:bldP spid="30" grpId="0" animBg="1"/>
      <p:bldP spid="24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2D29A57-8A7B-4C5B-82D3-7C5B94362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84378" y="4491147"/>
            <a:ext cx="1914525" cy="14573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18 (PROPUESTO) - ANEXO</a:t>
            </a:r>
            <a:endParaRPr lang="es-PE" dirty="0"/>
          </a:p>
        </p:txBody>
      </p:sp>
      <p:sp>
        <p:nvSpPr>
          <p:cNvPr id="7" name="Google Shape;1422;p88">
            <a:extLst>
              <a:ext uri="{FF2B5EF4-FFF2-40B4-BE49-F238E27FC236}">
                <a16:creationId xmlns:a16="http://schemas.microsoft.com/office/drawing/2014/main" id="{5BD1418B-C5C4-496F-8578-8498D77B25FB}"/>
              </a:ext>
            </a:extLst>
          </p:cNvPr>
          <p:cNvSpPr txBox="1"/>
          <p:nvPr/>
        </p:nvSpPr>
        <p:spPr>
          <a:xfrm>
            <a:off x="140918" y="1804116"/>
            <a:ext cx="4591633" cy="109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el módulo del campo eléctrico de un cilindro dieléctrico de longitud infinita y radio R cargado con densidad volumétrica de carga </a:t>
            </a:r>
            <a:r>
              <a:rPr lang="el-G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ρ</a:t>
            </a:r>
            <a:r>
              <a:rPr lang="es-PE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(r) VARIABLE</a:t>
            </a:r>
            <a:r>
              <a:rPr lang="es-PE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9C1D30-7EA2-481F-B8EF-D497B5A308D0}"/>
              </a:ext>
            </a:extLst>
          </p:cNvPr>
          <p:cNvGrpSpPr/>
          <p:nvPr/>
        </p:nvGrpSpPr>
        <p:grpSpPr>
          <a:xfrm>
            <a:off x="5012200" y="1828869"/>
            <a:ext cx="3775216" cy="983782"/>
            <a:chOff x="1984386" y="3305907"/>
            <a:chExt cx="5393139" cy="1393200"/>
          </a:xfrm>
        </p:grpSpPr>
        <p:sp>
          <p:nvSpPr>
            <p:cNvPr id="12" name="Google Shape;1423;p88">
              <a:extLst>
                <a:ext uri="{FF2B5EF4-FFF2-40B4-BE49-F238E27FC236}">
                  <a16:creationId xmlns:a16="http://schemas.microsoft.com/office/drawing/2014/main" id="{97CA67FA-0245-48BE-8D03-8426CAD803E9}"/>
                </a:ext>
              </a:extLst>
            </p:cNvPr>
            <p:cNvSpPr/>
            <p:nvPr/>
          </p:nvSpPr>
          <p:spPr>
            <a:xfrm rot="5400000">
              <a:off x="3689325" y="2156494"/>
              <a:ext cx="1393200" cy="3692025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350" dirty="0"/>
            </a:p>
          </p:txBody>
        </p:sp>
        <p:cxnSp>
          <p:nvCxnSpPr>
            <p:cNvPr id="13" name="Google Shape;1424;p88">
              <a:extLst>
                <a:ext uri="{FF2B5EF4-FFF2-40B4-BE49-F238E27FC236}">
                  <a16:creationId xmlns:a16="http://schemas.microsoft.com/office/drawing/2014/main" id="{9DD32E01-7BCC-400A-99DC-0D0B611F3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4386" y="3920063"/>
              <a:ext cx="5393139" cy="102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pic>
          <p:nvPicPr>
            <p:cNvPr id="15" name="Google Shape;1426;p88" descr="R" title="MathEquation,#000000">
              <a:extLst>
                <a:ext uri="{FF2B5EF4-FFF2-40B4-BE49-F238E27FC236}">
                  <a16:creationId xmlns:a16="http://schemas.microsoft.com/office/drawing/2014/main" id="{F4B0EE06-CC18-4640-8B4C-D4247511FBD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1024" y="3574056"/>
              <a:ext cx="171864" cy="1998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" name="Google Shape;1427;p88">
              <a:extLst>
                <a:ext uri="{FF2B5EF4-FFF2-40B4-BE49-F238E27FC236}">
                  <a16:creationId xmlns:a16="http://schemas.microsoft.com/office/drawing/2014/main" id="{3B36B54C-54B5-46E0-90BA-4300C63E7B1D}"/>
                </a:ext>
              </a:extLst>
            </p:cNvPr>
            <p:cNvCxnSpPr/>
            <p:nvPr/>
          </p:nvCxnSpPr>
          <p:spPr>
            <a:xfrm rot="10800000">
              <a:off x="6082650" y="3316163"/>
              <a:ext cx="7425" cy="60390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7" name="Google Shape;1429;p88" descr="\rho" title="MathEquation,#000000">
              <a:extLst>
                <a:ext uri="{FF2B5EF4-FFF2-40B4-BE49-F238E27FC236}">
                  <a16:creationId xmlns:a16="http://schemas.microsoft.com/office/drawing/2014/main" id="{88B93326-54C3-4F27-8143-CB33F0B818D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62024" y="4328206"/>
              <a:ext cx="171864" cy="2737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1 Título">
            <a:extLst>
              <a:ext uri="{FF2B5EF4-FFF2-40B4-BE49-F238E27FC236}">
                <a16:creationId xmlns:a16="http://schemas.microsoft.com/office/drawing/2014/main" id="{A8F6BFB9-89BC-4B1F-ADB3-CC0714FC9E65}"/>
              </a:ext>
            </a:extLst>
          </p:cNvPr>
          <p:cNvSpPr txBox="1">
            <a:spLocks/>
          </p:cNvSpPr>
          <p:nvPr/>
        </p:nvSpPr>
        <p:spPr>
          <a:xfrm>
            <a:off x="194714" y="1306972"/>
            <a:ext cx="8592702" cy="36143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2000" b="1" dirty="0"/>
              <a:t>¿QUÉ PASA QUE SI EN EL “EJERCICIO 16” LA DENSIDAD DE CARGA ES VARIABLE?</a:t>
            </a:r>
          </a:p>
        </p:txBody>
      </p:sp>
      <p:sp>
        <p:nvSpPr>
          <p:cNvPr id="20" name="CuadroTexto 11">
            <a:extLst>
              <a:ext uri="{FF2B5EF4-FFF2-40B4-BE49-F238E27FC236}">
                <a16:creationId xmlns:a16="http://schemas.microsoft.com/office/drawing/2014/main" id="{447B0644-E5D5-494A-AB0C-130BF72CBA0E}"/>
              </a:ext>
            </a:extLst>
          </p:cNvPr>
          <p:cNvSpPr txBox="1"/>
          <p:nvPr/>
        </p:nvSpPr>
        <p:spPr>
          <a:xfrm>
            <a:off x="613908" y="3054169"/>
            <a:ext cx="7535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NOTA</a:t>
            </a:r>
            <a:r>
              <a:rPr lang="es-PE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s-PE" sz="1600" dirty="0">
                <a:cs typeface="Times New Roman" panose="02020603050405020304" pitchFamily="18" charset="0"/>
              </a:rPr>
              <a:t>Para hallar la carga total utilizar </a:t>
            </a:r>
            <a:r>
              <a:rPr lang="es-PE" sz="1600" b="1" dirty="0">
                <a:cs typeface="Times New Roman" panose="02020603050405020304" pitchFamily="18" charset="0"/>
              </a:rPr>
              <a:t>cascarones cilíndricos diferenciales </a:t>
            </a:r>
            <a:r>
              <a:rPr lang="es-PE" sz="1600" dirty="0">
                <a:cs typeface="Times New Roman" panose="02020603050405020304" pitchFamily="18" charset="0"/>
              </a:rPr>
              <a:t>(ver figura) y realizar el procedimiento análogo al “ejercicio 15(a.)”</a:t>
            </a:r>
          </a:p>
        </p:txBody>
      </p:sp>
      <p:sp>
        <p:nvSpPr>
          <p:cNvPr id="21" name="Rectángulo 16">
            <a:extLst>
              <a:ext uri="{FF2B5EF4-FFF2-40B4-BE49-F238E27FC236}">
                <a16:creationId xmlns:a16="http://schemas.microsoft.com/office/drawing/2014/main" id="{5DADD54A-671E-4C73-9FBC-28D429A83F00}"/>
              </a:ext>
            </a:extLst>
          </p:cNvPr>
          <p:cNvSpPr/>
          <p:nvPr/>
        </p:nvSpPr>
        <p:spPr>
          <a:xfrm>
            <a:off x="522441" y="2996046"/>
            <a:ext cx="7886174" cy="3177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cxnSp>
        <p:nvCxnSpPr>
          <p:cNvPr id="26" name="Conector recto de flecha 69">
            <a:extLst>
              <a:ext uri="{FF2B5EF4-FFF2-40B4-BE49-F238E27FC236}">
                <a16:creationId xmlns:a16="http://schemas.microsoft.com/office/drawing/2014/main" id="{6AF1E688-F0D7-4B14-8C23-CB0D770EECEF}"/>
              </a:ext>
            </a:extLst>
          </p:cNvPr>
          <p:cNvCxnSpPr>
            <a:cxnSpLocks/>
          </p:cNvCxnSpPr>
          <p:nvPr/>
        </p:nvCxnSpPr>
        <p:spPr>
          <a:xfrm flipH="1">
            <a:off x="1773720" y="4526287"/>
            <a:ext cx="34693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109">
            <a:extLst>
              <a:ext uri="{FF2B5EF4-FFF2-40B4-BE49-F238E27FC236}">
                <a16:creationId xmlns:a16="http://schemas.microsoft.com/office/drawing/2014/main" id="{B07DB4CC-2BA6-4B46-A364-E4D3CE265512}"/>
              </a:ext>
            </a:extLst>
          </p:cNvPr>
          <p:cNvSpPr txBox="1"/>
          <p:nvPr/>
        </p:nvSpPr>
        <p:spPr>
          <a:xfrm>
            <a:off x="1741640" y="4131149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ADC5E9-50AA-4CEE-93DF-553014A9C0D2}"/>
              </a:ext>
            </a:extLst>
          </p:cNvPr>
          <p:cNvCxnSpPr>
            <a:cxnSpLocks/>
          </p:cNvCxnSpPr>
          <p:nvPr/>
        </p:nvCxnSpPr>
        <p:spPr>
          <a:xfrm>
            <a:off x="2146556" y="4181540"/>
            <a:ext cx="0" cy="6424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AB7890-522E-45DE-B9B3-33538894662C}"/>
              </a:ext>
            </a:extLst>
          </p:cNvPr>
          <p:cNvCxnSpPr>
            <a:cxnSpLocks/>
          </p:cNvCxnSpPr>
          <p:nvPr/>
        </p:nvCxnSpPr>
        <p:spPr>
          <a:xfrm>
            <a:off x="2428358" y="4167297"/>
            <a:ext cx="0" cy="6676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109">
            <a:extLst>
              <a:ext uri="{FF2B5EF4-FFF2-40B4-BE49-F238E27FC236}">
                <a16:creationId xmlns:a16="http://schemas.microsoft.com/office/drawing/2014/main" id="{B340F9C9-8B20-4058-8BA1-537FDCAD4244}"/>
              </a:ext>
            </a:extLst>
          </p:cNvPr>
          <p:cNvSpPr txBox="1"/>
          <p:nvPr/>
        </p:nvSpPr>
        <p:spPr>
          <a:xfrm>
            <a:off x="2051958" y="3793667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dr</a:t>
            </a:r>
          </a:p>
        </p:txBody>
      </p:sp>
      <p:sp>
        <p:nvSpPr>
          <p:cNvPr id="31" name="Rectángulo 9">
            <a:extLst>
              <a:ext uri="{FF2B5EF4-FFF2-40B4-BE49-F238E27FC236}">
                <a16:creationId xmlns:a16="http://schemas.microsoft.com/office/drawing/2014/main" id="{A7B9A69E-C49A-461B-9EDB-08AC049A492D}"/>
              </a:ext>
            </a:extLst>
          </p:cNvPr>
          <p:cNvSpPr/>
          <p:nvPr/>
        </p:nvSpPr>
        <p:spPr>
          <a:xfrm>
            <a:off x="990992" y="3700051"/>
            <a:ext cx="1272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latin typeface="+mn-lt"/>
              </a:rPr>
              <a:t>DIFERENCIAL DE ESPESOR</a:t>
            </a:r>
          </a:p>
        </p:txBody>
      </p:sp>
      <p:cxnSp>
        <p:nvCxnSpPr>
          <p:cNvPr id="32" name="Conector recto de flecha 69">
            <a:extLst>
              <a:ext uri="{FF2B5EF4-FFF2-40B4-BE49-F238E27FC236}">
                <a16:creationId xmlns:a16="http://schemas.microsoft.com/office/drawing/2014/main" id="{8B4FD2F3-927B-4635-8009-D51195F54909}"/>
              </a:ext>
            </a:extLst>
          </p:cNvPr>
          <p:cNvCxnSpPr>
            <a:cxnSpLocks/>
          </p:cNvCxnSpPr>
          <p:nvPr/>
        </p:nvCxnSpPr>
        <p:spPr>
          <a:xfrm>
            <a:off x="1003832" y="4509508"/>
            <a:ext cx="0" cy="13760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109">
            <a:extLst>
              <a:ext uri="{FF2B5EF4-FFF2-40B4-BE49-F238E27FC236}">
                <a16:creationId xmlns:a16="http://schemas.microsoft.com/office/drawing/2014/main" id="{0D201203-D5E9-417C-9F88-7FE63DCB0752}"/>
              </a:ext>
            </a:extLst>
          </p:cNvPr>
          <p:cNvSpPr txBox="1"/>
          <p:nvPr/>
        </p:nvSpPr>
        <p:spPr>
          <a:xfrm>
            <a:off x="630163" y="4927858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4BF011-579D-403F-8B0F-585E446F0E3E}"/>
              </a:ext>
            </a:extLst>
          </p:cNvPr>
          <p:cNvSpPr txBox="1"/>
          <p:nvPr/>
        </p:nvSpPr>
        <p:spPr>
          <a:xfrm>
            <a:off x="5583012" y="4345995"/>
            <a:ext cx="2670937" cy="147732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38" name="Rectángulo 9">
            <a:extLst>
              <a:ext uri="{FF2B5EF4-FFF2-40B4-BE49-F238E27FC236}">
                <a16:creationId xmlns:a16="http://schemas.microsoft.com/office/drawing/2014/main" id="{428D1636-DDAC-451B-8ED2-911C637841A0}"/>
              </a:ext>
            </a:extLst>
          </p:cNvPr>
          <p:cNvSpPr/>
          <p:nvPr/>
        </p:nvSpPr>
        <p:spPr>
          <a:xfrm>
            <a:off x="5522380" y="4361111"/>
            <a:ext cx="2792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+mn-lt"/>
              </a:rPr>
              <a:t>DIFERENCIAL DE VOLUMEN DE UN CASCARÓN </a:t>
            </a:r>
            <a:r>
              <a:rPr lang="es-MX" b="1" dirty="0"/>
              <a:t>CILÍNDRICO</a:t>
            </a:r>
            <a:r>
              <a:rPr lang="es-MX" b="1" dirty="0">
                <a:latin typeface="+mn-lt"/>
              </a:rPr>
              <a:t> DIFERENCIAL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ángulo 7">
                <a:extLst>
                  <a:ext uri="{FF2B5EF4-FFF2-40B4-BE49-F238E27FC236}">
                    <a16:creationId xmlns:a16="http://schemas.microsoft.com/office/drawing/2014/main" id="{0F2B0CEE-0B09-47BA-8CC9-BEACA17459C4}"/>
                  </a:ext>
                </a:extLst>
              </p:cNvPr>
              <p:cNvSpPr/>
              <p:nvPr/>
            </p:nvSpPr>
            <p:spPr>
              <a:xfrm>
                <a:off x="5834176" y="5284441"/>
                <a:ext cx="21686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𝐝𝐕</m:t>
                      </m:r>
                      <m:r>
                        <a:rPr lang="es-PE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l-G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𝛑</m:t>
                      </m:r>
                      <m:r>
                        <a:rPr lang="es-PE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𝐫𝐋𝐝𝐫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39" name="Rectángulo 7">
                <a:extLst>
                  <a:ext uri="{FF2B5EF4-FFF2-40B4-BE49-F238E27FC236}">
                    <a16:creationId xmlns:a16="http://schemas.microsoft.com/office/drawing/2014/main" id="{0F2B0CEE-0B09-47BA-8CC9-BEACA1745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76" y="5284441"/>
                <a:ext cx="216860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B8EC74DA-9E0E-4AF9-B03F-3CD41D9E5BCE}"/>
              </a:ext>
            </a:extLst>
          </p:cNvPr>
          <p:cNvSpPr/>
          <p:nvPr/>
        </p:nvSpPr>
        <p:spPr>
          <a:xfrm>
            <a:off x="3581212" y="4450059"/>
            <a:ext cx="1707825" cy="1513814"/>
          </a:xfrm>
          <a:prstGeom prst="cube">
            <a:avLst>
              <a:gd name="adj" fmla="val 1237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echa derecha 64">
            <a:extLst>
              <a:ext uri="{FF2B5EF4-FFF2-40B4-BE49-F238E27FC236}">
                <a16:creationId xmlns:a16="http://schemas.microsoft.com/office/drawing/2014/main" id="{B52992E2-5FDB-42E3-877F-77F45D334EA5}"/>
              </a:ext>
            </a:extLst>
          </p:cNvPr>
          <p:cNvSpPr/>
          <p:nvPr/>
        </p:nvSpPr>
        <p:spPr>
          <a:xfrm>
            <a:off x="2591173" y="4946214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cxnSp>
        <p:nvCxnSpPr>
          <p:cNvPr id="42" name="Conector recto de flecha 69">
            <a:extLst>
              <a:ext uri="{FF2B5EF4-FFF2-40B4-BE49-F238E27FC236}">
                <a16:creationId xmlns:a16="http://schemas.microsoft.com/office/drawing/2014/main" id="{4F5EE622-5DD6-4163-BCD5-36F4A442D27D}"/>
              </a:ext>
            </a:extLst>
          </p:cNvPr>
          <p:cNvCxnSpPr>
            <a:cxnSpLocks/>
          </p:cNvCxnSpPr>
          <p:nvPr/>
        </p:nvCxnSpPr>
        <p:spPr>
          <a:xfrm>
            <a:off x="3762197" y="4335854"/>
            <a:ext cx="1526840" cy="49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109">
            <a:extLst>
              <a:ext uri="{FF2B5EF4-FFF2-40B4-BE49-F238E27FC236}">
                <a16:creationId xmlns:a16="http://schemas.microsoft.com/office/drawing/2014/main" id="{A292983E-4DA3-44C8-9175-7F4144637AB8}"/>
              </a:ext>
            </a:extLst>
          </p:cNvPr>
          <p:cNvSpPr txBox="1"/>
          <p:nvPr/>
        </p:nvSpPr>
        <p:spPr>
          <a:xfrm>
            <a:off x="4092845" y="3907508"/>
            <a:ext cx="88442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2</a:t>
            </a:r>
            <a:r>
              <a:rPr lang="el-GR" sz="2400" b="1" dirty="0"/>
              <a:t>π</a:t>
            </a:r>
            <a:r>
              <a:rPr lang="es-PE" sz="2400" b="1" dirty="0"/>
              <a:t>r</a:t>
            </a:r>
          </a:p>
        </p:txBody>
      </p:sp>
      <p:cxnSp>
        <p:nvCxnSpPr>
          <p:cNvPr id="46" name="Conector recto de flecha 69">
            <a:extLst>
              <a:ext uri="{FF2B5EF4-FFF2-40B4-BE49-F238E27FC236}">
                <a16:creationId xmlns:a16="http://schemas.microsoft.com/office/drawing/2014/main" id="{4C968D8A-53E7-421F-B615-696A6862896D}"/>
              </a:ext>
            </a:extLst>
          </p:cNvPr>
          <p:cNvCxnSpPr>
            <a:cxnSpLocks/>
          </p:cNvCxnSpPr>
          <p:nvPr/>
        </p:nvCxnSpPr>
        <p:spPr>
          <a:xfrm>
            <a:off x="3471002" y="4659350"/>
            <a:ext cx="0" cy="13045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109">
            <a:extLst>
              <a:ext uri="{FF2B5EF4-FFF2-40B4-BE49-F238E27FC236}">
                <a16:creationId xmlns:a16="http://schemas.microsoft.com/office/drawing/2014/main" id="{3E8D3B72-A0D3-433F-8EA9-214555B8D5CA}"/>
              </a:ext>
            </a:extLst>
          </p:cNvPr>
          <p:cNvSpPr txBox="1"/>
          <p:nvPr/>
        </p:nvSpPr>
        <p:spPr>
          <a:xfrm>
            <a:off x="3076048" y="4956142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L</a:t>
            </a:r>
          </a:p>
        </p:txBody>
      </p:sp>
      <p:cxnSp>
        <p:nvCxnSpPr>
          <p:cNvPr id="48" name="Conector recto de flecha 69">
            <a:extLst>
              <a:ext uri="{FF2B5EF4-FFF2-40B4-BE49-F238E27FC236}">
                <a16:creationId xmlns:a16="http://schemas.microsoft.com/office/drawing/2014/main" id="{39CFFA7D-2FED-42E6-84FF-072FAB19CE27}"/>
              </a:ext>
            </a:extLst>
          </p:cNvPr>
          <p:cNvCxnSpPr>
            <a:cxnSpLocks/>
          </p:cNvCxnSpPr>
          <p:nvPr/>
        </p:nvCxnSpPr>
        <p:spPr>
          <a:xfrm flipH="1">
            <a:off x="3487176" y="4396757"/>
            <a:ext cx="200259" cy="1962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109">
            <a:extLst>
              <a:ext uri="{FF2B5EF4-FFF2-40B4-BE49-F238E27FC236}">
                <a16:creationId xmlns:a16="http://schemas.microsoft.com/office/drawing/2014/main" id="{D776DCBD-1CC0-470E-800E-DB7C30172569}"/>
              </a:ext>
            </a:extLst>
          </p:cNvPr>
          <p:cNvSpPr txBox="1"/>
          <p:nvPr/>
        </p:nvSpPr>
        <p:spPr>
          <a:xfrm>
            <a:off x="3177697" y="4105021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/>
              <a:t>dr</a:t>
            </a:r>
          </a:p>
        </p:txBody>
      </p:sp>
      <p:sp>
        <p:nvSpPr>
          <p:cNvPr id="37" name="Date Placeholder 2">
            <a:extLst>
              <a:ext uri="{FF2B5EF4-FFF2-40B4-BE49-F238E27FC236}">
                <a16:creationId xmlns:a16="http://schemas.microsoft.com/office/drawing/2014/main" id="{93D7D5CF-3714-4516-AE97-173251B5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E5A42FEE-95D2-49C5-83AE-BF3E4AF4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272538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  <p:bldP spid="21" grpId="0" animBg="1"/>
      <p:bldP spid="27" grpId="0"/>
      <p:bldP spid="30" grpId="0"/>
      <p:bldP spid="31" grpId="0"/>
      <p:bldP spid="33" grpId="0"/>
      <p:bldP spid="36" grpId="0" animBg="1"/>
      <p:bldP spid="38" grpId="0"/>
      <p:bldP spid="39" grpId="0"/>
      <p:bldP spid="40" grpId="0" animBg="1"/>
      <p:bldP spid="41" grpId="0" animBg="1"/>
      <p:bldP spid="43" grpId="0"/>
      <p:bldP spid="47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73B79287-B8AE-4E76-BFAE-D954D2F124C1}"/>
              </a:ext>
            </a:extLst>
          </p:cNvPr>
          <p:cNvSpPr txBox="1"/>
          <p:nvPr/>
        </p:nvSpPr>
        <p:spPr>
          <a:xfrm>
            <a:off x="832403" y="1355297"/>
            <a:ext cx="7883320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b="1" dirty="0"/>
          </a:p>
          <a:p>
            <a:pPr algn="just">
              <a:defRPr/>
            </a:pP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CAMPO ELÉCTRICO EN CONDUCTORES</a:t>
            </a:r>
          </a:p>
        </p:txBody>
      </p:sp>
      <p:sp>
        <p:nvSpPr>
          <p:cNvPr id="67" name="Rectangle 16">
            <a:extLst>
              <a:ext uri="{FF2B5EF4-FFF2-40B4-BE49-F238E27FC236}">
                <a16:creationId xmlns:a16="http://schemas.microsoft.com/office/drawing/2014/main" id="{5A105A01-0842-4F07-B66E-845F6D93C00E}"/>
              </a:ext>
            </a:extLst>
          </p:cNvPr>
          <p:cNvSpPr/>
          <p:nvPr/>
        </p:nvSpPr>
        <p:spPr>
          <a:xfrm>
            <a:off x="861327" y="1395367"/>
            <a:ext cx="7825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b="1" dirty="0">
                <a:ea typeface="Calibri"/>
                <a:cs typeface="Calibri"/>
                <a:sym typeface="Calibri"/>
              </a:rPr>
              <a:t>Las cargas excedentes siempre se acumulan en la superficie del conductor.</a:t>
            </a:r>
            <a:endParaRPr lang="es-ES" sz="2400" b="1" dirty="0"/>
          </a:p>
        </p:txBody>
      </p:sp>
      <p:sp>
        <p:nvSpPr>
          <p:cNvPr id="68" name="1 Título">
            <a:extLst>
              <a:ext uri="{FF2B5EF4-FFF2-40B4-BE49-F238E27FC236}">
                <a16:creationId xmlns:a16="http://schemas.microsoft.com/office/drawing/2014/main" id="{F8CBF300-8F5F-49EF-A8A1-DC4C3A33FDAB}"/>
              </a:ext>
            </a:extLst>
          </p:cNvPr>
          <p:cNvSpPr txBox="1">
            <a:spLocks/>
          </p:cNvSpPr>
          <p:nvPr/>
        </p:nvSpPr>
        <p:spPr>
          <a:xfrm>
            <a:off x="430798" y="1390476"/>
            <a:ext cx="482367" cy="369332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PE" sz="2400" dirty="0"/>
              <a:t>2</a:t>
            </a:r>
            <a:r>
              <a:rPr lang="es-PE" sz="2400" dirty="0">
                <a:latin typeface="+mn-lt"/>
              </a:rPr>
              <a:t>.</a:t>
            </a:r>
            <a:endParaRPr lang="es-ES" dirty="0">
              <a:latin typeface="+mn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F3A0D0-73B8-442A-8172-F94F1C49F7C7}"/>
              </a:ext>
            </a:extLst>
          </p:cNvPr>
          <p:cNvGrpSpPr/>
          <p:nvPr/>
        </p:nvGrpSpPr>
        <p:grpSpPr>
          <a:xfrm>
            <a:off x="1428560" y="3095165"/>
            <a:ext cx="2342833" cy="1591650"/>
            <a:chOff x="634190" y="4844994"/>
            <a:chExt cx="2342833" cy="159165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43749D7-F23D-4E05-B84F-6085F031D733}"/>
                </a:ext>
              </a:extLst>
            </p:cNvPr>
            <p:cNvSpPr/>
            <p:nvPr/>
          </p:nvSpPr>
          <p:spPr>
            <a:xfrm>
              <a:off x="634190" y="4844994"/>
              <a:ext cx="2342833" cy="1591650"/>
            </a:xfrm>
            <a:custGeom>
              <a:avLst/>
              <a:gdLst>
                <a:gd name="connsiteX0" fmla="*/ 339907 w 2391462"/>
                <a:gd name="connsiteY0" fmla="*/ 1811154 h 1927226"/>
                <a:gd name="connsiteX1" fmla="*/ 20311 w 2391462"/>
                <a:gd name="connsiteY1" fmla="*/ 1571457 h 1927226"/>
                <a:gd name="connsiteX2" fmla="*/ 38066 w 2391462"/>
                <a:gd name="connsiteY2" fmla="*/ 1180840 h 1927226"/>
                <a:gd name="connsiteX3" fmla="*/ 82455 w 2391462"/>
                <a:gd name="connsiteY3" fmla="*/ 568281 h 1927226"/>
                <a:gd name="connsiteX4" fmla="*/ 357662 w 2391462"/>
                <a:gd name="connsiteY4" fmla="*/ 443993 h 1927226"/>
                <a:gd name="connsiteX5" fmla="*/ 570727 w 2391462"/>
                <a:gd name="connsiteY5" fmla="*/ 159908 h 1927226"/>
                <a:gd name="connsiteX6" fmla="*/ 970222 w 2391462"/>
                <a:gd name="connsiteY6" fmla="*/ 110 h 1927226"/>
                <a:gd name="connsiteX7" fmla="*/ 1325328 w 2391462"/>
                <a:gd name="connsiteY7" fmla="*/ 133275 h 1927226"/>
                <a:gd name="connsiteX8" fmla="*/ 1689313 w 2391462"/>
                <a:gd name="connsiteY8" fmla="*/ 44498 h 1927226"/>
                <a:gd name="connsiteX9" fmla="*/ 2106563 w 2391462"/>
                <a:gd name="connsiteY9" fmla="*/ 195418 h 1927226"/>
                <a:gd name="connsiteX10" fmla="*/ 2204218 w 2391462"/>
                <a:gd name="connsiteY10" fmla="*/ 648180 h 1927226"/>
                <a:gd name="connsiteX11" fmla="*/ 2390649 w 2391462"/>
                <a:gd name="connsiteY11" fmla="*/ 1012164 h 1927226"/>
                <a:gd name="connsiteX12" fmla="*/ 2257484 w 2391462"/>
                <a:gd name="connsiteY12" fmla="*/ 1429415 h 1927226"/>
                <a:gd name="connsiteX13" fmla="*/ 1929010 w 2391462"/>
                <a:gd name="connsiteY13" fmla="*/ 1784521 h 1927226"/>
                <a:gd name="connsiteX14" fmla="*/ 1467371 w 2391462"/>
                <a:gd name="connsiteY14" fmla="*/ 1828910 h 1927226"/>
                <a:gd name="connsiteX15" fmla="*/ 979099 w 2391462"/>
                <a:gd name="connsiteY15" fmla="*/ 1926564 h 1927226"/>
                <a:gd name="connsiteX16" fmla="*/ 686136 w 2391462"/>
                <a:gd name="connsiteY16" fmla="*/ 1775644 h 1927226"/>
                <a:gd name="connsiteX17" fmla="*/ 339907 w 2391462"/>
                <a:gd name="connsiteY17" fmla="*/ 1811154 h 192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91462" h="1927226">
                  <a:moveTo>
                    <a:pt x="339907" y="1811154"/>
                  </a:moveTo>
                  <a:cubicBezTo>
                    <a:pt x="228936" y="1777123"/>
                    <a:pt x="70618" y="1676509"/>
                    <a:pt x="20311" y="1571457"/>
                  </a:cubicBezTo>
                  <a:cubicBezTo>
                    <a:pt x="-29996" y="1466405"/>
                    <a:pt x="27709" y="1348036"/>
                    <a:pt x="38066" y="1180840"/>
                  </a:cubicBezTo>
                  <a:cubicBezTo>
                    <a:pt x="48423" y="1013644"/>
                    <a:pt x="29189" y="691089"/>
                    <a:pt x="82455" y="568281"/>
                  </a:cubicBezTo>
                  <a:cubicBezTo>
                    <a:pt x="135721" y="445473"/>
                    <a:pt x="276283" y="512055"/>
                    <a:pt x="357662" y="443993"/>
                  </a:cubicBezTo>
                  <a:cubicBezTo>
                    <a:pt x="439041" y="375931"/>
                    <a:pt x="468634" y="233888"/>
                    <a:pt x="570727" y="159908"/>
                  </a:cubicBezTo>
                  <a:cubicBezTo>
                    <a:pt x="672820" y="85928"/>
                    <a:pt x="844455" y="4549"/>
                    <a:pt x="970222" y="110"/>
                  </a:cubicBezTo>
                  <a:cubicBezTo>
                    <a:pt x="1095989" y="-4329"/>
                    <a:pt x="1205480" y="125877"/>
                    <a:pt x="1325328" y="133275"/>
                  </a:cubicBezTo>
                  <a:cubicBezTo>
                    <a:pt x="1445176" y="140673"/>
                    <a:pt x="1559107" y="34141"/>
                    <a:pt x="1689313" y="44498"/>
                  </a:cubicBezTo>
                  <a:cubicBezTo>
                    <a:pt x="1819519" y="54855"/>
                    <a:pt x="2020746" y="94804"/>
                    <a:pt x="2106563" y="195418"/>
                  </a:cubicBezTo>
                  <a:cubicBezTo>
                    <a:pt x="2192380" y="296032"/>
                    <a:pt x="2156870" y="512056"/>
                    <a:pt x="2204218" y="648180"/>
                  </a:cubicBezTo>
                  <a:cubicBezTo>
                    <a:pt x="2251566" y="784304"/>
                    <a:pt x="2381771" y="881958"/>
                    <a:pt x="2390649" y="1012164"/>
                  </a:cubicBezTo>
                  <a:cubicBezTo>
                    <a:pt x="2399527" y="1142370"/>
                    <a:pt x="2334424" y="1300689"/>
                    <a:pt x="2257484" y="1429415"/>
                  </a:cubicBezTo>
                  <a:cubicBezTo>
                    <a:pt x="2180544" y="1558141"/>
                    <a:pt x="2060696" y="1717938"/>
                    <a:pt x="1929010" y="1784521"/>
                  </a:cubicBezTo>
                  <a:cubicBezTo>
                    <a:pt x="1797325" y="1851104"/>
                    <a:pt x="1625689" y="1805236"/>
                    <a:pt x="1467371" y="1828910"/>
                  </a:cubicBezTo>
                  <a:cubicBezTo>
                    <a:pt x="1309053" y="1852584"/>
                    <a:pt x="1109305" y="1935442"/>
                    <a:pt x="979099" y="1926564"/>
                  </a:cubicBezTo>
                  <a:cubicBezTo>
                    <a:pt x="848893" y="1917686"/>
                    <a:pt x="792668" y="1800797"/>
                    <a:pt x="686136" y="1775644"/>
                  </a:cubicBezTo>
                  <a:cubicBezTo>
                    <a:pt x="579604" y="1750491"/>
                    <a:pt x="450878" y="1845185"/>
                    <a:pt x="339907" y="181115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Más 19">
              <a:extLst>
                <a:ext uri="{FF2B5EF4-FFF2-40B4-BE49-F238E27FC236}">
                  <a16:creationId xmlns:a16="http://schemas.microsoft.com/office/drawing/2014/main" id="{DA4D952D-CDEF-43B8-9ECC-1F53AAF71E36}"/>
                </a:ext>
              </a:extLst>
            </p:cNvPr>
            <p:cNvSpPr/>
            <p:nvPr/>
          </p:nvSpPr>
          <p:spPr>
            <a:xfrm>
              <a:off x="1265547" y="4958891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7" name="Más 19">
              <a:extLst>
                <a:ext uri="{FF2B5EF4-FFF2-40B4-BE49-F238E27FC236}">
                  <a16:creationId xmlns:a16="http://schemas.microsoft.com/office/drawing/2014/main" id="{81E3394A-D3D2-4A7D-AA71-519FAEEE552D}"/>
                </a:ext>
              </a:extLst>
            </p:cNvPr>
            <p:cNvSpPr/>
            <p:nvPr/>
          </p:nvSpPr>
          <p:spPr>
            <a:xfrm>
              <a:off x="1023680" y="5166426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8" name="Más 19">
              <a:extLst>
                <a:ext uri="{FF2B5EF4-FFF2-40B4-BE49-F238E27FC236}">
                  <a16:creationId xmlns:a16="http://schemas.microsoft.com/office/drawing/2014/main" id="{71DF9C6A-AA1C-4529-ABFB-A6D99607744E}"/>
                </a:ext>
              </a:extLst>
            </p:cNvPr>
            <p:cNvSpPr/>
            <p:nvPr/>
          </p:nvSpPr>
          <p:spPr>
            <a:xfrm>
              <a:off x="761491" y="5342938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9" name="Más 19">
              <a:extLst>
                <a:ext uri="{FF2B5EF4-FFF2-40B4-BE49-F238E27FC236}">
                  <a16:creationId xmlns:a16="http://schemas.microsoft.com/office/drawing/2014/main" id="{916AC1BD-2FD4-4F6D-B5D1-70E0455AFEB2}"/>
                </a:ext>
              </a:extLst>
            </p:cNvPr>
            <p:cNvSpPr/>
            <p:nvPr/>
          </p:nvSpPr>
          <p:spPr>
            <a:xfrm>
              <a:off x="689483" y="5666673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0" name="Más 19">
              <a:extLst>
                <a:ext uri="{FF2B5EF4-FFF2-40B4-BE49-F238E27FC236}">
                  <a16:creationId xmlns:a16="http://schemas.microsoft.com/office/drawing/2014/main" id="{0B78CB48-4B80-49AA-9BCD-44D102D4E436}"/>
                </a:ext>
              </a:extLst>
            </p:cNvPr>
            <p:cNvSpPr/>
            <p:nvPr/>
          </p:nvSpPr>
          <p:spPr>
            <a:xfrm>
              <a:off x="721829" y="5951459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1" name="Más 19">
              <a:extLst>
                <a:ext uri="{FF2B5EF4-FFF2-40B4-BE49-F238E27FC236}">
                  <a16:creationId xmlns:a16="http://schemas.microsoft.com/office/drawing/2014/main" id="{D7C799DB-2D46-4B4C-9440-BF1E24078684}"/>
                </a:ext>
              </a:extLst>
            </p:cNvPr>
            <p:cNvSpPr/>
            <p:nvPr/>
          </p:nvSpPr>
          <p:spPr>
            <a:xfrm>
              <a:off x="1026961" y="6057834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2" name="Más 19">
              <a:extLst>
                <a:ext uri="{FF2B5EF4-FFF2-40B4-BE49-F238E27FC236}">
                  <a16:creationId xmlns:a16="http://schemas.microsoft.com/office/drawing/2014/main" id="{B65FEBF3-FFF0-4B79-90F2-943B2661C08D}"/>
                </a:ext>
              </a:extLst>
            </p:cNvPr>
            <p:cNvSpPr/>
            <p:nvPr/>
          </p:nvSpPr>
          <p:spPr>
            <a:xfrm>
              <a:off x="1373559" y="6107584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3" name="Más 19">
              <a:extLst>
                <a:ext uri="{FF2B5EF4-FFF2-40B4-BE49-F238E27FC236}">
                  <a16:creationId xmlns:a16="http://schemas.microsoft.com/office/drawing/2014/main" id="{D432E5B9-B8A1-44C9-958E-AFEEB03EE8EF}"/>
                </a:ext>
              </a:extLst>
            </p:cNvPr>
            <p:cNvSpPr/>
            <p:nvPr/>
          </p:nvSpPr>
          <p:spPr>
            <a:xfrm>
              <a:off x="1667554" y="6107584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4" name="Más 19">
              <a:extLst>
                <a:ext uri="{FF2B5EF4-FFF2-40B4-BE49-F238E27FC236}">
                  <a16:creationId xmlns:a16="http://schemas.microsoft.com/office/drawing/2014/main" id="{29AB7D26-E118-4B4D-97FE-AF6857EF0994}"/>
                </a:ext>
              </a:extLst>
            </p:cNvPr>
            <p:cNvSpPr/>
            <p:nvPr/>
          </p:nvSpPr>
          <p:spPr>
            <a:xfrm>
              <a:off x="1922763" y="6063702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5" name="Más 19">
              <a:extLst>
                <a:ext uri="{FF2B5EF4-FFF2-40B4-BE49-F238E27FC236}">
                  <a16:creationId xmlns:a16="http://schemas.microsoft.com/office/drawing/2014/main" id="{DFCE356F-5FBF-4FEE-8722-0A7CC943192D}"/>
                </a:ext>
              </a:extLst>
            </p:cNvPr>
            <p:cNvSpPr/>
            <p:nvPr/>
          </p:nvSpPr>
          <p:spPr>
            <a:xfrm>
              <a:off x="2194684" y="6057834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6" name="Más 19">
              <a:extLst>
                <a:ext uri="{FF2B5EF4-FFF2-40B4-BE49-F238E27FC236}">
                  <a16:creationId xmlns:a16="http://schemas.microsoft.com/office/drawing/2014/main" id="{E9148336-FCA5-4782-8883-8B873A2B822B}"/>
                </a:ext>
              </a:extLst>
            </p:cNvPr>
            <p:cNvSpPr/>
            <p:nvPr/>
          </p:nvSpPr>
          <p:spPr>
            <a:xfrm>
              <a:off x="2449893" y="5951459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7" name="Más 19">
              <a:extLst>
                <a:ext uri="{FF2B5EF4-FFF2-40B4-BE49-F238E27FC236}">
                  <a16:creationId xmlns:a16="http://schemas.microsoft.com/office/drawing/2014/main" id="{998384B0-2332-45A0-A979-0C5665C299A0}"/>
                </a:ext>
              </a:extLst>
            </p:cNvPr>
            <p:cNvSpPr/>
            <p:nvPr/>
          </p:nvSpPr>
          <p:spPr>
            <a:xfrm>
              <a:off x="2665917" y="5666673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8" name="Más 19">
              <a:extLst>
                <a:ext uri="{FF2B5EF4-FFF2-40B4-BE49-F238E27FC236}">
                  <a16:creationId xmlns:a16="http://schemas.microsoft.com/office/drawing/2014/main" id="{DDA59C56-5E08-4A47-83C6-DF834B964082}"/>
                </a:ext>
              </a:extLst>
            </p:cNvPr>
            <p:cNvSpPr/>
            <p:nvPr/>
          </p:nvSpPr>
          <p:spPr>
            <a:xfrm>
              <a:off x="2508680" y="5362395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9" name="Más 19">
              <a:extLst>
                <a:ext uri="{FF2B5EF4-FFF2-40B4-BE49-F238E27FC236}">
                  <a16:creationId xmlns:a16="http://schemas.microsoft.com/office/drawing/2014/main" id="{1741C76F-4FF2-40C8-A8F5-385257271D2E}"/>
                </a:ext>
              </a:extLst>
            </p:cNvPr>
            <p:cNvSpPr/>
            <p:nvPr/>
          </p:nvSpPr>
          <p:spPr>
            <a:xfrm>
              <a:off x="2449893" y="5014204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50" name="Más 19">
              <a:extLst>
                <a:ext uri="{FF2B5EF4-FFF2-40B4-BE49-F238E27FC236}">
                  <a16:creationId xmlns:a16="http://schemas.microsoft.com/office/drawing/2014/main" id="{C5788BD2-D057-4299-9832-36C4AAFD2442}"/>
                </a:ext>
              </a:extLst>
            </p:cNvPr>
            <p:cNvSpPr/>
            <p:nvPr/>
          </p:nvSpPr>
          <p:spPr>
            <a:xfrm>
              <a:off x="2121285" y="4943308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51" name="Más 19">
              <a:extLst>
                <a:ext uri="{FF2B5EF4-FFF2-40B4-BE49-F238E27FC236}">
                  <a16:creationId xmlns:a16="http://schemas.microsoft.com/office/drawing/2014/main" id="{23D19191-6EF5-4282-873A-0FB5B1E13817}"/>
                </a:ext>
              </a:extLst>
            </p:cNvPr>
            <p:cNvSpPr/>
            <p:nvPr/>
          </p:nvSpPr>
          <p:spPr>
            <a:xfrm>
              <a:off x="1814751" y="4998449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52" name="Más 19">
              <a:extLst>
                <a:ext uri="{FF2B5EF4-FFF2-40B4-BE49-F238E27FC236}">
                  <a16:creationId xmlns:a16="http://schemas.microsoft.com/office/drawing/2014/main" id="{EFB4749D-8E8D-4E2F-B351-07BC1E1DAD98}"/>
                </a:ext>
              </a:extLst>
            </p:cNvPr>
            <p:cNvSpPr/>
            <p:nvPr/>
          </p:nvSpPr>
          <p:spPr>
            <a:xfrm>
              <a:off x="1542435" y="4902645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F641C70-B2C4-45BE-B346-1B0BC97D52DB}"/>
              </a:ext>
            </a:extLst>
          </p:cNvPr>
          <p:cNvSpPr/>
          <p:nvPr/>
        </p:nvSpPr>
        <p:spPr>
          <a:xfrm>
            <a:off x="1845252" y="3580825"/>
            <a:ext cx="1102013" cy="694205"/>
          </a:xfrm>
          <a:custGeom>
            <a:avLst/>
            <a:gdLst>
              <a:gd name="connsiteX0" fmla="*/ 339907 w 2391462"/>
              <a:gd name="connsiteY0" fmla="*/ 1811154 h 1927226"/>
              <a:gd name="connsiteX1" fmla="*/ 20311 w 2391462"/>
              <a:gd name="connsiteY1" fmla="*/ 1571457 h 1927226"/>
              <a:gd name="connsiteX2" fmla="*/ 38066 w 2391462"/>
              <a:gd name="connsiteY2" fmla="*/ 1180840 h 1927226"/>
              <a:gd name="connsiteX3" fmla="*/ 82455 w 2391462"/>
              <a:gd name="connsiteY3" fmla="*/ 568281 h 1927226"/>
              <a:gd name="connsiteX4" fmla="*/ 357662 w 2391462"/>
              <a:gd name="connsiteY4" fmla="*/ 443993 h 1927226"/>
              <a:gd name="connsiteX5" fmla="*/ 570727 w 2391462"/>
              <a:gd name="connsiteY5" fmla="*/ 159908 h 1927226"/>
              <a:gd name="connsiteX6" fmla="*/ 970222 w 2391462"/>
              <a:gd name="connsiteY6" fmla="*/ 110 h 1927226"/>
              <a:gd name="connsiteX7" fmla="*/ 1325328 w 2391462"/>
              <a:gd name="connsiteY7" fmla="*/ 133275 h 1927226"/>
              <a:gd name="connsiteX8" fmla="*/ 1689313 w 2391462"/>
              <a:gd name="connsiteY8" fmla="*/ 44498 h 1927226"/>
              <a:gd name="connsiteX9" fmla="*/ 2106563 w 2391462"/>
              <a:gd name="connsiteY9" fmla="*/ 195418 h 1927226"/>
              <a:gd name="connsiteX10" fmla="*/ 2204218 w 2391462"/>
              <a:gd name="connsiteY10" fmla="*/ 648180 h 1927226"/>
              <a:gd name="connsiteX11" fmla="*/ 2390649 w 2391462"/>
              <a:gd name="connsiteY11" fmla="*/ 1012164 h 1927226"/>
              <a:gd name="connsiteX12" fmla="*/ 2257484 w 2391462"/>
              <a:gd name="connsiteY12" fmla="*/ 1429415 h 1927226"/>
              <a:gd name="connsiteX13" fmla="*/ 1929010 w 2391462"/>
              <a:gd name="connsiteY13" fmla="*/ 1784521 h 1927226"/>
              <a:gd name="connsiteX14" fmla="*/ 1467371 w 2391462"/>
              <a:gd name="connsiteY14" fmla="*/ 1828910 h 1927226"/>
              <a:gd name="connsiteX15" fmla="*/ 979099 w 2391462"/>
              <a:gd name="connsiteY15" fmla="*/ 1926564 h 1927226"/>
              <a:gd name="connsiteX16" fmla="*/ 686136 w 2391462"/>
              <a:gd name="connsiteY16" fmla="*/ 1775644 h 1927226"/>
              <a:gd name="connsiteX17" fmla="*/ 339907 w 2391462"/>
              <a:gd name="connsiteY17" fmla="*/ 1811154 h 192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91462" h="1927226">
                <a:moveTo>
                  <a:pt x="339907" y="1811154"/>
                </a:moveTo>
                <a:cubicBezTo>
                  <a:pt x="228936" y="1777123"/>
                  <a:pt x="70618" y="1676509"/>
                  <a:pt x="20311" y="1571457"/>
                </a:cubicBezTo>
                <a:cubicBezTo>
                  <a:pt x="-29996" y="1466405"/>
                  <a:pt x="27709" y="1348036"/>
                  <a:pt x="38066" y="1180840"/>
                </a:cubicBezTo>
                <a:cubicBezTo>
                  <a:pt x="48423" y="1013644"/>
                  <a:pt x="29189" y="691089"/>
                  <a:pt x="82455" y="568281"/>
                </a:cubicBezTo>
                <a:cubicBezTo>
                  <a:pt x="135721" y="445473"/>
                  <a:pt x="276283" y="512055"/>
                  <a:pt x="357662" y="443993"/>
                </a:cubicBezTo>
                <a:cubicBezTo>
                  <a:pt x="439041" y="375931"/>
                  <a:pt x="468634" y="233888"/>
                  <a:pt x="570727" y="159908"/>
                </a:cubicBezTo>
                <a:cubicBezTo>
                  <a:pt x="672820" y="85928"/>
                  <a:pt x="844455" y="4549"/>
                  <a:pt x="970222" y="110"/>
                </a:cubicBezTo>
                <a:cubicBezTo>
                  <a:pt x="1095989" y="-4329"/>
                  <a:pt x="1205480" y="125877"/>
                  <a:pt x="1325328" y="133275"/>
                </a:cubicBezTo>
                <a:cubicBezTo>
                  <a:pt x="1445176" y="140673"/>
                  <a:pt x="1559107" y="34141"/>
                  <a:pt x="1689313" y="44498"/>
                </a:cubicBezTo>
                <a:cubicBezTo>
                  <a:pt x="1819519" y="54855"/>
                  <a:pt x="2020746" y="94804"/>
                  <a:pt x="2106563" y="195418"/>
                </a:cubicBezTo>
                <a:cubicBezTo>
                  <a:pt x="2192380" y="296032"/>
                  <a:pt x="2156870" y="512056"/>
                  <a:pt x="2204218" y="648180"/>
                </a:cubicBezTo>
                <a:cubicBezTo>
                  <a:pt x="2251566" y="784304"/>
                  <a:pt x="2381771" y="881958"/>
                  <a:pt x="2390649" y="1012164"/>
                </a:cubicBezTo>
                <a:cubicBezTo>
                  <a:pt x="2399527" y="1142370"/>
                  <a:pt x="2334424" y="1300689"/>
                  <a:pt x="2257484" y="1429415"/>
                </a:cubicBezTo>
                <a:cubicBezTo>
                  <a:pt x="2180544" y="1558141"/>
                  <a:pt x="2060696" y="1717938"/>
                  <a:pt x="1929010" y="1784521"/>
                </a:cubicBezTo>
                <a:cubicBezTo>
                  <a:pt x="1797325" y="1851104"/>
                  <a:pt x="1625689" y="1805236"/>
                  <a:pt x="1467371" y="1828910"/>
                </a:cubicBezTo>
                <a:cubicBezTo>
                  <a:pt x="1309053" y="1852584"/>
                  <a:pt x="1109305" y="1935442"/>
                  <a:pt x="979099" y="1926564"/>
                </a:cubicBezTo>
                <a:cubicBezTo>
                  <a:pt x="848893" y="1917686"/>
                  <a:pt x="792668" y="1800797"/>
                  <a:pt x="686136" y="1775644"/>
                </a:cubicBezTo>
                <a:cubicBezTo>
                  <a:pt x="579604" y="1750491"/>
                  <a:pt x="450878" y="1845185"/>
                  <a:pt x="339907" y="1811154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18">
                <a:extLst>
                  <a:ext uri="{FF2B5EF4-FFF2-40B4-BE49-F238E27FC236}">
                    <a16:creationId xmlns:a16="http://schemas.microsoft.com/office/drawing/2014/main" id="{AF8B1F35-559F-44D2-A481-669AB9BE870C}"/>
                  </a:ext>
                </a:extLst>
              </p:cNvPr>
              <p:cNvSpPr/>
              <p:nvPr/>
            </p:nvSpPr>
            <p:spPr>
              <a:xfrm>
                <a:off x="2855412" y="3724625"/>
                <a:ext cx="635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𝐒𝐆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Rectangle 18">
                <a:extLst>
                  <a:ext uri="{FF2B5EF4-FFF2-40B4-BE49-F238E27FC236}">
                    <a16:creationId xmlns:a16="http://schemas.microsoft.com/office/drawing/2014/main" id="{AF8B1F35-559F-44D2-A481-669AB9BE8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12" y="3724625"/>
                <a:ext cx="6351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5E1807D-8224-4B19-8B8B-641A614E8F39}"/>
              </a:ext>
            </a:extLst>
          </p:cNvPr>
          <p:cNvGrpSpPr/>
          <p:nvPr/>
        </p:nvGrpSpPr>
        <p:grpSpPr>
          <a:xfrm>
            <a:off x="5317314" y="3166351"/>
            <a:ext cx="2342833" cy="1591650"/>
            <a:chOff x="4778791" y="4770231"/>
            <a:chExt cx="2342833" cy="159165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9C9712F-8F30-458D-9365-947DC09D46A2}"/>
                </a:ext>
              </a:extLst>
            </p:cNvPr>
            <p:cNvSpPr/>
            <p:nvPr/>
          </p:nvSpPr>
          <p:spPr>
            <a:xfrm>
              <a:off x="4778791" y="4770231"/>
              <a:ext cx="2342833" cy="1591650"/>
            </a:xfrm>
            <a:custGeom>
              <a:avLst/>
              <a:gdLst>
                <a:gd name="connsiteX0" fmla="*/ 339907 w 2391462"/>
                <a:gd name="connsiteY0" fmla="*/ 1811154 h 1927226"/>
                <a:gd name="connsiteX1" fmla="*/ 20311 w 2391462"/>
                <a:gd name="connsiteY1" fmla="*/ 1571457 h 1927226"/>
                <a:gd name="connsiteX2" fmla="*/ 38066 w 2391462"/>
                <a:gd name="connsiteY2" fmla="*/ 1180840 h 1927226"/>
                <a:gd name="connsiteX3" fmla="*/ 82455 w 2391462"/>
                <a:gd name="connsiteY3" fmla="*/ 568281 h 1927226"/>
                <a:gd name="connsiteX4" fmla="*/ 357662 w 2391462"/>
                <a:gd name="connsiteY4" fmla="*/ 443993 h 1927226"/>
                <a:gd name="connsiteX5" fmla="*/ 570727 w 2391462"/>
                <a:gd name="connsiteY5" fmla="*/ 159908 h 1927226"/>
                <a:gd name="connsiteX6" fmla="*/ 970222 w 2391462"/>
                <a:gd name="connsiteY6" fmla="*/ 110 h 1927226"/>
                <a:gd name="connsiteX7" fmla="*/ 1325328 w 2391462"/>
                <a:gd name="connsiteY7" fmla="*/ 133275 h 1927226"/>
                <a:gd name="connsiteX8" fmla="*/ 1689313 w 2391462"/>
                <a:gd name="connsiteY8" fmla="*/ 44498 h 1927226"/>
                <a:gd name="connsiteX9" fmla="*/ 2106563 w 2391462"/>
                <a:gd name="connsiteY9" fmla="*/ 195418 h 1927226"/>
                <a:gd name="connsiteX10" fmla="*/ 2204218 w 2391462"/>
                <a:gd name="connsiteY10" fmla="*/ 648180 h 1927226"/>
                <a:gd name="connsiteX11" fmla="*/ 2390649 w 2391462"/>
                <a:gd name="connsiteY11" fmla="*/ 1012164 h 1927226"/>
                <a:gd name="connsiteX12" fmla="*/ 2257484 w 2391462"/>
                <a:gd name="connsiteY12" fmla="*/ 1429415 h 1927226"/>
                <a:gd name="connsiteX13" fmla="*/ 1929010 w 2391462"/>
                <a:gd name="connsiteY13" fmla="*/ 1784521 h 1927226"/>
                <a:gd name="connsiteX14" fmla="*/ 1467371 w 2391462"/>
                <a:gd name="connsiteY14" fmla="*/ 1828910 h 1927226"/>
                <a:gd name="connsiteX15" fmla="*/ 979099 w 2391462"/>
                <a:gd name="connsiteY15" fmla="*/ 1926564 h 1927226"/>
                <a:gd name="connsiteX16" fmla="*/ 686136 w 2391462"/>
                <a:gd name="connsiteY16" fmla="*/ 1775644 h 1927226"/>
                <a:gd name="connsiteX17" fmla="*/ 339907 w 2391462"/>
                <a:gd name="connsiteY17" fmla="*/ 1811154 h 192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91462" h="1927226">
                  <a:moveTo>
                    <a:pt x="339907" y="1811154"/>
                  </a:moveTo>
                  <a:cubicBezTo>
                    <a:pt x="228936" y="1777123"/>
                    <a:pt x="70618" y="1676509"/>
                    <a:pt x="20311" y="1571457"/>
                  </a:cubicBezTo>
                  <a:cubicBezTo>
                    <a:pt x="-29996" y="1466405"/>
                    <a:pt x="27709" y="1348036"/>
                    <a:pt x="38066" y="1180840"/>
                  </a:cubicBezTo>
                  <a:cubicBezTo>
                    <a:pt x="48423" y="1013644"/>
                    <a:pt x="29189" y="691089"/>
                    <a:pt x="82455" y="568281"/>
                  </a:cubicBezTo>
                  <a:cubicBezTo>
                    <a:pt x="135721" y="445473"/>
                    <a:pt x="276283" y="512055"/>
                    <a:pt x="357662" y="443993"/>
                  </a:cubicBezTo>
                  <a:cubicBezTo>
                    <a:pt x="439041" y="375931"/>
                    <a:pt x="468634" y="233888"/>
                    <a:pt x="570727" y="159908"/>
                  </a:cubicBezTo>
                  <a:cubicBezTo>
                    <a:pt x="672820" y="85928"/>
                    <a:pt x="844455" y="4549"/>
                    <a:pt x="970222" y="110"/>
                  </a:cubicBezTo>
                  <a:cubicBezTo>
                    <a:pt x="1095989" y="-4329"/>
                    <a:pt x="1205480" y="125877"/>
                    <a:pt x="1325328" y="133275"/>
                  </a:cubicBezTo>
                  <a:cubicBezTo>
                    <a:pt x="1445176" y="140673"/>
                    <a:pt x="1559107" y="34141"/>
                    <a:pt x="1689313" y="44498"/>
                  </a:cubicBezTo>
                  <a:cubicBezTo>
                    <a:pt x="1819519" y="54855"/>
                    <a:pt x="2020746" y="94804"/>
                    <a:pt x="2106563" y="195418"/>
                  </a:cubicBezTo>
                  <a:cubicBezTo>
                    <a:pt x="2192380" y="296032"/>
                    <a:pt x="2156870" y="512056"/>
                    <a:pt x="2204218" y="648180"/>
                  </a:cubicBezTo>
                  <a:cubicBezTo>
                    <a:pt x="2251566" y="784304"/>
                    <a:pt x="2381771" y="881958"/>
                    <a:pt x="2390649" y="1012164"/>
                  </a:cubicBezTo>
                  <a:cubicBezTo>
                    <a:pt x="2399527" y="1142370"/>
                    <a:pt x="2334424" y="1300689"/>
                    <a:pt x="2257484" y="1429415"/>
                  </a:cubicBezTo>
                  <a:cubicBezTo>
                    <a:pt x="2180544" y="1558141"/>
                    <a:pt x="2060696" y="1717938"/>
                    <a:pt x="1929010" y="1784521"/>
                  </a:cubicBezTo>
                  <a:cubicBezTo>
                    <a:pt x="1797325" y="1851104"/>
                    <a:pt x="1625689" y="1805236"/>
                    <a:pt x="1467371" y="1828910"/>
                  </a:cubicBezTo>
                  <a:cubicBezTo>
                    <a:pt x="1309053" y="1852584"/>
                    <a:pt x="1109305" y="1935442"/>
                    <a:pt x="979099" y="1926564"/>
                  </a:cubicBezTo>
                  <a:cubicBezTo>
                    <a:pt x="848893" y="1917686"/>
                    <a:pt x="792668" y="1800797"/>
                    <a:pt x="686136" y="1775644"/>
                  </a:cubicBezTo>
                  <a:cubicBezTo>
                    <a:pt x="579604" y="1750491"/>
                    <a:pt x="450878" y="1845185"/>
                    <a:pt x="339907" y="181115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Más 19">
              <a:extLst>
                <a:ext uri="{FF2B5EF4-FFF2-40B4-BE49-F238E27FC236}">
                  <a16:creationId xmlns:a16="http://schemas.microsoft.com/office/drawing/2014/main" id="{EB69AD0E-54D6-4765-A677-F3C4F3E0684E}"/>
                </a:ext>
              </a:extLst>
            </p:cNvPr>
            <p:cNvSpPr/>
            <p:nvPr/>
          </p:nvSpPr>
          <p:spPr>
            <a:xfrm>
              <a:off x="5410148" y="4884128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58" name="Más 19">
              <a:extLst>
                <a:ext uri="{FF2B5EF4-FFF2-40B4-BE49-F238E27FC236}">
                  <a16:creationId xmlns:a16="http://schemas.microsoft.com/office/drawing/2014/main" id="{39D01D4D-A761-4914-ACD8-B32F74360993}"/>
                </a:ext>
              </a:extLst>
            </p:cNvPr>
            <p:cNvSpPr/>
            <p:nvPr/>
          </p:nvSpPr>
          <p:spPr>
            <a:xfrm>
              <a:off x="5168281" y="5091663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59" name="Más 19">
              <a:extLst>
                <a:ext uri="{FF2B5EF4-FFF2-40B4-BE49-F238E27FC236}">
                  <a16:creationId xmlns:a16="http://schemas.microsoft.com/office/drawing/2014/main" id="{61B906B9-A404-4BC4-8378-3CA15C34C43E}"/>
                </a:ext>
              </a:extLst>
            </p:cNvPr>
            <p:cNvSpPr/>
            <p:nvPr/>
          </p:nvSpPr>
          <p:spPr>
            <a:xfrm>
              <a:off x="4906092" y="5268175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60" name="Más 19">
              <a:extLst>
                <a:ext uri="{FF2B5EF4-FFF2-40B4-BE49-F238E27FC236}">
                  <a16:creationId xmlns:a16="http://schemas.microsoft.com/office/drawing/2014/main" id="{B38F2028-3BB0-48BD-B7B4-95EA3E8D4907}"/>
                </a:ext>
              </a:extLst>
            </p:cNvPr>
            <p:cNvSpPr/>
            <p:nvPr/>
          </p:nvSpPr>
          <p:spPr>
            <a:xfrm>
              <a:off x="4834084" y="5591910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61" name="Más 19">
              <a:extLst>
                <a:ext uri="{FF2B5EF4-FFF2-40B4-BE49-F238E27FC236}">
                  <a16:creationId xmlns:a16="http://schemas.microsoft.com/office/drawing/2014/main" id="{087648CE-5342-4902-8DCF-E388420FCFDA}"/>
                </a:ext>
              </a:extLst>
            </p:cNvPr>
            <p:cNvSpPr/>
            <p:nvPr/>
          </p:nvSpPr>
          <p:spPr>
            <a:xfrm>
              <a:off x="4866430" y="5876696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62" name="Más 19">
              <a:extLst>
                <a:ext uri="{FF2B5EF4-FFF2-40B4-BE49-F238E27FC236}">
                  <a16:creationId xmlns:a16="http://schemas.microsoft.com/office/drawing/2014/main" id="{48852874-8D6E-498D-AF97-84F7C1C2873E}"/>
                </a:ext>
              </a:extLst>
            </p:cNvPr>
            <p:cNvSpPr/>
            <p:nvPr/>
          </p:nvSpPr>
          <p:spPr>
            <a:xfrm>
              <a:off x="5171562" y="5983071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63" name="Más 19">
              <a:extLst>
                <a:ext uri="{FF2B5EF4-FFF2-40B4-BE49-F238E27FC236}">
                  <a16:creationId xmlns:a16="http://schemas.microsoft.com/office/drawing/2014/main" id="{AFA59C4F-CCAC-4C5C-BF26-17775C22F32D}"/>
                </a:ext>
              </a:extLst>
            </p:cNvPr>
            <p:cNvSpPr/>
            <p:nvPr/>
          </p:nvSpPr>
          <p:spPr>
            <a:xfrm>
              <a:off x="5518160" y="6032821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64" name="Más 19">
              <a:extLst>
                <a:ext uri="{FF2B5EF4-FFF2-40B4-BE49-F238E27FC236}">
                  <a16:creationId xmlns:a16="http://schemas.microsoft.com/office/drawing/2014/main" id="{AC6266F0-2FE3-4020-B8E6-3CE332F2E970}"/>
                </a:ext>
              </a:extLst>
            </p:cNvPr>
            <p:cNvSpPr/>
            <p:nvPr/>
          </p:nvSpPr>
          <p:spPr>
            <a:xfrm>
              <a:off x="5812155" y="6032821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65" name="Más 19">
              <a:extLst>
                <a:ext uri="{FF2B5EF4-FFF2-40B4-BE49-F238E27FC236}">
                  <a16:creationId xmlns:a16="http://schemas.microsoft.com/office/drawing/2014/main" id="{0DEE8D8E-263C-471C-B27C-DCB39D620E24}"/>
                </a:ext>
              </a:extLst>
            </p:cNvPr>
            <p:cNvSpPr/>
            <p:nvPr/>
          </p:nvSpPr>
          <p:spPr>
            <a:xfrm>
              <a:off x="6067364" y="5988939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88" name="Más 19">
              <a:extLst>
                <a:ext uri="{FF2B5EF4-FFF2-40B4-BE49-F238E27FC236}">
                  <a16:creationId xmlns:a16="http://schemas.microsoft.com/office/drawing/2014/main" id="{5820456F-93A8-4E35-8CAE-77E987113A2C}"/>
                </a:ext>
              </a:extLst>
            </p:cNvPr>
            <p:cNvSpPr/>
            <p:nvPr/>
          </p:nvSpPr>
          <p:spPr>
            <a:xfrm>
              <a:off x="6339285" y="5983071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94" name="Más 19">
              <a:extLst>
                <a:ext uri="{FF2B5EF4-FFF2-40B4-BE49-F238E27FC236}">
                  <a16:creationId xmlns:a16="http://schemas.microsoft.com/office/drawing/2014/main" id="{0633A68B-172F-4135-A23F-5C3302E8DCAB}"/>
                </a:ext>
              </a:extLst>
            </p:cNvPr>
            <p:cNvSpPr/>
            <p:nvPr/>
          </p:nvSpPr>
          <p:spPr>
            <a:xfrm>
              <a:off x="6594494" y="5876696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95" name="Más 19">
              <a:extLst>
                <a:ext uri="{FF2B5EF4-FFF2-40B4-BE49-F238E27FC236}">
                  <a16:creationId xmlns:a16="http://schemas.microsoft.com/office/drawing/2014/main" id="{F84376CD-7C77-4D5F-9773-E3EB2387F03D}"/>
                </a:ext>
              </a:extLst>
            </p:cNvPr>
            <p:cNvSpPr/>
            <p:nvPr/>
          </p:nvSpPr>
          <p:spPr>
            <a:xfrm>
              <a:off x="6810518" y="5591910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96" name="Más 19">
              <a:extLst>
                <a:ext uri="{FF2B5EF4-FFF2-40B4-BE49-F238E27FC236}">
                  <a16:creationId xmlns:a16="http://schemas.microsoft.com/office/drawing/2014/main" id="{89653CB3-233B-47F6-AF2E-ADB689395566}"/>
                </a:ext>
              </a:extLst>
            </p:cNvPr>
            <p:cNvSpPr/>
            <p:nvPr/>
          </p:nvSpPr>
          <p:spPr>
            <a:xfrm>
              <a:off x="6653281" y="5287632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97" name="Más 19">
              <a:extLst>
                <a:ext uri="{FF2B5EF4-FFF2-40B4-BE49-F238E27FC236}">
                  <a16:creationId xmlns:a16="http://schemas.microsoft.com/office/drawing/2014/main" id="{27EBFD83-ABBD-4EC8-84BF-720D30B436F2}"/>
                </a:ext>
              </a:extLst>
            </p:cNvPr>
            <p:cNvSpPr/>
            <p:nvPr/>
          </p:nvSpPr>
          <p:spPr>
            <a:xfrm>
              <a:off x="6594494" y="4939441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98" name="Más 19">
              <a:extLst>
                <a:ext uri="{FF2B5EF4-FFF2-40B4-BE49-F238E27FC236}">
                  <a16:creationId xmlns:a16="http://schemas.microsoft.com/office/drawing/2014/main" id="{14766A8C-CC22-40D9-AD75-C8446A1679D4}"/>
                </a:ext>
              </a:extLst>
            </p:cNvPr>
            <p:cNvSpPr/>
            <p:nvPr/>
          </p:nvSpPr>
          <p:spPr>
            <a:xfrm>
              <a:off x="6265886" y="4868545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99" name="Más 19">
              <a:extLst>
                <a:ext uri="{FF2B5EF4-FFF2-40B4-BE49-F238E27FC236}">
                  <a16:creationId xmlns:a16="http://schemas.microsoft.com/office/drawing/2014/main" id="{943A15DE-4E2D-4102-9130-CA45FEBDAAD3}"/>
                </a:ext>
              </a:extLst>
            </p:cNvPr>
            <p:cNvSpPr/>
            <p:nvPr/>
          </p:nvSpPr>
          <p:spPr>
            <a:xfrm>
              <a:off x="5959352" y="4923686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00" name="Más 19">
              <a:extLst>
                <a:ext uri="{FF2B5EF4-FFF2-40B4-BE49-F238E27FC236}">
                  <a16:creationId xmlns:a16="http://schemas.microsoft.com/office/drawing/2014/main" id="{E168C940-5F55-4A80-9F4A-0B4C074AA729}"/>
                </a:ext>
              </a:extLst>
            </p:cNvPr>
            <p:cNvSpPr/>
            <p:nvPr/>
          </p:nvSpPr>
          <p:spPr>
            <a:xfrm>
              <a:off x="5687036" y="4827882"/>
              <a:ext cx="216024" cy="22311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08D0DA5-0991-4B9F-899E-6955EC1C0153}"/>
                </a:ext>
              </a:extLst>
            </p:cNvPr>
            <p:cNvSpPr/>
            <p:nvPr/>
          </p:nvSpPr>
          <p:spPr>
            <a:xfrm>
              <a:off x="5516476" y="5342889"/>
              <a:ext cx="790316" cy="498042"/>
            </a:xfrm>
            <a:custGeom>
              <a:avLst/>
              <a:gdLst>
                <a:gd name="connsiteX0" fmla="*/ 339907 w 2391462"/>
                <a:gd name="connsiteY0" fmla="*/ 1811154 h 1927226"/>
                <a:gd name="connsiteX1" fmla="*/ 20311 w 2391462"/>
                <a:gd name="connsiteY1" fmla="*/ 1571457 h 1927226"/>
                <a:gd name="connsiteX2" fmla="*/ 38066 w 2391462"/>
                <a:gd name="connsiteY2" fmla="*/ 1180840 h 1927226"/>
                <a:gd name="connsiteX3" fmla="*/ 82455 w 2391462"/>
                <a:gd name="connsiteY3" fmla="*/ 568281 h 1927226"/>
                <a:gd name="connsiteX4" fmla="*/ 357662 w 2391462"/>
                <a:gd name="connsiteY4" fmla="*/ 443993 h 1927226"/>
                <a:gd name="connsiteX5" fmla="*/ 570727 w 2391462"/>
                <a:gd name="connsiteY5" fmla="*/ 159908 h 1927226"/>
                <a:gd name="connsiteX6" fmla="*/ 970222 w 2391462"/>
                <a:gd name="connsiteY6" fmla="*/ 110 h 1927226"/>
                <a:gd name="connsiteX7" fmla="*/ 1325328 w 2391462"/>
                <a:gd name="connsiteY7" fmla="*/ 133275 h 1927226"/>
                <a:gd name="connsiteX8" fmla="*/ 1689313 w 2391462"/>
                <a:gd name="connsiteY8" fmla="*/ 44498 h 1927226"/>
                <a:gd name="connsiteX9" fmla="*/ 2106563 w 2391462"/>
                <a:gd name="connsiteY9" fmla="*/ 195418 h 1927226"/>
                <a:gd name="connsiteX10" fmla="*/ 2204218 w 2391462"/>
                <a:gd name="connsiteY10" fmla="*/ 648180 h 1927226"/>
                <a:gd name="connsiteX11" fmla="*/ 2390649 w 2391462"/>
                <a:gd name="connsiteY11" fmla="*/ 1012164 h 1927226"/>
                <a:gd name="connsiteX12" fmla="*/ 2257484 w 2391462"/>
                <a:gd name="connsiteY12" fmla="*/ 1429415 h 1927226"/>
                <a:gd name="connsiteX13" fmla="*/ 1929010 w 2391462"/>
                <a:gd name="connsiteY13" fmla="*/ 1784521 h 1927226"/>
                <a:gd name="connsiteX14" fmla="*/ 1467371 w 2391462"/>
                <a:gd name="connsiteY14" fmla="*/ 1828910 h 1927226"/>
                <a:gd name="connsiteX15" fmla="*/ 979099 w 2391462"/>
                <a:gd name="connsiteY15" fmla="*/ 1926564 h 1927226"/>
                <a:gd name="connsiteX16" fmla="*/ 686136 w 2391462"/>
                <a:gd name="connsiteY16" fmla="*/ 1775644 h 1927226"/>
                <a:gd name="connsiteX17" fmla="*/ 339907 w 2391462"/>
                <a:gd name="connsiteY17" fmla="*/ 1811154 h 192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91462" h="1927226">
                  <a:moveTo>
                    <a:pt x="339907" y="1811154"/>
                  </a:moveTo>
                  <a:cubicBezTo>
                    <a:pt x="228936" y="1777123"/>
                    <a:pt x="70618" y="1676509"/>
                    <a:pt x="20311" y="1571457"/>
                  </a:cubicBezTo>
                  <a:cubicBezTo>
                    <a:pt x="-29996" y="1466405"/>
                    <a:pt x="27709" y="1348036"/>
                    <a:pt x="38066" y="1180840"/>
                  </a:cubicBezTo>
                  <a:cubicBezTo>
                    <a:pt x="48423" y="1013644"/>
                    <a:pt x="29189" y="691089"/>
                    <a:pt x="82455" y="568281"/>
                  </a:cubicBezTo>
                  <a:cubicBezTo>
                    <a:pt x="135721" y="445473"/>
                    <a:pt x="276283" y="512055"/>
                    <a:pt x="357662" y="443993"/>
                  </a:cubicBezTo>
                  <a:cubicBezTo>
                    <a:pt x="439041" y="375931"/>
                    <a:pt x="468634" y="233888"/>
                    <a:pt x="570727" y="159908"/>
                  </a:cubicBezTo>
                  <a:cubicBezTo>
                    <a:pt x="672820" y="85928"/>
                    <a:pt x="844455" y="4549"/>
                    <a:pt x="970222" y="110"/>
                  </a:cubicBezTo>
                  <a:cubicBezTo>
                    <a:pt x="1095989" y="-4329"/>
                    <a:pt x="1205480" y="125877"/>
                    <a:pt x="1325328" y="133275"/>
                  </a:cubicBezTo>
                  <a:cubicBezTo>
                    <a:pt x="1445176" y="140673"/>
                    <a:pt x="1559107" y="34141"/>
                    <a:pt x="1689313" y="44498"/>
                  </a:cubicBezTo>
                  <a:cubicBezTo>
                    <a:pt x="1819519" y="54855"/>
                    <a:pt x="2020746" y="94804"/>
                    <a:pt x="2106563" y="195418"/>
                  </a:cubicBezTo>
                  <a:cubicBezTo>
                    <a:pt x="2192380" y="296032"/>
                    <a:pt x="2156870" y="512056"/>
                    <a:pt x="2204218" y="648180"/>
                  </a:cubicBezTo>
                  <a:cubicBezTo>
                    <a:pt x="2251566" y="784304"/>
                    <a:pt x="2381771" y="881958"/>
                    <a:pt x="2390649" y="1012164"/>
                  </a:cubicBezTo>
                  <a:cubicBezTo>
                    <a:pt x="2399527" y="1142370"/>
                    <a:pt x="2334424" y="1300689"/>
                    <a:pt x="2257484" y="1429415"/>
                  </a:cubicBezTo>
                  <a:cubicBezTo>
                    <a:pt x="2180544" y="1558141"/>
                    <a:pt x="2060696" y="1717938"/>
                    <a:pt x="1929010" y="1784521"/>
                  </a:cubicBezTo>
                  <a:cubicBezTo>
                    <a:pt x="1797325" y="1851104"/>
                    <a:pt x="1625689" y="1805236"/>
                    <a:pt x="1467371" y="1828910"/>
                  </a:cubicBezTo>
                  <a:cubicBezTo>
                    <a:pt x="1309053" y="1852584"/>
                    <a:pt x="1109305" y="1935442"/>
                    <a:pt x="979099" y="1926564"/>
                  </a:cubicBezTo>
                  <a:cubicBezTo>
                    <a:pt x="848893" y="1917686"/>
                    <a:pt x="792668" y="1800797"/>
                    <a:pt x="686136" y="1775644"/>
                  </a:cubicBezTo>
                  <a:cubicBezTo>
                    <a:pt x="579604" y="1750491"/>
                    <a:pt x="450878" y="1845185"/>
                    <a:pt x="339907" y="18111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2" name="Rectangle 18">
            <a:extLst>
              <a:ext uri="{FF2B5EF4-FFF2-40B4-BE49-F238E27FC236}">
                <a16:creationId xmlns:a16="http://schemas.microsoft.com/office/drawing/2014/main" id="{811381B7-6976-418B-9663-E65595B6167E}"/>
              </a:ext>
            </a:extLst>
          </p:cNvPr>
          <p:cNvSpPr/>
          <p:nvPr/>
        </p:nvSpPr>
        <p:spPr>
          <a:xfrm>
            <a:off x="1483853" y="2633881"/>
            <a:ext cx="220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>
                <a:solidFill>
                  <a:schemeClr val="tx1"/>
                </a:solidFill>
              </a:rPr>
              <a:t>CONDUCTOR SÓLIDO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Rectangle 18">
            <a:extLst>
              <a:ext uri="{FF2B5EF4-FFF2-40B4-BE49-F238E27FC236}">
                <a16:creationId xmlns:a16="http://schemas.microsoft.com/office/drawing/2014/main" id="{54F0DCE2-8517-46D6-B64E-5CE32280D6A4}"/>
              </a:ext>
            </a:extLst>
          </p:cNvPr>
          <p:cNvSpPr/>
          <p:nvPr/>
        </p:nvSpPr>
        <p:spPr>
          <a:xfrm>
            <a:off x="5374565" y="2434052"/>
            <a:ext cx="2255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>
                <a:solidFill>
                  <a:schemeClr val="tx1"/>
                </a:solidFill>
              </a:rPr>
              <a:t>CONDUCTOR HUECO (CON CAVIDAD LIBRE)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289874B6-C9C0-4361-BB05-70573E8361FA}"/>
              </a:ext>
            </a:extLst>
          </p:cNvPr>
          <p:cNvSpPr/>
          <p:nvPr/>
        </p:nvSpPr>
        <p:spPr>
          <a:xfrm>
            <a:off x="5848791" y="3652087"/>
            <a:ext cx="1102013" cy="694205"/>
          </a:xfrm>
          <a:custGeom>
            <a:avLst/>
            <a:gdLst>
              <a:gd name="connsiteX0" fmla="*/ 339907 w 2391462"/>
              <a:gd name="connsiteY0" fmla="*/ 1811154 h 1927226"/>
              <a:gd name="connsiteX1" fmla="*/ 20311 w 2391462"/>
              <a:gd name="connsiteY1" fmla="*/ 1571457 h 1927226"/>
              <a:gd name="connsiteX2" fmla="*/ 38066 w 2391462"/>
              <a:gd name="connsiteY2" fmla="*/ 1180840 h 1927226"/>
              <a:gd name="connsiteX3" fmla="*/ 82455 w 2391462"/>
              <a:gd name="connsiteY3" fmla="*/ 568281 h 1927226"/>
              <a:gd name="connsiteX4" fmla="*/ 357662 w 2391462"/>
              <a:gd name="connsiteY4" fmla="*/ 443993 h 1927226"/>
              <a:gd name="connsiteX5" fmla="*/ 570727 w 2391462"/>
              <a:gd name="connsiteY5" fmla="*/ 159908 h 1927226"/>
              <a:gd name="connsiteX6" fmla="*/ 970222 w 2391462"/>
              <a:gd name="connsiteY6" fmla="*/ 110 h 1927226"/>
              <a:gd name="connsiteX7" fmla="*/ 1325328 w 2391462"/>
              <a:gd name="connsiteY7" fmla="*/ 133275 h 1927226"/>
              <a:gd name="connsiteX8" fmla="*/ 1689313 w 2391462"/>
              <a:gd name="connsiteY8" fmla="*/ 44498 h 1927226"/>
              <a:gd name="connsiteX9" fmla="*/ 2106563 w 2391462"/>
              <a:gd name="connsiteY9" fmla="*/ 195418 h 1927226"/>
              <a:gd name="connsiteX10" fmla="*/ 2204218 w 2391462"/>
              <a:gd name="connsiteY10" fmla="*/ 648180 h 1927226"/>
              <a:gd name="connsiteX11" fmla="*/ 2390649 w 2391462"/>
              <a:gd name="connsiteY11" fmla="*/ 1012164 h 1927226"/>
              <a:gd name="connsiteX12" fmla="*/ 2257484 w 2391462"/>
              <a:gd name="connsiteY12" fmla="*/ 1429415 h 1927226"/>
              <a:gd name="connsiteX13" fmla="*/ 1929010 w 2391462"/>
              <a:gd name="connsiteY13" fmla="*/ 1784521 h 1927226"/>
              <a:gd name="connsiteX14" fmla="*/ 1467371 w 2391462"/>
              <a:gd name="connsiteY14" fmla="*/ 1828910 h 1927226"/>
              <a:gd name="connsiteX15" fmla="*/ 979099 w 2391462"/>
              <a:gd name="connsiteY15" fmla="*/ 1926564 h 1927226"/>
              <a:gd name="connsiteX16" fmla="*/ 686136 w 2391462"/>
              <a:gd name="connsiteY16" fmla="*/ 1775644 h 1927226"/>
              <a:gd name="connsiteX17" fmla="*/ 339907 w 2391462"/>
              <a:gd name="connsiteY17" fmla="*/ 1811154 h 192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91462" h="1927226">
                <a:moveTo>
                  <a:pt x="339907" y="1811154"/>
                </a:moveTo>
                <a:cubicBezTo>
                  <a:pt x="228936" y="1777123"/>
                  <a:pt x="70618" y="1676509"/>
                  <a:pt x="20311" y="1571457"/>
                </a:cubicBezTo>
                <a:cubicBezTo>
                  <a:pt x="-29996" y="1466405"/>
                  <a:pt x="27709" y="1348036"/>
                  <a:pt x="38066" y="1180840"/>
                </a:cubicBezTo>
                <a:cubicBezTo>
                  <a:pt x="48423" y="1013644"/>
                  <a:pt x="29189" y="691089"/>
                  <a:pt x="82455" y="568281"/>
                </a:cubicBezTo>
                <a:cubicBezTo>
                  <a:pt x="135721" y="445473"/>
                  <a:pt x="276283" y="512055"/>
                  <a:pt x="357662" y="443993"/>
                </a:cubicBezTo>
                <a:cubicBezTo>
                  <a:pt x="439041" y="375931"/>
                  <a:pt x="468634" y="233888"/>
                  <a:pt x="570727" y="159908"/>
                </a:cubicBezTo>
                <a:cubicBezTo>
                  <a:pt x="672820" y="85928"/>
                  <a:pt x="844455" y="4549"/>
                  <a:pt x="970222" y="110"/>
                </a:cubicBezTo>
                <a:cubicBezTo>
                  <a:pt x="1095989" y="-4329"/>
                  <a:pt x="1205480" y="125877"/>
                  <a:pt x="1325328" y="133275"/>
                </a:cubicBezTo>
                <a:cubicBezTo>
                  <a:pt x="1445176" y="140673"/>
                  <a:pt x="1559107" y="34141"/>
                  <a:pt x="1689313" y="44498"/>
                </a:cubicBezTo>
                <a:cubicBezTo>
                  <a:pt x="1819519" y="54855"/>
                  <a:pt x="2020746" y="94804"/>
                  <a:pt x="2106563" y="195418"/>
                </a:cubicBezTo>
                <a:cubicBezTo>
                  <a:pt x="2192380" y="296032"/>
                  <a:pt x="2156870" y="512056"/>
                  <a:pt x="2204218" y="648180"/>
                </a:cubicBezTo>
                <a:cubicBezTo>
                  <a:pt x="2251566" y="784304"/>
                  <a:pt x="2381771" y="881958"/>
                  <a:pt x="2390649" y="1012164"/>
                </a:cubicBezTo>
                <a:cubicBezTo>
                  <a:pt x="2399527" y="1142370"/>
                  <a:pt x="2334424" y="1300689"/>
                  <a:pt x="2257484" y="1429415"/>
                </a:cubicBezTo>
                <a:cubicBezTo>
                  <a:pt x="2180544" y="1558141"/>
                  <a:pt x="2060696" y="1717938"/>
                  <a:pt x="1929010" y="1784521"/>
                </a:cubicBezTo>
                <a:cubicBezTo>
                  <a:pt x="1797325" y="1851104"/>
                  <a:pt x="1625689" y="1805236"/>
                  <a:pt x="1467371" y="1828910"/>
                </a:cubicBezTo>
                <a:cubicBezTo>
                  <a:pt x="1309053" y="1852584"/>
                  <a:pt x="1109305" y="1935442"/>
                  <a:pt x="979099" y="1926564"/>
                </a:cubicBezTo>
                <a:cubicBezTo>
                  <a:pt x="848893" y="1917686"/>
                  <a:pt x="792668" y="1800797"/>
                  <a:pt x="686136" y="1775644"/>
                </a:cubicBezTo>
                <a:cubicBezTo>
                  <a:pt x="579604" y="1750491"/>
                  <a:pt x="450878" y="1845185"/>
                  <a:pt x="339907" y="1811154"/>
                </a:cubicBez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C4EABABB-EB1C-4D13-BAE5-38A33DAAD2B2}"/>
                  </a:ext>
                </a:extLst>
              </p:cNvPr>
              <p:cNvSpPr/>
              <p:nvPr/>
            </p:nvSpPr>
            <p:spPr>
              <a:xfrm>
                <a:off x="6700405" y="3398338"/>
                <a:ext cx="635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𝐒𝐆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C4EABABB-EB1C-4D13-BAE5-38A33DAAD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405" y="3398338"/>
                <a:ext cx="6351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79D31FA-69D4-4B67-A0A3-AC109DF307AF}"/>
              </a:ext>
            </a:extLst>
          </p:cNvPr>
          <p:cNvSpPr/>
          <p:nvPr/>
        </p:nvSpPr>
        <p:spPr>
          <a:xfrm>
            <a:off x="671981" y="4949746"/>
            <a:ext cx="7970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dirty="0">
                <a:ea typeface="Calibri"/>
                <a:cs typeface="Calibri"/>
                <a:sym typeface="Calibri"/>
              </a:rPr>
              <a:t>Como el campo eléctrico dentro de un conductor es nulo, entonces el flujo eléctrico a través de la </a:t>
            </a:r>
            <a:r>
              <a:rPr lang="es-PE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superficie gaussiana </a:t>
            </a:r>
            <a:r>
              <a:rPr lang="es-PE" dirty="0">
                <a:ea typeface="Calibri"/>
                <a:cs typeface="Calibri"/>
                <a:sym typeface="Calibri"/>
              </a:rPr>
              <a:t>mostrada será nulo. Por la </a:t>
            </a:r>
            <a:r>
              <a:rPr lang="es-PE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ley de Gauss </a:t>
            </a:r>
            <a:r>
              <a:rPr lang="es-PE" dirty="0">
                <a:ea typeface="Calibri"/>
                <a:cs typeface="Calibri"/>
                <a:sym typeface="Calibri"/>
              </a:rPr>
              <a:t>se deduce que la carga que adquiere solo se distribuye en la superficie del conductor.</a:t>
            </a:r>
            <a:endParaRPr lang="en-US" dirty="0"/>
          </a:p>
        </p:txBody>
      </p:sp>
      <p:sp>
        <p:nvSpPr>
          <p:cNvPr id="66" name="Date Placeholder 2">
            <a:extLst>
              <a:ext uri="{FF2B5EF4-FFF2-40B4-BE49-F238E27FC236}">
                <a16:creationId xmlns:a16="http://schemas.microsoft.com/office/drawing/2014/main" id="{76662E7F-0B2B-4F69-8805-B6EB6E22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69" name="Footer Placeholder 4">
            <a:extLst>
              <a:ext uri="{FF2B5EF4-FFF2-40B4-BE49-F238E27FC236}">
                <a16:creationId xmlns:a16="http://schemas.microsoft.com/office/drawing/2014/main" id="{E700A7EB-6A5B-49B8-9250-9ED29B9B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41593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67" grpId="0"/>
      <p:bldP spid="68" grpId="0"/>
      <p:bldP spid="53" grpId="0" animBg="1"/>
      <p:bldP spid="54" grpId="0"/>
      <p:bldP spid="102" grpId="0"/>
      <p:bldP spid="103" grpId="0"/>
      <p:bldP spid="104" grpId="0" animBg="1"/>
      <p:bldP spid="10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*BLINDAJE ELECTROSTÁTICO*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F7082B9-25FE-4AE0-9173-9E8844168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4" y="1307725"/>
            <a:ext cx="3768337" cy="1970273"/>
          </a:xfrm>
          <a:prstGeom prst="rect">
            <a:avLst/>
          </a:prstGeom>
        </p:spPr>
      </p:pic>
      <p:sp>
        <p:nvSpPr>
          <p:cNvPr id="38" name="14 CuadroTexto">
            <a:extLst>
              <a:ext uri="{FF2B5EF4-FFF2-40B4-BE49-F238E27FC236}">
                <a16:creationId xmlns:a16="http://schemas.microsoft.com/office/drawing/2014/main" id="{FFB5E1A0-C651-4109-A546-BCC7BE997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88" y="3277998"/>
            <a:ext cx="37683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800" dirty="0"/>
              <a:t>Jaula de Faraday.                       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800" dirty="0"/>
              <a:t> (</a:t>
            </a:r>
            <a:r>
              <a:rPr lang="en-US" sz="800" dirty="0"/>
              <a:t>https://interestingengineering.com/how-does-a-faraday-cage-work</a:t>
            </a:r>
            <a:r>
              <a:rPr lang="es-ES" sz="800" dirty="0"/>
              <a:t>)</a:t>
            </a:r>
            <a:endParaRPr lang="es-PE" sz="800" baseline="30000" dirty="0"/>
          </a:p>
        </p:txBody>
      </p:sp>
      <p:sp>
        <p:nvSpPr>
          <p:cNvPr id="39" name="CuadroTexto 20">
            <a:extLst>
              <a:ext uri="{FF2B5EF4-FFF2-40B4-BE49-F238E27FC236}">
                <a16:creationId xmlns:a16="http://schemas.microsoft.com/office/drawing/2014/main" id="{E93D2657-2AFC-436F-88CF-1434A8A6119E}"/>
              </a:ext>
            </a:extLst>
          </p:cNvPr>
          <p:cNvSpPr txBox="1"/>
          <p:nvPr/>
        </p:nvSpPr>
        <p:spPr>
          <a:xfrm>
            <a:off x="761160" y="1491710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latin typeface="+mn-lt"/>
              </a:rPr>
              <a:t>JAULA DE FARADAY</a:t>
            </a:r>
          </a:p>
        </p:txBody>
      </p:sp>
      <p:pic>
        <p:nvPicPr>
          <p:cNvPr id="40" name="Imagen 5">
            <a:extLst>
              <a:ext uri="{FF2B5EF4-FFF2-40B4-BE49-F238E27FC236}">
                <a16:creationId xmlns:a16="http://schemas.microsoft.com/office/drawing/2014/main" id="{E0CB5552-A63E-4B5F-8733-8D90F98B9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75" y="1257391"/>
            <a:ext cx="3155787" cy="197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14 CuadroTexto">
            <a:extLst>
              <a:ext uri="{FF2B5EF4-FFF2-40B4-BE49-F238E27FC236}">
                <a16:creationId xmlns:a16="http://schemas.microsoft.com/office/drawing/2014/main" id="{9A95C56A-CE08-4AE5-B53F-FEA947428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155" y="3296451"/>
            <a:ext cx="34070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800" dirty="0">
                <a:latin typeface="+mn-lt"/>
              </a:rPr>
              <a:t>¿Por qué no pasa nada en el interior del avión cuando le impacta un rayo?                       (http://www.telegraph.co.uk/travel/travel-truths/What-happens-when-lightning-hits-an-aeroplane/)</a:t>
            </a:r>
            <a:endParaRPr lang="es-PE" altLang="en-US" sz="800" b="1" baseline="30000" dirty="0">
              <a:latin typeface="+mn-lt"/>
            </a:endParaRPr>
          </a:p>
        </p:txBody>
      </p:sp>
      <p:sp>
        <p:nvSpPr>
          <p:cNvPr id="42" name="CuadroTexto 9">
            <a:extLst>
              <a:ext uri="{FF2B5EF4-FFF2-40B4-BE49-F238E27FC236}">
                <a16:creationId xmlns:a16="http://schemas.microsoft.com/office/drawing/2014/main" id="{4335F369-1865-4500-A9F2-307317A8FBA5}"/>
              </a:ext>
            </a:extLst>
          </p:cNvPr>
          <p:cNvSpPr txBox="1"/>
          <p:nvPr/>
        </p:nvSpPr>
        <p:spPr>
          <a:xfrm>
            <a:off x="661656" y="5201191"/>
            <a:ext cx="439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u="sng" dirty="0">
                <a:latin typeface="+mn-lt"/>
              </a:rPr>
              <a:t>LINK</a:t>
            </a:r>
            <a:r>
              <a:rPr lang="es-PE" sz="1600" b="1" dirty="0">
                <a:latin typeface="+mn-lt"/>
              </a:rPr>
              <a:t>:</a:t>
            </a:r>
            <a:r>
              <a:rPr lang="es-PE" sz="1600" b="1" dirty="0">
                <a:latin typeface="+mn-lt"/>
                <a:hlinkClick r:id="rId5"/>
              </a:rPr>
              <a:t> </a:t>
            </a:r>
            <a:r>
              <a:rPr lang="es-PE" sz="1600" b="1" dirty="0">
                <a:hlinkClick r:id="rId6"/>
              </a:rPr>
              <a:t>https://www.youtube.com/watch?v=JhV-GOS4y8g&amp;list=PLyQSN7X0ro2314mKyUiOILaOC2hk6Pc3j&amp;index=6</a:t>
            </a:r>
            <a:endParaRPr lang="es-PE" sz="1600" b="1" baseline="30000" dirty="0">
              <a:latin typeface="+mn-lt"/>
            </a:endParaRPr>
          </a:p>
        </p:txBody>
      </p:sp>
      <p:sp>
        <p:nvSpPr>
          <p:cNvPr id="43" name="1 Título">
            <a:extLst>
              <a:ext uri="{FF2B5EF4-FFF2-40B4-BE49-F238E27FC236}">
                <a16:creationId xmlns:a16="http://schemas.microsoft.com/office/drawing/2014/main" id="{8DCE8BA4-370F-4245-A0E4-9F63FEEBF963}"/>
              </a:ext>
            </a:extLst>
          </p:cNvPr>
          <p:cNvSpPr txBox="1">
            <a:spLocks/>
          </p:cNvSpPr>
          <p:nvPr/>
        </p:nvSpPr>
        <p:spPr>
          <a:xfrm>
            <a:off x="269640" y="3929031"/>
            <a:ext cx="5176209" cy="72008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s-ES" sz="2400" dirty="0">
                <a:latin typeface="+mn-lt"/>
              </a:rPr>
              <a:t>Lewin, W. (2002). Electrostatic shielding. En </a:t>
            </a:r>
            <a:r>
              <a:rPr lang="es-ES" sz="2400" u="sng" dirty="0">
                <a:latin typeface="+mn-lt"/>
              </a:rPr>
              <a:t>Electricity and Magnetism </a:t>
            </a:r>
            <a:r>
              <a:rPr lang="es-ES" sz="2400" dirty="0">
                <a:latin typeface="+mn-lt"/>
              </a:rPr>
              <a:t>(lect. 5). MIT Open Couseware</a:t>
            </a:r>
            <a:endParaRPr lang="es-ES" dirty="0">
              <a:latin typeface="+mn-lt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3B4BFBE-7D04-4D59-899A-A8156392C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4174" y="3957379"/>
            <a:ext cx="3136587" cy="2097442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F016AAB-0B77-4A80-9F71-230D9652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2CFD01-DF0B-42DB-8743-3447FEE6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15290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*APLICACIONES BLINDAJE ELECTROSTÁTICO*</a:t>
            </a:r>
          </a:p>
        </p:txBody>
      </p:sp>
      <p:sp>
        <p:nvSpPr>
          <p:cNvPr id="14" name="14 CuadroTexto">
            <a:extLst>
              <a:ext uri="{FF2B5EF4-FFF2-40B4-BE49-F238E27FC236}">
                <a16:creationId xmlns:a16="http://schemas.microsoft.com/office/drawing/2014/main" id="{715A952A-2988-4176-8907-998376C2E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50" y="3260925"/>
            <a:ext cx="23676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800" dirty="0"/>
              <a:t>Traje de Faraday.                                            (</a:t>
            </a:r>
            <a:r>
              <a:rPr lang="en-US" sz="800" dirty="0"/>
              <a:t>https://curiosity.com/topics/why-do-power-linemen-wear-metal-suits-curiosity/</a:t>
            </a:r>
            <a:r>
              <a:rPr lang="es-ES" sz="800" dirty="0"/>
              <a:t>)</a:t>
            </a:r>
            <a:endParaRPr lang="es-PE" sz="800" baseline="30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A1B4B3-600D-4441-98BE-BA4C1FFB2A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7" y="1408779"/>
            <a:ext cx="1839523" cy="1839523"/>
          </a:xfrm>
          <a:prstGeom prst="rect">
            <a:avLst/>
          </a:prstGeom>
        </p:spPr>
      </p:pic>
      <p:sp>
        <p:nvSpPr>
          <p:cNvPr id="16" name="14 CuadroTexto">
            <a:extLst>
              <a:ext uri="{FF2B5EF4-FFF2-40B4-BE49-F238E27FC236}">
                <a16:creationId xmlns:a16="http://schemas.microsoft.com/office/drawing/2014/main" id="{21159845-46E0-4F8F-88B6-DC1337AF0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646" y="3230120"/>
            <a:ext cx="30247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800" dirty="0">
                <a:latin typeface="+mn-lt"/>
              </a:rPr>
              <a:t>Cafetería “Faraday”.          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800" dirty="0">
                <a:latin typeface="+mn-lt"/>
              </a:rPr>
              <a:t> (https://www.theglobeandmail.com/news/british-columbia/escape-electronics-at-the-faraday-cafe/article19459093/)</a:t>
            </a:r>
            <a:endParaRPr lang="es-PE" altLang="en-US" sz="800" b="1" baseline="3000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B70584-5F75-42AE-A6A1-7C7566D68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693" y="1345636"/>
            <a:ext cx="1987762" cy="1928719"/>
          </a:xfrm>
          <a:prstGeom prst="rect">
            <a:avLst/>
          </a:prstGeom>
        </p:spPr>
      </p:pic>
      <p:sp>
        <p:nvSpPr>
          <p:cNvPr id="18" name="Rectángulo 16">
            <a:extLst>
              <a:ext uri="{FF2B5EF4-FFF2-40B4-BE49-F238E27FC236}">
                <a16:creationId xmlns:a16="http://schemas.microsoft.com/office/drawing/2014/main" id="{8715C864-7F7F-43E4-A3A3-A67E7AFBE18B}"/>
              </a:ext>
            </a:extLst>
          </p:cNvPr>
          <p:cNvSpPr/>
          <p:nvPr/>
        </p:nvSpPr>
        <p:spPr>
          <a:xfrm>
            <a:off x="371250" y="1268315"/>
            <a:ext cx="5266151" cy="2557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9" name="CuadroTexto 20">
            <a:extLst>
              <a:ext uri="{FF2B5EF4-FFF2-40B4-BE49-F238E27FC236}">
                <a16:creationId xmlns:a16="http://schemas.microsoft.com/office/drawing/2014/main" id="{FC6C4883-C920-4031-BE90-E9A4281E5B00}"/>
              </a:ext>
            </a:extLst>
          </p:cNvPr>
          <p:cNvSpPr txBox="1"/>
          <p:nvPr/>
        </p:nvSpPr>
        <p:spPr>
          <a:xfrm>
            <a:off x="5709229" y="1330131"/>
            <a:ext cx="11457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FF0000"/>
                </a:solidFill>
                <a:latin typeface="+mn-lt"/>
              </a:rPr>
              <a:t>BLINDAJE INTERNO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A56FA4C-3786-4477-81B4-64ED31E515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50" y="4092773"/>
            <a:ext cx="2389593" cy="1691747"/>
          </a:xfrm>
          <a:prstGeom prst="rect">
            <a:avLst/>
          </a:prstGeom>
        </p:spPr>
      </p:pic>
      <p:sp>
        <p:nvSpPr>
          <p:cNvPr id="21" name="14 CuadroTexto">
            <a:extLst>
              <a:ext uri="{FF2B5EF4-FFF2-40B4-BE49-F238E27FC236}">
                <a16:creationId xmlns:a16="http://schemas.microsoft.com/office/drawing/2014/main" id="{B93E2758-0088-44C1-8901-FD77C9531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4807" y="5814597"/>
            <a:ext cx="3190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sz="800" dirty="0"/>
              <a:t>Jaula de Faraday  en MRI abierta.                                            (</a:t>
            </a:r>
            <a:r>
              <a:rPr lang="en-US" sz="800" dirty="0"/>
              <a:t>https://www.itelte.it/en/cnt/faraday-cage-for-low-field-open-mr</a:t>
            </a:r>
            <a:r>
              <a:rPr lang="es-ES" sz="1000" dirty="0"/>
              <a:t>)</a:t>
            </a:r>
            <a:endParaRPr lang="es-PE" sz="1000" baseline="30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D6269F-805E-49B2-A27F-84AA766065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42" y="4175855"/>
            <a:ext cx="1950313" cy="1462735"/>
          </a:xfrm>
          <a:prstGeom prst="rect">
            <a:avLst/>
          </a:prstGeom>
        </p:spPr>
      </p:pic>
      <p:sp>
        <p:nvSpPr>
          <p:cNvPr id="23" name="14 CuadroTexto">
            <a:extLst>
              <a:ext uri="{FF2B5EF4-FFF2-40B4-BE49-F238E27FC236}">
                <a16:creationId xmlns:a16="http://schemas.microsoft.com/office/drawing/2014/main" id="{E489D31E-F0E9-4F50-8EBF-23FFA81AA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59" y="5697489"/>
            <a:ext cx="248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800" dirty="0">
                <a:latin typeface="+mn-lt"/>
              </a:rPr>
              <a:t>Horno microondas. (https://interestingengineering.com/how-does-a-faraday-cage-work)</a:t>
            </a:r>
            <a:endParaRPr lang="es-PE" altLang="en-US" sz="800" b="1" baseline="30000" dirty="0">
              <a:latin typeface="+mn-lt"/>
            </a:endParaRPr>
          </a:p>
        </p:txBody>
      </p:sp>
      <p:sp>
        <p:nvSpPr>
          <p:cNvPr id="24" name="Rectángulo 16">
            <a:extLst>
              <a:ext uri="{FF2B5EF4-FFF2-40B4-BE49-F238E27FC236}">
                <a16:creationId xmlns:a16="http://schemas.microsoft.com/office/drawing/2014/main" id="{EDD7AFDC-53BA-4DF6-AD66-16A0AF8B9644}"/>
              </a:ext>
            </a:extLst>
          </p:cNvPr>
          <p:cNvSpPr/>
          <p:nvPr/>
        </p:nvSpPr>
        <p:spPr>
          <a:xfrm>
            <a:off x="277703" y="4026716"/>
            <a:ext cx="5617979" cy="21592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5" name="CuadroTexto 20">
            <a:extLst>
              <a:ext uri="{FF2B5EF4-FFF2-40B4-BE49-F238E27FC236}">
                <a16:creationId xmlns:a16="http://schemas.microsoft.com/office/drawing/2014/main" id="{85203FA8-28C2-4292-BD4F-F8E71FDBA6AF}"/>
              </a:ext>
            </a:extLst>
          </p:cNvPr>
          <p:cNvSpPr txBox="1"/>
          <p:nvPr/>
        </p:nvSpPr>
        <p:spPr>
          <a:xfrm>
            <a:off x="5987613" y="5322855"/>
            <a:ext cx="218328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rgbClr val="00B050"/>
                </a:solidFill>
                <a:latin typeface="+mn-lt"/>
              </a:rPr>
              <a:t>BLINDAJE </a:t>
            </a:r>
            <a:r>
              <a:rPr lang="es-PE" b="1" dirty="0">
                <a:solidFill>
                  <a:srgbClr val="00B050"/>
                </a:solidFill>
              </a:rPr>
              <a:t>E</a:t>
            </a:r>
            <a:r>
              <a:rPr lang="es-PE" b="1" dirty="0">
                <a:solidFill>
                  <a:srgbClr val="00B050"/>
                </a:solidFill>
                <a:latin typeface="+mn-lt"/>
              </a:rPr>
              <a:t>XTERNO (INCLUYE CONEXIÓN A TIERRA)</a:t>
            </a:r>
          </a:p>
        </p:txBody>
      </p:sp>
      <p:sp>
        <p:nvSpPr>
          <p:cNvPr id="26" name="14 CuadroTexto">
            <a:extLst>
              <a:ext uri="{FF2B5EF4-FFF2-40B4-BE49-F238E27FC236}">
                <a16:creationId xmlns:a16="http://schemas.microsoft.com/office/drawing/2014/main" id="{589DC5C5-6B9D-4ED9-AF83-4A087DDC6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331" y="4412322"/>
            <a:ext cx="23766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800" dirty="0">
                <a:latin typeface="+mn-lt"/>
              </a:rPr>
              <a:t>Cable coaxial. (https://rfshop.com.au/product/clf400-per-meter/)</a:t>
            </a:r>
            <a:endParaRPr lang="es-PE" altLang="en-US" sz="800" b="1" baseline="30000" dirty="0">
              <a:latin typeface="+mn-l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EDF567-3A02-4D94-848B-42B86BD724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701" y="2700299"/>
            <a:ext cx="1977236" cy="1689096"/>
          </a:xfrm>
          <a:prstGeom prst="rect">
            <a:avLst/>
          </a:prstGeom>
        </p:spPr>
      </p:pic>
      <p:sp>
        <p:nvSpPr>
          <p:cNvPr id="28" name="Rectángulo 16">
            <a:extLst>
              <a:ext uri="{FF2B5EF4-FFF2-40B4-BE49-F238E27FC236}">
                <a16:creationId xmlns:a16="http://schemas.microsoft.com/office/drawing/2014/main" id="{B844CA6B-A034-45D7-8A15-A5A2D0554A26}"/>
              </a:ext>
            </a:extLst>
          </p:cNvPr>
          <p:cNvSpPr/>
          <p:nvPr/>
        </p:nvSpPr>
        <p:spPr>
          <a:xfrm>
            <a:off x="6430236" y="2604292"/>
            <a:ext cx="2325736" cy="22102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9" name="CuadroTexto 20">
            <a:extLst>
              <a:ext uri="{FF2B5EF4-FFF2-40B4-BE49-F238E27FC236}">
                <a16:creationId xmlns:a16="http://schemas.microsoft.com/office/drawing/2014/main" id="{AB533632-CDF2-4D05-8268-1F88F0309058}"/>
              </a:ext>
            </a:extLst>
          </p:cNvPr>
          <p:cNvSpPr txBox="1"/>
          <p:nvPr/>
        </p:nvSpPr>
        <p:spPr>
          <a:xfrm>
            <a:off x="6011480" y="2191859"/>
            <a:ext cx="32003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solidFill>
                  <a:schemeClr val="accent1"/>
                </a:solidFill>
                <a:latin typeface="+mn-lt"/>
              </a:rPr>
              <a:t>BLINDAJE INTERNO Y EXTERNO</a:t>
            </a:r>
          </a:p>
        </p:txBody>
      </p:sp>
      <p:sp>
        <p:nvSpPr>
          <p:cNvPr id="30" name="Date Placeholder 2">
            <a:extLst>
              <a:ext uri="{FF2B5EF4-FFF2-40B4-BE49-F238E27FC236}">
                <a16:creationId xmlns:a16="http://schemas.microsoft.com/office/drawing/2014/main" id="{86F67354-5A83-417C-84B1-EFA46CF5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5CBF03B-D9CE-471F-A0DB-EB75F87A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5734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 animBg="1"/>
      <p:bldP spid="19" grpId="0"/>
      <p:bldP spid="21" grpId="0"/>
      <p:bldP spid="23" grpId="0"/>
      <p:bldP spid="24" grpId="0" animBg="1"/>
      <p:bldP spid="25" grpId="0"/>
      <p:bldP spid="26" grpId="0"/>
      <p:bldP spid="28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CAMPO ELÉCTRICO EN CONDUCTORES</a:t>
            </a:r>
          </a:p>
        </p:txBody>
      </p:sp>
      <p:sp>
        <p:nvSpPr>
          <p:cNvPr id="67" name="Rectangle 16">
            <a:extLst>
              <a:ext uri="{FF2B5EF4-FFF2-40B4-BE49-F238E27FC236}">
                <a16:creationId xmlns:a16="http://schemas.microsoft.com/office/drawing/2014/main" id="{5A105A01-0842-4F07-B66E-845F6D93C00E}"/>
              </a:ext>
            </a:extLst>
          </p:cNvPr>
          <p:cNvSpPr/>
          <p:nvPr/>
        </p:nvSpPr>
        <p:spPr>
          <a:xfrm>
            <a:off x="844549" y="1519592"/>
            <a:ext cx="7825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b="1" dirty="0"/>
              <a:t>El campo eléctrico sobre la superficie de un conductor siempre es perpendicular a la superficie.</a:t>
            </a:r>
            <a:endParaRPr lang="es-ES" sz="2400" b="1" dirty="0"/>
          </a:p>
        </p:txBody>
      </p:sp>
      <p:sp>
        <p:nvSpPr>
          <p:cNvPr id="68" name="1 Título">
            <a:extLst>
              <a:ext uri="{FF2B5EF4-FFF2-40B4-BE49-F238E27FC236}">
                <a16:creationId xmlns:a16="http://schemas.microsoft.com/office/drawing/2014/main" id="{F8CBF300-8F5F-49EF-A8A1-DC4C3A33FDAB}"/>
              </a:ext>
            </a:extLst>
          </p:cNvPr>
          <p:cNvSpPr txBox="1">
            <a:spLocks/>
          </p:cNvSpPr>
          <p:nvPr/>
        </p:nvSpPr>
        <p:spPr>
          <a:xfrm>
            <a:off x="430798" y="1533089"/>
            <a:ext cx="482367" cy="369332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PE" sz="2400" dirty="0"/>
              <a:t>3</a:t>
            </a:r>
            <a:r>
              <a:rPr lang="es-PE" sz="2400" dirty="0">
                <a:latin typeface="+mn-lt"/>
              </a:rPr>
              <a:t>.</a:t>
            </a:r>
            <a:endParaRPr lang="es-ES" dirty="0">
              <a:latin typeface="+mn-lt"/>
            </a:endParaRPr>
          </a:p>
        </p:txBody>
      </p:sp>
      <p:pic>
        <p:nvPicPr>
          <p:cNvPr id="66" name="Google Shape;1051;p77">
            <a:hlinkClick r:id="rId3"/>
            <a:extLst>
              <a:ext uri="{FF2B5EF4-FFF2-40B4-BE49-F238E27FC236}">
                <a16:creationId xmlns:a16="http://schemas.microsoft.com/office/drawing/2014/main" id="{EB3F2A18-5E42-458E-A4C4-5F09C649412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4103" t="20299" r="6645" b="2193"/>
          <a:stretch/>
        </p:blipFill>
        <p:spPr>
          <a:xfrm>
            <a:off x="807705" y="2623949"/>
            <a:ext cx="2545095" cy="22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1049;p77">
            <a:extLst>
              <a:ext uri="{FF2B5EF4-FFF2-40B4-BE49-F238E27FC236}">
                <a16:creationId xmlns:a16="http://schemas.microsoft.com/office/drawing/2014/main" id="{C828BAD3-EFB0-4DA0-BEC9-1652E6FA2123}"/>
              </a:ext>
            </a:extLst>
          </p:cNvPr>
          <p:cNvSpPr txBox="1"/>
          <p:nvPr/>
        </p:nvSpPr>
        <p:spPr>
          <a:xfrm>
            <a:off x="3437300" y="2882408"/>
            <a:ext cx="5249500" cy="133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80962" algn="just">
              <a:buSzPts val="1900"/>
            </a:pPr>
            <a:r>
              <a:rPr lang="es-PE" sz="2000" dirty="0">
                <a:latin typeface="Calibri"/>
                <a:ea typeface="Calibri"/>
                <a:cs typeface="Calibri"/>
                <a:sym typeface="Calibri"/>
              </a:rPr>
              <a:t>En la superficie de un conductor no existe componente tangencial de campo eléctrico porque las cargas en su superficie estarían en movimiento, entonces no cumpliría con la condición de equilibrio electrostático.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48;p77">
            <a:extLst>
              <a:ext uri="{FF2B5EF4-FFF2-40B4-BE49-F238E27FC236}">
                <a16:creationId xmlns:a16="http://schemas.microsoft.com/office/drawing/2014/main" id="{7977D49E-57B1-4B30-B06F-F469B6264B10}"/>
              </a:ext>
            </a:extLst>
          </p:cNvPr>
          <p:cNvSpPr txBox="1"/>
          <p:nvPr/>
        </p:nvSpPr>
        <p:spPr>
          <a:xfrm>
            <a:off x="1293516" y="4982772"/>
            <a:ext cx="5929406" cy="8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/>
            <a:r>
              <a:rPr lang="es-PE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El campo eléctrico en la superficie de un conductor siempre es perpendicular a ésta y tiene módulo:</a:t>
            </a:r>
            <a:endParaRPr sz="20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PE" sz="21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050;p77">
            <a:extLst>
              <a:ext uri="{FF2B5EF4-FFF2-40B4-BE49-F238E27FC236}">
                <a16:creationId xmlns:a16="http://schemas.microsoft.com/office/drawing/2014/main" id="{1BB06690-19E1-4740-9E90-0A10A1429D4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2922" y="5035061"/>
            <a:ext cx="1022169" cy="704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sp>
        <p:nvSpPr>
          <p:cNvPr id="12" name="Flecha derecha 64">
            <a:extLst>
              <a:ext uri="{FF2B5EF4-FFF2-40B4-BE49-F238E27FC236}">
                <a16:creationId xmlns:a16="http://schemas.microsoft.com/office/drawing/2014/main" id="{5D78347C-6C12-45DE-83FF-2879BD554767}"/>
              </a:ext>
            </a:extLst>
          </p:cNvPr>
          <p:cNvSpPr/>
          <p:nvPr/>
        </p:nvSpPr>
        <p:spPr>
          <a:xfrm>
            <a:off x="1033288" y="5107637"/>
            <a:ext cx="520455" cy="55982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EDDF4125-6CC3-4888-BF31-51E92766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657E6C1-6383-4851-BAE4-4AAF0E6A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11929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10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BD828D8-C22B-435C-BF52-CF27829B19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E9B4952-5400-4424-8C6B-8289FFFA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CAMPO ELÉCTRICO EN CONDUCTORES</a:t>
            </a:r>
          </a:p>
        </p:txBody>
      </p:sp>
      <p:sp>
        <p:nvSpPr>
          <p:cNvPr id="67" name="Rectangle 16">
            <a:extLst>
              <a:ext uri="{FF2B5EF4-FFF2-40B4-BE49-F238E27FC236}">
                <a16:creationId xmlns:a16="http://schemas.microsoft.com/office/drawing/2014/main" id="{5A105A01-0842-4F07-B66E-845F6D93C00E}"/>
              </a:ext>
            </a:extLst>
          </p:cNvPr>
          <p:cNvSpPr/>
          <p:nvPr/>
        </p:nvSpPr>
        <p:spPr>
          <a:xfrm>
            <a:off x="844549" y="1494425"/>
            <a:ext cx="7825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2400" b="1" dirty="0"/>
              <a:t>La concentración de carga eléctrica, en un conductor de forma irregular, es mayor en las zonas de mayor curvatura.</a:t>
            </a:r>
            <a:endParaRPr lang="es-ES" sz="2400" b="1" dirty="0"/>
          </a:p>
        </p:txBody>
      </p:sp>
      <p:sp>
        <p:nvSpPr>
          <p:cNvPr id="68" name="1 Título">
            <a:extLst>
              <a:ext uri="{FF2B5EF4-FFF2-40B4-BE49-F238E27FC236}">
                <a16:creationId xmlns:a16="http://schemas.microsoft.com/office/drawing/2014/main" id="{F8CBF300-8F5F-49EF-A8A1-DC4C3A33FDAB}"/>
              </a:ext>
            </a:extLst>
          </p:cNvPr>
          <p:cNvSpPr txBox="1">
            <a:spLocks/>
          </p:cNvSpPr>
          <p:nvPr/>
        </p:nvSpPr>
        <p:spPr>
          <a:xfrm>
            <a:off x="430798" y="1507922"/>
            <a:ext cx="482367" cy="369332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PE" sz="2400" dirty="0"/>
              <a:t>4</a:t>
            </a:r>
            <a:r>
              <a:rPr lang="es-PE" sz="2400" dirty="0">
                <a:latin typeface="+mn-lt"/>
              </a:rPr>
              <a:t>.</a:t>
            </a:r>
            <a:endParaRPr lang="es-E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B7132-56A0-4750-BDE1-71EC6C531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27" y="2525085"/>
            <a:ext cx="1605328" cy="3045537"/>
          </a:xfrm>
          <a:prstGeom prst="rect">
            <a:avLst/>
          </a:prstGeom>
        </p:spPr>
      </p:pic>
      <p:sp>
        <p:nvSpPr>
          <p:cNvPr id="70" name="14 CuadroTexto">
            <a:extLst>
              <a:ext uri="{FF2B5EF4-FFF2-40B4-BE49-F238E27FC236}">
                <a16:creationId xmlns:a16="http://schemas.microsoft.com/office/drawing/2014/main" id="{D5ACFDB5-8A45-44C1-A098-A8FF4DF66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53" y="5623344"/>
            <a:ext cx="2838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800" dirty="0">
                <a:latin typeface="+mn-lt"/>
              </a:rPr>
              <a:t>¿Cómo funciona un pararrayos?                       </a:t>
            </a:r>
          </a:p>
          <a:p>
            <a:pPr algn="ctr">
              <a:spcBef>
                <a:spcPct val="0"/>
              </a:spcBef>
              <a:buNone/>
              <a:defRPr/>
            </a:pPr>
            <a:r>
              <a:rPr lang="es-ES" altLang="en-US" sz="800" dirty="0">
                <a:latin typeface="+mn-lt"/>
              </a:rPr>
              <a:t>(https://courses.lumenlearning.com/physics/chapter/18-7-conductors-and-electric-fields-in-static-equilibrium/)</a:t>
            </a:r>
            <a:endParaRPr lang="es-PE" altLang="en-US" sz="800" b="1" baseline="30000" dirty="0">
              <a:latin typeface="+mn-lt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DF62A93-C34A-44A5-9B74-54EB9DBC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52" y="2910785"/>
            <a:ext cx="3816424" cy="257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14 CuadroTexto">
            <a:extLst>
              <a:ext uri="{FF2B5EF4-FFF2-40B4-BE49-F238E27FC236}">
                <a16:creationId xmlns:a16="http://schemas.microsoft.com/office/drawing/2014/main" id="{CBBCC1D3-228F-4BEE-BC4D-02F16218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956" y="5536927"/>
            <a:ext cx="2838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800" dirty="0">
                <a:latin typeface="+mn-lt"/>
              </a:rPr>
              <a:t>¿Cómo funciona un pararrayos? 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n-US" sz="800" dirty="0">
                <a:latin typeface="+mn-lt"/>
              </a:rPr>
              <a:t>  (https://como-funciona.co/un-pararrayos/)</a:t>
            </a:r>
            <a:endParaRPr lang="es-PE" altLang="en-US" sz="800" b="1" baseline="30000" dirty="0">
              <a:latin typeface="+mn-lt"/>
            </a:endParaRPr>
          </a:p>
        </p:txBody>
      </p:sp>
      <p:sp>
        <p:nvSpPr>
          <p:cNvPr id="73" name="CuadroTexto 20">
            <a:extLst>
              <a:ext uri="{FF2B5EF4-FFF2-40B4-BE49-F238E27FC236}">
                <a16:creationId xmlns:a16="http://schemas.microsoft.com/office/drawing/2014/main" id="{F7EA2277-93C2-4616-81EE-EDD0B99567C1}"/>
              </a:ext>
            </a:extLst>
          </p:cNvPr>
          <p:cNvSpPr txBox="1"/>
          <p:nvPr/>
        </p:nvSpPr>
        <p:spPr>
          <a:xfrm>
            <a:off x="5363411" y="3605051"/>
            <a:ext cx="14915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</a:rPr>
              <a:t>PARARRAYOS</a:t>
            </a:r>
            <a:endParaRPr lang="es-PE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54C64ECB-8D74-470E-B09C-AF432519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BD332D-5D06-4DAF-A9AB-D835B098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332005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0" grpId="0"/>
      <p:bldP spid="72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12</a:t>
            </a:r>
            <a:endParaRPr lang="es-PE" dirty="0"/>
          </a:p>
        </p:txBody>
      </p:sp>
      <p:sp>
        <p:nvSpPr>
          <p:cNvPr id="33" name="Google Shape;1058;p78">
            <a:extLst>
              <a:ext uri="{FF2B5EF4-FFF2-40B4-BE49-F238E27FC236}">
                <a16:creationId xmlns:a16="http://schemas.microsoft.com/office/drawing/2014/main" id="{56ACA773-628F-4533-AB34-070BD015D95F}"/>
              </a:ext>
            </a:extLst>
          </p:cNvPr>
          <p:cNvSpPr txBox="1"/>
          <p:nvPr/>
        </p:nvSpPr>
        <p:spPr>
          <a:xfrm>
            <a:off x="519418" y="2184725"/>
            <a:ext cx="5784181" cy="1022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Se dispone de una esfera conductora de radio “a = R” cargada uniformemente con carga Q.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4811F80-3C75-4BB4-8F4F-4C5566E02648}"/>
              </a:ext>
            </a:extLst>
          </p:cNvPr>
          <p:cNvGrpSpPr/>
          <p:nvPr/>
        </p:nvGrpSpPr>
        <p:grpSpPr>
          <a:xfrm>
            <a:off x="6635954" y="1702780"/>
            <a:ext cx="1622250" cy="1672343"/>
            <a:chOff x="5041688" y="3551869"/>
            <a:chExt cx="1622250" cy="1672343"/>
          </a:xfrm>
        </p:grpSpPr>
        <p:sp>
          <p:nvSpPr>
            <p:cNvPr id="35" name="Google Shape;1059;p78">
              <a:extLst>
                <a:ext uri="{FF2B5EF4-FFF2-40B4-BE49-F238E27FC236}">
                  <a16:creationId xmlns:a16="http://schemas.microsoft.com/office/drawing/2014/main" id="{E65FB53D-969A-414D-9A2E-32B11547DEF9}"/>
                </a:ext>
              </a:extLst>
            </p:cNvPr>
            <p:cNvSpPr/>
            <p:nvPr/>
          </p:nvSpPr>
          <p:spPr>
            <a:xfrm>
              <a:off x="5041688" y="3551869"/>
              <a:ext cx="1622250" cy="16296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s-PE" sz="1350" dirty="0"/>
                <a:t>                                                 </a:t>
              </a:r>
              <a:endParaRPr sz="1350" dirty="0"/>
            </a:p>
          </p:txBody>
        </p:sp>
        <p:cxnSp>
          <p:nvCxnSpPr>
            <p:cNvPr id="36" name="Google Shape;1060;p78">
              <a:extLst>
                <a:ext uri="{FF2B5EF4-FFF2-40B4-BE49-F238E27FC236}">
                  <a16:creationId xmlns:a16="http://schemas.microsoft.com/office/drawing/2014/main" id="{012EF02D-AB9B-4A34-8F51-21F32B9BE779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 rot="10800000" flipH="1">
              <a:off x="5849213" y="4366706"/>
              <a:ext cx="814725" cy="765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37" name="Google Shape;1061;p78">
              <a:extLst>
                <a:ext uri="{FF2B5EF4-FFF2-40B4-BE49-F238E27FC236}">
                  <a16:creationId xmlns:a16="http://schemas.microsoft.com/office/drawing/2014/main" id="{2156930F-79B2-4D55-AC5A-21C848363087}"/>
                </a:ext>
              </a:extLst>
            </p:cNvPr>
            <p:cNvSpPr txBox="1"/>
            <p:nvPr/>
          </p:nvSpPr>
          <p:spPr>
            <a:xfrm>
              <a:off x="6089287" y="4015214"/>
              <a:ext cx="334575" cy="29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dirty="0"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62;p78">
              <a:extLst>
                <a:ext uri="{FF2B5EF4-FFF2-40B4-BE49-F238E27FC236}">
                  <a16:creationId xmlns:a16="http://schemas.microsoft.com/office/drawing/2014/main" id="{DEE2BE8D-2623-4008-B37E-DBA01E4A7C65}"/>
                </a:ext>
              </a:extLst>
            </p:cNvPr>
            <p:cNvSpPr txBox="1"/>
            <p:nvPr/>
          </p:nvSpPr>
          <p:spPr>
            <a:xfrm>
              <a:off x="5041688" y="4851162"/>
              <a:ext cx="334575" cy="373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s-PE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600" dirty="0"/>
            </a:p>
          </p:txBody>
        </p:sp>
      </p:grpSp>
      <p:sp>
        <p:nvSpPr>
          <p:cNvPr id="39" name="Google Shape;1058;p78">
            <a:extLst>
              <a:ext uri="{FF2B5EF4-FFF2-40B4-BE49-F238E27FC236}">
                <a16:creationId xmlns:a16="http://schemas.microsoft.com/office/drawing/2014/main" id="{BF00598C-B4DE-46D5-9777-65773AD6EB86}"/>
              </a:ext>
            </a:extLst>
          </p:cNvPr>
          <p:cNvSpPr txBox="1"/>
          <p:nvPr/>
        </p:nvSpPr>
        <p:spPr>
          <a:xfrm>
            <a:off x="519418" y="3543049"/>
            <a:ext cx="7995408" cy="19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457200" indent="-457200" algn="just">
              <a:lnSpc>
                <a:spcPct val="115000"/>
              </a:lnSpc>
              <a:buFont typeface="+mj-lt"/>
              <a:buAutoNum type="alphaLcParenR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Calcular el campo eléctrico a partir de la ley de Gauss en todo el espacio en función de la distancia r medida desde el centro de la esfera.</a:t>
            </a:r>
          </a:p>
          <a:p>
            <a:pPr marL="457200" indent="-457200" algn="just">
              <a:lnSpc>
                <a:spcPct val="115000"/>
              </a:lnSpc>
              <a:buFont typeface="+mj-lt"/>
              <a:buAutoNum type="alphaLcParenR"/>
            </a:pP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Hacer un esbozo del campo E(r) vs r.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endParaRPr sz="2700" b="1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1174D2BF-36BF-4A12-A27D-19950C75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C21D2B7-0B40-4FB3-8D51-D04594C0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365863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28D8-C22B-435C-BF52-CF27829B191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CA533B4-20E5-4C12-8850-2C81B992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12a (SOLUCIÓN)</a:t>
            </a:r>
            <a:endParaRPr lang="es-P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905994-1BDE-461F-8BBD-F5EC547333BB}"/>
              </a:ext>
            </a:extLst>
          </p:cNvPr>
          <p:cNvGrpSpPr/>
          <p:nvPr/>
        </p:nvGrpSpPr>
        <p:grpSpPr>
          <a:xfrm>
            <a:off x="391816" y="2998260"/>
            <a:ext cx="1624889" cy="1629675"/>
            <a:chOff x="5039049" y="3551869"/>
            <a:chExt cx="1624889" cy="1629675"/>
          </a:xfrm>
        </p:grpSpPr>
        <p:sp>
          <p:nvSpPr>
            <p:cNvPr id="14" name="Google Shape;1059;p78">
              <a:extLst>
                <a:ext uri="{FF2B5EF4-FFF2-40B4-BE49-F238E27FC236}">
                  <a16:creationId xmlns:a16="http://schemas.microsoft.com/office/drawing/2014/main" id="{A8FC454A-A2EF-494C-AF89-FEFD3CA17A52}"/>
                </a:ext>
              </a:extLst>
            </p:cNvPr>
            <p:cNvSpPr/>
            <p:nvPr/>
          </p:nvSpPr>
          <p:spPr>
            <a:xfrm>
              <a:off x="5041688" y="3551869"/>
              <a:ext cx="1622250" cy="1629675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s-PE" sz="1350" dirty="0"/>
                <a:t>                                                 </a:t>
              </a:r>
              <a:endParaRPr sz="1350" dirty="0"/>
            </a:p>
          </p:txBody>
        </p:sp>
        <p:cxnSp>
          <p:nvCxnSpPr>
            <p:cNvPr id="15" name="Google Shape;1060;p78">
              <a:extLst>
                <a:ext uri="{FF2B5EF4-FFF2-40B4-BE49-F238E27FC236}">
                  <a16:creationId xmlns:a16="http://schemas.microsoft.com/office/drawing/2014/main" id="{EF5368AF-E7F2-4D1E-A019-53AA15AC707F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rot="10800000" flipH="1">
              <a:off x="5849213" y="4366706"/>
              <a:ext cx="814725" cy="765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16" name="Google Shape;1061;p78">
              <a:extLst>
                <a:ext uri="{FF2B5EF4-FFF2-40B4-BE49-F238E27FC236}">
                  <a16:creationId xmlns:a16="http://schemas.microsoft.com/office/drawing/2014/main" id="{6F8057FB-ED07-4E27-882F-31D532EF12FC}"/>
                </a:ext>
              </a:extLst>
            </p:cNvPr>
            <p:cNvSpPr txBox="1"/>
            <p:nvPr/>
          </p:nvSpPr>
          <p:spPr>
            <a:xfrm>
              <a:off x="6030894" y="4043180"/>
              <a:ext cx="334575" cy="29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PE" dirty="0"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62;p78">
              <a:extLst>
                <a:ext uri="{FF2B5EF4-FFF2-40B4-BE49-F238E27FC236}">
                  <a16:creationId xmlns:a16="http://schemas.microsoft.com/office/drawing/2014/main" id="{D9EDFE1D-87CF-419A-998E-1275998B6DAC}"/>
                </a:ext>
              </a:extLst>
            </p:cNvPr>
            <p:cNvSpPr txBox="1"/>
            <p:nvPr/>
          </p:nvSpPr>
          <p:spPr>
            <a:xfrm>
              <a:off x="5039049" y="4808494"/>
              <a:ext cx="334575" cy="3730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s-PE" sz="1650" i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3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875D81-510E-40EB-80DD-214055017127}"/>
                  </a:ext>
                </a:extLst>
              </p:cNvPr>
              <p:cNvSpPr txBox="1"/>
              <p:nvPr/>
            </p:nvSpPr>
            <p:spPr>
              <a:xfrm>
                <a:off x="3071763" y="3069376"/>
                <a:ext cx="2130134" cy="864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̅"/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  <m:r>
                            <a:rPr 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acc>
                          <m: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ENC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PE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s-PE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875D81-510E-40EB-80DD-21405501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763" y="3069376"/>
                <a:ext cx="2130134" cy="86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B13754-E8C1-4FAF-BDFB-D47E0342E57B}"/>
                  </a:ext>
                </a:extLst>
              </p:cNvPr>
              <p:cNvSpPr txBox="1"/>
              <p:nvPr/>
            </p:nvSpPr>
            <p:spPr>
              <a:xfrm>
                <a:off x="5951026" y="3033858"/>
                <a:ext cx="1440331" cy="845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P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PE" sz="20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s-P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s-PE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dA</m:t>
                          </m:r>
                        </m:e>
                      </m:nary>
                      <m:r>
                        <a:rPr lang="es-PE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B13754-E8C1-4FAF-BDFB-D47E0342E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026" y="3033858"/>
                <a:ext cx="1440331" cy="8454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900BA4-E5F4-45D5-BEC1-C6CD3F5B6E75}"/>
                  </a:ext>
                </a:extLst>
              </p:cNvPr>
              <p:cNvSpPr txBox="1"/>
              <p:nvPr/>
            </p:nvSpPr>
            <p:spPr>
              <a:xfrm>
                <a:off x="4337166" y="4149045"/>
                <a:ext cx="8450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P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s-P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PE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acc>
                        </m:e>
                      </m:d>
                      <m:r>
                        <a:rPr lang="es-PE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900BA4-E5F4-45D5-BEC1-C6CD3F5B6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166" y="4149045"/>
                <a:ext cx="845040" cy="307777"/>
              </a:xfrm>
              <a:prstGeom prst="rect">
                <a:avLst/>
              </a:prstGeom>
              <a:blipFill>
                <a:blip r:embed="rId5"/>
                <a:stretch>
                  <a:fillRect t="-2000" r="-6475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D2A2B9F-101F-43DC-9D50-070FB23313FA}"/>
              </a:ext>
            </a:extLst>
          </p:cNvPr>
          <p:cNvSpPr/>
          <p:nvPr/>
        </p:nvSpPr>
        <p:spPr>
          <a:xfrm>
            <a:off x="693214" y="3316340"/>
            <a:ext cx="1049859" cy="975260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Conector recto de flecha 69">
            <a:extLst>
              <a:ext uri="{FF2B5EF4-FFF2-40B4-BE49-F238E27FC236}">
                <a16:creationId xmlns:a16="http://schemas.microsoft.com/office/drawing/2014/main" id="{7DA30744-455C-476B-A2D1-DA7F3B6BBCFF}"/>
              </a:ext>
            </a:extLst>
          </p:cNvPr>
          <p:cNvCxnSpPr>
            <a:cxnSpLocks/>
          </p:cNvCxnSpPr>
          <p:nvPr/>
        </p:nvCxnSpPr>
        <p:spPr>
          <a:xfrm flipV="1">
            <a:off x="830798" y="3811842"/>
            <a:ext cx="371181" cy="34376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109">
            <a:extLst>
              <a:ext uri="{FF2B5EF4-FFF2-40B4-BE49-F238E27FC236}">
                <a16:creationId xmlns:a16="http://schemas.microsoft.com/office/drawing/2014/main" id="{2C1CDE64-0B66-4CFE-BE7D-C195A937F6CA}"/>
              </a:ext>
            </a:extLst>
          </p:cNvPr>
          <p:cNvSpPr txBox="1"/>
          <p:nvPr/>
        </p:nvSpPr>
        <p:spPr>
          <a:xfrm>
            <a:off x="693214" y="3610226"/>
            <a:ext cx="46210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329E5B"/>
                </a:solidFill>
              </a:rPr>
              <a:t>r</a:t>
            </a:r>
          </a:p>
        </p:txBody>
      </p:sp>
      <p:cxnSp>
        <p:nvCxnSpPr>
          <p:cNvPr id="29" name="Conector recto de flecha 8">
            <a:extLst>
              <a:ext uri="{FF2B5EF4-FFF2-40B4-BE49-F238E27FC236}">
                <a16:creationId xmlns:a16="http://schemas.microsoft.com/office/drawing/2014/main" id="{3AA36635-153C-4E21-984D-B8A06964E001}"/>
              </a:ext>
            </a:extLst>
          </p:cNvPr>
          <p:cNvCxnSpPr>
            <a:cxnSpLocks/>
          </p:cNvCxnSpPr>
          <p:nvPr/>
        </p:nvCxnSpPr>
        <p:spPr>
          <a:xfrm flipV="1">
            <a:off x="1680924" y="2997109"/>
            <a:ext cx="609505" cy="5461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8">
            <a:extLst>
              <a:ext uri="{FF2B5EF4-FFF2-40B4-BE49-F238E27FC236}">
                <a16:creationId xmlns:a16="http://schemas.microsoft.com/office/drawing/2014/main" id="{C8D20F7B-1E84-465D-86B5-F8EA88BE24F6}"/>
              </a:ext>
            </a:extLst>
          </p:cNvPr>
          <p:cNvCxnSpPr>
            <a:cxnSpLocks/>
          </p:cNvCxnSpPr>
          <p:nvPr/>
        </p:nvCxnSpPr>
        <p:spPr>
          <a:xfrm flipV="1">
            <a:off x="1559770" y="3041486"/>
            <a:ext cx="442462" cy="4052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1154B6-1EAD-47D1-86EC-FFF7DAD8AF42}"/>
                  </a:ext>
                </a:extLst>
              </p:cNvPr>
              <p:cNvSpPr/>
              <p:nvPr/>
            </p:nvSpPr>
            <p:spPr>
              <a:xfrm>
                <a:off x="1562084" y="2645251"/>
                <a:ext cx="4683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1154B6-1EAD-47D1-86EC-FFF7DAD8A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84" y="2645251"/>
                <a:ext cx="468398" cy="461665"/>
              </a:xfrm>
              <a:prstGeom prst="rect">
                <a:avLst/>
              </a:prstGeom>
              <a:blipFill>
                <a:blip r:embed="rId6"/>
                <a:stretch>
                  <a:fillRect t="-6579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62CD309-1862-4392-AED4-EAC13170515B}"/>
                  </a:ext>
                </a:extLst>
              </p:cNvPr>
              <p:cNvSpPr/>
              <p:nvPr/>
            </p:nvSpPr>
            <p:spPr>
              <a:xfrm>
                <a:off x="2030482" y="2562446"/>
                <a:ext cx="4523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62CD309-1862-4392-AED4-EAC131705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482" y="2562446"/>
                <a:ext cx="452367" cy="461665"/>
              </a:xfrm>
              <a:prstGeom prst="rect">
                <a:avLst/>
              </a:prstGeom>
              <a:blipFill>
                <a:blip r:embed="rId7"/>
                <a:stretch>
                  <a:fillRect r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echa derecha 64">
            <a:extLst>
              <a:ext uri="{FF2B5EF4-FFF2-40B4-BE49-F238E27FC236}">
                <a16:creationId xmlns:a16="http://schemas.microsoft.com/office/drawing/2014/main" id="{89D19FED-A01B-4FF5-AC3E-2B0488E18438}"/>
              </a:ext>
            </a:extLst>
          </p:cNvPr>
          <p:cNvSpPr/>
          <p:nvPr/>
        </p:nvSpPr>
        <p:spPr>
          <a:xfrm>
            <a:off x="5364581" y="3144803"/>
            <a:ext cx="499963" cy="5244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41" name="Google Shape;919;p69">
            <a:extLst>
              <a:ext uri="{FF2B5EF4-FFF2-40B4-BE49-F238E27FC236}">
                <a16:creationId xmlns:a16="http://schemas.microsoft.com/office/drawing/2014/main" id="{230FD68A-1D67-4B06-91D9-4F5C89CD8A7A}"/>
              </a:ext>
            </a:extLst>
          </p:cNvPr>
          <p:cNvSpPr txBox="1"/>
          <p:nvPr/>
        </p:nvSpPr>
        <p:spPr>
          <a:xfrm>
            <a:off x="4551333" y="2615189"/>
            <a:ext cx="2022066" cy="41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SIMETRÍA ESFÉRICA</a:t>
            </a:r>
            <a:endParaRPr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919;p69">
            <a:extLst>
              <a:ext uri="{FF2B5EF4-FFF2-40B4-BE49-F238E27FC236}">
                <a16:creationId xmlns:a16="http://schemas.microsoft.com/office/drawing/2014/main" id="{37A0D033-26DC-40AF-A79B-6683EAB2BBA3}"/>
              </a:ext>
            </a:extLst>
          </p:cNvPr>
          <p:cNvSpPr txBox="1"/>
          <p:nvPr/>
        </p:nvSpPr>
        <p:spPr>
          <a:xfrm>
            <a:off x="3055089" y="4098239"/>
            <a:ext cx="1442197" cy="44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just"/>
            <a:r>
              <a:rPr lang="es-PE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Operando: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Flecha derecha 64">
            <a:extLst>
              <a:ext uri="{FF2B5EF4-FFF2-40B4-BE49-F238E27FC236}">
                <a16:creationId xmlns:a16="http://schemas.microsoft.com/office/drawing/2014/main" id="{C3D39D20-DA69-49E5-B223-BF4ACE686B8D}"/>
              </a:ext>
            </a:extLst>
          </p:cNvPr>
          <p:cNvSpPr/>
          <p:nvPr/>
        </p:nvSpPr>
        <p:spPr>
          <a:xfrm>
            <a:off x="5312384" y="4040729"/>
            <a:ext cx="499963" cy="5244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CD069C-880F-4ADC-A85C-A04BD2B20F6B}"/>
                  </a:ext>
                </a:extLst>
              </p:cNvPr>
              <p:cNvSpPr txBox="1"/>
              <p:nvPr/>
            </p:nvSpPr>
            <p:spPr>
              <a:xfrm>
                <a:off x="6107933" y="4146277"/>
                <a:ext cx="20972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PE" sz="2000" b="1" i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acc>
                      <m:r>
                        <a:rPr lang="es-PE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; 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𝐫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PE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CD069C-880F-4ADC-A85C-A04BD2B2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933" y="4146277"/>
                <a:ext cx="2097241" cy="307777"/>
              </a:xfrm>
              <a:prstGeom prst="rect">
                <a:avLst/>
              </a:prstGeom>
              <a:blipFill>
                <a:blip r:embed="rId8"/>
                <a:stretch>
                  <a:fillRect l="-2616" r="-232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Left Brace 44">
            <a:extLst>
              <a:ext uri="{FF2B5EF4-FFF2-40B4-BE49-F238E27FC236}">
                <a16:creationId xmlns:a16="http://schemas.microsoft.com/office/drawing/2014/main" id="{436B9BB9-9C26-4D63-BDC3-E923181524E0}"/>
              </a:ext>
            </a:extLst>
          </p:cNvPr>
          <p:cNvSpPr/>
          <p:nvPr/>
        </p:nvSpPr>
        <p:spPr>
          <a:xfrm>
            <a:off x="2583063" y="2590602"/>
            <a:ext cx="294413" cy="205269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Google Shape;919;p69">
            <a:extLst>
              <a:ext uri="{FF2B5EF4-FFF2-40B4-BE49-F238E27FC236}">
                <a16:creationId xmlns:a16="http://schemas.microsoft.com/office/drawing/2014/main" id="{8FBEEEBA-2234-45D1-9677-F43418A124F7}"/>
              </a:ext>
            </a:extLst>
          </p:cNvPr>
          <p:cNvSpPr txBox="1"/>
          <p:nvPr/>
        </p:nvSpPr>
        <p:spPr>
          <a:xfrm>
            <a:off x="7438966" y="3053417"/>
            <a:ext cx="1632893" cy="6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s-PE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ESFERA CONDUCTORA</a:t>
            </a:r>
            <a:endParaRPr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530FBA-CDAA-44C4-A0CB-C159F4BC8ACE}"/>
              </a:ext>
            </a:extLst>
          </p:cNvPr>
          <p:cNvSpPr/>
          <p:nvPr/>
        </p:nvSpPr>
        <p:spPr>
          <a:xfrm>
            <a:off x="5997304" y="4061791"/>
            <a:ext cx="2289048" cy="4799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1 Título">
            <a:extLst>
              <a:ext uri="{FF2B5EF4-FFF2-40B4-BE49-F238E27FC236}">
                <a16:creationId xmlns:a16="http://schemas.microsoft.com/office/drawing/2014/main" id="{FFCC844B-2DB6-49ED-80B2-C15010D756B4}"/>
              </a:ext>
            </a:extLst>
          </p:cNvPr>
          <p:cNvSpPr txBox="1">
            <a:spLocks/>
          </p:cNvSpPr>
          <p:nvPr/>
        </p:nvSpPr>
        <p:spPr>
          <a:xfrm>
            <a:off x="170988" y="1885101"/>
            <a:ext cx="3311388" cy="445154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s-ES" sz="2000" dirty="0">
                <a:latin typeface="+mn-lt"/>
              </a:rPr>
              <a:t>(I.) </a:t>
            </a:r>
            <a:r>
              <a:rPr lang="es-ES" sz="2000" u="sng" dirty="0">
                <a:latin typeface="+mn-lt"/>
              </a:rPr>
              <a:t>Dentro de la esfera</a:t>
            </a:r>
            <a:r>
              <a:rPr lang="es-ES" sz="2000" dirty="0">
                <a:latin typeface="+mn-lt"/>
              </a:rPr>
              <a:t>: (r &lt;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18">
                <a:extLst>
                  <a:ext uri="{FF2B5EF4-FFF2-40B4-BE49-F238E27FC236}">
                    <a16:creationId xmlns:a16="http://schemas.microsoft.com/office/drawing/2014/main" id="{6FD06388-BA6F-4706-AEE0-E53A0164C8A3}"/>
                  </a:ext>
                </a:extLst>
              </p:cNvPr>
              <p:cNvSpPr/>
              <p:nvPr/>
            </p:nvSpPr>
            <p:spPr>
              <a:xfrm>
                <a:off x="780983" y="4193147"/>
                <a:ext cx="5757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s-PE" sz="24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Rectangle 18">
                <a:extLst>
                  <a:ext uri="{FF2B5EF4-FFF2-40B4-BE49-F238E27FC236}">
                    <a16:creationId xmlns:a16="http://schemas.microsoft.com/office/drawing/2014/main" id="{6FD06388-BA6F-4706-AEE0-E53A0164C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83" y="4193147"/>
                <a:ext cx="575735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Date Placeholder 2">
            <a:extLst>
              <a:ext uri="{FF2B5EF4-FFF2-40B4-BE49-F238E27FC236}">
                <a16:creationId xmlns:a16="http://schemas.microsoft.com/office/drawing/2014/main" id="{D3FFF6CD-3130-4EB0-9C5C-F995CB4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4952" y="6353174"/>
            <a:ext cx="2289048" cy="365760"/>
          </a:xfrm>
        </p:spPr>
        <p:txBody>
          <a:bodyPr/>
          <a:lstStyle/>
          <a:p>
            <a:r>
              <a:rPr lang="es-PE" dirty="0"/>
              <a:t>Semestre 2021 - 2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570BDD75-2141-493D-85F3-87B16751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53174"/>
            <a:ext cx="3190875" cy="365760"/>
          </a:xfrm>
        </p:spPr>
        <p:txBody>
          <a:bodyPr/>
          <a:lstStyle/>
          <a:p>
            <a:r>
              <a:rPr lang="en-US" dirty="0"/>
              <a:t>Electrostática</a:t>
            </a:r>
          </a:p>
        </p:txBody>
      </p:sp>
    </p:spTree>
    <p:extLst>
      <p:ext uri="{BB962C8B-B14F-4D97-AF65-F5344CB8AC3E}">
        <p14:creationId xmlns:p14="http://schemas.microsoft.com/office/powerpoint/2010/main" val="7273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5" grpId="0" animBg="1"/>
      <p:bldP spid="27" grpId="0"/>
      <p:bldP spid="31" grpId="0"/>
      <p:bldP spid="32" grpId="0"/>
      <p:bldP spid="40" grpId="0" animBg="1"/>
      <p:bldP spid="41" grpId="0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/>
      <p:bldP spid="7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19976</TotalTime>
  <Words>2419</Words>
  <Application>Microsoft Office PowerPoint</Application>
  <PresentationFormat>Presentación en pantalla (4:3)</PresentationFormat>
  <Paragraphs>438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Wingdings 3</vt:lpstr>
      <vt:lpstr>Origin</vt:lpstr>
      <vt:lpstr>CAPÍTULO 1: ELECTROSTÁTICA </vt:lpstr>
      <vt:lpstr>CAMPO ELÉCTRICO EN CONDUCTORES</vt:lpstr>
      <vt:lpstr>CAMPO ELÉCTRICO EN CONDUCTORES</vt:lpstr>
      <vt:lpstr>*BLINDAJE ELECTROSTÁTICO*</vt:lpstr>
      <vt:lpstr>*APLICACIONES BLINDAJE ELECTROSTÁTICO*</vt:lpstr>
      <vt:lpstr>CAMPO ELÉCTRICO EN CONDUCTORES</vt:lpstr>
      <vt:lpstr>CAMPO ELÉCTRICO EN CONDUCTORES</vt:lpstr>
      <vt:lpstr>EJERCICIO 12</vt:lpstr>
      <vt:lpstr>EJERCICIO 12a (SOLUCIÓN)</vt:lpstr>
      <vt:lpstr>EJERCICIO 12a (SOLUCIÓN)</vt:lpstr>
      <vt:lpstr>EJERCICIO 12b (SOLUCIÓN)</vt:lpstr>
      <vt:lpstr>EJERCICIO 13</vt:lpstr>
      <vt:lpstr>EJERCICIO 13a (SOLUCIÓN)</vt:lpstr>
      <vt:lpstr>EJERCICIO 13a (SOLUCIÓN)</vt:lpstr>
      <vt:lpstr>EJERCICIO 13b (SOLUCIÓN)</vt:lpstr>
      <vt:lpstr>EJERCICIO 14</vt:lpstr>
      <vt:lpstr>EJERCICIO 14a (SOLUCIÓN)</vt:lpstr>
      <vt:lpstr>EJERCICIO 14a (SOLUCIÓN)</vt:lpstr>
      <vt:lpstr>EJERCICIO 14a (SOLUCIÓN)</vt:lpstr>
      <vt:lpstr>EJERCICIO 14b (SOLUCIÓN)</vt:lpstr>
      <vt:lpstr>EJERCICIO 15 (PROPUESTO)</vt:lpstr>
      <vt:lpstr>EJERCICIO 16 (PROPUESTO)</vt:lpstr>
      <vt:lpstr>EJERCICIO 17 (PROPUESTO)</vt:lpstr>
      <vt:lpstr>EJERCICIO 17 (PROPUESTO)</vt:lpstr>
      <vt:lpstr>EJERCICIO 18 (PROPUESTO)</vt:lpstr>
      <vt:lpstr>EJERCICIO 18 (PROPUESTO) - ANEXO</vt:lpstr>
    </vt:vector>
  </TitlesOfParts>
  <Company>Warner Brothers Movie World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General 3</dc:title>
  <dc:creator>Richard</dc:creator>
  <cp:lastModifiedBy>Stephany Samaniego</cp:lastModifiedBy>
  <cp:revision>1456</cp:revision>
  <cp:lastPrinted>2014-09-16T01:06:50Z</cp:lastPrinted>
  <dcterms:created xsi:type="dcterms:W3CDTF">2011-02-27T18:08:15Z</dcterms:created>
  <dcterms:modified xsi:type="dcterms:W3CDTF">2021-09-15T02:21:39Z</dcterms:modified>
</cp:coreProperties>
</file>