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2"/>
  </p:notesMasterIdLst>
  <p:handoutMasterIdLst>
    <p:handoutMasterId r:id="rId23"/>
  </p:handoutMasterIdLst>
  <p:sldIdLst>
    <p:sldId id="256" r:id="rId2"/>
    <p:sldId id="690" r:id="rId3"/>
    <p:sldId id="706" r:id="rId4"/>
    <p:sldId id="707" r:id="rId5"/>
    <p:sldId id="708" r:id="rId6"/>
    <p:sldId id="709" r:id="rId7"/>
    <p:sldId id="710" r:id="rId8"/>
    <p:sldId id="711" r:id="rId9"/>
    <p:sldId id="712" r:id="rId10"/>
    <p:sldId id="713" r:id="rId11"/>
    <p:sldId id="714" r:id="rId12"/>
    <p:sldId id="691" r:id="rId13"/>
    <p:sldId id="694" r:id="rId14"/>
    <p:sldId id="695" r:id="rId15"/>
    <p:sldId id="715" r:id="rId16"/>
    <p:sldId id="716" r:id="rId17"/>
    <p:sldId id="719" r:id="rId18"/>
    <p:sldId id="720" r:id="rId19"/>
    <p:sldId id="721" r:id="rId20"/>
    <p:sldId id="722" r:id="rId21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C1905"/>
    <a:srgbClr val="00326D"/>
    <a:srgbClr val="FFFFCC"/>
    <a:srgbClr val="66CCFF"/>
    <a:srgbClr val="FFFF00"/>
    <a:srgbClr val="99FFCC"/>
    <a:srgbClr val="99FF99"/>
    <a:srgbClr val="66FF99"/>
    <a:srgbClr val="7DD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8" autoAdjust="0"/>
    <p:restoredTop sz="93099" autoAdjust="0"/>
  </p:normalViewPr>
  <p:slideViewPr>
    <p:cSldViewPr snapToGrid="0">
      <p:cViewPr varScale="1">
        <p:scale>
          <a:sx n="114" d="100"/>
          <a:sy n="114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160672" cy="365819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238" y="1"/>
            <a:ext cx="4160672" cy="365819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r">
              <a:defRPr sz="1300"/>
            </a:lvl1pPr>
          </a:lstStyle>
          <a:p>
            <a:fld id="{0B59ED0B-EF72-4698-9738-BDE972A1B0E8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6948194"/>
            <a:ext cx="4160672" cy="365819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238" y="6948194"/>
            <a:ext cx="4160672" cy="365819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r">
              <a:defRPr sz="1300"/>
            </a:lvl1pPr>
          </a:lstStyle>
          <a:p>
            <a:fld id="{8E4938A5-FB67-4B55-937A-EFEA5A00D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160520" cy="365760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1" y="2"/>
            <a:ext cx="4160520" cy="365760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r">
              <a:defRPr sz="1300"/>
            </a:lvl1pPr>
          </a:lstStyle>
          <a:p>
            <a:fld id="{55BF9401-ABC8-4FA8-A9CD-8B92C5E6CEB3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4975" y="549275"/>
            <a:ext cx="3654425" cy="274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20" rIns="99038" bIns="495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0"/>
            <a:ext cx="7680960" cy="3291840"/>
          </a:xfrm>
          <a:prstGeom prst="rect">
            <a:avLst/>
          </a:prstGeom>
        </p:spPr>
        <p:txBody>
          <a:bodyPr vert="horz" lIns="99038" tIns="49520" rIns="99038" bIns="495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8172"/>
            <a:ext cx="4160520" cy="365760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61" y="6948172"/>
            <a:ext cx="4160520" cy="365760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r">
              <a:defRPr sz="1300"/>
            </a:lvl1pPr>
          </a:lstStyle>
          <a:p>
            <a:fld id="{F5242F62-C23D-46AF-81CD-8BCDE73B7A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3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6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7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07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83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algn="just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Determine:</a:t>
            </a:r>
          </a:p>
          <a:p>
            <a:pPr marL="428625" indent="-342900" algn="just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lphaLcParenR"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el flujo de campo eléctrico en las caras que son paralelas al plano </a:t>
            </a:r>
            <a:r>
              <a:rPr lang="es-ES" i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xy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428625" indent="-342900" algn="just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lphaLcParenR"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el flujo de campo eléctrico en las caras que son paralelas al plano </a:t>
            </a:r>
            <a:r>
              <a:rPr lang="es-ES" i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yz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428625" indent="-342900" algn="just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lphaLcParenR"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el flujo de campo eléctrico en las caras que son paralelas al plano </a:t>
            </a:r>
            <a:r>
              <a:rPr lang="es-ES" i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xz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11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algn="just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Determine:</a:t>
            </a:r>
          </a:p>
          <a:p>
            <a:pPr marL="428625" indent="-342900" algn="just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lphaLcParenR" startAt="4"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 carga neta que hay dentro de la caja.</a:t>
            </a:r>
          </a:p>
          <a:p>
            <a:pPr marL="428625" indent="-342900" algn="just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lphaLcParenR" startAt="4"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 carga que se debe ubicar en el punto </a:t>
            </a:r>
            <a:r>
              <a:rPr lang="es-ES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(L/2, L/2, 2L)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para que el flujo neto dentro de la caja sea nulo.</a:t>
            </a:r>
            <a:endParaRPr lang="es-ES" sz="16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44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03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74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78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12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1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62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0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0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2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1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6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3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8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9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996896" y="3124805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968321" y="442592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r">
              <a:defRPr sz="1400"/>
            </a:lvl1pPr>
          </a:lstStyle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463964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Electrostatica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57200" y="6355080"/>
            <a:ext cx="1219200" cy="365760"/>
          </a:xfrm>
        </p:spPr>
        <p:txBody>
          <a:bodyPr/>
          <a:lstStyle/>
          <a:p>
            <a:fld id="{CBD828D8-C22B-435C-BF52-CF27829B19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53996" y="2949545"/>
            <a:ext cx="7315200" cy="1280160"/>
          </a:xfrm>
          <a:prstGeom prst="rect">
            <a:avLst/>
          </a:prstGeom>
          <a:noFill/>
          <a:ln w="6350" cap="rnd" cmpd="sng" algn="ctr">
            <a:solidFill>
              <a:srgbClr val="00326D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663521" y="4349720"/>
            <a:ext cx="7315200" cy="685800"/>
          </a:xfrm>
          <a:prstGeom prst="rect">
            <a:avLst/>
          </a:prstGeom>
          <a:noFill/>
          <a:ln w="6350" cap="rnd" cmpd="sng" algn="ctr">
            <a:solidFill>
              <a:srgbClr val="FF00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53996" y="2949545"/>
            <a:ext cx="228600" cy="1280160"/>
          </a:xfrm>
          <a:prstGeom prst="rect">
            <a:avLst/>
          </a:prstGeom>
          <a:solidFill>
            <a:srgbClr val="00326D"/>
          </a:solidFill>
          <a:ln w="6350" cap="rnd" cmpd="sng" algn="ctr">
            <a:solidFill>
              <a:srgbClr val="00326D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663521" y="4349720"/>
            <a:ext cx="228600" cy="685800"/>
          </a:xfrm>
          <a:prstGeom prst="rect">
            <a:avLst/>
          </a:prstGeom>
          <a:solidFill>
            <a:srgbClr val="9C1905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rgbClr val="9C1905"/>
              </a:solidFill>
            </a:endParaRPr>
          </a:p>
        </p:txBody>
      </p:sp>
      <p:pic>
        <p:nvPicPr>
          <p:cNvPr id="12" name="Picture 4" descr="logo_color.jpg">
            <a:extLst>
              <a:ext uri="{FF2B5EF4-FFF2-40B4-BE49-F238E27FC236}">
                <a16:creationId xmlns:a16="http://schemas.microsoft.com/office/drawing/2014/main" id="{C3E62F0E-4CF8-443F-93D9-34509B2F52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38636"/>
            <a:ext cx="3172137" cy="148964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45A4FC6-C9CC-4FC0-BB88-347F4BAD6BE5}"/>
              </a:ext>
            </a:extLst>
          </p:cNvPr>
          <p:cNvSpPr txBox="1"/>
          <p:nvPr userDrawn="1"/>
        </p:nvSpPr>
        <p:spPr>
          <a:xfrm>
            <a:off x="1473488" y="1502995"/>
            <a:ext cx="39485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b="1" dirty="0">
                <a:solidFill>
                  <a:srgbClr val="00326D"/>
                </a:solidFill>
              </a:rPr>
              <a:t>FISICA 3</a:t>
            </a:r>
            <a:endParaRPr lang="es-PE" sz="8800" b="1" dirty="0">
              <a:solidFill>
                <a:srgbClr val="00326D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0F34170-3E1A-4DFE-B4B3-8281DB380C62}"/>
              </a:ext>
            </a:extLst>
          </p:cNvPr>
          <p:cNvSpPr txBox="1">
            <a:spLocks/>
          </p:cNvSpPr>
          <p:nvPr userDrawn="1"/>
        </p:nvSpPr>
        <p:spPr>
          <a:xfrm>
            <a:off x="2898648" y="5266680"/>
            <a:ext cx="6080073" cy="8191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/>
              <a:t>Elaborado por los profesores del curso</a:t>
            </a:r>
          </a:p>
          <a:p>
            <a:pPr marL="0" indent="0" algn="r">
              <a:buNone/>
            </a:pPr>
            <a:r>
              <a:rPr lang="es-PE" sz="2000" b="1" dirty="0"/>
              <a:t>(basado en el material del prof. Richard Moscoso)</a:t>
            </a:r>
            <a:endParaRPr lang="en-US" sz="20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9464" y="6353174"/>
            <a:ext cx="1981200" cy="365760"/>
          </a:xfrm>
        </p:spPr>
        <p:txBody>
          <a:bodyPr/>
          <a:lstStyle/>
          <a:p>
            <a:fld id="{CBD828D8-C22B-435C-BF52-CF27829B19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30714F7-4476-411D-A1CA-CCD9A2231900}"/>
              </a:ext>
            </a:extLst>
          </p:cNvPr>
          <p:cNvCxnSpPr>
            <a:cxnSpLocks/>
          </p:cNvCxnSpPr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logo_color.jpg">
            <a:extLst>
              <a:ext uri="{FF2B5EF4-FFF2-40B4-BE49-F238E27FC236}">
                <a16:creationId xmlns:a16="http://schemas.microsoft.com/office/drawing/2014/main" id="{1E12662B-611A-4D1C-A41A-243AB13AA7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75" y="6257270"/>
            <a:ext cx="1031354" cy="48389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9BF360A-C7B4-4C28-ADFE-F89392C1E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 algn="l"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2B11BA2-2C03-4CE3-BE45-030945B3303E}"/>
              </a:ext>
            </a:extLst>
          </p:cNvPr>
          <p:cNvCxnSpPr>
            <a:cxnSpLocks/>
          </p:cNvCxnSpPr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3C88B22-E58D-4A22-AF88-609F86FCCE96}"/>
              </a:ext>
            </a:extLst>
          </p:cNvPr>
          <p:cNvCxnSpPr/>
          <p:nvPr userDrawn="1"/>
        </p:nvCxnSpPr>
        <p:spPr>
          <a:xfrm>
            <a:off x="574682" y="1236372"/>
            <a:ext cx="8112118" cy="0"/>
          </a:xfrm>
          <a:prstGeom prst="line">
            <a:avLst/>
          </a:prstGeom>
          <a:ln w="38100" cmpd="thickThin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3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accent4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1C9B26F-D196-4E07-89DF-EE1E7516036F}"/>
              </a:ext>
            </a:extLst>
          </p:cNvPr>
          <p:cNvCxnSpPr/>
          <p:nvPr userDrawn="1"/>
        </p:nvCxnSpPr>
        <p:spPr>
          <a:xfrm>
            <a:off x="574682" y="1236372"/>
            <a:ext cx="8112118" cy="0"/>
          </a:xfrm>
          <a:prstGeom prst="line">
            <a:avLst/>
          </a:prstGeom>
          <a:ln w="38100" cmpd="thickThin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2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689BD34-D306-44FD-A18B-A4027668F362}"/>
              </a:ext>
            </a:extLst>
          </p:cNvPr>
          <p:cNvCxnSpPr>
            <a:cxnSpLocks/>
          </p:cNvCxnSpPr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BD828D8-C22B-435C-BF52-CF27829B19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Electrostatica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D828D8-C22B-435C-BF52-CF27829B19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9" r:id="rId2"/>
    <p:sldLayoutId id="2147483858" r:id="rId3"/>
    <p:sldLayoutId id="2147483864" r:id="rId4"/>
    <p:sldLayoutId id="2147483865" r:id="rId5"/>
    <p:sldLayoutId id="2147483854" r:id="rId6"/>
    <p:sldLayoutId id="2147483856" r:id="rId7"/>
    <p:sldLayoutId id="2147483857" r:id="rId8"/>
    <p:sldLayoutId id="2147483855" r:id="rId9"/>
    <p:sldLayoutId id="2147483860" r:id="rId10"/>
    <p:sldLayoutId id="2147483861" r:id="rId11"/>
    <p:sldLayoutId id="2147483862" r:id="rId12"/>
    <p:sldLayoutId id="2147483863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7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1" Type="http://schemas.openxmlformats.org/officeDocument/2006/relationships/image" Target="../media/image225.png"/><Relationship Id="rId5" Type="http://schemas.openxmlformats.org/officeDocument/2006/relationships/image" Target="../media/image26.png"/><Relationship Id="rId10" Type="http://schemas.openxmlformats.org/officeDocument/2006/relationships/image" Target="../media/image224.png"/><Relationship Id="rId4" Type="http://schemas.openxmlformats.org/officeDocument/2006/relationships/image" Target="../media/image25.png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30.png"/><Relationship Id="rId10" Type="http://schemas.openxmlformats.org/officeDocument/2006/relationships/image" Target="../media/image29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0.png"/><Relationship Id="rId7" Type="http://schemas.openxmlformats.org/officeDocument/2006/relationships/image" Target="../media/image19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8.png"/><Relationship Id="rId18" Type="http://schemas.openxmlformats.org/officeDocument/2006/relationships/image" Target="../media/image253.png"/><Relationship Id="rId3" Type="http://schemas.openxmlformats.org/officeDocument/2006/relationships/image" Target="../media/image32.png"/><Relationship Id="rId21" Type="http://schemas.openxmlformats.org/officeDocument/2006/relationships/image" Target="../media/image256.png"/><Relationship Id="rId7" Type="http://schemas.openxmlformats.org/officeDocument/2006/relationships/image" Target="../media/image241.png"/><Relationship Id="rId12" Type="http://schemas.openxmlformats.org/officeDocument/2006/relationships/image" Target="../media/image247.png"/><Relationship Id="rId17" Type="http://schemas.openxmlformats.org/officeDocument/2006/relationships/image" Target="../media/image25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51.png"/><Relationship Id="rId20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5" Type="http://schemas.openxmlformats.org/officeDocument/2006/relationships/image" Target="../media/image38.png"/><Relationship Id="rId15" Type="http://schemas.openxmlformats.org/officeDocument/2006/relationships/image" Target="../media/image250.png"/><Relationship Id="rId23" Type="http://schemas.openxmlformats.org/officeDocument/2006/relationships/image" Target="../media/image258.png"/><Relationship Id="rId10" Type="http://schemas.openxmlformats.org/officeDocument/2006/relationships/image" Target="../media/image244.png"/><Relationship Id="rId19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243.png"/><Relationship Id="rId14" Type="http://schemas.openxmlformats.org/officeDocument/2006/relationships/image" Target="../media/image249.png"/><Relationship Id="rId22" Type="http://schemas.openxmlformats.org/officeDocument/2006/relationships/image" Target="../media/image2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61.png"/><Relationship Id="rId4" Type="http://schemas.openxmlformats.org/officeDocument/2006/relationships/image" Target="../media/image260.png"/><Relationship Id="rId9" Type="http://schemas.openxmlformats.org/officeDocument/2006/relationships/image" Target="../media/image2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0.png"/><Relationship Id="rId7" Type="http://schemas.openxmlformats.org/officeDocument/2006/relationships/image" Target="../media/image270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9.png"/><Relationship Id="rId5" Type="http://schemas.openxmlformats.org/officeDocument/2006/relationships/image" Target="../media/image41.png"/><Relationship Id="rId10" Type="http://schemas.openxmlformats.org/officeDocument/2006/relationships/image" Target="../media/image48.png"/><Relationship Id="rId4" Type="http://schemas.openxmlformats.org/officeDocument/2006/relationships/image" Target="../media/image267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7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6.png"/><Relationship Id="rId5" Type="http://schemas.openxmlformats.org/officeDocument/2006/relationships/image" Target="../media/image275.png"/><Relationship Id="rId4" Type="http://schemas.openxmlformats.org/officeDocument/2006/relationships/image" Target="../media/image510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278.png"/><Relationship Id="rId4" Type="http://schemas.openxmlformats.org/officeDocument/2006/relationships/image" Target="../media/image2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8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png"/><Relationship Id="rId5" Type="http://schemas.openxmlformats.org/officeDocument/2006/relationships/image" Target="../media/image550.png"/><Relationship Id="rId4" Type="http://schemas.openxmlformats.org/officeDocument/2006/relationships/image" Target="../media/image2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5" Type="http://schemas.openxmlformats.org/officeDocument/2006/relationships/image" Target="../media/image16.png"/><Relationship Id="rId4" Type="http://schemas.openxmlformats.org/officeDocument/2006/relationships/image" Target="../media/image19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image" Target="../media/image17.png"/><Relationship Id="rId7" Type="http://schemas.openxmlformats.org/officeDocument/2006/relationships/image" Target="../media/image20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2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12" Type="http://schemas.openxmlformats.org/officeDocument/2006/relationships/image" Target="../media/image2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12.png"/><Relationship Id="rId5" Type="http://schemas.openxmlformats.org/officeDocument/2006/relationships/image" Target="../media/image206.png"/><Relationship Id="rId10" Type="http://schemas.openxmlformats.org/officeDocument/2006/relationships/image" Target="../media/image211.png"/><Relationship Id="rId4" Type="http://schemas.openxmlformats.org/officeDocument/2006/relationships/image" Target="../media/image205.png"/><Relationship Id="rId9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321" y="3030160"/>
            <a:ext cx="6858000" cy="990600"/>
          </a:xfrm>
        </p:spPr>
        <p:txBody>
          <a:bodyPr>
            <a:normAutofit/>
          </a:bodyPr>
          <a:lstStyle/>
          <a:p>
            <a:r>
              <a:rPr lang="en-US" u="sng" dirty="0"/>
              <a:t>CAPÍTULO 1</a:t>
            </a:r>
            <a:r>
              <a:rPr lang="en-US" dirty="0"/>
              <a:t>: ELECTROSTÁTICA </a:t>
            </a:r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43593E62-8FCF-45ED-A882-E11C94ACC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>
                <a:solidFill>
                  <a:schemeClr val="tx1"/>
                </a:solidFill>
              </a:rPr>
              <a:t>FLUJO ELÉCTRICO / LEY DE GAUSS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LEY DE GAUSS</a:t>
            </a:r>
          </a:p>
        </p:txBody>
      </p:sp>
      <p:sp>
        <p:nvSpPr>
          <p:cNvPr id="21" name="Google Shape;848;p66">
            <a:extLst>
              <a:ext uri="{FF2B5EF4-FFF2-40B4-BE49-F238E27FC236}">
                <a16:creationId xmlns:a16="http://schemas.microsoft.com/office/drawing/2014/main" id="{9B9700A8-F15E-4C25-B892-9D3616EDAEE0}"/>
              </a:ext>
            </a:extLst>
          </p:cNvPr>
          <p:cNvSpPr txBox="1"/>
          <p:nvPr/>
        </p:nvSpPr>
        <p:spPr>
          <a:xfrm>
            <a:off x="61364" y="1671317"/>
            <a:ext cx="8732379" cy="8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9100" indent="-342900" algn="just">
              <a:buSzPts val="2000"/>
              <a:buFont typeface="Arial" panose="020B0604020202020204" pitchFamily="34" charset="0"/>
              <a:buChar char="•"/>
            </a:pPr>
            <a:r>
              <a:rPr lang="es-PE" sz="2000" dirty="0">
                <a:latin typeface="Calibri"/>
                <a:ea typeface="Calibri"/>
                <a:cs typeface="Calibri"/>
                <a:sym typeface="Calibri"/>
              </a:rPr>
              <a:t>El flujo de campo eléctrico neto es nulo cuando la </a:t>
            </a:r>
            <a:r>
              <a:rPr lang="es-PE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carga neta encerrada es cero</a:t>
            </a:r>
            <a:r>
              <a:rPr lang="es-PE" sz="2000" dirty="0">
                <a:latin typeface="Calibri"/>
                <a:ea typeface="Calibri"/>
                <a:cs typeface="Calibri"/>
                <a:sym typeface="Calibri"/>
              </a:rPr>
              <a:t>, por más que exista un campo eléctrico producido por una fuente externa.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841;p66">
            <a:extLst>
              <a:ext uri="{FF2B5EF4-FFF2-40B4-BE49-F238E27FC236}">
                <a16:creationId xmlns:a16="http://schemas.microsoft.com/office/drawing/2014/main" id="{1191787C-12AD-49FD-91F6-4CF0B69DFA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383" y="2390780"/>
            <a:ext cx="2000248" cy="185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842;p66">
            <a:extLst>
              <a:ext uri="{FF2B5EF4-FFF2-40B4-BE49-F238E27FC236}">
                <a16:creationId xmlns:a16="http://schemas.microsoft.com/office/drawing/2014/main" id="{0947D601-0D45-4579-8247-7DF3107F682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340" y="2671857"/>
            <a:ext cx="1702676" cy="1291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845;p66">
            <a:extLst>
              <a:ext uri="{FF2B5EF4-FFF2-40B4-BE49-F238E27FC236}">
                <a16:creationId xmlns:a16="http://schemas.microsoft.com/office/drawing/2014/main" id="{CD9E79A4-D967-470D-88CD-5BB4E8F19517}"/>
              </a:ext>
            </a:extLst>
          </p:cNvPr>
          <p:cNvGrpSpPr/>
          <p:nvPr/>
        </p:nvGrpSpPr>
        <p:grpSpPr>
          <a:xfrm>
            <a:off x="493065" y="2481130"/>
            <a:ext cx="1428318" cy="1342066"/>
            <a:chOff x="474700" y="1396669"/>
            <a:chExt cx="2090706" cy="1964454"/>
          </a:xfrm>
        </p:grpSpPr>
        <p:pic>
          <p:nvPicPr>
            <p:cNvPr id="25" name="Google Shape;846;p66">
              <a:extLst>
                <a:ext uri="{FF2B5EF4-FFF2-40B4-BE49-F238E27FC236}">
                  <a16:creationId xmlns:a16="http://schemas.microsoft.com/office/drawing/2014/main" id="{2FE7C7D4-F074-45F3-9EAD-9D166A3C93A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4700" y="1632720"/>
              <a:ext cx="2072805" cy="17284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47;p66">
              <a:extLst>
                <a:ext uri="{FF2B5EF4-FFF2-40B4-BE49-F238E27FC236}">
                  <a16:creationId xmlns:a16="http://schemas.microsoft.com/office/drawing/2014/main" id="{D7BAE7BA-F764-413E-9EB9-E3DE3B19A7BA}"/>
                </a:ext>
              </a:extLst>
            </p:cNvPr>
            <p:cNvSpPr/>
            <p:nvPr/>
          </p:nvSpPr>
          <p:spPr>
            <a:xfrm>
              <a:off x="1813306" y="1396669"/>
              <a:ext cx="752100" cy="66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</p:grpSp>
      <p:sp>
        <p:nvSpPr>
          <p:cNvPr id="27" name="Google Shape;848;p66">
            <a:extLst>
              <a:ext uri="{FF2B5EF4-FFF2-40B4-BE49-F238E27FC236}">
                <a16:creationId xmlns:a16="http://schemas.microsoft.com/office/drawing/2014/main" id="{EC44E287-A3D2-49CC-B63A-D96207D80F88}"/>
              </a:ext>
            </a:extLst>
          </p:cNvPr>
          <p:cNvSpPr txBox="1"/>
          <p:nvPr/>
        </p:nvSpPr>
        <p:spPr>
          <a:xfrm>
            <a:off x="61364" y="1206984"/>
            <a:ext cx="2161720" cy="53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algn="just">
              <a:buSzPts val="2000"/>
            </a:pPr>
            <a:r>
              <a:rPr lang="es-PE" sz="2400" b="1" u="sng" dirty="0">
                <a:latin typeface="Calibri"/>
                <a:ea typeface="Calibri"/>
                <a:cs typeface="Calibri"/>
                <a:sym typeface="Calibri"/>
              </a:rPr>
              <a:t>PROPIEDADES</a:t>
            </a:r>
            <a:r>
              <a:rPr lang="es-PE" sz="200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C78F109-D475-4FE4-856D-3F84F442432B}"/>
              </a:ext>
            </a:extLst>
          </p:cNvPr>
          <p:cNvSpPr/>
          <p:nvPr/>
        </p:nvSpPr>
        <p:spPr>
          <a:xfrm>
            <a:off x="6062812" y="2757568"/>
            <a:ext cx="279265" cy="92519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FEC000-518E-475C-AF43-A7E371CDBB05}"/>
                  </a:ext>
                </a:extLst>
              </p:cNvPr>
              <p:cNvSpPr txBox="1"/>
              <p:nvPr/>
            </p:nvSpPr>
            <p:spPr>
              <a:xfrm>
                <a:off x="7153640" y="3250253"/>
                <a:ext cx="1038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s-PE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FEC000-518E-475C-AF43-A7E371CDB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40" y="3250253"/>
                <a:ext cx="1038105" cy="369332"/>
              </a:xfrm>
              <a:prstGeom prst="rect">
                <a:avLst/>
              </a:prstGeom>
              <a:blipFill>
                <a:blip r:embed="rId6"/>
                <a:stretch>
                  <a:fillRect l="-8772" r="-526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Google Shape;848;p66">
            <a:extLst>
              <a:ext uri="{FF2B5EF4-FFF2-40B4-BE49-F238E27FC236}">
                <a16:creationId xmlns:a16="http://schemas.microsoft.com/office/drawing/2014/main" id="{DAA3E689-9008-454F-8151-569148787453}"/>
              </a:ext>
            </a:extLst>
          </p:cNvPr>
          <p:cNvSpPr txBox="1"/>
          <p:nvPr/>
        </p:nvSpPr>
        <p:spPr>
          <a:xfrm>
            <a:off x="6245212" y="2800295"/>
            <a:ext cx="2982441" cy="45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algn="just">
              <a:buSzPts val="2000"/>
            </a:pPr>
            <a:r>
              <a:rPr lang="es-PE" sz="2000" dirty="0">
                <a:latin typeface="Calibri"/>
                <a:ea typeface="Calibri"/>
                <a:cs typeface="Calibri"/>
                <a:sym typeface="Calibri"/>
              </a:rPr>
              <a:t>En todos estos ejemplos: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848;p66">
            <a:extLst>
              <a:ext uri="{FF2B5EF4-FFF2-40B4-BE49-F238E27FC236}">
                <a16:creationId xmlns:a16="http://schemas.microsoft.com/office/drawing/2014/main" id="{130A1E08-D06E-4562-A3D1-12557C3BA622}"/>
              </a:ext>
            </a:extLst>
          </p:cNvPr>
          <p:cNvSpPr txBox="1"/>
          <p:nvPr/>
        </p:nvSpPr>
        <p:spPr>
          <a:xfrm>
            <a:off x="-45579" y="4216223"/>
            <a:ext cx="8732379" cy="52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9100" indent="-342900" algn="just">
              <a:buSzPts val="2000"/>
              <a:buFont typeface="Arial" panose="020B0604020202020204" pitchFamily="34" charset="0"/>
              <a:buChar char="•"/>
            </a:pPr>
            <a:r>
              <a:rPr lang="es-PE" sz="2000" dirty="0"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PE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signo del flujo eléctrico </a:t>
            </a:r>
            <a:r>
              <a:rPr lang="es-PE" sz="2000" dirty="0">
                <a:latin typeface="Calibri"/>
                <a:ea typeface="Calibri"/>
                <a:cs typeface="Calibri"/>
                <a:sym typeface="Calibri"/>
              </a:rPr>
              <a:t>indica si el flujo neto es saliente o entrante.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Conector recto 35">
            <a:extLst>
              <a:ext uri="{FF2B5EF4-FFF2-40B4-BE49-F238E27FC236}">
                <a16:creationId xmlns:a16="http://schemas.microsoft.com/office/drawing/2014/main" id="{006EEEFF-9149-496B-8AFE-8F17F28431A7}"/>
              </a:ext>
            </a:extLst>
          </p:cNvPr>
          <p:cNvCxnSpPr>
            <a:cxnSpLocks/>
          </p:cNvCxnSpPr>
          <p:nvPr/>
        </p:nvCxnSpPr>
        <p:spPr>
          <a:xfrm flipH="1" flipV="1">
            <a:off x="4486437" y="4621054"/>
            <a:ext cx="3372" cy="16109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4">
            <a:extLst>
              <a:ext uri="{FF2B5EF4-FFF2-40B4-BE49-F238E27FC236}">
                <a16:creationId xmlns:a16="http://schemas.microsoft.com/office/drawing/2014/main" id="{0322358C-6588-49C8-8835-32543CDC6A63}"/>
              </a:ext>
            </a:extLst>
          </p:cNvPr>
          <p:cNvGrpSpPr/>
          <p:nvPr/>
        </p:nvGrpSpPr>
        <p:grpSpPr>
          <a:xfrm>
            <a:off x="230698" y="4662362"/>
            <a:ext cx="1842486" cy="1569666"/>
            <a:chOff x="342170" y="4446649"/>
            <a:chExt cx="2307328" cy="2006372"/>
          </a:xfrm>
        </p:grpSpPr>
        <p:pic>
          <p:nvPicPr>
            <p:cNvPr id="34" name="Imagen 32">
              <a:extLst>
                <a:ext uri="{FF2B5EF4-FFF2-40B4-BE49-F238E27FC236}">
                  <a16:creationId xmlns:a16="http://schemas.microsoft.com/office/drawing/2014/main" id="{209DA13E-6AA3-4026-819D-76B07ED6D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2170" y="4446649"/>
              <a:ext cx="2307328" cy="20063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18">
                  <a:extLst>
                    <a:ext uri="{FF2B5EF4-FFF2-40B4-BE49-F238E27FC236}">
                      <a16:creationId xmlns:a16="http://schemas.microsoft.com/office/drawing/2014/main" id="{0F58AB77-5C76-42DE-885C-C00EFCD2C044}"/>
                    </a:ext>
                  </a:extLst>
                </p:cNvPr>
                <p:cNvSpPr/>
                <p:nvPr/>
              </p:nvSpPr>
              <p:spPr>
                <a:xfrm>
                  <a:off x="1887385" y="4501568"/>
                  <a:ext cx="4523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PE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18">
                  <a:extLst>
                    <a:ext uri="{FF2B5EF4-FFF2-40B4-BE49-F238E27FC236}">
                      <a16:creationId xmlns:a16="http://schemas.microsoft.com/office/drawing/2014/main" id="{680A4AA4-15CD-4E10-A823-9242A03D3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385" y="4501568"/>
                  <a:ext cx="452367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5405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40">
                <a:extLst>
                  <a:ext uri="{FF2B5EF4-FFF2-40B4-BE49-F238E27FC236}">
                    <a16:creationId xmlns:a16="http://schemas.microsoft.com/office/drawing/2014/main" id="{D6ED1180-8134-467B-B0E2-697FF5EA552F}"/>
                  </a:ext>
                </a:extLst>
              </p:cNvPr>
              <p:cNvSpPr/>
              <p:nvPr/>
            </p:nvSpPr>
            <p:spPr>
              <a:xfrm>
                <a:off x="2512848" y="5001894"/>
                <a:ext cx="1224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s-PE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36" name="Rectángulo 40">
                <a:extLst>
                  <a:ext uri="{FF2B5EF4-FFF2-40B4-BE49-F238E27FC236}">
                    <a16:creationId xmlns:a16="http://schemas.microsoft.com/office/drawing/2014/main" id="{D6ED1180-8134-467B-B0E2-697FF5EA5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848" y="5001894"/>
                <a:ext cx="1224374" cy="461665"/>
              </a:xfrm>
              <a:prstGeom prst="rect">
                <a:avLst/>
              </a:prstGeom>
              <a:blipFill>
                <a:blip r:embed="rId10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41">
                <a:extLst>
                  <a:ext uri="{FF2B5EF4-FFF2-40B4-BE49-F238E27FC236}">
                    <a16:creationId xmlns:a16="http://schemas.microsoft.com/office/drawing/2014/main" id="{018879B6-24DC-47E2-BA92-94116FDC6775}"/>
                  </a:ext>
                </a:extLst>
              </p:cNvPr>
              <p:cNvSpPr/>
              <p:nvPr/>
            </p:nvSpPr>
            <p:spPr>
              <a:xfrm>
                <a:off x="7255880" y="5017869"/>
                <a:ext cx="1224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PE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P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Rectángulo 41">
                <a:extLst>
                  <a:ext uri="{FF2B5EF4-FFF2-40B4-BE49-F238E27FC236}">
                    <a16:creationId xmlns:a16="http://schemas.microsoft.com/office/drawing/2014/main" id="{018879B6-24DC-47E2-BA92-94116FDC6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880" y="5017869"/>
                <a:ext cx="1224374" cy="461665"/>
              </a:xfrm>
              <a:prstGeom prst="rect">
                <a:avLst/>
              </a:prstGeom>
              <a:blipFill>
                <a:blip r:embed="rId11"/>
                <a:stretch>
                  <a:fillRect l="-49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1 Título">
            <a:extLst>
              <a:ext uri="{FF2B5EF4-FFF2-40B4-BE49-F238E27FC236}">
                <a16:creationId xmlns:a16="http://schemas.microsoft.com/office/drawing/2014/main" id="{B26A0829-0E84-4035-83F2-F3254A993A31}"/>
              </a:ext>
            </a:extLst>
          </p:cNvPr>
          <p:cNvSpPr txBox="1">
            <a:spLocks/>
          </p:cNvSpPr>
          <p:nvPr/>
        </p:nvSpPr>
        <p:spPr>
          <a:xfrm>
            <a:off x="1935344" y="5484171"/>
            <a:ext cx="2564101" cy="36143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s-PE" sz="2000" b="1" dirty="0">
                <a:solidFill>
                  <a:srgbClr val="00B050"/>
                </a:solidFill>
                <a:latin typeface="+mn-lt"/>
              </a:rPr>
              <a:t>FLUJO “SALIENTE”</a:t>
            </a:r>
            <a:endParaRPr lang="es-ES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9" name="1 Título">
            <a:extLst>
              <a:ext uri="{FF2B5EF4-FFF2-40B4-BE49-F238E27FC236}">
                <a16:creationId xmlns:a16="http://schemas.microsoft.com/office/drawing/2014/main" id="{6BFE697D-A9DD-43AD-A42E-DA9759000A87}"/>
              </a:ext>
            </a:extLst>
          </p:cNvPr>
          <p:cNvSpPr txBox="1">
            <a:spLocks/>
          </p:cNvSpPr>
          <p:nvPr/>
        </p:nvSpPr>
        <p:spPr>
          <a:xfrm>
            <a:off x="6482261" y="5555257"/>
            <a:ext cx="2771613" cy="36143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s-PE" sz="2000" b="1" dirty="0">
                <a:solidFill>
                  <a:srgbClr val="00B050"/>
                </a:solidFill>
                <a:latin typeface="+mn-lt"/>
              </a:rPr>
              <a:t>FLUJO “ENTRANTE”</a:t>
            </a:r>
            <a:endParaRPr lang="es-ES" b="1" dirty="0">
              <a:solidFill>
                <a:srgbClr val="00B050"/>
              </a:solidFill>
              <a:latin typeface="+mn-lt"/>
            </a:endParaRPr>
          </a:p>
        </p:txBody>
      </p:sp>
      <p:grpSp>
        <p:nvGrpSpPr>
          <p:cNvPr id="40" name="Grupo 46">
            <a:extLst>
              <a:ext uri="{FF2B5EF4-FFF2-40B4-BE49-F238E27FC236}">
                <a16:creationId xmlns:a16="http://schemas.microsoft.com/office/drawing/2014/main" id="{A289A5A9-BFD7-4ABE-867D-E347DFE2889E}"/>
              </a:ext>
            </a:extLst>
          </p:cNvPr>
          <p:cNvGrpSpPr/>
          <p:nvPr/>
        </p:nvGrpSpPr>
        <p:grpSpPr>
          <a:xfrm>
            <a:off x="4798794" y="4621054"/>
            <a:ext cx="1842487" cy="1685010"/>
            <a:chOff x="4714401" y="4554205"/>
            <a:chExt cx="2253537" cy="1952952"/>
          </a:xfrm>
        </p:grpSpPr>
        <p:pic>
          <p:nvPicPr>
            <p:cNvPr id="41" name="Imagen 44">
              <a:extLst>
                <a:ext uri="{FF2B5EF4-FFF2-40B4-BE49-F238E27FC236}">
                  <a16:creationId xmlns:a16="http://schemas.microsoft.com/office/drawing/2014/main" id="{F0E1E7D5-215B-4B33-B680-58998DC62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714401" y="4663354"/>
              <a:ext cx="2253537" cy="18438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18">
                  <a:extLst>
                    <a:ext uri="{FF2B5EF4-FFF2-40B4-BE49-F238E27FC236}">
                      <a16:creationId xmlns:a16="http://schemas.microsoft.com/office/drawing/2014/main" id="{D6B3D75D-1113-4C4A-9D1C-B56618DA7191}"/>
                    </a:ext>
                  </a:extLst>
                </p:cNvPr>
                <p:cNvSpPr/>
                <p:nvPr/>
              </p:nvSpPr>
              <p:spPr>
                <a:xfrm>
                  <a:off x="6252837" y="4554205"/>
                  <a:ext cx="4523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PE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18">
                  <a:extLst>
                    <a:ext uri="{FF2B5EF4-FFF2-40B4-BE49-F238E27FC236}">
                      <a16:creationId xmlns:a16="http://schemas.microsoft.com/office/drawing/2014/main" id="{D6B3D75D-1113-4C4A-9D1C-B56618DA71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837" y="4554205"/>
                  <a:ext cx="452367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5000" r="-3333" b="-1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Date Placeholder 2">
            <a:extLst>
              <a:ext uri="{FF2B5EF4-FFF2-40B4-BE49-F238E27FC236}">
                <a16:creationId xmlns:a16="http://schemas.microsoft.com/office/drawing/2014/main" id="{69ECCE01-7784-49DD-8250-FB89F17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6C0ED9D8-AF59-4EC4-8999-95772868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34990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 animBg="1"/>
      <p:bldP spid="29" grpId="0"/>
      <p:bldP spid="30" grpId="0"/>
      <p:bldP spid="31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55044F-8DF7-4821-AA33-A425A6726AB2}"/>
              </a:ext>
            </a:extLst>
          </p:cNvPr>
          <p:cNvSpPr txBox="1"/>
          <p:nvPr/>
        </p:nvSpPr>
        <p:spPr>
          <a:xfrm>
            <a:off x="4227080" y="3664379"/>
            <a:ext cx="4816251" cy="258532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LEY DE GAUSS</a:t>
            </a:r>
          </a:p>
        </p:txBody>
      </p:sp>
      <p:sp>
        <p:nvSpPr>
          <p:cNvPr id="43" name="Google Shape;848;p66">
            <a:extLst>
              <a:ext uri="{FF2B5EF4-FFF2-40B4-BE49-F238E27FC236}">
                <a16:creationId xmlns:a16="http://schemas.microsoft.com/office/drawing/2014/main" id="{356CC414-F0B8-4C50-B891-4B20EF771207}"/>
              </a:ext>
            </a:extLst>
          </p:cNvPr>
          <p:cNvSpPr txBox="1"/>
          <p:nvPr/>
        </p:nvSpPr>
        <p:spPr>
          <a:xfrm>
            <a:off x="153642" y="1208302"/>
            <a:ext cx="1611501" cy="53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algn="just">
              <a:buSzPts val="2000"/>
            </a:pPr>
            <a:r>
              <a:rPr lang="es-PE" sz="2400" b="1" u="sng" dirty="0">
                <a:latin typeface="Calibri"/>
                <a:ea typeface="Calibri"/>
                <a:cs typeface="Calibri"/>
                <a:sym typeface="Calibri"/>
              </a:rPr>
              <a:t>EJEMPLOS</a:t>
            </a:r>
            <a:r>
              <a:rPr lang="es-PE" sz="200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03BE4CC-519C-4247-9669-9B8D11FB5306}"/>
              </a:ext>
            </a:extLst>
          </p:cNvPr>
          <p:cNvSpPr/>
          <p:nvPr/>
        </p:nvSpPr>
        <p:spPr>
          <a:xfrm>
            <a:off x="2234399" y="1902607"/>
            <a:ext cx="1611501" cy="1661287"/>
          </a:xfrm>
          <a:custGeom>
            <a:avLst/>
            <a:gdLst>
              <a:gd name="connsiteX0" fmla="*/ 36276 w 2375701"/>
              <a:gd name="connsiteY0" fmla="*/ 756127 h 2345312"/>
              <a:gd name="connsiteX1" fmla="*/ 329239 w 2375701"/>
              <a:gd name="connsiteY1" fmla="*/ 250100 h 2345312"/>
              <a:gd name="connsiteX2" fmla="*/ 861899 w 2375701"/>
              <a:gd name="connsiteY2" fmla="*/ 1525 h 2345312"/>
              <a:gd name="connsiteX3" fmla="*/ 1794054 w 2375701"/>
              <a:gd name="connsiteY3" fmla="*/ 356632 h 2345312"/>
              <a:gd name="connsiteX4" fmla="*/ 1882831 w 2375701"/>
              <a:gd name="connsiteY4" fmla="*/ 1022457 h 2345312"/>
              <a:gd name="connsiteX5" fmla="*/ 2273449 w 2375701"/>
              <a:gd name="connsiteY5" fmla="*/ 1271032 h 2345312"/>
              <a:gd name="connsiteX6" fmla="*/ 2308959 w 2375701"/>
              <a:gd name="connsiteY6" fmla="*/ 1856958 h 2345312"/>
              <a:gd name="connsiteX7" fmla="*/ 1465581 w 2375701"/>
              <a:gd name="connsiteY7" fmla="*/ 2345230 h 2345312"/>
              <a:gd name="connsiteX8" fmla="*/ 799755 w 2375701"/>
              <a:gd name="connsiteY8" fmla="*/ 1821448 h 2345312"/>
              <a:gd name="connsiteX9" fmla="*/ 89542 w 2375701"/>
              <a:gd name="connsiteY9" fmla="*/ 1484096 h 2345312"/>
              <a:gd name="connsiteX10" fmla="*/ 36276 w 2375701"/>
              <a:gd name="connsiteY10" fmla="*/ 756127 h 234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5701" h="2345312">
                <a:moveTo>
                  <a:pt x="36276" y="756127"/>
                </a:moveTo>
                <a:cubicBezTo>
                  <a:pt x="76226" y="550461"/>
                  <a:pt x="191635" y="375867"/>
                  <a:pt x="329239" y="250100"/>
                </a:cubicBezTo>
                <a:cubicBezTo>
                  <a:pt x="466843" y="124333"/>
                  <a:pt x="617763" y="-16230"/>
                  <a:pt x="861899" y="1525"/>
                </a:cubicBezTo>
                <a:cubicBezTo>
                  <a:pt x="1106035" y="19280"/>
                  <a:pt x="1623899" y="186477"/>
                  <a:pt x="1794054" y="356632"/>
                </a:cubicBezTo>
                <a:cubicBezTo>
                  <a:pt x="1964209" y="526787"/>
                  <a:pt x="1802932" y="870057"/>
                  <a:pt x="1882831" y="1022457"/>
                </a:cubicBezTo>
                <a:cubicBezTo>
                  <a:pt x="1962730" y="1174857"/>
                  <a:pt x="2202428" y="1131949"/>
                  <a:pt x="2273449" y="1271032"/>
                </a:cubicBezTo>
                <a:cubicBezTo>
                  <a:pt x="2344470" y="1410116"/>
                  <a:pt x="2443604" y="1677925"/>
                  <a:pt x="2308959" y="1856958"/>
                </a:cubicBezTo>
                <a:cubicBezTo>
                  <a:pt x="2174314" y="2035991"/>
                  <a:pt x="1717115" y="2351148"/>
                  <a:pt x="1465581" y="2345230"/>
                </a:cubicBezTo>
                <a:cubicBezTo>
                  <a:pt x="1214047" y="2339312"/>
                  <a:pt x="1029095" y="1964970"/>
                  <a:pt x="799755" y="1821448"/>
                </a:cubicBezTo>
                <a:cubicBezTo>
                  <a:pt x="570415" y="1677926"/>
                  <a:pt x="216788" y="1666088"/>
                  <a:pt x="89542" y="1484096"/>
                </a:cubicBezTo>
                <a:cubicBezTo>
                  <a:pt x="-37704" y="1302104"/>
                  <a:pt x="-3674" y="961793"/>
                  <a:pt x="36276" y="75612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5DE2B39-5E94-4302-BD56-840207BA1E48}"/>
                  </a:ext>
                </a:extLst>
              </p:cNvPr>
              <p:cNvSpPr/>
              <p:nvPr/>
            </p:nvSpPr>
            <p:spPr>
              <a:xfrm>
                <a:off x="3476598" y="3360231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5DE2B39-5E94-4302-BD56-840207BA1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598" y="3360231"/>
                <a:ext cx="43152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ipse 31">
            <a:extLst>
              <a:ext uri="{FF2B5EF4-FFF2-40B4-BE49-F238E27FC236}">
                <a16:creationId xmlns:a16="http://schemas.microsoft.com/office/drawing/2014/main" id="{CE0216C6-9C65-4B29-B4FD-8214F4D074D5}"/>
              </a:ext>
            </a:extLst>
          </p:cNvPr>
          <p:cNvSpPr/>
          <p:nvPr/>
        </p:nvSpPr>
        <p:spPr>
          <a:xfrm>
            <a:off x="2663811" y="2285305"/>
            <a:ext cx="194708" cy="2187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A4F196B-FE55-4129-86CA-5CDB835C359E}"/>
                  </a:ext>
                </a:extLst>
              </p:cNvPr>
              <p:cNvSpPr/>
              <p:nvPr/>
            </p:nvSpPr>
            <p:spPr>
              <a:xfrm>
                <a:off x="2275320" y="2394670"/>
                <a:ext cx="6029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s-PE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A4F196B-FE55-4129-86CA-5CDB835C3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20" y="2394670"/>
                <a:ext cx="602986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ipse 31">
            <a:extLst>
              <a:ext uri="{FF2B5EF4-FFF2-40B4-BE49-F238E27FC236}">
                <a16:creationId xmlns:a16="http://schemas.microsoft.com/office/drawing/2014/main" id="{17035D42-BD3A-45F3-8192-F8922CE428F2}"/>
              </a:ext>
            </a:extLst>
          </p:cNvPr>
          <p:cNvSpPr/>
          <p:nvPr/>
        </p:nvSpPr>
        <p:spPr>
          <a:xfrm>
            <a:off x="3196889" y="2749621"/>
            <a:ext cx="194708" cy="2187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565327F-02FA-4665-A74B-616533D1C617}"/>
              </a:ext>
            </a:extLst>
          </p:cNvPr>
          <p:cNvSpPr/>
          <p:nvPr/>
        </p:nvSpPr>
        <p:spPr>
          <a:xfrm>
            <a:off x="716524" y="4193521"/>
            <a:ext cx="1611501" cy="1661287"/>
          </a:xfrm>
          <a:custGeom>
            <a:avLst/>
            <a:gdLst>
              <a:gd name="connsiteX0" fmla="*/ 36276 w 2375701"/>
              <a:gd name="connsiteY0" fmla="*/ 756127 h 2345312"/>
              <a:gd name="connsiteX1" fmla="*/ 329239 w 2375701"/>
              <a:gd name="connsiteY1" fmla="*/ 250100 h 2345312"/>
              <a:gd name="connsiteX2" fmla="*/ 861899 w 2375701"/>
              <a:gd name="connsiteY2" fmla="*/ 1525 h 2345312"/>
              <a:gd name="connsiteX3" fmla="*/ 1794054 w 2375701"/>
              <a:gd name="connsiteY3" fmla="*/ 356632 h 2345312"/>
              <a:gd name="connsiteX4" fmla="*/ 1882831 w 2375701"/>
              <a:gd name="connsiteY4" fmla="*/ 1022457 h 2345312"/>
              <a:gd name="connsiteX5" fmla="*/ 2273449 w 2375701"/>
              <a:gd name="connsiteY5" fmla="*/ 1271032 h 2345312"/>
              <a:gd name="connsiteX6" fmla="*/ 2308959 w 2375701"/>
              <a:gd name="connsiteY6" fmla="*/ 1856958 h 2345312"/>
              <a:gd name="connsiteX7" fmla="*/ 1465581 w 2375701"/>
              <a:gd name="connsiteY7" fmla="*/ 2345230 h 2345312"/>
              <a:gd name="connsiteX8" fmla="*/ 799755 w 2375701"/>
              <a:gd name="connsiteY8" fmla="*/ 1821448 h 2345312"/>
              <a:gd name="connsiteX9" fmla="*/ 89542 w 2375701"/>
              <a:gd name="connsiteY9" fmla="*/ 1484096 h 2345312"/>
              <a:gd name="connsiteX10" fmla="*/ 36276 w 2375701"/>
              <a:gd name="connsiteY10" fmla="*/ 756127 h 234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5701" h="2345312">
                <a:moveTo>
                  <a:pt x="36276" y="756127"/>
                </a:moveTo>
                <a:cubicBezTo>
                  <a:pt x="76226" y="550461"/>
                  <a:pt x="191635" y="375867"/>
                  <a:pt x="329239" y="250100"/>
                </a:cubicBezTo>
                <a:cubicBezTo>
                  <a:pt x="466843" y="124333"/>
                  <a:pt x="617763" y="-16230"/>
                  <a:pt x="861899" y="1525"/>
                </a:cubicBezTo>
                <a:cubicBezTo>
                  <a:pt x="1106035" y="19280"/>
                  <a:pt x="1623899" y="186477"/>
                  <a:pt x="1794054" y="356632"/>
                </a:cubicBezTo>
                <a:cubicBezTo>
                  <a:pt x="1964209" y="526787"/>
                  <a:pt x="1802932" y="870057"/>
                  <a:pt x="1882831" y="1022457"/>
                </a:cubicBezTo>
                <a:cubicBezTo>
                  <a:pt x="1962730" y="1174857"/>
                  <a:pt x="2202428" y="1131949"/>
                  <a:pt x="2273449" y="1271032"/>
                </a:cubicBezTo>
                <a:cubicBezTo>
                  <a:pt x="2344470" y="1410116"/>
                  <a:pt x="2443604" y="1677925"/>
                  <a:pt x="2308959" y="1856958"/>
                </a:cubicBezTo>
                <a:cubicBezTo>
                  <a:pt x="2174314" y="2035991"/>
                  <a:pt x="1717115" y="2351148"/>
                  <a:pt x="1465581" y="2345230"/>
                </a:cubicBezTo>
                <a:cubicBezTo>
                  <a:pt x="1214047" y="2339312"/>
                  <a:pt x="1029095" y="1964970"/>
                  <a:pt x="799755" y="1821448"/>
                </a:cubicBezTo>
                <a:cubicBezTo>
                  <a:pt x="570415" y="1677926"/>
                  <a:pt x="216788" y="1666088"/>
                  <a:pt x="89542" y="1484096"/>
                </a:cubicBezTo>
                <a:cubicBezTo>
                  <a:pt x="-37704" y="1302104"/>
                  <a:pt x="-3674" y="961793"/>
                  <a:pt x="36276" y="75612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BBF63EA-71EE-4FD9-9C42-1817EF0D6CF6}"/>
                  </a:ext>
                </a:extLst>
              </p:cNvPr>
              <p:cNvSpPr/>
              <p:nvPr/>
            </p:nvSpPr>
            <p:spPr>
              <a:xfrm>
                <a:off x="2034586" y="5623975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BBF63EA-71EE-4FD9-9C42-1817EF0D6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86" y="5623975"/>
                <a:ext cx="4315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31">
            <a:extLst>
              <a:ext uri="{FF2B5EF4-FFF2-40B4-BE49-F238E27FC236}">
                <a16:creationId xmlns:a16="http://schemas.microsoft.com/office/drawing/2014/main" id="{5CBFE4F5-8521-49EC-AC61-A05F607DB09D}"/>
              </a:ext>
            </a:extLst>
          </p:cNvPr>
          <p:cNvSpPr/>
          <p:nvPr/>
        </p:nvSpPr>
        <p:spPr>
          <a:xfrm>
            <a:off x="592605" y="3968136"/>
            <a:ext cx="194708" cy="2187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46B0421-B1B7-484C-A59C-B0543C39B5B6}"/>
                  </a:ext>
                </a:extLst>
              </p:cNvPr>
              <p:cNvSpPr/>
              <p:nvPr/>
            </p:nvSpPr>
            <p:spPr>
              <a:xfrm>
                <a:off x="234386" y="4054659"/>
                <a:ext cx="4555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46B0421-B1B7-484C-A59C-B0543C39B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86" y="4054659"/>
                <a:ext cx="45557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DE31DC2B-FCFF-496A-AC53-A2CBB2D4CF93}"/>
                  </a:ext>
                </a:extLst>
              </p:cNvPr>
              <p:cNvSpPr/>
              <p:nvPr/>
            </p:nvSpPr>
            <p:spPr>
              <a:xfrm>
                <a:off x="2978016" y="2856335"/>
                <a:ext cx="6029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s-PE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DE31DC2B-FCFF-496A-AC53-A2CBB2D4C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016" y="2856335"/>
                <a:ext cx="602986" cy="461665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36">
                <a:extLst>
                  <a:ext uri="{FF2B5EF4-FFF2-40B4-BE49-F238E27FC236}">
                    <a16:creationId xmlns:a16="http://schemas.microsoft.com/office/drawing/2014/main" id="{6420763B-93C7-47FB-A466-85D3D6F1E430}"/>
                  </a:ext>
                </a:extLst>
              </p:cNvPr>
              <p:cNvSpPr txBox="1"/>
              <p:nvPr/>
            </p:nvSpPr>
            <p:spPr>
              <a:xfrm>
                <a:off x="4688707" y="2235331"/>
                <a:ext cx="1974707" cy="7330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s-P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P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400" b="1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s-PE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36">
                <a:extLst>
                  <a:ext uri="{FF2B5EF4-FFF2-40B4-BE49-F238E27FC236}">
                    <a16:creationId xmlns:a16="http://schemas.microsoft.com/office/drawing/2014/main" id="{6420763B-93C7-47FB-A466-85D3D6F1E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707" y="2235331"/>
                <a:ext cx="1974707" cy="7330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36">
                <a:extLst>
                  <a:ext uri="{FF2B5EF4-FFF2-40B4-BE49-F238E27FC236}">
                    <a16:creationId xmlns:a16="http://schemas.microsoft.com/office/drawing/2014/main" id="{DC4C4C70-E1B7-4331-B443-FC3B44B2D89B}"/>
                  </a:ext>
                </a:extLst>
              </p:cNvPr>
              <p:cNvSpPr txBox="1"/>
              <p:nvPr/>
            </p:nvSpPr>
            <p:spPr>
              <a:xfrm>
                <a:off x="3142686" y="4772375"/>
                <a:ext cx="105413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36">
                <a:extLst>
                  <a:ext uri="{FF2B5EF4-FFF2-40B4-BE49-F238E27FC236}">
                    <a16:creationId xmlns:a16="http://schemas.microsoft.com/office/drawing/2014/main" id="{DC4C4C70-E1B7-4331-B443-FC3B44B2D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86" y="4772375"/>
                <a:ext cx="1054135" cy="369332"/>
              </a:xfrm>
              <a:prstGeom prst="rect">
                <a:avLst/>
              </a:prstGeom>
              <a:blipFill>
                <a:blip r:embed="rId9"/>
                <a:stretch>
                  <a:fillRect l="-9302" r="-5814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lecha derecha 64">
            <a:extLst>
              <a:ext uri="{FF2B5EF4-FFF2-40B4-BE49-F238E27FC236}">
                <a16:creationId xmlns:a16="http://schemas.microsoft.com/office/drawing/2014/main" id="{66AA4601-696F-4010-AC25-7BEB731607C4}"/>
              </a:ext>
            </a:extLst>
          </p:cNvPr>
          <p:cNvSpPr/>
          <p:nvPr/>
        </p:nvSpPr>
        <p:spPr>
          <a:xfrm>
            <a:off x="4089558" y="2345592"/>
            <a:ext cx="520455" cy="5598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Flecha derecha 64">
            <a:extLst>
              <a:ext uri="{FF2B5EF4-FFF2-40B4-BE49-F238E27FC236}">
                <a16:creationId xmlns:a16="http://schemas.microsoft.com/office/drawing/2014/main" id="{2AB4F231-4D01-4A27-9C1B-8EA430244955}"/>
              </a:ext>
            </a:extLst>
          </p:cNvPr>
          <p:cNvSpPr/>
          <p:nvPr/>
        </p:nvSpPr>
        <p:spPr>
          <a:xfrm>
            <a:off x="2466634" y="4705459"/>
            <a:ext cx="520455" cy="5598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Google Shape;848;p66">
            <a:extLst>
              <a:ext uri="{FF2B5EF4-FFF2-40B4-BE49-F238E27FC236}">
                <a16:creationId xmlns:a16="http://schemas.microsoft.com/office/drawing/2014/main" id="{6B8C411B-CD6A-4218-8F3E-FA76B547B699}"/>
              </a:ext>
            </a:extLst>
          </p:cNvPr>
          <p:cNvSpPr txBox="1"/>
          <p:nvPr/>
        </p:nvSpPr>
        <p:spPr>
          <a:xfrm>
            <a:off x="4249693" y="4038714"/>
            <a:ext cx="2978523" cy="124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algn="ctr">
              <a:buSzPts val="2000"/>
            </a:pPr>
            <a:r>
              <a:rPr lang="es-PE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“El flujo de campo eléctrico producido por una carga externa a la superficie cerrada es cero”</a:t>
            </a: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844;p66">
            <a:extLst>
              <a:ext uri="{FF2B5EF4-FFF2-40B4-BE49-F238E27FC236}">
                <a16:creationId xmlns:a16="http://schemas.microsoft.com/office/drawing/2014/main" id="{30220C6B-C646-4C25-84F4-55C65827D67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77021" y="4246926"/>
            <a:ext cx="1532593" cy="147688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Date Placeholder 2">
            <a:extLst>
              <a:ext uri="{FF2B5EF4-FFF2-40B4-BE49-F238E27FC236}">
                <a16:creationId xmlns:a16="http://schemas.microsoft.com/office/drawing/2014/main" id="{4021CBE6-6E5A-4680-A6D0-82D55F8F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2CAA181C-9CA0-4A4B-8ADD-616A1360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71994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4" grpId="0" animBg="1"/>
      <p:bldP spid="45" grpId="0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/>
      <p:bldP spid="53" grpId="0"/>
      <p:bldP spid="54" grpId="0"/>
      <p:bldP spid="55" grpId="0"/>
      <p:bldP spid="56" grpId="0" animBg="1"/>
      <p:bldP spid="57" grpId="0" animBg="1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11</a:t>
            </a:r>
            <a:endParaRPr lang="es-PE" dirty="0"/>
          </a:p>
        </p:txBody>
      </p:sp>
      <p:sp>
        <p:nvSpPr>
          <p:cNvPr id="12" name="Google Shape;854;p67">
            <a:extLst>
              <a:ext uri="{FF2B5EF4-FFF2-40B4-BE49-F238E27FC236}">
                <a16:creationId xmlns:a16="http://schemas.microsoft.com/office/drawing/2014/main" id="{16BB7FCE-CE94-4CD8-AB37-E869EED2F755}"/>
              </a:ext>
            </a:extLst>
          </p:cNvPr>
          <p:cNvSpPr txBox="1"/>
          <p:nvPr/>
        </p:nvSpPr>
        <p:spPr>
          <a:xfrm>
            <a:off x="313532" y="1207994"/>
            <a:ext cx="5618664" cy="125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P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superficie cerrada con forma de caja rectangular, está localizada a una distancia L del origen de coordenadas como se muestra en la figura. En la región existe un campo eléctrico que está dado por la expresión: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54;p67">
            <a:extLst>
              <a:ext uri="{FF2B5EF4-FFF2-40B4-BE49-F238E27FC236}">
                <a16:creationId xmlns:a16="http://schemas.microsoft.com/office/drawing/2014/main" id="{3A921493-44E1-4CD8-BE8E-E3598DDCF24A}"/>
              </a:ext>
            </a:extLst>
          </p:cNvPr>
          <p:cNvSpPr txBox="1"/>
          <p:nvPr/>
        </p:nvSpPr>
        <p:spPr>
          <a:xfrm>
            <a:off x="1340659" y="3156744"/>
            <a:ext cx="3828779" cy="48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P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donde </a:t>
            </a:r>
            <a:r>
              <a:rPr lang="es-PE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P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PE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-P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 constantes positivas.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450"/>
              </a:spcBef>
            </a:pPr>
            <a:endParaRPr sz="825" dirty="0">
              <a:solidFill>
                <a:schemeClr val="dk1"/>
              </a:solidFill>
            </a:endParaRPr>
          </a:p>
        </p:txBody>
      </p:sp>
      <p:pic>
        <p:nvPicPr>
          <p:cNvPr id="14" name="Google Shape;856;p67" descr="\vec{E}=(ay\hat{j}-bz^2\hat{k}) \ N/C" title="MathEquation,#000000">
            <a:extLst>
              <a:ext uri="{FF2B5EF4-FFF2-40B4-BE49-F238E27FC236}">
                <a16:creationId xmlns:a16="http://schemas.microsoft.com/office/drawing/2014/main" id="{7887FA35-5571-441B-B280-F6C3697FA8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627" y="2762005"/>
            <a:ext cx="2712476" cy="415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857;p67">
            <a:extLst>
              <a:ext uri="{FF2B5EF4-FFF2-40B4-BE49-F238E27FC236}">
                <a16:creationId xmlns:a16="http://schemas.microsoft.com/office/drawing/2014/main" id="{3BA34C23-77D8-4F74-897D-92150D8D11FF}"/>
              </a:ext>
            </a:extLst>
          </p:cNvPr>
          <p:cNvGrpSpPr/>
          <p:nvPr/>
        </p:nvGrpSpPr>
        <p:grpSpPr>
          <a:xfrm>
            <a:off x="5937212" y="1340158"/>
            <a:ext cx="2893256" cy="2088842"/>
            <a:chOff x="2409975" y="4353875"/>
            <a:chExt cx="3060600" cy="2222613"/>
          </a:xfrm>
        </p:grpSpPr>
        <p:cxnSp>
          <p:nvCxnSpPr>
            <p:cNvPr id="18" name="Google Shape;858;p67">
              <a:extLst>
                <a:ext uri="{FF2B5EF4-FFF2-40B4-BE49-F238E27FC236}">
                  <a16:creationId xmlns:a16="http://schemas.microsoft.com/office/drawing/2014/main" id="{AFCAB663-F5EF-471F-A90B-3B7E9C107283}"/>
                </a:ext>
              </a:extLst>
            </p:cNvPr>
            <p:cNvCxnSpPr/>
            <p:nvPr/>
          </p:nvCxnSpPr>
          <p:spPr>
            <a:xfrm rot="10800000">
              <a:off x="3222775" y="4468088"/>
              <a:ext cx="0" cy="14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859;p67">
              <a:extLst>
                <a:ext uri="{FF2B5EF4-FFF2-40B4-BE49-F238E27FC236}">
                  <a16:creationId xmlns:a16="http://schemas.microsoft.com/office/drawing/2014/main" id="{77B2BD63-EEF3-4008-A0D7-962A302A49ED}"/>
                </a:ext>
              </a:extLst>
            </p:cNvPr>
            <p:cNvCxnSpPr/>
            <p:nvPr/>
          </p:nvCxnSpPr>
          <p:spPr>
            <a:xfrm>
              <a:off x="3222775" y="5940788"/>
              <a:ext cx="220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" name="Google Shape;860;p67">
              <a:extLst>
                <a:ext uri="{FF2B5EF4-FFF2-40B4-BE49-F238E27FC236}">
                  <a16:creationId xmlns:a16="http://schemas.microsoft.com/office/drawing/2014/main" id="{D9D5E0FA-71AB-4CBA-9E4A-7ACE9C07F962}"/>
                </a:ext>
              </a:extLst>
            </p:cNvPr>
            <p:cNvSpPr/>
            <p:nvPr/>
          </p:nvSpPr>
          <p:spPr>
            <a:xfrm>
              <a:off x="3654575" y="5179375"/>
              <a:ext cx="1371600" cy="1015800"/>
            </a:xfrm>
            <a:prstGeom prst="cube">
              <a:avLst>
                <a:gd name="adj" fmla="val 25000"/>
              </a:avLst>
            </a:prstGeom>
            <a:noFill/>
            <a:ln w="2857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cxnSp>
          <p:nvCxnSpPr>
            <p:cNvPr id="21" name="Google Shape;861;p67">
              <a:extLst>
                <a:ext uri="{FF2B5EF4-FFF2-40B4-BE49-F238E27FC236}">
                  <a16:creationId xmlns:a16="http://schemas.microsoft.com/office/drawing/2014/main" id="{CE900D9D-DBAD-40C1-91AB-BB7176FD3B31}"/>
                </a:ext>
              </a:extLst>
            </p:cNvPr>
            <p:cNvCxnSpPr/>
            <p:nvPr/>
          </p:nvCxnSpPr>
          <p:spPr>
            <a:xfrm flipH="1">
              <a:off x="2625775" y="5940788"/>
              <a:ext cx="597000" cy="63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862;p67">
              <a:extLst>
                <a:ext uri="{FF2B5EF4-FFF2-40B4-BE49-F238E27FC236}">
                  <a16:creationId xmlns:a16="http://schemas.microsoft.com/office/drawing/2014/main" id="{93D48D73-ABA5-4565-9A97-911A9A1BAEE0}"/>
                </a:ext>
              </a:extLst>
            </p:cNvPr>
            <p:cNvCxnSpPr/>
            <p:nvPr/>
          </p:nvCxnSpPr>
          <p:spPr>
            <a:xfrm flipH="1">
              <a:off x="3311575" y="5940788"/>
              <a:ext cx="597000" cy="63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863;p67">
              <a:extLst>
                <a:ext uri="{FF2B5EF4-FFF2-40B4-BE49-F238E27FC236}">
                  <a16:creationId xmlns:a16="http://schemas.microsoft.com/office/drawing/2014/main" id="{A2F29DA7-3C49-4EB4-BEA9-AE8918245CCD}"/>
                </a:ext>
              </a:extLst>
            </p:cNvPr>
            <p:cNvCxnSpPr/>
            <p:nvPr/>
          </p:nvCxnSpPr>
          <p:spPr>
            <a:xfrm rot="10800000">
              <a:off x="3908575" y="5167375"/>
              <a:ext cx="0" cy="77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864;p67">
              <a:extLst>
                <a:ext uri="{FF2B5EF4-FFF2-40B4-BE49-F238E27FC236}">
                  <a16:creationId xmlns:a16="http://schemas.microsoft.com/office/drawing/2014/main" id="{F3F6BE17-82D9-4408-A02B-37B8DAD08FB8}"/>
                </a:ext>
              </a:extLst>
            </p:cNvPr>
            <p:cNvCxnSpPr/>
            <p:nvPr/>
          </p:nvCxnSpPr>
          <p:spPr>
            <a:xfrm>
              <a:off x="2816375" y="6347775"/>
              <a:ext cx="736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25" name="Google Shape;865;p67">
              <a:extLst>
                <a:ext uri="{FF2B5EF4-FFF2-40B4-BE49-F238E27FC236}">
                  <a16:creationId xmlns:a16="http://schemas.microsoft.com/office/drawing/2014/main" id="{59C90E0E-7A7A-4DDD-BC82-E194539F3BEC}"/>
                </a:ext>
              </a:extLst>
            </p:cNvPr>
            <p:cNvSpPr txBox="1"/>
            <p:nvPr/>
          </p:nvSpPr>
          <p:spPr>
            <a:xfrm>
              <a:off x="3095775" y="6030275"/>
              <a:ext cx="165000" cy="36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6" name="Google Shape;866;p67">
              <a:extLst>
                <a:ext uri="{FF2B5EF4-FFF2-40B4-BE49-F238E27FC236}">
                  <a16:creationId xmlns:a16="http://schemas.microsoft.com/office/drawing/2014/main" id="{095A5605-0781-49ED-8A46-FAA1B9B680AD}"/>
                </a:ext>
              </a:extLst>
            </p:cNvPr>
            <p:cNvSpPr txBox="1"/>
            <p:nvPr/>
          </p:nvSpPr>
          <p:spPr>
            <a:xfrm>
              <a:off x="2409975" y="6182675"/>
              <a:ext cx="165000" cy="36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y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7" name="Google Shape;867;p67">
              <a:extLst>
                <a:ext uri="{FF2B5EF4-FFF2-40B4-BE49-F238E27FC236}">
                  <a16:creationId xmlns:a16="http://schemas.microsoft.com/office/drawing/2014/main" id="{8C2BC315-DBB9-4DBD-AF14-243B9352391D}"/>
                </a:ext>
              </a:extLst>
            </p:cNvPr>
            <p:cNvSpPr txBox="1"/>
            <p:nvPr/>
          </p:nvSpPr>
          <p:spPr>
            <a:xfrm>
              <a:off x="2943375" y="4353875"/>
              <a:ext cx="165000" cy="36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x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8" name="Google Shape;868;p67">
              <a:extLst>
                <a:ext uri="{FF2B5EF4-FFF2-40B4-BE49-F238E27FC236}">
                  <a16:creationId xmlns:a16="http://schemas.microsoft.com/office/drawing/2014/main" id="{FE479337-69D4-4956-8B78-2E67CAAC4C08}"/>
                </a:ext>
              </a:extLst>
            </p:cNvPr>
            <p:cNvSpPr txBox="1"/>
            <p:nvPr/>
          </p:nvSpPr>
          <p:spPr>
            <a:xfrm>
              <a:off x="5305575" y="5496875"/>
              <a:ext cx="165000" cy="36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z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9" name="Google Shape;869;p67">
              <a:extLst>
                <a:ext uri="{FF2B5EF4-FFF2-40B4-BE49-F238E27FC236}">
                  <a16:creationId xmlns:a16="http://schemas.microsoft.com/office/drawing/2014/main" id="{CD8C6058-CE7E-4D19-9F79-A5A520D7A1F6}"/>
                </a:ext>
              </a:extLst>
            </p:cNvPr>
            <p:cNvSpPr txBox="1"/>
            <p:nvPr/>
          </p:nvSpPr>
          <p:spPr>
            <a:xfrm>
              <a:off x="5000775" y="5344475"/>
              <a:ext cx="165000" cy="36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30" name="Google Shape;870;p67">
              <a:extLst>
                <a:ext uri="{FF2B5EF4-FFF2-40B4-BE49-F238E27FC236}">
                  <a16:creationId xmlns:a16="http://schemas.microsoft.com/office/drawing/2014/main" id="{DD605CE1-BC61-441F-BE7C-7FA3A0E7924C}"/>
                </a:ext>
              </a:extLst>
            </p:cNvPr>
            <p:cNvSpPr txBox="1"/>
            <p:nvPr/>
          </p:nvSpPr>
          <p:spPr>
            <a:xfrm>
              <a:off x="4848375" y="5954075"/>
              <a:ext cx="165000" cy="36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31" name="Google Shape;871;p67">
              <a:extLst>
                <a:ext uri="{FF2B5EF4-FFF2-40B4-BE49-F238E27FC236}">
                  <a16:creationId xmlns:a16="http://schemas.microsoft.com/office/drawing/2014/main" id="{0CDCFCB0-A3B8-4A91-9077-03CDC461D342}"/>
                </a:ext>
              </a:extLst>
            </p:cNvPr>
            <p:cNvSpPr txBox="1"/>
            <p:nvPr/>
          </p:nvSpPr>
          <p:spPr>
            <a:xfrm>
              <a:off x="4086375" y="6182675"/>
              <a:ext cx="485700" cy="36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 dirty="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2L</a:t>
              </a:r>
              <a:endParaRPr sz="1350" dirty="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sp>
        <p:nvSpPr>
          <p:cNvPr id="32" name="Google Shape;854;p67">
            <a:extLst>
              <a:ext uri="{FF2B5EF4-FFF2-40B4-BE49-F238E27FC236}">
                <a16:creationId xmlns:a16="http://schemas.microsoft.com/office/drawing/2014/main" id="{102FF2B2-B558-4E61-968C-6E071E4F0141}"/>
              </a:ext>
            </a:extLst>
          </p:cNvPr>
          <p:cNvSpPr txBox="1"/>
          <p:nvPr/>
        </p:nvSpPr>
        <p:spPr>
          <a:xfrm>
            <a:off x="313532" y="3827136"/>
            <a:ext cx="8360228" cy="238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85725" algn="just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s-P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Determine:</a:t>
            </a:r>
          </a:p>
          <a:p>
            <a:pPr marL="428625" indent="-342900" algn="just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lphaLcParenR"/>
            </a:pPr>
            <a:r>
              <a:rPr lang="es-P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flujo de campo eléctrico en las caras que son paralelas al plano xy.</a:t>
            </a:r>
          </a:p>
          <a:p>
            <a:pPr marL="428625" indent="-342900" algn="just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lphaLcParenR"/>
            </a:pPr>
            <a:r>
              <a:rPr lang="es-P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flujo de campo eléctrico en las caras que son paralelas al plano yz.</a:t>
            </a:r>
          </a:p>
          <a:p>
            <a:pPr marL="428625" indent="-342900" algn="just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lphaLcParenR"/>
            </a:pPr>
            <a:r>
              <a:rPr lang="es-P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flujo de campo eléctrico en las caras que son paralelas al plano xz.</a:t>
            </a:r>
          </a:p>
          <a:p>
            <a:pPr marL="428625" indent="-342900" algn="just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lphaLcParenR"/>
            </a:pPr>
            <a:r>
              <a:rPr lang="es-P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carga neta que hay dentro de la caja.</a:t>
            </a:r>
          </a:p>
          <a:p>
            <a:pPr marL="428625" indent="-342900" algn="just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lphaLcParenR"/>
            </a:pPr>
            <a:r>
              <a:rPr lang="es-P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carga que se debe ubicar en el punto (L/2, L/2, 2L) para que el flujo neto dentro de la caja sea nulo.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450"/>
              </a:spcBef>
            </a:pPr>
            <a:endParaRPr sz="825" dirty="0">
              <a:solidFill>
                <a:schemeClr val="dk1"/>
              </a:solidFill>
            </a:endParaRPr>
          </a:p>
        </p:txBody>
      </p:sp>
      <p:sp>
        <p:nvSpPr>
          <p:cNvPr id="33" name="Date Placeholder 2">
            <a:extLst>
              <a:ext uri="{FF2B5EF4-FFF2-40B4-BE49-F238E27FC236}">
                <a16:creationId xmlns:a16="http://schemas.microsoft.com/office/drawing/2014/main" id="{4E74F3B5-AA44-458B-885D-06F9783D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7C56DF41-B5CD-40D0-AA4E-B8D67AED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72345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11a / 11b / 11c (SOLUCIÓN)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C7E261DF-7A56-456D-8013-4BDF73C25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75634"/>
                  </p:ext>
                </p:extLst>
              </p:nvPr>
            </p:nvGraphicFramePr>
            <p:xfrm>
              <a:off x="537171" y="2923691"/>
              <a:ext cx="7977654" cy="32675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7983">
                      <a:extLst>
                        <a:ext uri="{9D8B030D-6E8A-4147-A177-3AD203B41FA5}">
                          <a16:colId xmlns:a16="http://schemas.microsoft.com/office/drawing/2014/main" val="3787301653"/>
                        </a:ext>
                      </a:extLst>
                    </a:gridCol>
                    <a:gridCol w="433657">
                      <a:extLst>
                        <a:ext uri="{9D8B030D-6E8A-4147-A177-3AD203B41FA5}">
                          <a16:colId xmlns:a16="http://schemas.microsoft.com/office/drawing/2014/main" val="2966259941"/>
                        </a:ext>
                      </a:extLst>
                    </a:gridCol>
                    <a:gridCol w="621685">
                      <a:extLst>
                        <a:ext uri="{9D8B030D-6E8A-4147-A177-3AD203B41FA5}">
                          <a16:colId xmlns:a16="http://schemas.microsoft.com/office/drawing/2014/main" val="3293370264"/>
                        </a:ext>
                      </a:extLst>
                    </a:gridCol>
                    <a:gridCol w="1927280">
                      <a:extLst>
                        <a:ext uri="{9D8B030D-6E8A-4147-A177-3AD203B41FA5}">
                          <a16:colId xmlns:a16="http://schemas.microsoft.com/office/drawing/2014/main" val="95316343"/>
                        </a:ext>
                      </a:extLst>
                    </a:gridCol>
                    <a:gridCol w="2281806">
                      <a:extLst>
                        <a:ext uri="{9D8B030D-6E8A-4147-A177-3AD203B41FA5}">
                          <a16:colId xmlns:a16="http://schemas.microsoft.com/office/drawing/2014/main" val="1825430712"/>
                        </a:ext>
                      </a:extLst>
                    </a:gridCol>
                    <a:gridCol w="1795243">
                      <a:extLst>
                        <a:ext uri="{9D8B030D-6E8A-4147-A177-3AD203B41FA5}">
                          <a16:colId xmlns:a16="http://schemas.microsoft.com/office/drawing/2014/main" val="1015238887"/>
                        </a:ext>
                      </a:extLst>
                    </a:gridCol>
                  </a:tblGrid>
                  <a:tr h="5158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200" i="0" dirty="0">
                              <a:solidFill>
                                <a:schemeClr val="tx1"/>
                              </a:solidFill>
                            </a:rPr>
                            <a:t>CARA</a:t>
                          </a:r>
                          <a:endParaRPr 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PE" sz="1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i="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𝐝𝐀</m:t>
                                </m:r>
                              </m:oMath>
                            </m:oMathPara>
                          </a14:m>
                          <a:endParaRPr 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PE" sz="1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𝐄</m:t>
                                    </m:r>
                                  </m:e>
                                </m:acc>
                                <m:r>
                                  <a:rPr lang="en-US" sz="120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PE" sz="1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</m:acc>
                                <m:r>
                                  <a:rPr lang="es-PE" sz="1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PE" sz="1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𝐝𝐀</m:t>
                                </m:r>
                              </m:oMath>
                            </m:oMathPara>
                          </a14:m>
                          <a:endParaRPr 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pHide m:val="on"/>
                                    <m:ctrlPr>
                                      <a:rPr lang="es-PE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8"/>
                                      </m:rPr>
                                      <a:rPr lang="es-PE" sz="1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sub>
                                  <m:sup/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PE" sz="12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𝐄</m:t>
                                        </m:r>
                                      </m:e>
                                    </m:acc>
                                    <m:r>
                                      <a:rPr lang="en-US" sz="12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PE" sz="12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e>
                                    </m:acc>
                                    <m:r>
                                      <a:rPr lang="es-PE" sz="1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PE" sz="1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𝐝𝐀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𝛟</m:t>
                                    </m:r>
                                  </m:e>
                                  <m:sub>
                                    <m:r>
                                      <a:rPr lang="es-PE" sz="1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𝐄</m:t>
                                    </m:r>
                                  </m:sub>
                                </m:sSub>
                                <m:r>
                                  <a:rPr lang="es-PE" sz="1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undOvr"/>
                                    <m:supHide m:val="on"/>
                                    <m:ctrlPr>
                                      <a:rPr lang="es-PE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8"/>
                                      </m:rPr>
                                      <a:rPr lang="es-PE" sz="1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sub>
                                  <m:sup/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PE" sz="12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𝐄</m:t>
                                        </m:r>
                                      </m:e>
                                    </m:acc>
                                    <m:r>
                                      <a:rPr lang="en-US" sz="12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PE" sz="12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e>
                                    </m:acc>
                                    <m:r>
                                      <a:rPr lang="es-PE" sz="1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PE" sz="1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𝐝𝐀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049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1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(y = 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dxdz</m:t>
                                </m:r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dxdz</m:t>
                                </m:r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d>
                                  <m:dPr>
                                    <m:ctrlPr>
                                      <a:rPr lang="es-PE" sz="11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d>
                                <m:r>
                                  <a:rPr lang="es-PE" sz="11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dxdz</m:t>
                                </m:r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aL</m:t>
                                </m:r>
                                <m:nary>
                                  <m:naryPr>
                                    <m:ctrlPr>
                                      <a:rPr lang="en-US" sz="11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 m:alnAt="23"/>
                                      </m:rPr>
                                      <a:rPr lang="es-PE" sz="1100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  <m:sup>
                                    <m:r>
                                      <a:rPr lang="es-PE" sz="1100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p>
                                  <m:e>
                                    <m:nary>
                                      <m:naryPr>
                                        <m:ctrlPr>
                                          <a:rPr lang="en-US" sz="11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PE" sz="11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dx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dz</m:t>
                                        </m:r>
                                      </m:e>
                                    </m:nary>
                                    <m:r>
                                      <a:rPr lang="es-PE" sz="1100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aL</m:t>
                                    </m:r>
                                    <m:d>
                                      <m:dPr>
                                        <m:ctrlPr>
                                          <a:rPr lang="es-PE" sz="11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s-PE" sz="11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PE" sz="1100" b="0" i="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1" i="0" smtClean="0">
                                    <a:latin typeface="Cambria Math" panose="02040503050406030204" pitchFamily="18" charset="0"/>
                                  </a:rPr>
                                  <m:t>𝟐𝐚</m:t>
                                </m:r>
                                <m:sSup>
                                  <m:sSupPr>
                                    <m:ctrlPr>
                                      <a:rPr lang="es-PE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E" sz="1100" b="1" i="0" smtClean="0">
                                        <a:latin typeface="Cambria Math" panose="02040503050406030204" pitchFamily="18" charset="0"/>
                                      </a:rPr>
                                      <m:t>𝐋</m:t>
                                    </m:r>
                                  </m:e>
                                  <m:sup>
                                    <m:r>
                                      <a:rPr lang="es-PE" sz="11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9185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1’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(y = 0)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dxdz</m:t>
                                </m:r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dxdz</m:t>
                                </m:r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d>
                                  <m:dPr>
                                    <m:ctrlPr>
                                      <a:rPr lang="es-PE" sz="11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PE" sz="11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PE" sz="11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dxdz</m:t>
                                </m:r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535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2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(z = 3L)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dxdy</m:t>
                                </m:r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sSup>
                                  <m:sSupPr>
                                    <m:ctrlPr>
                                      <a:rPr lang="es-P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p>
                                    <m:r>
                                      <a:rPr lang="es-PE" sz="11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dxdy</m:t>
                                </m:r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sSup>
                                  <m:sSupPr>
                                    <m:ctrlPr>
                                      <a:rPr lang="es-P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PE" sz="11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PE" sz="11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PE" sz="11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dxdy</m:t>
                                </m:r>
                              </m:oMath>
                            </m:oMathPara>
                          </a14:m>
                          <a:endParaRPr lang="en-US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sSup>
                                  <m:sSupPr>
                                    <m:ctrlPr>
                                      <a:rPr lang="es-P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p>
                                    <m:r>
                                      <a:rPr lang="es-PE" sz="11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nary>
                                  <m:naryPr>
                                    <m:ctrlPr>
                                      <a:rPr lang="en-US" sz="11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PE" sz="1100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p>
                                  <m:e>
                                    <m:nary>
                                      <m:naryPr>
                                        <m:ctrlPr>
                                          <a:rPr lang="en-US" sz="11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PE" sz="11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dx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dy</m:t>
                                        </m:r>
                                      </m:e>
                                    </m:nary>
                                    <m:r>
                                      <a:rPr lang="es-PE" sz="1100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PE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sSup>
                                      <m:sSupPr>
                                        <m:ctrlPr>
                                          <a:rPr lang="es-PE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  <m:sup>
                                        <m:r>
                                          <a:rPr lang="es-PE" sz="11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s-PE" sz="11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s-PE" sz="11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PE" sz="1100" b="1" i="0" smtClean="0">
                                    <a:latin typeface="Cambria Math" panose="02040503050406030204" pitchFamily="18" charset="0"/>
                                  </a:rPr>
                                  <m:t>𝟗𝐛</m:t>
                                </m:r>
                                <m:sSup>
                                  <m:sSupPr>
                                    <m:ctrlPr>
                                      <a:rPr lang="es-PE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E" sz="1100" b="1" i="0" smtClean="0">
                                        <a:latin typeface="Cambria Math" panose="02040503050406030204" pitchFamily="18" charset="0"/>
                                      </a:rPr>
                                      <m:t>𝐋</m:t>
                                    </m:r>
                                  </m:e>
                                  <m:sup>
                                    <m:r>
                                      <a:rPr lang="es-PE" sz="1100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869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2’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(z = 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dxdy</m:t>
                                </m:r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sSup>
                                  <m:sSupPr>
                                    <m:ctrlPr>
                                      <a:rPr lang="es-P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p>
                                    <m:r>
                                      <a:rPr lang="es-PE" sz="11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dxdy</m:t>
                                </m:r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sSup>
                                  <m:sSupPr>
                                    <m:ctrlPr>
                                      <a:rPr lang="es-P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PE" sz="11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PE" sz="11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dxdy</m:t>
                                </m:r>
                              </m:oMath>
                            </m:oMathPara>
                          </a14:m>
                          <a:endParaRPr lang="en-US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sSup>
                                  <m:sSupPr>
                                    <m:ctrlPr>
                                      <a:rPr lang="es-P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p>
                                    <m:r>
                                      <a:rPr lang="es-PE" sz="11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nary>
                                  <m:naryPr>
                                    <m:ctrlPr>
                                      <a:rPr lang="en-US" sz="11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PE" sz="1100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p>
                                  <m:e>
                                    <m:nary>
                                      <m:naryPr>
                                        <m:ctrlPr>
                                          <a:rPr lang="en-US" sz="11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PE" sz="11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dx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dy</m:t>
                                        </m:r>
                                      </m:e>
                                    </m:nary>
                                    <m:r>
                                      <a:rPr lang="es-PE" sz="1100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sSup>
                                      <m:sSupPr>
                                        <m:ctrlPr>
                                          <a:rPr lang="es-PE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  <m:sup>
                                        <m:r>
                                          <a:rPr lang="es-PE" sz="11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s-PE" sz="11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s-PE" sz="11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sz="1100" b="0" i="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  <m:sSup>
                                  <m:sSupPr>
                                    <m:ctrlPr>
                                      <a:rPr lang="es-PE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E" sz="1100" b="1" i="0" smtClean="0">
                                        <a:latin typeface="Cambria Math" panose="02040503050406030204" pitchFamily="18" charset="0"/>
                                      </a:rPr>
                                      <m:t>𝐋</m:t>
                                    </m:r>
                                  </m:e>
                                  <m:sup>
                                    <m:r>
                                      <a:rPr lang="es-PE" sz="1100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681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3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(x = 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dydz</m:t>
                                </m:r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6866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3’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(x = 0)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PE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dydz</m:t>
                                </m:r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1079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C7E261DF-7A56-456D-8013-4BDF73C25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75634"/>
                  </p:ext>
                </p:extLst>
              </p:nvPr>
            </p:nvGraphicFramePr>
            <p:xfrm>
              <a:off x="537171" y="2923691"/>
              <a:ext cx="7977654" cy="32675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7983">
                      <a:extLst>
                        <a:ext uri="{9D8B030D-6E8A-4147-A177-3AD203B41FA5}">
                          <a16:colId xmlns:a16="http://schemas.microsoft.com/office/drawing/2014/main" val="3787301653"/>
                        </a:ext>
                      </a:extLst>
                    </a:gridCol>
                    <a:gridCol w="433657">
                      <a:extLst>
                        <a:ext uri="{9D8B030D-6E8A-4147-A177-3AD203B41FA5}">
                          <a16:colId xmlns:a16="http://schemas.microsoft.com/office/drawing/2014/main" val="2966259941"/>
                        </a:ext>
                      </a:extLst>
                    </a:gridCol>
                    <a:gridCol w="621685">
                      <a:extLst>
                        <a:ext uri="{9D8B030D-6E8A-4147-A177-3AD203B41FA5}">
                          <a16:colId xmlns:a16="http://schemas.microsoft.com/office/drawing/2014/main" val="3293370264"/>
                        </a:ext>
                      </a:extLst>
                    </a:gridCol>
                    <a:gridCol w="1927280">
                      <a:extLst>
                        <a:ext uri="{9D8B030D-6E8A-4147-A177-3AD203B41FA5}">
                          <a16:colId xmlns:a16="http://schemas.microsoft.com/office/drawing/2014/main" val="95316343"/>
                        </a:ext>
                      </a:extLst>
                    </a:gridCol>
                    <a:gridCol w="2281806">
                      <a:extLst>
                        <a:ext uri="{9D8B030D-6E8A-4147-A177-3AD203B41FA5}">
                          <a16:colId xmlns:a16="http://schemas.microsoft.com/office/drawing/2014/main" val="1825430712"/>
                        </a:ext>
                      </a:extLst>
                    </a:gridCol>
                    <a:gridCol w="1795243">
                      <a:extLst>
                        <a:ext uri="{9D8B030D-6E8A-4147-A177-3AD203B41FA5}">
                          <a16:colId xmlns:a16="http://schemas.microsoft.com/office/drawing/2014/main" val="1015238887"/>
                        </a:ext>
                      </a:extLst>
                    </a:gridCol>
                  </a:tblGrid>
                  <a:tr h="57200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200" i="0" dirty="0">
                              <a:solidFill>
                                <a:schemeClr val="tx1"/>
                              </a:solidFill>
                            </a:rPr>
                            <a:t>CARA</a:t>
                          </a:r>
                          <a:endParaRPr lang="en-US" sz="12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085" t="-124468" r="-1536620" b="-4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627" t="-124468" r="-969608" b="-4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848" t="-124468" r="-212975" b="-4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390" t="-124468" r="-79947" b="-4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4068" t="-124468" r="-1356" b="-4936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049764"/>
                      </a:ext>
                    </a:extLst>
                  </a:tr>
                  <a:tr h="4718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1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(y = 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085" t="-270513" r="-1536620" b="-49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627" t="-270513" r="-969608" b="-49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848" t="-270513" r="-212975" b="-49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390" t="-270513" r="-79947" b="-49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4068" t="-270513" r="-1356" b="-4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918573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1’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(y = 0)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085" t="-412857" r="-1536620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627" t="-412857" r="-969608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848" t="-412857" r="-212975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390" t="-412857" r="-79947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4068" t="-412857" r="-1356" b="-4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5356929"/>
                      </a:ext>
                    </a:extLst>
                  </a:tr>
                  <a:tr h="4718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2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(z = 3L)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085" t="-466234" r="-1536620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627" t="-466234" r="-969608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848" t="-466234" r="-212975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390" t="-466234" r="-79947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4068" t="-466234" r="-1356" b="-3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9869669"/>
                      </a:ext>
                    </a:extLst>
                  </a:tr>
                  <a:tr h="4718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2’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(z = 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085" t="-558974" r="-1536620" b="-2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627" t="-558974" r="-969608" b="-2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848" t="-558974" r="-212975" b="-2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390" t="-558974" r="-79947" b="-2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4068" t="-558974" r="-1356" b="-20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368159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3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(x = 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085" t="-734286" r="-1536620" b="-1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627" t="-734286" r="-969608" b="-1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848" t="-734286" r="-212975" b="-1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390" t="-734286" r="-79947" b="-1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4068" t="-734286" r="-1356" b="-1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68663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3’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(x = 0)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085" t="-834286" r="-1536620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8627" t="-834286" r="-969608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848" t="-834286" r="-212975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1390" t="-834286" r="-79947" b="-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4068" t="-834286" r="-1356" b="-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10795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1" name="Google Shape;879;p68">
            <a:extLst>
              <a:ext uri="{FF2B5EF4-FFF2-40B4-BE49-F238E27FC236}">
                <a16:creationId xmlns:a16="http://schemas.microsoft.com/office/drawing/2014/main" id="{59157968-5792-4DC8-BAF8-6AF8B97FE9BD}"/>
              </a:ext>
            </a:extLst>
          </p:cNvPr>
          <p:cNvGrpSpPr/>
          <p:nvPr/>
        </p:nvGrpSpPr>
        <p:grpSpPr>
          <a:xfrm>
            <a:off x="1210230" y="1144611"/>
            <a:ext cx="2295450" cy="1717826"/>
            <a:chOff x="2409975" y="4353875"/>
            <a:chExt cx="3060600" cy="2290435"/>
          </a:xfrm>
        </p:grpSpPr>
        <p:cxnSp>
          <p:nvCxnSpPr>
            <p:cNvPr id="42" name="Google Shape;880;p68">
              <a:extLst>
                <a:ext uri="{FF2B5EF4-FFF2-40B4-BE49-F238E27FC236}">
                  <a16:creationId xmlns:a16="http://schemas.microsoft.com/office/drawing/2014/main" id="{321FB499-5D83-4366-A4DB-98349743228A}"/>
                </a:ext>
              </a:extLst>
            </p:cNvPr>
            <p:cNvCxnSpPr/>
            <p:nvPr/>
          </p:nvCxnSpPr>
          <p:spPr>
            <a:xfrm rot="10800000">
              <a:off x="3222775" y="4468088"/>
              <a:ext cx="0" cy="14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" name="Google Shape;881;p68">
              <a:extLst>
                <a:ext uri="{FF2B5EF4-FFF2-40B4-BE49-F238E27FC236}">
                  <a16:creationId xmlns:a16="http://schemas.microsoft.com/office/drawing/2014/main" id="{32C77278-CA70-4184-9584-08E7C941E290}"/>
                </a:ext>
              </a:extLst>
            </p:cNvPr>
            <p:cNvCxnSpPr/>
            <p:nvPr/>
          </p:nvCxnSpPr>
          <p:spPr>
            <a:xfrm>
              <a:off x="3222775" y="5940788"/>
              <a:ext cx="220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" name="Google Shape;882;p68">
              <a:extLst>
                <a:ext uri="{FF2B5EF4-FFF2-40B4-BE49-F238E27FC236}">
                  <a16:creationId xmlns:a16="http://schemas.microsoft.com/office/drawing/2014/main" id="{E2853D26-1E5D-46CD-97BB-6D8E5B7C41D9}"/>
                </a:ext>
              </a:extLst>
            </p:cNvPr>
            <p:cNvSpPr/>
            <p:nvPr/>
          </p:nvSpPr>
          <p:spPr>
            <a:xfrm>
              <a:off x="3654575" y="5179375"/>
              <a:ext cx="1371600" cy="1015800"/>
            </a:xfrm>
            <a:prstGeom prst="cube">
              <a:avLst>
                <a:gd name="adj" fmla="val 25000"/>
              </a:avLst>
            </a:prstGeom>
            <a:noFill/>
            <a:ln w="2857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cxnSp>
          <p:nvCxnSpPr>
            <p:cNvPr id="45" name="Google Shape;883;p68">
              <a:extLst>
                <a:ext uri="{FF2B5EF4-FFF2-40B4-BE49-F238E27FC236}">
                  <a16:creationId xmlns:a16="http://schemas.microsoft.com/office/drawing/2014/main" id="{B81D7E3E-3B4E-4E9A-93EF-C9127ED84852}"/>
                </a:ext>
              </a:extLst>
            </p:cNvPr>
            <p:cNvCxnSpPr/>
            <p:nvPr/>
          </p:nvCxnSpPr>
          <p:spPr>
            <a:xfrm flipH="1">
              <a:off x="2625775" y="5940788"/>
              <a:ext cx="597000" cy="63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" name="Google Shape;884;p68">
              <a:extLst>
                <a:ext uri="{FF2B5EF4-FFF2-40B4-BE49-F238E27FC236}">
                  <a16:creationId xmlns:a16="http://schemas.microsoft.com/office/drawing/2014/main" id="{AF8CC346-6AEC-45D3-A477-129E7C6A02F6}"/>
                </a:ext>
              </a:extLst>
            </p:cNvPr>
            <p:cNvCxnSpPr/>
            <p:nvPr/>
          </p:nvCxnSpPr>
          <p:spPr>
            <a:xfrm flipH="1">
              <a:off x="3311575" y="5940788"/>
              <a:ext cx="597000" cy="63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885;p68">
              <a:extLst>
                <a:ext uri="{FF2B5EF4-FFF2-40B4-BE49-F238E27FC236}">
                  <a16:creationId xmlns:a16="http://schemas.microsoft.com/office/drawing/2014/main" id="{05D9DD52-70FA-4A01-BEC8-CC6AB13E7B94}"/>
                </a:ext>
              </a:extLst>
            </p:cNvPr>
            <p:cNvCxnSpPr/>
            <p:nvPr/>
          </p:nvCxnSpPr>
          <p:spPr>
            <a:xfrm rot="10800000">
              <a:off x="3908575" y="5167375"/>
              <a:ext cx="0" cy="77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886;p68">
              <a:extLst>
                <a:ext uri="{FF2B5EF4-FFF2-40B4-BE49-F238E27FC236}">
                  <a16:creationId xmlns:a16="http://schemas.microsoft.com/office/drawing/2014/main" id="{BF5B301C-B013-42D6-BADC-7258E33D9F5C}"/>
                </a:ext>
              </a:extLst>
            </p:cNvPr>
            <p:cNvCxnSpPr/>
            <p:nvPr/>
          </p:nvCxnSpPr>
          <p:spPr>
            <a:xfrm>
              <a:off x="2816375" y="6347775"/>
              <a:ext cx="736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49" name="Google Shape;887;p68">
              <a:extLst>
                <a:ext uri="{FF2B5EF4-FFF2-40B4-BE49-F238E27FC236}">
                  <a16:creationId xmlns:a16="http://schemas.microsoft.com/office/drawing/2014/main" id="{831F6A97-18CF-47E4-B096-ECC19BFB53BB}"/>
                </a:ext>
              </a:extLst>
            </p:cNvPr>
            <p:cNvSpPr txBox="1"/>
            <p:nvPr/>
          </p:nvSpPr>
          <p:spPr>
            <a:xfrm>
              <a:off x="3095775" y="6030275"/>
              <a:ext cx="16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0" name="Google Shape;888;p68">
              <a:extLst>
                <a:ext uri="{FF2B5EF4-FFF2-40B4-BE49-F238E27FC236}">
                  <a16:creationId xmlns:a16="http://schemas.microsoft.com/office/drawing/2014/main" id="{8A4C3EF3-AD7D-4D64-9266-13DB83A241B4}"/>
                </a:ext>
              </a:extLst>
            </p:cNvPr>
            <p:cNvSpPr txBox="1"/>
            <p:nvPr/>
          </p:nvSpPr>
          <p:spPr>
            <a:xfrm>
              <a:off x="2409975" y="6182675"/>
              <a:ext cx="16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y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1" name="Google Shape;889;p68">
              <a:extLst>
                <a:ext uri="{FF2B5EF4-FFF2-40B4-BE49-F238E27FC236}">
                  <a16:creationId xmlns:a16="http://schemas.microsoft.com/office/drawing/2014/main" id="{8FA82184-A83E-43D7-B7AC-1B6989B4E6E2}"/>
                </a:ext>
              </a:extLst>
            </p:cNvPr>
            <p:cNvSpPr txBox="1"/>
            <p:nvPr/>
          </p:nvSpPr>
          <p:spPr>
            <a:xfrm>
              <a:off x="2943375" y="4353875"/>
              <a:ext cx="16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x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2" name="Google Shape;890;p68">
              <a:extLst>
                <a:ext uri="{FF2B5EF4-FFF2-40B4-BE49-F238E27FC236}">
                  <a16:creationId xmlns:a16="http://schemas.microsoft.com/office/drawing/2014/main" id="{A8B8AE62-F28F-4524-9568-35C48518BD09}"/>
                </a:ext>
              </a:extLst>
            </p:cNvPr>
            <p:cNvSpPr txBox="1"/>
            <p:nvPr/>
          </p:nvSpPr>
          <p:spPr>
            <a:xfrm>
              <a:off x="5305575" y="5496875"/>
              <a:ext cx="16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z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3" name="Google Shape;891;p68">
              <a:extLst>
                <a:ext uri="{FF2B5EF4-FFF2-40B4-BE49-F238E27FC236}">
                  <a16:creationId xmlns:a16="http://schemas.microsoft.com/office/drawing/2014/main" id="{A8E96F7F-1253-43C6-B858-915C0677100C}"/>
                </a:ext>
              </a:extLst>
            </p:cNvPr>
            <p:cNvSpPr txBox="1"/>
            <p:nvPr/>
          </p:nvSpPr>
          <p:spPr>
            <a:xfrm>
              <a:off x="5000775" y="5344475"/>
              <a:ext cx="16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4" name="Google Shape;892;p68">
              <a:extLst>
                <a:ext uri="{FF2B5EF4-FFF2-40B4-BE49-F238E27FC236}">
                  <a16:creationId xmlns:a16="http://schemas.microsoft.com/office/drawing/2014/main" id="{67A21AF4-7D2B-4633-A66E-494CF06984EF}"/>
                </a:ext>
              </a:extLst>
            </p:cNvPr>
            <p:cNvSpPr txBox="1"/>
            <p:nvPr/>
          </p:nvSpPr>
          <p:spPr>
            <a:xfrm>
              <a:off x="4848375" y="5954075"/>
              <a:ext cx="16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5" name="Google Shape;893;p68">
              <a:extLst>
                <a:ext uri="{FF2B5EF4-FFF2-40B4-BE49-F238E27FC236}">
                  <a16:creationId xmlns:a16="http://schemas.microsoft.com/office/drawing/2014/main" id="{4F075E38-87E4-4C97-8B8F-29CF88ECC006}"/>
                </a:ext>
              </a:extLst>
            </p:cNvPr>
            <p:cNvSpPr txBox="1"/>
            <p:nvPr/>
          </p:nvSpPr>
          <p:spPr>
            <a:xfrm>
              <a:off x="4086375" y="6182675"/>
              <a:ext cx="4857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2L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sp>
        <p:nvSpPr>
          <p:cNvPr id="56" name="Google Shape;894;p68">
            <a:extLst>
              <a:ext uri="{FF2B5EF4-FFF2-40B4-BE49-F238E27FC236}">
                <a16:creationId xmlns:a16="http://schemas.microsoft.com/office/drawing/2014/main" id="{84B26307-F073-4710-8E63-983600CDB702}"/>
              </a:ext>
            </a:extLst>
          </p:cNvPr>
          <p:cNvSpPr txBox="1"/>
          <p:nvPr/>
        </p:nvSpPr>
        <p:spPr>
          <a:xfrm>
            <a:off x="2538898" y="1995299"/>
            <a:ext cx="314325" cy="3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s-PE" sz="1350" dirty="0">
                <a:highlight>
                  <a:srgbClr val="FFFF00"/>
                </a:highlight>
              </a:rPr>
              <a:t>1’</a:t>
            </a:r>
            <a:endParaRPr sz="1350" dirty="0">
              <a:highlight>
                <a:srgbClr val="FFFF00"/>
              </a:highlight>
            </a:endParaRPr>
          </a:p>
        </p:txBody>
      </p:sp>
      <p:sp>
        <p:nvSpPr>
          <p:cNvPr id="73" name="Google Shape;895;p68">
            <a:extLst>
              <a:ext uri="{FF2B5EF4-FFF2-40B4-BE49-F238E27FC236}">
                <a16:creationId xmlns:a16="http://schemas.microsoft.com/office/drawing/2014/main" id="{524B12FF-A4D1-480F-B1FA-E176DA3EE6C1}"/>
              </a:ext>
            </a:extLst>
          </p:cNvPr>
          <p:cNvSpPr txBox="1"/>
          <p:nvPr/>
        </p:nvSpPr>
        <p:spPr>
          <a:xfrm>
            <a:off x="2357955" y="2197834"/>
            <a:ext cx="314325" cy="3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s-PE" sz="1350">
                <a:highlight>
                  <a:srgbClr val="FFFF00"/>
                </a:highlight>
              </a:rPr>
              <a:t>1</a:t>
            </a:r>
            <a:endParaRPr sz="1350">
              <a:highlight>
                <a:srgbClr val="FFFF00"/>
              </a:highlight>
            </a:endParaRPr>
          </a:p>
        </p:txBody>
      </p:sp>
      <p:sp>
        <p:nvSpPr>
          <p:cNvPr id="74" name="Google Shape;896;p68">
            <a:extLst>
              <a:ext uri="{FF2B5EF4-FFF2-40B4-BE49-F238E27FC236}">
                <a16:creationId xmlns:a16="http://schemas.microsoft.com/office/drawing/2014/main" id="{25F006EF-B6D9-476D-BF98-00C3A878E62F}"/>
              </a:ext>
            </a:extLst>
          </p:cNvPr>
          <p:cNvSpPr txBox="1"/>
          <p:nvPr/>
        </p:nvSpPr>
        <p:spPr>
          <a:xfrm>
            <a:off x="2914578" y="2067031"/>
            <a:ext cx="314325" cy="3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s-PE" sz="1350">
                <a:highlight>
                  <a:srgbClr val="FFFF00"/>
                </a:highlight>
              </a:rPr>
              <a:t>2</a:t>
            </a:r>
            <a:endParaRPr sz="1350">
              <a:highlight>
                <a:srgbClr val="FFFF00"/>
              </a:highlight>
            </a:endParaRPr>
          </a:p>
        </p:txBody>
      </p:sp>
      <p:sp>
        <p:nvSpPr>
          <p:cNvPr id="75" name="Google Shape;897;p68">
            <a:extLst>
              <a:ext uri="{FF2B5EF4-FFF2-40B4-BE49-F238E27FC236}">
                <a16:creationId xmlns:a16="http://schemas.microsoft.com/office/drawing/2014/main" id="{9C405BE2-DF49-4BC6-AAB4-15F57F6F5F33}"/>
              </a:ext>
            </a:extLst>
          </p:cNvPr>
          <p:cNvSpPr txBox="1"/>
          <p:nvPr/>
        </p:nvSpPr>
        <p:spPr>
          <a:xfrm>
            <a:off x="2062128" y="2054181"/>
            <a:ext cx="314325" cy="3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s-PE" sz="1350" dirty="0">
                <a:highlight>
                  <a:srgbClr val="FFFF00"/>
                </a:highlight>
              </a:rPr>
              <a:t>2’</a:t>
            </a:r>
            <a:endParaRPr sz="1350" dirty="0">
              <a:highlight>
                <a:srgbClr val="FFFF00"/>
              </a:highlight>
            </a:endParaRPr>
          </a:p>
        </p:txBody>
      </p:sp>
      <p:sp>
        <p:nvSpPr>
          <p:cNvPr id="76" name="Google Shape;898;p68">
            <a:extLst>
              <a:ext uri="{FF2B5EF4-FFF2-40B4-BE49-F238E27FC236}">
                <a16:creationId xmlns:a16="http://schemas.microsoft.com/office/drawing/2014/main" id="{832D91D4-C5FD-4255-B0AA-EA941C0A56B2}"/>
              </a:ext>
            </a:extLst>
          </p:cNvPr>
          <p:cNvSpPr txBox="1"/>
          <p:nvPr/>
        </p:nvSpPr>
        <p:spPr>
          <a:xfrm>
            <a:off x="2486027" y="1726819"/>
            <a:ext cx="314325" cy="3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s-PE" sz="1350">
                <a:highlight>
                  <a:srgbClr val="FFFF00"/>
                </a:highlight>
              </a:rPr>
              <a:t>3</a:t>
            </a:r>
            <a:endParaRPr sz="1350">
              <a:highlight>
                <a:srgbClr val="FFFF00"/>
              </a:highlight>
            </a:endParaRPr>
          </a:p>
        </p:txBody>
      </p:sp>
      <p:sp>
        <p:nvSpPr>
          <p:cNvPr id="77" name="Google Shape;899;p68">
            <a:extLst>
              <a:ext uri="{FF2B5EF4-FFF2-40B4-BE49-F238E27FC236}">
                <a16:creationId xmlns:a16="http://schemas.microsoft.com/office/drawing/2014/main" id="{17DA1F01-2895-432D-8EE2-4F19C1893B42}"/>
              </a:ext>
            </a:extLst>
          </p:cNvPr>
          <p:cNvSpPr txBox="1"/>
          <p:nvPr/>
        </p:nvSpPr>
        <p:spPr>
          <a:xfrm>
            <a:off x="2538898" y="2317561"/>
            <a:ext cx="314325" cy="3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s-PE" sz="1350" dirty="0">
                <a:highlight>
                  <a:srgbClr val="FFFF00"/>
                </a:highlight>
              </a:rPr>
              <a:t>3’</a:t>
            </a:r>
            <a:endParaRPr sz="135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23B59-6AAB-49DB-9E45-D3C1335CA919}"/>
              </a:ext>
            </a:extLst>
          </p:cNvPr>
          <p:cNvSpPr txBox="1"/>
          <p:nvPr/>
        </p:nvSpPr>
        <p:spPr>
          <a:xfrm>
            <a:off x="3833329" y="1341713"/>
            <a:ext cx="422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/>
              <a:t>CARAS</a:t>
            </a:r>
            <a:r>
              <a:rPr lang="es-PE" b="1" dirty="0"/>
              <a:t>: </a:t>
            </a:r>
            <a:r>
              <a:rPr lang="es-PE" dirty="0"/>
              <a:t>adelante (1), atrás (1’), derecha (2), </a:t>
            </a:r>
            <a:r>
              <a:rPr lang="es-PE" dirty="0">
                <a:solidFill>
                  <a:schemeClr val="bg1"/>
                </a:solidFill>
              </a:rPr>
              <a:t>______</a:t>
            </a:r>
            <a:r>
              <a:rPr lang="es-PE" dirty="0"/>
              <a:t> izquierda (2’), arriba (3) y abajo (3’)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893EB1-125A-4BBE-B4C7-F1F877DA3E68}"/>
              </a:ext>
            </a:extLst>
          </p:cNvPr>
          <p:cNvSpPr/>
          <p:nvPr/>
        </p:nvSpPr>
        <p:spPr>
          <a:xfrm>
            <a:off x="6854068" y="2822791"/>
            <a:ext cx="1862094" cy="34484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FBEE6609-EF35-40DF-9AEF-99843F7AABAC}"/>
              </a:ext>
            </a:extLst>
          </p:cNvPr>
          <p:cNvSpPr/>
          <p:nvPr/>
        </p:nvSpPr>
        <p:spPr>
          <a:xfrm rot="10800000">
            <a:off x="7868326" y="3667835"/>
            <a:ext cx="219195" cy="76155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0BDB79F3-5946-41A5-94BB-8B88EB4A665A}"/>
              </a:ext>
            </a:extLst>
          </p:cNvPr>
          <p:cNvSpPr/>
          <p:nvPr/>
        </p:nvSpPr>
        <p:spPr>
          <a:xfrm rot="10800000">
            <a:off x="7869400" y="4604941"/>
            <a:ext cx="219195" cy="76155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Left Brace 82">
            <a:extLst>
              <a:ext uri="{FF2B5EF4-FFF2-40B4-BE49-F238E27FC236}">
                <a16:creationId xmlns:a16="http://schemas.microsoft.com/office/drawing/2014/main" id="{F86523EC-4137-4603-B4EE-94A232AF9107}"/>
              </a:ext>
            </a:extLst>
          </p:cNvPr>
          <p:cNvSpPr/>
          <p:nvPr/>
        </p:nvSpPr>
        <p:spPr>
          <a:xfrm rot="10800000">
            <a:off x="7886438" y="5478614"/>
            <a:ext cx="219195" cy="722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965E51-C049-453D-B205-8DEFB75439AF}"/>
              </a:ext>
            </a:extLst>
          </p:cNvPr>
          <p:cNvSpPr txBox="1"/>
          <p:nvPr/>
        </p:nvSpPr>
        <p:spPr>
          <a:xfrm>
            <a:off x="8108834" y="4771011"/>
            <a:ext cx="47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(a)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16FE2A-154D-4E0F-B15F-36FA20B6B6AF}"/>
              </a:ext>
            </a:extLst>
          </p:cNvPr>
          <p:cNvSpPr txBox="1"/>
          <p:nvPr/>
        </p:nvSpPr>
        <p:spPr>
          <a:xfrm>
            <a:off x="8117223" y="5650777"/>
            <a:ext cx="47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(b)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8BCCC5-1583-4E83-B885-F3B7EE3E1CEB}"/>
              </a:ext>
            </a:extLst>
          </p:cNvPr>
          <p:cNvSpPr txBox="1"/>
          <p:nvPr/>
        </p:nvSpPr>
        <p:spPr>
          <a:xfrm>
            <a:off x="8109033" y="3831821"/>
            <a:ext cx="51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(c)</a:t>
            </a:r>
            <a:endParaRPr lang="en-US" dirty="0"/>
          </a:p>
        </p:txBody>
      </p:sp>
      <p:sp>
        <p:nvSpPr>
          <p:cNvPr id="37" name="Date Placeholder 2">
            <a:extLst>
              <a:ext uri="{FF2B5EF4-FFF2-40B4-BE49-F238E27FC236}">
                <a16:creationId xmlns:a16="http://schemas.microsoft.com/office/drawing/2014/main" id="{8F10D4CB-DA8C-465D-A171-4AA64F17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F4B4FCD-2B41-4D4D-82C9-0E778B57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  <p:pic>
        <p:nvPicPr>
          <p:cNvPr id="39" name="Google Shape;856;p67" descr="\vec{E}=(ay\hat{j}-bz^2\hat{k}) \ N/C" title="MathEquation,#000000">
            <a:extLst>
              <a:ext uri="{FF2B5EF4-FFF2-40B4-BE49-F238E27FC236}">
                <a16:creationId xmlns:a16="http://schemas.microsoft.com/office/drawing/2014/main" id="{9F257232-AACD-4237-98A9-F51A81E35D6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971" y="2032234"/>
            <a:ext cx="2712476" cy="415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8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3" grpId="0" animBg="1"/>
      <p:bldP spid="84" grpId="0"/>
      <p:bldP spid="85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11d / 11e (SOLUCIÓN)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C7E261DF-7A56-456D-8013-4BDF73C25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072627"/>
                  </p:ext>
                </p:extLst>
              </p:nvPr>
            </p:nvGraphicFramePr>
            <p:xfrm>
              <a:off x="2494036" y="1297148"/>
              <a:ext cx="2556834" cy="3233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5070">
                      <a:extLst>
                        <a:ext uri="{9D8B030D-6E8A-4147-A177-3AD203B41FA5}">
                          <a16:colId xmlns:a16="http://schemas.microsoft.com/office/drawing/2014/main" val="3787301653"/>
                        </a:ext>
                      </a:extLst>
                    </a:gridCol>
                    <a:gridCol w="1691764">
                      <a:extLst>
                        <a:ext uri="{9D8B030D-6E8A-4147-A177-3AD203B41FA5}">
                          <a16:colId xmlns:a16="http://schemas.microsoft.com/office/drawing/2014/main" val="1015238887"/>
                        </a:ext>
                      </a:extLst>
                    </a:gridCol>
                  </a:tblGrid>
                  <a:tr h="5158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400" i="0" dirty="0">
                              <a:solidFill>
                                <a:schemeClr val="tx1"/>
                              </a:solidFill>
                            </a:rPr>
                            <a:t>CARA</a:t>
                          </a:r>
                          <a:endParaRPr lang="en-US" sz="14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𝛟</m:t>
                                    </m:r>
                                  </m:e>
                                  <m:sub>
                                    <m:r>
                                      <a:rPr lang="es-PE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𝐄</m:t>
                                    </m:r>
                                  </m:sub>
                                </m:sSub>
                                <m:r>
                                  <a:rPr lang="es-PE" sz="1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undOvr"/>
                                    <m:supHide m:val="on"/>
                                    <m:ctrlPr>
                                      <a:rPr lang="es-PE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8"/>
                                      </m:rPr>
                                      <a:rPr lang="es-PE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sub>
                                  <m:sup/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PE" sz="1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𝐄</m:t>
                                        </m:r>
                                      </m:e>
                                    </m:acc>
                                    <m:r>
                                      <a:rPr lang="en-US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PE" sz="1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e>
                                    </m:acc>
                                    <m:r>
                                      <a:rPr lang="es-PE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PE" sz="1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𝐝𝐀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049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1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(y = 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1" i="0" smtClean="0">
                                    <a:latin typeface="Cambria Math" panose="02040503050406030204" pitchFamily="18" charset="0"/>
                                  </a:rPr>
                                  <m:t>𝟐𝐚</m:t>
                                </m:r>
                                <m:sSup>
                                  <m:sSupPr>
                                    <m:ctrlPr>
                                      <a:rPr lang="es-PE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E" sz="1100" b="1" i="0" smtClean="0">
                                        <a:latin typeface="Cambria Math" panose="02040503050406030204" pitchFamily="18" charset="0"/>
                                      </a:rPr>
                                      <m:t>𝐋</m:t>
                                    </m:r>
                                  </m:e>
                                  <m:sup>
                                    <m:r>
                                      <a:rPr lang="es-PE" sz="11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9185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1’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(y = 0)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5356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2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(z = 3L)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PE" sz="1100" b="1" i="0" smtClean="0">
                                    <a:latin typeface="Cambria Math" panose="02040503050406030204" pitchFamily="18" charset="0"/>
                                  </a:rPr>
                                  <m:t>𝟗𝐛</m:t>
                                </m:r>
                                <m:sSup>
                                  <m:sSupPr>
                                    <m:ctrlPr>
                                      <a:rPr lang="es-PE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E" sz="1100" b="1" i="0" smtClean="0">
                                        <a:latin typeface="Cambria Math" panose="02040503050406030204" pitchFamily="18" charset="0"/>
                                      </a:rPr>
                                      <m:t>𝐋</m:t>
                                    </m:r>
                                  </m:e>
                                  <m:sup>
                                    <m:r>
                                      <a:rPr lang="es-PE" sz="1100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869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2’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(z = 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  <m:sSup>
                                  <m:sSupPr>
                                    <m:ctrlPr>
                                      <a:rPr lang="es-PE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E" sz="1100" b="1" i="0" smtClean="0">
                                        <a:latin typeface="Cambria Math" panose="02040503050406030204" pitchFamily="18" charset="0"/>
                                      </a:rPr>
                                      <m:t>𝐋</m:t>
                                    </m:r>
                                  </m:e>
                                  <m:sup>
                                    <m:r>
                                      <a:rPr lang="es-PE" sz="1100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681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3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(x = 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6866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3’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(x = 0)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1100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107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C7E261DF-7A56-456D-8013-4BDF73C25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072627"/>
                  </p:ext>
                </p:extLst>
              </p:nvPr>
            </p:nvGraphicFramePr>
            <p:xfrm>
              <a:off x="2494036" y="1297148"/>
              <a:ext cx="2556834" cy="3233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5070">
                      <a:extLst>
                        <a:ext uri="{9D8B030D-6E8A-4147-A177-3AD203B41FA5}">
                          <a16:colId xmlns:a16="http://schemas.microsoft.com/office/drawing/2014/main" val="3787301653"/>
                        </a:ext>
                      </a:extLst>
                    </a:gridCol>
                    <a:gridCol w="1691764">
                      <a:extLst>
                        <a:ext uri="{9D8B030D-6E8A-4147-A177-3AD203B41FA5}">
                          <a16:colId xmlns:a16="http://schemas.microsoft.com/office/drawing/2014/main" val="1015238887"/>
                        </a:ext>
                      </a:extLst>
                    </a:gridCol>
                  </a:tblGrid>
                  <a:tr h="65201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400" i="0" dirty="0">
                              <a:solidFill>
                                <a:schemeClr val="tx1"/>
                              </a:solidFill>
                            </a:rPr>
                            <a:t>CARA</a:t>
                          </a:r>
                          <a:endParaRPr lang="en-US" sz="14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439" t="-935" r="-1439" b="-399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04976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1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(y = 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439" t="-150000" r="-1439" b="-4930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918573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1’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(y = 0)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439" t="-257143" r="-1439" b="-4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5356929"/>
                      </a:ext>
                    </a:extLst>
                  </a:tr>
                  <a:tr h="4334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2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(z = 3L)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439" t="-352113" r="-1439" b="-30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9869669"/>
                      </a:ext>
                    </a:extLst>
                  </a:tr>
                  <a:tr h="4334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2’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(z = 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439" t="-445833" r="-1439" b="-19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368159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3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(x = L)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439" t="-561429" r="-1439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68663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s-PE" sz="1100" b="1" i="0" dirty="0"/>
                            <a:t>3’ </a:t>
                          </a:r>
                          <a:r>
                            <a:rPr lang="es-PE" sz="1100" b="1" i="0" dirty="0">
                              <a:solidFill>
                                <a:srgbClr val="FF0000"/>
                              </a:solidFill>
                            </a:rPr>
                            <a:t>(x = 0)</a:t>
                          </a:r>
                          <a:endParaRPr lang="en-US" sz="11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439" t="-661429" r="-143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10795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1" name="Google Shape;879;p68">
            <a:extLst>
              <a:ext uri="{FF2B5EF4-FFF2-40B4-BE49-F238E27FC236}">
                <a16:creationId xmlns:a16="http://schemas.microsoft.com/office/drawing/2014/main" id="{59157968-5792-4DC8-BAF8-6AF8B97FE9BD}"/>
              </a:ext>
            </a:extLst>
          </p:cNvPr>
          <p:cNvGrpSpPr/>
          <p:nvPr/>
        </p:nvGrpSpPr>
        <p:grpSpPr>
          <a:xfrm>
            <a:off x="76572" y="2030261"/>
            <a:ext cx="2295450" cy="1717826"/>
            <a:chOff x="2409975" y="4353875"/>
            <a:chExt cx="3060600" cy="2290435"/>
          </a:xfrm>
        </p:grpSpPr>
        <p:cxnSp>
          <p:nvCxnSpPr>
            <p:cNvPr id="42" name="Google Shape;880;p68">
              <a:extLst>
                <a:ext uri="{FF2B5EF4-FFF2-40B4-BE49-F238E27FC236}">
                  <a16:creationId xmlns:a16="http://schemas.microsoft.com/office/drawing/2014/main" id="{321FB499-5D83-4366-A4DB-98349743228A}"/>
                </a:ext>
              </a:extLst>
            </p:cNvPr>
            <p:cNvCxnSpPr/>
            <p:nvPr/>
          </p:nvCxnSpPr>
          <p:spPr>
            <a:xfrm rot="10800000">
              <a:off x="3222775" y="4468088"/>
              <a:ext cx="0" cy="147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" name="Google Shape;881;p68">
              <a:extLst>
                <a:ext uri="{FF2B5EF4-FFF2-40B4-BE49-F238E27FC236}">
                  <a16:creationId xmlns:a16="http://schemas.microsoft.com/office/drawing/2014/main" id="{32C77278-CA70-4184-9584-08E7C941E290}"/>
                </a:ext>
              </a:extLst>
            </p:cNvPr>
            <p:cNvCxnSpPr/>
            <p:nvPr/>
          </p:nvCxnSpPr>
          <p:spPr>
            <a:xfrm>
              <a:off x="3222775" y="5940788"/>
              <a:ext cx="220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" name="Google Shape;882;p68">
              <a:extLst>
                <a:ext uri="{FF2B5EF4-FFF2-40B4-BE49-F238E27FC236}">
                  <a16:creationId xmlns:a16="http://schemas.microsoft.com/office/drawing/2014/main" id="{E2853D26-1E5D-46CD-97BB-6D8E5B7C41D9}"/>
                </a:ext>
              </a:extLst>
            </p:cNvPr>
            <p:cNvSpPr/>
            <p:nvPr/>
          </p:nvSpPr>
          <p:spPr>
            <a:xfrm>
              <a:off x="3654575" y="5179375"/>
              <a:ext cx="1371600" cy="1015800"/>
            </a:xfrm>
            <a:prstGeom prst="cube">
              <a:avLst>
                <a:gd name="adj" fmla="val 25000"/>
              </a:avLst>
            </a:prstGeom>
            <a:noFill/>
            <a:ln w="2857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cxnSp>
          <p:nvCxnSpPr>
            <p:cNvPr id="45" name="Google Shape;883;p68">
              <a:extLst>
                <a:ext uri="{FF2B5EF4-FFF2-40B4-BE49-F238E27FC236}">
                  <a16:creationId xmlns:a16="http://schemas.microsoft.com/office/drawing/2014/main" id="{B81D7E3E-3B4E-4E9A-93EF-C9127ED84852}"/>
                </a:ext>
              </a:extLst>
            </p:cNvPr>
            <p:cNvCxnSpPr/>
            <p:nvPr/>
          </p:nvCxnSpPr>
          <p:spPr>
            <a:xfrm flipH="1">
              <a:off x="2625775" y="5940788"/>
              <a:ext cx="597000" cy="63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" name="Google Shape;884;p68">
              <a:extLst>
                <a:ext uri="{FF2B5EF4-FFF2-40B4-BE49-F238E27FC236}">
                  <a16:creationId xmlns:a16="http://schemas.microsoft.com/office/drawing/2014/main" id="{AF8CC346-6AEC-45D3-A477-129E7C6A02F6}"/>
                </a:ext>
              </a:extLst>
            </p:cNvPr>
            <p:cNvCxnSpPr/>
            <p:nvPr/>
          </p:nvCxnSpPr>
          <p:spPr>
            <a:xfrm flipH="1">
              <a:off x="3311575" y="5940788"/>
              <a:ext cx="597000" cy="63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885;p68">
              <a:extLst>
                <a:ext uri="{FF2B5EF4-FFF2-40B4-BE49-F238E27FC236}">
                  <a16:creationId xmlns:a16="http://schemas.microsoft.com/office/drawing/2014/main" id="{05D9DD52-70FA-4A01-BEC8-CC6AB13E7B94}"/>
                </a:ext>
              </a:extLst>
            </p:cNvPr>
            <p:cNvCxnSpPr/>
            <p:nvPr/>
          </p:nvCxnSpPr>
          <p:spPr>
            <a:xfrm rot="10800000">
              <a:off x="3908575" y="5167375"/>
              <a:ext cx="0" cy="77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886;p68">
              <a:extLst>
                <a:ext uri="{FF2B5EF4-FFF2-40B4-BE49-F238E27FC236}">
                  <a16:creationId xmlns:a16="http://schemas.microsoft.com/office/drawing/2014/main" id="{BF5B301C-B013-42D6-BADC-7258E33D9F5C}"/>
                </a:ext>
              </a:extLst>
            </p:cNvPr>
            <p:cNvCxnSpPr/>
            <p:nvPr/>
          </p:nvCxnSpPr>
          <p:spPr>
            <a:xfrm>
              <a:off x="2816375" y="6347775"/>
              <a:ext cx="736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49" name="Google Shape;887;p68">
              <a:extLst>
                <a:ext uri="{FF2B5EF4-FFF2-40B4-BE49-F238E27FC236}">
                  <a16:creationId xmlns:a16="http://schemas.microsoft.com/office/drawing/2014/main" id="{831F6A97-18CF-47E4-B096-ECC19BFB53BB}"/>
                </a:ext>
              </a:extLst>
            </p:cNvPr>
            <p:cNvSpPr txBox="1"/>
            <p:nvPr/>
          </p:nvSpPr>
          <p:spPr>
            <a:xfrm>
              <a:off x="3095775" y="6030275"/>
              <a:ext cx="16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0" name="Google Shape;888;p68">
              <a:extLst>
                <a:ext uri="{FF2B5EF4-FFF2-40B4-BE49-F238E27FC236}">
                  <a16:creationId xmlns:a16="http://schemas.microsoft.com/office/drawing/2014/main" id="{8A4C3EF3-AD7D-4D64-9266-13DB83A241B4}"/>
                </a:ext>
              </a:extLst>
            </p:cNvPr>
            <p:cNvSpPr txBox="1"/>
            <p:nvPr/>
          </p:nvSpPr>
          <p:spPr>
            <a:xfrm>
              <a:off x="2409975" y="6182675"/>
              <a:ext cx="16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y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1" name="Google Shape;889;p68">
              <a:extLst>
                <a:ext uri="{FF2B5EF4-FFF2-40B4-BE49-F238E27FC236}">
                  <a16:creationId xmlns:a16="http://schemas.microsoft.com/office/drawing/2014/main" id="{8FA82184-A83E-43D7-B7AC-1B6989B4E6E2}"/>
                </a:ext>
              </a:extLst>
            </p:cNvPr>
            <p:cNvSpPr txBox="1"/>
            <p:nvPr/>
          </p:nvSpPr>
          <p:spPr>
            <a:xfrm>
              <a:off x="2943375" y="4353875"/>
              <a:ext cx="16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x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2" name="Google Shape;890;p68">
              <a:extLst>
                <a:ext uri="{FF2B5EF4-FFF2-40B4-BE49-F238E27FC236}">
                  <a16:creationId xmlns:a16="http://schemas.microsoft.com/office/drawing/2014/main" id="{A8B8AE62-F28F-4524-9568-35C48518BD09}"/>
                </a:ext>
              </a:extLst>
            </p:cNvPr>
            <p:cNvSpPr txBox="1"/>
            <p:nvPr/>
          </p:nvSpPr>
          <p:spPr>
            <a:xfrm>
              <a:off x="5305575" y="5496875"/>
              <a:ext cx="16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z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3" name="Google Shape;891;p68">
              <a:extLst>
                <a:ext uri="{FF2B5EF4-FFF2-40B4-BE49-F238E27FC236}">
                  <a16:creationId xmlns:a16="http://schemas.microsoft.com/office/drawing/2014/main" id="{A8E96F7F-1253-43C6-B858-915C0677100C}"/>
                </a:ext>
              </a:extLst>
            </p:cNvPr>
            <p:cNvSpPr txBox="1"/>
            <p:nvPr/>
          </p:nvSpPr>
          <p:spPr>
            <a:xfrm>
              <a:off x="5000775" y="5344475"/>
              <a:ext cx="16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4" name="Google Shape;892;p68">
              <a:extLst>
                <a:ext uri="{FF2B5EF4-FFF2-40B4-BE49-F238E27FC236}">
                  <a16:creationId xmlns:a16="http://schemas.microsoft.com/office/drawing/2014/main" id="{67A21AF4-7D2B-4633-A66E-494CF06984EF}"/>
                </a:ext>
              </a:extLst>
            </p:cNvPr>
            <p:cNvSpPr txBox="1"/>
            <p:nvPr/>
          </p:nvSpPr>
          <p:spPr>
            <a:xfrm>
              <a:off x="4848375" y="5954075"/>
              <a:ext cx="16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5" name="Google Shape;893;p68">
              <a:extLst>
                <a:ext uri="{FF2B5EF4-FFF2-40B4-BE49-F238E27FC236}">
                  <a16:creationId xmlns:a16="http://schemas.microsoft.com/office/drawing/2014/main" id="{4F075E38-87E4-4C97-8B8F-29CF88ECC006}"/>
                </a:ext>
              </a:extLst>
            </p:cNvPr>
            <p:cNvSpPr txBox="1"/>
            <p:nvPr/>
          </p:nvSpPr>
          <p:spPr>
            <a:xfrm>
              <a:off x="4086375" y="6182675"/>
              <a:ext cx="4857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s-PE" sz="135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2L</a:t>
              </a:r>
              <a:endParaRPr sz="135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sp>
        <p:nvSpPr>
          <p:cNvPr id="56" name="Google Shape;894;p68">
            <a:extLst>
              <a:ext uri="{FF2B5EF4-FFF2-40B4-BE49-F238E27FC236}">
                <a16:creationId xmlns:a16="http://schemas.microsoft.com/office/drawing/2014/main" id="{84B26307-F073-4710-8E63-983600CDB702}"/>
              </a:ext>
            </a:extLst>
          </p:cNvPr>
          <p:cNvSpPr txBox="1"/>
          <p:nvPr/>
        </p:nvSpPr>
        <p:spPr>
          <a:xfrm>
            <a:off x="1405240" y="2880949"/>
            <a:ext cx="314325" cy="3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s-PE" sz="1350" dirty="0">
                <a:highlight>
                  <a:srgbClr val="FFFF00"/>
                </a:highlight>
              </a:rPr>
              <a:t>1’</a:t>
            </a:r>
            <a:endParaRPr sz="1350" dirty="0">
              <a:highlight>
                <a:srgbClr val="FFFF00"/>
              </a:highlight>
            </a:endParaRPr>
          </a:p>
        </p:txBody>
      </p:sp>
      <p:sp>
        <p:nvSpPr>
          <p:cNvPr id="73" name="Google Shape;895;p68">
            <a:extLst>
              <a:ext uri="{FF2B5EF4-FFF2-40B4-BE49-F238E27FC236}">
                <a16:creationId xmlns:a16="http://schemas.microsoft.com/office/drawing/2014/main" id="{524B12FF-A4D1-480F-B1FA-E176DA3EE6C1}"/>
              </a:ext>
            </a:extLst>
          </p:cNvPr>
          <p:cNvSpPr txBox="1"/>
          <p:nvPr/>
        </p:nvSpPr>
        <p:spPr>
          <a:xfrm>
            <a:off x="1224297" y="3083484"/>
            <a:ext cx="314325" cy="3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s-PE" sz="1350">
                <a:highlight>
                  <a:srgbClr val="FFFF00"/>
                </a:highlight>
              </a:rPr>
              <a:t>1</a:t>
            </a:r>
            <a:endParaRPr sz="1350">
              <a:highlight>
                <a:srgbClr val="FFFF00"/>
              </a:highlight>
            </a:endParaRPr>
          </a:p>
        </p:txBody>
      </p:sp>
      <p:sp>
        <p:nvSpPr>
          <p:cNvPr id="74" name="Google Shape;896;p68">
            <a:extLst>
              <a:ext uri="{FF2B5EF4-FFF2-40B4-BE49-F238E27FC236}">
                <a16:creationId xmlns:a16="http://schemas.microsoft.com/office/drawing/2014/main" id="{25F006EF-B6D9-476D-BF98-00C3A878E62F}"/>
              </a:ext>
            </a:extLst>
          </p:cNvPr>
          <p:cNvSpPr txBox="1"/>
          <p:nvPr/>
        </p:nvSpPr>
        <p:spPr>
          <a:xfrm>
            <a:off x="1780920" y="2952681"/>
            <a:ext cx="314325" cy="3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s-PE" sz="1350">
                <a:highlight>
                  <a:srgbClr val="FFFF00"/>
                </a:highlight>
              </a:rPr>
              <a:t>2</a:t>
            </a:r>
            <a:endParaRPr sz="1350">
              <a:highlight>
                <a:srgbClr val="FFFF00"/>
              </a:highlight>
            </a:endParaRPr>
          </a:p>
        </p:txBody>
      </p:sp>
      <p:sp>
        <p:nvSpPr>
          <p:cNvPr id="75" name="Google Shape;897;p68">
            <a:extLst>
              <a:ext uri="{FF2B5EF4-FFF2-40B4-BE49-F238E27FC236}">
                <a16:creationId xmlns:a16="http://schemas.microsoft.com/office/drawing/2014/main" id="{9C405BE2-DF49-4BC6-AAB4-15F57F6F5F33}"/>
              </a:ext>
            </a:extLst>
          </p:cNvPr>
          <p:cNvSpPr txBox="1"/>
          <p:nvPr/>
        </p:nvSpPr>
        <p:spPr>
          <a:xfrm>
            <a:off x="928470" y="2939831"/>
            <a:ext cx="314325" cy="3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s-PE" sz="1350" dirty="0">
                <a:highlight>
                  <a:srgbClr val="FFFF00"/>
                </a:highlight>
              </a:rPr>
              <a:t>2’</a:t>
            </a:r>
            <a:endParaRPr sz="1350" dirty="0">
              <a:highlight>
                <a:srgbClr val="FFFF00"/>
              </a:highlight>
            </a:endParaRPr>
          </a:p>
        </p:txBody>
      </p:sp>
      <p:sp>
        <p:nvSpPr>
          <p:cNvPr id="76" name="Google Shape;898;p68">
            <a:extLst>
              <a:ext uri="{FF2B5EF4-FFF2-40B4-BE49-F238E27FC236}">
                <a16:creationId xmlns:a16="http://schemas.microsoft.com/office/drawing/2014/main" id="{832D91D4-C5FD-4255-B0AA-EA941C0A56B2}"/>
              </a:ext>
            </a:extLst>
          </p:cNvPr>
          <p:cNvSpPr txBox="1"/>
          <p:nvPr/>
        </p:nvSpPr>
        <p:spPr>
          <a:xfrm>
            <a:off x="1352369" y="2612469"/>
            <a:ext cx="314325" cy="3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s-PE" sz="1350">
                <a:highlight>
                  <a:srgbClr val="FFFF00"/>
                </a:highlight>
              </a:rPr>
              <a:t>3</a:t>
            </a:r>
            <a:endParaRPr sz="1350">
              <a:highlight>
                <a:srgbClr val="FFFF00"/>
              </a:highlight>
            </a:endParaRPr>
          </a:p>
        </p:txBody>
      </p:sp>
      <p:sp>
        <p:nvSpPr>
          <p:cNvPr id="77" name="Google Shape;899;p68">
            <a:extLst>
              <a:ext uri="{FF2B5EF4-FFF2-40B4-BE49-F238E27FC236}">
                <a16:creationId xmlns:a16="http://schemas.microsoft.com/office/drawing/2014/main" id="{17DA1F01-2895-432D-8EE2-4F19C1893B42}"/>
              </a:ext>
            </a:extLst>
          </p:cNvPr>
          <p:cNvSpPr txBox="1"/>
          <p:nvPr/>
        </p:nvSpPr>
        <p:spPr>
          <a:xfrm>
            <a:off x="1405240" y="3203211"/>
            <a:ext cx="314325" cy="3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s-PE" sz="1350" dirty="0">
                <a:highlight>
                  <a:srgbClr val="FFFF00"/>
                </a:highlight>
              </a:rPr>
              <a:t>3’</a:t>
            </a:r>
            <a:endParaRPr sz="1350" dirty="0">
              <a:highlight>
                <a:srgbClr val="FFFF00"/>
              </a:highlight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9063F871-3BF8-4EED-92F6-F216BC68DBDD}"/>
              </a:ext>
            </a:extLst>
          </p:cNvPr>
          <p:cNvSpPr/>
          <p:nvPr/>
        </p:nvSpPr>
        <p:spPr>
          <a:xfrm rot="10800000">
            <a:off x="5085304" y="1264683"/>
            <a:ext cx="225600" cy="3232531"/>
          </a:xfrm>
          <a:prstGeom prst="leftBrace">
            <a:avLst>
              <a:gd name="adj1" fmla="val 8333"/>
              <a:gd name="adj2" fmla="val 8633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F7F31F-0FD3-462A-8730-7CD63426CDF8}"/>
                  </a:ext>
                </a:extLst>
              </p:cNvPr>
              <p:cNvSpPr/>
              <p:nvPr/>
            </p:nvSpPr>
            <p:spPr>
              <a:xfrm>
                <a:off x="5279627" y="1230836"/>
                <a:ext cx="2542320" cy="721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20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b="0" i="1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s-PE" sz="2000" b="0" i="1">
                          <a:latin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PE" sz="2000" b="0" i="1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s-PE" sz="20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m:rPr>
                          <m:sty m:val="p"/>
                        </m:rPr>
                        <a:rPr lang="es-PE" sz="2000" b="0" i="1">
                          <a:latin typeface="Cambria Math" panose="02040503050406030204" pitchFamily="18" charset="0"/>
                        </a:rPr>
                        <m:t>b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PE" sz="2000" b="0" i="1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s-PE" sz="20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F7F31F-0FD3-462A-8730-7CD63426C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627" y="1230836"/>
                <a:ext cx="2542320" cy="721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8C0B045A-0BA8-4437-8838-55826DCB9967}"/>
              </a:ext>
            </a:extLst>
          </p:cNvPr>
          <p:cNvSpPr txBox="1"/>
          <p:nvPr/>
        </p:nvSpPr>
        <p:spPr>
          <a:xfrm>
            <a:off x="6380601" y="3057039"/>
            <a:ext cx="1353152" cy="64633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C67728-A479-45A3-80EB-DF772CAAE2E3}"/>
                  </a:ext>
                </a:extLst>
              </p:cNvPr>
              <p:cNvSpPr/>
              <p:nvPr/>
            </p:nvSpPr>
            <p:spPr>
              <a:xfrm>
                <a:off x="6356609" y="3067786"/>
                <a:ext cx="1414425" cy="675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s-PE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𝐄𝐍𝐂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C67728-A479-45A3-80EB-DF772CAAE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609" y="3067786"/>
                <a:ext cx="1414425" cy="675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Google Shape;919;p69">
            <a:extLst>
              <a:ext uri="{FF2B5EF4-FFF2-40B4-BE49-F238E27FC236}">
                <a16:creationId xmlns:a16="http://schemas.microsoft.com/office/drawing/2014/main" id="{27A1361B-96BF-4AC1-AD11-B68C38287E7F}"/>
              </a:ext>
            </a:extLst>
          </p:cNvPr>
          <p:cNvSpPr txBox="1"/>
          <p:nvPr/>
        </p:nvSpPr>
        <p:spPr>
          <a:xfrm>
            <a:off x="5315437" y="1905580"/>
            <a:ext cx="3862119" cy="106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 que ya se conoce el flujo neto, podemos usar la Ley de Gauss para determinar la carga neta: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919;p69">
            <a:extLst>
              <a:ext uri="{FF2B5EF4-FFF2-40B4-BE49-F238E27FC236}">
                <a16:creationId xmlns:a16="http://schemas.microsoft.com/office/drawing/2014/main" id="{D47F02B3-8ED9-4B6E-B9E0-4ABA4EF9EA48}"/>
              </a:ext>
            </a:extLst>
          </p:cNvPr>
          <p:cNvSpPr txBox="1"/>
          <p:nvPr/>
        </p:nvSpPr>
        <p:spPr>
          <a:xfrm>
            <a:off x="7631848" y="1394212"/>
            <a:ext cx="872098" cy="49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PE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Flecha derecha 64">
            <a:extLst>
              <a:ext uri="{FF2B5EF4-FFF2-40B4-BE49-F238E27FC236}">
                <a16:creationId xmlns:a16="http://schemas.microsoft.com/office/drawing/2014/main" id="{B25E4D46-6D3E-4068-941F-C3C600A3612F}"/>
              </a:ext>
            </a:extLst>
          </p:cNvPr>
          <p:cNvSpPr/>
          <p:nvPr/>
        </p:nvSpPr>
        <p:spPr>
          <a:xfrm>
            <a:off x="5422223" y="3909328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F0ADC32-267D-4D60-8E63-CAC18CCDA5AC}"/>
                  </a:ext>
                </a:extLst>
              </p:cNvPr>
              <p:cNvSpPr/>
              <p:nvPr/>
            </p:nvSpPr>
            <p:spPr>
              <a:xfrm>
                <a:off x="5905662" y="3980152"/>
                <a:ext cx="3093411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𝐄𝐍𝐂</m:t>
                          </m:r>
                        </m:sub>
                      </m:sSub>
                      <m:r>
                        <a:rPr lang="es-PE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s-PE" sz="20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𝟐𝐚</m:t>
                          </m:r>
                          <m:sSup>
                            <m:sSupPr>
                              <m:ctrlPr>
                                <a:rPr lang="es-PE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𝟖𝐛</m:t>
                          </m:r>
                          <m:sSup>
                            <m:sSupPr>
                              <m:ctrlPr>
                                <a:rPr lang="es-PE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F0ADC32-267D-4D60-8E63-CAC18CCDA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662" y="3980152"/>
                <a:ext cx="3093411" cy="439736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2D830CAE-5A39-44F7-A2B8-721E6663B914}"/>
              </a:ext>
            </a:extLst>
          </p:cNvPr>
          <p:cNvSpPr/>
          <p:nvPr/>
        </p:nvSpPr>
        <p:spPr>
          <a:xfrm>
            <a:off x="5989739" y="3895480"/>
            <a:ext cx="2867785" cy="538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8E0F344-62E3-426F-9451-0C1DCDCC4AA5}"/>
              </a:ext>
            </a:extLst>
          </p:cNvPr>
          <p:cNvCxnSpPr>
            <a:cxnSpLocks/>
          </p:cNvCxnSpPr>
          <p:nvPr/>
        </p:nvCxnSpPr>
        <p:spPr>
          <a:xfrm>
            <a:off x="99801" y="4706225"/>
            <a:ext cx="88344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 Título">
            <a:extLst>
              <a:ext uri="{FF2B5EF4-FFF2-40B4-BE49-F238E27FC236}">
                <a16:creationId xmlns:a16="http://schemas.microsoft.com/office/drawing/2014/main" id="{081D4FC0-0592-4FCF-9EE1-8A1D95702F41}"/>
              </a:ext>
            </a:extLst>
          </p:cNvPr>
          <p:cNvSpPr txBox="1">
            <a:spLocks/>
          </p:cNvSpPr>
          <p:nvPr/>
        </p:nvSpPr>
        <p:spPr>
          <a:xfrm>
            <a:off x="11629" y="4762960"/>
            <a:ext cx="978272" cy="630429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ES" sz="4000" b="1" dirty="0">
                <a:latin typeface="+mn-lt"/>
              </a:rPr>
              <a:t>(e.)</a:t>
            </a:r>
          </a:p>
        </p:txBody>
      </p:sp>
      <p:sp>
        <p:nvSpPr>
          <p:cNvPr id="65" name="1 Título">
            <a:extLst>
              <a:ext uri="{FF2B5EF4-FFF2-40B4-BE49-F238E27FC236}">
                <a16:creationId xmlns:a16="http://schemas.microsoft.com/office/drawing/2014/main" id="{93E557F2-E13C-4F35-8702-CCAA0F245675}"/>
              </a:ext>
            </a:extLst>
          </p:cNvPr>
          <p:cNvSpPr txBox="1">
            <a:spLocks/>
          </p:cNvSpPr>
          <p:nvPr/>
        </p:nvSpPr>
        <p:spPr>
          <a:xfrm>
            <a:off x="3343" y="1171591"/>
            <a:ext cx="978272" cy="630429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ES" sz="4000" b="1" dirty="0">
                <a:latin typeface="+mn-lt"/>
              </a:rPr>
              <a:t>(d.)</a:t>
            </a:r>
          </a:p>
        </p:txBody>
      </p:sp>
      <p:sp>
        <p:nvSpPr>
          <p:cNvPr id="66" name="Google Shape;920;p69">
            <a:extLst>
              <a:ext uri="{FF2B5EF4-FFF2-40B4-BE49-F238E27FC236}">
                <a16:creationId xmlns:a16="http://schemas.microsoft.com/office/drawing/2014/main" id="{AEC9571C-289C-49FD-9D11-681326885C5D}"/>
              </a:ext>
            </a:extLst>
          </p:cNvPr>
          <p:cNvSpPr txBox="1"/>
          <p:nvPr/>
        </p:nvSpPr>
        <p:spPr>
          <a:xfrm>
            <a:off x="953637" y="4808588"/>
            <a:ext cx="3596646" cy="75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flujo neto será nulo si la </a:t>
            </a:r>
            <a:r>
              <a:rPr lang="es-PE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nueva carga encerrada es cero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B9B6FA4-1BB9-444E-9C6E-9A993B42F230}"/>
                  </a:ext>
                </a:extLst>
              </p:cNvPr>
              <p:cNvSpPr/>
              <p:nvPr/>
            </p:nvSpPr>
            <p:spPr>
              <a:xfrm>
                <a:off x="1406626" y="5582631"/>
                <a:ext cx="25803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PE" sz="2000" b="0" i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b="0" i="0"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  <m:sup>
                          <m: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s-PE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B9B6FA4-1BB9-444E-9C6E-9A993B42F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26" y="5582631"/>
                <a:ext cx="2580386" cy="400110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lecha derecha 64">
            <a:extLst>
              <a:ext uri="{FF2B5EF4-FFF2-40B4-BE49-F238E27FC236}">
                <a16:creationId xmlns:a16="http://schemas.microsoft.com/office/drawing/2014/main" id="{E2478160-1326-4BA7-AA15-1B245155E6C1}"/>
              </a:ext>
            </a:extLst>
          </p:cNvPr>
          <p:cNvSpPr/>
          <p:nvPr/>
        </p:nvSpPr>
        <p:spPr>
          <a:xfrm>
            <a:off x="4672426" y="5066510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665E236-1BF2-4AFE-8925-0EFF6895EF8A}"/>
                  </a:ext>
                </a:extLst>
              </p:cNvPr>
              <p:cNvSpPr/>
              <p:nvPr/>
            </p:nvSpPr>
            <p:spPr>
              <a:xfrm>
                <a:off x="5503853" y="4996344"/>
                <a:ext cx="2813463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s-PE" sz="2000" b="1" i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s-PE" sz="20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𝟐𝐚</m:t>
                          </m:r>
                          <m:sSup>
                            <m:sSupPr>
                              <m:ctrlPr>
                                <a:rPr lang="es-PE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𝟖𝐛</m:t>
                          </m:r>
                          <m:sSup>
                            <m:sSupPr>
                              <m:ctrlPr>
                                <a:rPr lang="es-PE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665E236-1BF2-4AFE-8925-0EFF6895E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853" y="4996344"/>
                <a:ext cx="2813463" cy="439736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AFDBF03B-A8AC-4F98-B9D4-8C4259C76296}"/>
              </a:ext>
            </a:extLst>
          </p:cNvPr>
          <p:cNvSpPr/>
          <p:nvPr/>
        </p:nvSpPr>
        <p:spPr>
          <a:xfrm>
            <a:off x="5449531" y="4934407"/>
            <a:ext cx="2867785" cy="538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1 Título">
            <a:extLst>
              <a:ext uri="{FF2B5EF4-FFF2-40B4-BE49-F238E27FC236}">
                <a16:creationId xmlns:a16="http://schemas.microsoft.com/office/drawing/2014/main" id="{FE6A51D2-171D-49D2-A238-2BA38B60266B}"/>
              </a:ext>
            </a:extLst>
          </p:cNvPr>
          <p:cNvSpPr txBox="1">
            <a:spLocks/>
          </p:cNvSpPr>
          <p:nvPr/>
        </p:nvSpPr>
        <p:spPr>
          <a:xfrm>
            <a:off x="5273163" y="5573368"/>
            <a:ext cx="3689073" cy="445154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ES" sz="2000" b="1" u="sng" dirty="0"/>
              <a:t>NOTA</a:t>
            </a:r>
            <a:r>
              <a:rPr lang="es-ES" sz="2000" b="1" dirty="0"/>
              <a:t>: El punto (L/2; L/2; 2L) está dentro de la superficie cerrada.</a:t>
            </a:r>
          </a:p>
        </p:txBody>
      </p:sp>
      <p:sp>
        <p:nvSpPr>
          <p:cNvPr id="72" name="Date Placeholder 2">
            <a:extLst>
              <a:ext uri="{FF2B5EF4-FFF2-40B4-BE49-F238E27FC236}">
                <a16:creationId xmlns:a16="http://schemas.microsoft.com/office/drawing/2014/main" id="{C4EF4393-F167-4010-B41C-9776E02F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78" name="Footer Placeholder 4">
            <a:extLst>
              <a:ext uri="{FF2B5EF4-FFF2-40B4-BE49-F238E27FC236}">
                <a16:creationId xmlns:a16="http://schemas.microsoft.com/office/drawing/2014/main" id="{45F55E14-76B7-4DBF-9F48-9025DD6C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32798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" grpId="0"/>
      <p:bldP spid="57" grpId="0" animBg="1"/>
      <p:bldP spid="9" grpId="0"/>
      <p:bldP spid="58" grpId="0"/>
      <p:bldP spid="59" grpId="0"/>
      <p:bldP spid="60" grpId="0" animBg="1"/>
      <p:bldP spid="61" grpId="0"/>
      <p:bldP spid="62" grpId="0" animBg="1"/>
      <p:bldP spid="64" grpId="0"/>
      <p:bldP spid="66" grpId="0"/>
      <p:bldP spid="67" grpId="0"/>
      <p:bldP spid="68" grpId="0" animBg="1"/>
      <p:bldP spid="69" grpId="0"/>
      <p:bldP spid="70" grpId="0" animBg="1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APLICACIONES DE LA LEY DE GAUSS</a:t>
            </a:r>
          </a:p>
        </p:txBody>
      </p:sp>
      <p:sp>
        <p:nvSpPr>
          <p:cNvPr id="22" name="1 Título">
            <a:extLst>
              <a:ext uri="{FF2B5EF4-FFF2-40B4-BE49-F238E27FC236}">
                <a16:creationId xmlns:a16="http://schemas.microsoft.com/office/drawing/2014/main" id="{F4101CFD-35AE-4D67-8205-509ADAB49C68}"/>
              </a:ext>
            </a:extLst>
          </p:cNvPr>
          <p:cNvSpPr txBox="1">
            <a:spLocks/>
          </p:cNvSpPr>
          <p:nvPr/>
        </p:nvSpPr>
        <p:spPr>
          <a:xfrm>
            <a:off x="54160" y="1195420"/>
            <a:ext cx="9089840" cy="484024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PE" dirty="0">
                <a:latin typeface="+mn-lt"/>
              </a:rPr>
              <a:t>La ley de Gauss siempre es válida, pero una de sus aplicaciones más importantes es la siguiente:</a:t>
            </a:r>
          </a:p>
          <a:p>
            <a:pPr algn="just" eaLnBrk="1" hangingPunct="1">
              <a:defRPr/>
            </a:pPr>
            <a:endParaRPr lang="es-ES" sz="1400" dirty="0">
              <a:latin typeface="+mn-lt"/>
            </a:endParaRPr>
          </a:p>
        </p:txBody>
      </p:sp>
      <p:sp>
        <p:nvSpPr>
          <p:cNvPr id="24" name="1 Título">
            <a:extLst>
              <a:ext uri="{FF2B5EF4-FFF2-40B4-BE49-F238E27FC236}">
                <a16:creationId xmlns:a16="http://schemas.microsoft.com/office/drawing/2014/main" id="{5F479347-E284-46FF-833C-CA03F6954B5A}"/>
              </a:ext>
            </a:extLst>
          </p:cNvPr>
          <p:cNvSpPr txBox="1">
            <a:spLocks/>
          </p:cNvSpPr>
          <p:nvPr/>
        </p:nvSpPr>
        <p:spPr>
          <a:xfrm>
            <a:off x="977804" y="1522463"/>
            <a:ext cx="6925437" cy="484024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s-PE" sz="2000" dirty="0">
                <a:solidFill>
                  <a:srgbClr val="FF0000"/>
                </a:solidFill>
                <a:latin typeface="+mn-lt"/>
              </a:rPr>
              <a:t>“Si se conoce la distribución de carga eléctrica y se tiene CIERTAS SIMETRÍAS, se puede obtener el módulo del campo eléctrico.”</a:t>
            </a:r>
          </a:p>
          <a:p>
            <a:pPr algn="just" eaLnBrk="1" hangingPunct="1">
              <a:defRPr/>
            </a:pPr>
            <a:endParaRPr lang="es-ES" sz="1400" dirty="0">
              <a:latin typeface="+mn-lt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8718E598-BE94-4DE8-B817-7525E5CB7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75" y="2853187"/>
            <a:ext cx="3171825" cy="2466975"/>
          </a:xfrm>
          <a:prstGeom prst="rect">
            <a:avLst/>
          </a:prstGeom>
        </p:spPr>
      </p:pic>
      <p:pic>
        <p:nvPicPr>
          <p:cNvPr id="98" name="Picture 25">
            <a:extLst>
              <a:ext uri="{FF2B5EF4-FFF2-40B4-BE49-F238E27FC236}">
                <a16:creationId xmlns:a16="http://schemas.microsoft.com/office/drawing/2014/main" id="{836A13B2-1811-42B0-8D19-556F3309C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6347915" y="3024654"/>
            <a:ext cx="333257" cy="95811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DBC12313-21DE-400B-AFED-7F0BB309A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756900" y="3004506"/>
            <a:ext cx="2619375" cy="246697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3221017-4C78-4658-934C-70D54897B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896" y="3026532"/>
            <a:ext cx="228600" cy="65722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EED31EF5-FFC8-4925-A49A-62F0BD66C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43" y="2994150"/>
            <a:ext cx="228600" cy="657225"/>
          </a:xfrm>
          <a:prstGeom prst="rect">
            <a:avLst/>
          </a:prstGeom>
        </p:spPr>
      </p:pic>
      <p:cxnSp>
        <p:nvCxnSpPr>
          <p:cNvPr id="102" name="Conector recto de flecha 8">
            <a:extLst>
              <a:ext uri="{FF2B5EF4-FFF2-40B4-BE49-F238E27FC236}">
                <a16:creationId xmlns:a16="http://schemas.microsoft.com/office/drawing/2014/main" id="{DC9629C0-C71C-4B86-9239-29D95F0A0CD3}"/>
              </a:ext>
            </a:extLst>
          </p:cNvPr>
          <p:cNvCxnSpPr>
            <a:cxnSpLocks/>
          </p:cNvCxnSpPr>
          <p:nvPr/>
        </p:nvCxnSpPr>
        <p:spPr>
          <a:xfrm flipV="1">
            <a:off x="1469579" y="2936939"/>
            <a:ext cx="0" cy="495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7764FE3C-BB6B-4E52-BA37-7AA312C64BA2}"/>
              </a:ext>
            </a:extLst>
          </p:cNvPr>
          <p:cNvSpPr/>
          <p:nvPr/>
        </p:nvSpPr>
        <p:spPr>
          <a:xfrm>
            <a:off x="832166" y="3432104"/>
            <a:ext cx="1285749" cy="12047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EB0ABF1-607C-4D8B-A9B6-4995824AB2F4}"/>
                  </a:ext>
                </a:extLst>
              </p:cNvPr>
              <p:cNvSpPr/>
              <p:nvPr/>
            </p:nvSpPr>
            <p:spPr>
              <a:xfrm flipH="1">
                <a:off x="4611089" y="4843731"/>
                <a:ext cx="680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𝐒𝐆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EB0ABF1-607C-4D8B-A9B6-4995824AB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11089" y="4843731"/>
                <a:ext cx="68077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ylinder 104">
            <a:extLst>
              <a:ext uri="{FF2B5EF4-FFF2-40B4-BE49-F238E27FC236}">
                <a16:creationId xmlns:a16="http://schemas.microsoft.com/office/drawing/2014/main" id="{8533C243-5FBE-48EC-B35A-507DE48DBF26}"/>
              </a:ext>
            </a:extLst>
          </p:cNvPr>
          <p:cNvSpPr/>
          <p:nvPr/>
        </p:nvSpPr>
        <p:spPr>
          <a:xfrm rot="16200000">
            <a:off x="3599552" y="3427138"/>
            <a:ext cx="1288568" cy="1544617"/>
          </a:xfrm>
          <a:prstGeom prst="ca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FBB1CDD-D192-4EA0-BE91-46D60C961670}"/>
              </a:ext>
            </a:extLst>
          </p:cNvPr>
          <p:cNvSpPr/>
          <p:nvPr/>
        </p:nvSpPr>
        <p:spPr>
          <a:xfrm>
            <a:off x="4006457" y="3575915"/>
            <a:ext cx="426863" cy="1224929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B8AA253-1D6C-4E76-96CB-6798C9FA3530}"/>
                  </a:ext>
                </a:extLst>
              </p:cNvPr>
              <p:cNvSpPr/>
              <p:nvPr/>
            </p:nvSpPr>
            <p:spPr>
              <a:xfrm>
                <a:off x="4207136" y="2771566"/>
                <a:ext cx="452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B8AA253-1D6C-4E76-96CB-6798C9FA3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136" y="2771566"/>
                <a:ext cx="452367" cy="461665"/>
              </a:xfrm>
              <a:prstGeom prst="rect">
                <a:avLst/>
              </a:prstGeom>
              <a:blipFill>
                <a:blip r:embed="rId7"/>
                <a:stretch>
                  <a:fillRect r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recto de flecha 8">
            <a:extLst>
              <a:ext uri="{FF2B5EF4-FFF2-40B4-BE49-F238E27FC236}">
                <a16:creationId xmlns:a16="http://schemas.microsoft.com/office/drawing/2014/main" id="{0C1534D9-05B9-44A1-B32A-A0674097C1EB}"/>
              </a:ext>
            </a:extLst>
          </p:cNvPr>
          <p:cNvCxnSpPr>
            <a:cxnSpLocks/>
          </p:cNvCxnSpPr>
          <p:nvPr/>
        </p:nvCxnSpPr>
        <p:spPr>
          <a:xfrm flipH="1" flipV="1">
            <a:off x="4091872" y="3101476"/>
            <a:ext cx="6008" cy="4529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3935251-43EA-4BBD-848C-D10AE518424C}"/>
                  </a:ext>
                </a:extLst>
              </p:cNvPr>
              <p:cNvSpPr/>
              <p:nvPr/>
            </p:nvSpPr>
            <p:spPr>
              <a:xfrm>
                <a:off x="3646156" y="2907954"/>
                <a:ext cx="468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3935251-43EA-4BBD-848C-D10AE5184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56" y="2907954"/>
                <a:ext cx="468398" cy="461665"/>
              </a:xfrm>
              <a:prstGeom prst="rect">
                <a:avLst/>
              </a:prstGeom>
              <a:blipFill>
                <a:blip r:embed="rId8"/>
                <a:stretch>
                  <a:fillRect t="-6579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ector recto de flecha 8">
            <a:extLst>
              <a:ext uri="{FF2B5EF4-FFF2-40B4-BE49-F238E27FC236}">
                <a16:creationId xmlns:a16="http://schemas.microsoft.com/office/drawing/2014/main" id="{56D6BE92-CAFE-44AC-AB2B-D742AF2FFEC9}"/>
              </a:ext>
            </a:extLst>
          </p:cNvPr>
          <p:cNvCxnSpPr>
            <a:cxnSpLocks/>
          </p:cNvCxnSpPr>
          <p:nvPr/>
        </p:nvCxnSpPr>
        <p:spPr>
          <a:xfrm flipH="1" flipV="1">
            <a:off x="3131491" y="3562623"/>
            <a:ext cx="483271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05EFACA-C406-4A18-81EA-C36FDC2C87AF}"/>
                  </a:ext>
                </a:extLst>
              </p:cNvPr>
              <p:cNvSpPr/>
              <p:nvPr/>
            </p:nvSpPr>
            <p:spPr>
              <a:xfrm>
                <a:off x="2940766" y="3124445"/>
                <a:ext cx="468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05EFACA-C406-4A18-81EA-C36FDC2C8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766" y="3124445"/>
                <a:ext cx="468398" cy="461665"/>
              </a:xfrm>
              <a:prstGeom prst="rect">
                <a:avLst/>
              </a:prstGeom>
              <a:blipFill>
                <a:blip r:embed="rId9"/>
                <a:stretch>
                  <a:fillRect t="-6667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9CA745A-7AAF-4B48-938E-62B2E3C0FA81}"/>
                  </a:ext>
                </a:extLst>
              </p:cNvPr>
              <p:cNvSpPr/>
              <p:nvPr/>
            </p:nvSpPr>
            <p:spPr>
              <a:xfrm>
                <a:off x="3197319" y="2764405"/>
                <a:ext cx="452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9CA745A-7AAF-4B48-938E-62B2E3C0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19" y="2764405"/>
                <a:ext cx="452367" cy="461665"/>
              </a:xfrm>
              <a:prstGeom prst="rect">
                <a:avLst/>
              </a:prstGeom>
              <a:blipFill>
                <a:blip r:embed="rId10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ector recto de flecha 8">
            <a:extLst>
              <a:ext uri="{FF2B5EF4-FFF2-40B4-BE49-F238E27FC236}">
                <a16:creationId xmlns:a16="http://schemas.microsoft.com/office/drawing/2014/main" id="{66B61EEE-D9B2-4233-8732-91553D61E1B8}"/>
              </a:ext>
            </a:extLst>
          </p:cNvPr>
          <p:cNvCxnSpPr>
            <a:cxnSpLocks/>
          </p:cNvCxnSpPr>
          <p:nvPr/>
        </p:nvCxnSpPr>
        <p:spPr>
          <a:xfrm flipV="1">
            <a:off x="4884338" y="3575914"/>
            <a:ext cx="632227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FA4975B-BD7E-4B83-9A3B-4A2624018B83}"/>
                  </a:ext>
                </a:extLst>
              </p:cNvPr>
              <p:cNvSpPr/>
              <p:nvPr/>
            </p:nvSpPr>
            <p:spPr>
              <a:xfrm>
                <a:off x="5237154" y="3125559"/>
                <a:ext cx="468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FA4975B-BD7E-4B83-9A3B-4A2624018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154" y="3125559"/>
                <a:ext cx="468398" cy="461665"/>
              </a:xfrm>
              <a:prstGeom prst="rect">
                <a:avLst/>
              </a:prstGeom>
              <a:blipFill>
                <a:blip r:embed="rId11"/>
                <a:stretch>
                  <a:fillRect t="-6667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9883356-AC2B-4CF8-92F7-835E4716BB10}"/>
                  </a:ext>
                </a:extLst>
              </p:cNvPr>
              <p:cNvSpPr/>
              <p:nvPr/>
            </p:nvSpPr>
            <p:spPr>
              <a:xfrm>
                <a:off x="4887152" y="2775347"/>
                <a:ext cx="452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9883356-AC2B-4CF8-92F7-835E4716B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152" y="2775347"/>
                <a:ext cx="452367" cy="461665"/>
              </a:xfrm>
              <a:prstGeom prst="rect">
                <a:avLst/>
              </a:prstGeom>
              <a:blipFill>
                <a:blip r:embed="rId12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ector recto de flecha 8">
            <a:extLst>
              <a:ext uri="{FF2B5EF4-FFF2-40B4-BE49-F238E27FC236}">
                <a16:creationId xmlns:a16="http://schemas.microsoft.com/office/drawing/2014/main" id="{E42FE744-3CA0-4450-B946-43171A9AA77F}"/>
              </a:ext>
            </a:extLst>
          </p:cNvPr>
          <p:cNvCxnSpPr>
            <a:cxnSpLocks/>
          </p:cNvCxnSpPr>
          <p:nvPr/>
        </p:nvCxnSpPr>
        <p:spPr>
          <a:xfrm flipV="1">
            <a:off x="8110484" y="4569082"/>
            <a:ext cx="632227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C604A8B-E533-4220-9C74-C8FD9FB05ECD}"/>
                  </a:ext>
                </a:extLst>
              </p:cNvPr>
              <p:cNvSpPr/>
              <p:nvPr/>
            </p:nvSpPr>
            <p:spPr>
              <a:xfrm>
                <a:off x="8600621" y="4488125"/>
                <a:ext cx="468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C604A8B-E533-4220-9C74-C8FD9FB05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621" y="4488125"/>
                <a:ext cx="468398" cy="461665"/>
              </a:xfrm>
              <a:prstGeom prst="rect">
                <a:avLst/>
              </a:prstGeom>
              <a:blipFill>
                <a:blip r:embed="rId13"/>
                <a:stretch>
                  <a:fillRect t="-6579" r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ector recto de flecha 8">
            <a:extLst>
              <a:ext uri="{FF2B5EF4-FFF2-40B4-BE49-F238E27FC236}">
                <a16:creationId xmlns:a16="http://schemas.microsoft.com/office/drawing/2014/main" id="{F4A45382-6364-4612-AE73-5D95D8B61E42}"/>
              </a:ext>
            </a:extLst>
          </p:cNvPr>
          <p:cNvCxnSpPr>
            <a:cxnSpLocks/>
          </p:cNvCxnSpPr>
          <p:nvPr/>
        </p:nvCxnSpPr>
        <p:spPr>
          <a:xfrm flipH="1" flipV="1">
            <a:off x="6248169" y="4569082"/>
            <a:ext cx="483271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9FD16EA-725F-4B02-9A2E-629E0F53D0B6}"/>
                  </a:ext>
                </a:extLst>
              </p:cNvPr>
              <p:cNvSpPr/>
              <p:nvPr/>
            </p:nvSpPr>
            <p:spPr>
              <a:xfrm>
                <a:off x="5915574" y="4528287"/>
                <a:ext cx="468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9FD16EA-725F-4B02-9A2E-629E0F53D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74" y="4528287"/>
                <a:ext cx="468398" cy="461665"/>
              </a:xfrm>
              <a:prstGeom prst="rect">
                <a:avLst/>
              </a:prstGeom>
              <a:blipFill>
                <a:blip r:embed="rId14"/>
                <a:stretch>
                  <a:fillRect t="-6579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4107952-AD00-4DCD-90E3-A7D3FBE57DF5}"/>
                  </a:ext>
                </a:extLst>
              </p:cNvPr>
              <p:cNvSpPr/>
              <p:nvPr/>
            </p:nvSpPr>
            <p:spPr>
              <a:xfrm>
                <a:off x="8641299" y="3549107"/>
                <a:ext cx="452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4107952-AD00-4DCD-90E3-A7D3FBE57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299" y="3549107"/>
                <a:ext cx="452367" cy="461665"/>
              </a:xfrm>
              <a:prstGeom prst="rect">
                <a:avLst/>
              </a:prstGeom>
              <a:blipFill>
                <a:blip r:embed="rId15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BE77FDF-5BFC-4624-AA6D-415403F5E488}"/>
                  </a:ext>
                </a:extLst>
              </p:cNvPr>
              <p:cNvSpPr/>
              <p:nvPr/>
            </p:nvSpPr>
            <p:spPr>
              <a:xfrm>
                <a:off x="5721480" y="4344569"/>
                <a:ext cx="452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BE77FDF-5BFC-4624-AA6D-415403F5E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480" y="4344569"/>
                <a:ext cx="452367" cy="461665"/>
              </a:xfrm>
              <a:prstGeom prst="rect">
                <a:avLst/>
              </a:prstGeom>
              <a:blipFill>
                <a:blip r:embed="rId16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Conector recto de flecha 8">
            <a:extLst>
              <a:ext uri="{FF2B5EF4-FFF2-40B4-BE49-F238E27FC236}">
                <a16:creationId xmlns:a16="http://schemas.microsoft.com/office/drawing/2014/main" id="{1621B843-FA96-414E-9978-88C17438BB3B}"/>
              </a:ext>
            </a:extLst>
          </p:cNvPr>
          <p:cNvCxnSpPr>
            <a:cxnSpLocks/>
          </p:cNvCxnSpPr>
          <p:nvPr/>
        </p:nvCxnSpPr>
        <p:spPr>
          <a:xfrm flipH="1">
            <a:off x="201516" y="4041236"/>
            <a:ext cx="6306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8">
            <a:extLst>
              <a:ext uri="{FF2B5EF4-FFF2-40B4-BE49-F238E27FC236}">
                <a16:creationId xmlns:a16="http://schemas.microsoft.com/office/drawing/2014/main" id="{30D58172-6689-4D7D-A9A9-217D810E7A1C}"/>
              </a:ext>
            </a:extLst>
          </p:cNvPr>
          <p:cNvCxnSpPr>
            <a:cxnSpLocks/>
          </p:cNvCxnSpPr>
          <p:nvPr/>
        </p:nvCxnSpPr>
        <p:spPr>
          <a:xfrm>
            <a:off x="2132103" y="4021598"/>
            <a:ext cx="5989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8">
            <a:extLst>
              <a:ext uri="{FF2B5EF4-FFF2-40B4-BE49-F238E27FC236}">
                <a16:creationId xmlns:a16="http://schemas.microsoft.com/office/drawing/2014/main" id="{33FBC0DE-D5D8-4ABE-9793-3AB4E4667619}"/>
              </a:ext>
            </a:extLst>
          </p:cNvPr>
          <p:cNvCxnSpPr>
            <a:cxnSpLocks/>
          </p:cNvCxnSpPr>
          <p:nvPr/>
        </p:nvCxnSpPr>
        <p:spPr>
          <a:xfrm flipH="1">
            <a:off x="590404" y="4392334"/>
            <a:ext cx="372588" cy="357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8">
            <a:extLst>
              <a:ext uri="{FF2B5EF4-FFF2-40B4-BE49-F238E27FC236}">
                <a16:creationId xmlns:a16="http://schemas.microsoft.com/office/drawing/2014/main" id="{93071B5C-EC47-40D2-B363-995DFE14D2BF}"/>
              </a:ext>
            </a:extLst>
          </p:cNvPr>
          <p:cNvCxnSpPr>
            <a:cxnSpLocks/>
          </p:cNvCxnSpPr>
          <p:nvPr/>
        </p:nvCxnSpPr>
        <p:spPr>
          <a:xfrm>
            <a:off x="1963832" y="4444047"/>
            <a:ext cx="402365" cy="340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8">
            <a:extLst>
              <a:ext uri="{FF2B5EF4-FFF2-40B4-BE49-F238E27FC236}">
                <a16:creationId xmlns:a16="http://schemas.microsoft.com/office/drawing/2014/main" id="{B67A8B3E-33D3-4094-94B4-31454EF7B943}"/>
              </a:ext>
            </a:extLst>
          </p:cNvPr>
          <p:cNvCxnSpPr>
            <a:cxnSpLocks/>
          </p:cNvCxnSpPr>
          <p:nvPr/>
        </p:nvCxnSpPr>
        <p:spPr>
          <a:xfrm flipH="1" flipV="1">
            <a:off x="582184" y="3223698"/>
            <a:ext cx="408630" cy="396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8">
            <a:extLst>
              <a:ext uri="{FF2B5EF4-FFF2-40B4-BE49-F238E27FC236}">
                <a16:creationId xmlns:a16="http://schemas.microsoft.com/office/drawing/2014/main" id="{392461CD-26E9-4E2D-98C2-A3C1BCA2FF6F}"/>
              </a:ext>
            </a:extLst>
          </p:cNvPr>
          <p:cNvCxnSpPr>
            <a:cxnSpLocks/>
          </p:cNvCxnSpPr>
          <p:nvPr/>
        </p:nvCxnSpPr>
        <p:spPr>
          <a:xfrm>
            <a:off x="1487885" y="4631360"/>
            <a:ext cx="0" cy="467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8">
            <a:extLst>
              <a:ext uri="{FF2B5EF4-FFF2-40B4-BE49-F238E27FC236}">
                <a16:creationId xmlns:a16="http://schemas.microsoft.com/office/drawing/2014/main" id="{05730972-A218-4389-B7DB-41EB1CE4B56A}"/>
              </a:ext>
            </a:extLst>
          </p:cNvPr>
          <p:cNvCxnSpPr>
            <a:cxnSpLocks/>
          </p:cNvCxnSpPr>
          <p:nvPr/>
        </p:nvCxnSpPr>
        <p:spPr>
          <a:xfrm flipV="1">
            <a:off x="1914049" y="3242031"/>
            <a:ext cx="425741" cy="351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ylinder 128">
            <a:extLst>
              <a:ext uri="{FF2B5EF4-FFF2-40B4-BE49-F238E27FC236}">
                <a16:creationId xmlns:a16="http://schemas.microsoft.com/office/drawing/2014/main" id="{0157D830-B12F-492E-88DD-F1DC46F852E9}"/>
              </a:ext>
            </a:extLst>
          </p:cNvPr>
          <p:cNvSpPr/>
          <p:nvPr/>
        </p:nvSpPr>
        <p:spPr>
          <a:xfrm rot="5400000">
            <a:off x="6866805" y="3378032"/>
            <a:ext cx="1288568" cy="1563789"/>
          </a:xfrm>
          <a:prstGeom prst="ca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Conector recto de flecha 8">
            <a:extLst>
              <a:ext uri="{FF2B5EF4-FFF2-40B4-BE49-F238E27FC236}">
                <a16:creationId xmlns:a16="http://schemas.microsoft.com/office/drawing/2014/main" id="{BED049BB-3742-4816-A13A-BAB2325DF7A8}"/>
              </a:ext>
            </a:extLst>
          </p:cNvPr>
          <p:cNvCxnSpPr>
            <a:cxnSpLocks/>
          </p:cNvCxnSpPr>
          <p:nvPr/>
        </p:nvCxnSpPr>
        <p:spPr>
          <a:xfrm flipV="1">
            <a:off x="1792895" y="3091521"/>
            <a:ext cx="442462" cy="4052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BC7B4DA-659E-4E1F-9C96-816243579F07}"/>
                  </a:ext>
                </a:extLst>
              </p:cNvPr>
              <p:cNvSpPr/>
              <p:nvPr/>
            </p:nvSpPr>
            <p:spPr>
              <a:xfrm>
                <a:off x="1795209" y="2695286"/>
                <a:ext cx="468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BC7B4DA-659E-4E1F-9C96-816243579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09" y="2695286"/>
                <a:ext cx="468398" cy="461665"/>
              </a:xfrm>
              <a:prstGeom prst="rect">
                <a:avLst/>
              </a:prstGeom>
              <a:blipFill>
                <a:blip r:embed="rId17"/>
                <a:stretch>
                  <a:fillRect t="-6579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9E4ECB7-A917-4C84-B9E0-8C21143AB2D0}"/>
                  </a:ext>
                </a:extLst>
              </p:cNvPr>
              <p:cNvSpPr/>
              <p:nvPr/>
            </p:nvSpPr>
            <p:spPr>
              <a:xfrm>
                <a:off x="2256073" y="2840785"/>
                <a:ext cx="452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9E4ECB7-A917-4C84-B9E0-8C21143AB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73" y="2840785"/>
                <a:ext cx="452367" cy="461665"/>
              </a:xfrm>
              <a:prstGeom prst="rect">
                <a:avLst/>
              </a:prstGeom>
              <a:blipFill>
                <a:blip r:embed="rId18"/>
                <a:stretch>
                  <a:fillRect r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" name="Picture 132">
            <a:extLst>
              <a:ext uri="{FF2B5EF4-FFF2-40B4-BE49-F238E27FC236}">
                <a16:creationId xmlns:a16="http://schemas.microsoft.com/office/drawing/2014/main" id="{7D72CBB8-FCFD-4C84-9CB6-6DDF9C396FF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81582" y="3849854"/>
            <a:ext cx="410692" cy="363756"/>
          </a:xfrm>
          <a:prstGeom prst="rect">
            <a:avLst/>
          </a:prstGeom>
        </p:spPr>
      </p:pic>
      <p:sp>
        <p:nvSpPr>
          <p:cNvPr id="134" name="CuadroTexto 109">
            <a:extLst>
              <a:ext uri="{FF2B5EF4-FFF2-40B4-BE49-F238E27FC236}">
                <a16:creationId xmlns:a16="http://schemas.microsoft.com/office/drawing/2014/main" id="{6C430EBA-0142-40EB-86CA-3119299F8455}"/>
              </a:ext>
            </a:extLst>
          </p:cNvPr>
          <p:cNvSpPr txBox="1"/>
          <p:nvPr/>
        </p:nvSpPr>
        <p:spPr>
          <a:xfrm>
            <a:off x="1012019" y="3837884"/>
            <a:ext cx="46210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/>
              <a:t>q</a:t>
            </a:r>
          </a:p>
        </p:txBody>
      </p:sp>
      <p:sp>
        <p:nvSpPr>
          <p:cNvPr id="135" name="CuadroTexto 109">
            <a:extLst>
              <a:ext uri="{FF2B5EF4-FFF2-40B4-BE49-F238E27FC236}">
                <a16:creationId xmlns:a16="http://schemas.microsoft.com/office/drawing/2014/main" id="{1CCBCA0B-7347-42FE-97C0-46EDC99A4FB2}"/>
              </a:ext>
            </a:extLst>
          </p:cNvPr>
          <p:cNvSpPr txBox="1"/>
          <p:nvPr/>
        </p:nvSpPr>
        <p:spPr>
          <a:xfrm>
            <a:off x="5046771" y="3774940"/>
            <a:ext cx="46210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/>
              <a:t>λ</a:t>
            </a:r>
            <a:endParaRPr lang="es-PE" sz="2000" b="1" dirty="0"/>
          </a:p>
        </p:txBody>
      </p:sp>
      <p:sp>
        <p:nvSpPr>
          <p:cNvPr id="136" name="CuadroTexto 109">
            <a:extLst>
              <a:ext uri="{FF2B5EF4-FFF2-40B4-BE49-F238E27FC236}">
                <a16:creationId xmlns:a16="http://schemas.microsoft.com/office/drawing/2014/main" id="{3E209D44-6048-4837-982E-B140D4797B64}"/>
              </a:ext>
            </a:extLst>
          </p:cNvPr>
          <p:cNvSpPr txBox="1"/>
          <p:nvPr/>
        </p:nvSpPr>
        <p:spPr>
          <a:xfrm>
            <a:off x="7901897" y="2934880"/>
            <a:ext cx="46210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/>
              <a:t>σ</a:t>
            </a:r>
            <a:endParaRPr lang="es-PE" sz="2000" b="1" dirty="0"/>
          </a:p>
        </p:txBody>
      </p:sp>
      <p:sp>
        <p:nvSpPr>
          <p:cNvPr id="137" name="Rectángulo 51">
            <a:extLst>
              <a:ext uri="{FF2B5EF4-FFF2-40B4-BE49-F238E27FC236}">
                <a16:creationId xmlns:a16="http://schemas.microsoft.com/office/drawing/2014/main" id="{BAA5E1EF-C8C4-4A5C-8DCD-7137C62D454F}"/>
              </a:ext>
            </a:extLst>
          </p:cNvPr>
          <p:cNvSpPr/>
          <p:nvPr/>
        </p:nvSpPr>
        <p:spPr>
          <a:xfrm>
            <a:off x="327016" y="2320901"/>
            <a:ext cx="2290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000" b="1" dirty="0">
                <a:latin typeface="+mn-lt"/>
              </a:rPr>
              <a:t>SIMETRÍA ESFÉRICA</a:t>
            </a:r>
          </a:p>
        </p:txBody>
      </p:sp>
      <p:sp>
        <p:nvSpPr>
          <p:cNvPr id="138" name="Rectángulo 53">
            <a:extLst>
              <a:ext uri="{FF2B5EF4-FFF2-40B4-BE49-F238E27FC236}">
                <a16:creationId xmlns:a16="http://schemas.microsoft.com/office/drawing/2014/main" id="{1800A398-4C6D-46D9-BC0F-771C4B196E33}"/>
              </a:ext>
            </a:extLst>
          </p:cNvPr>
          <p:cNvSpPr/>
          <p:nvPr/>
        </p:nvSpPr>
        <p:spPr>
          <a:xfrm>
            <a:off x="3114238" y="2322478"/>
            <a:ext cx="2506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000" b="1" dirty="0">
                <a:latin typeface="+mn-lt"/>
              </a:rPr>
              <a:t>SIMETRÍA CILÍNDRICA</a:t>
            </a:r>
          </a:p>
        </p:txBody>
      </p:sp>
      <p:sp>
        <p:nvSpPr>
          <p:cNvPr id="139" name="Rectángulo 54">
            <a:extLst>
              <a:ext uri="{FF2B5EF4-FFF2-40B4-BE49-F238E27FC236}">
                <a16:creationId xmlns:a16="http://schemas.microsoft.com/office/drawing/2014/main" id="{118EFD80-E07D-48F1-87E3-0C85B9EA6D67}"/>
              </a:ext>
            </a:extLst>
          </p:cNvPr>
          <p:cNvSpPr/>
          <p:nvPr/>
        </p:nvSpPr>
        <p:spPr>
          <a:xfrm>
            <a:off x="6042169" y="2355292"/>
            <a:ext cx="2765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PE" sz="2000" b="1" dirty="0">
                <a:latin typeface="+mn-lt"/>
              </a:rPr>
              <a:t>SIMETRÍA “UNIFORME”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8">
                <a:extLst>
                  <a:ext uri="{FF2B5EF4-FFF2-40B4-BE49-F238E27FC236}">
                    <a16:creationId xmlns:a16="http://schemas.microsoft.com/office/drawing/2014/main" id="{28B877A6-241F-488C-9E4D-93AC167AC598}"/>
                  </a:ext>
                </a:extLst>
              </p:cNvPr>
              <p:cNvSpPr/>
              <p:nvPr/>
            </p:nvSpPr>
            <p:spPr>
              <a:xfrm>
                <a:off x="1982104" y="4077248"/>
                <a:ext cx="635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𝐒𝐆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angle 18">
                <a:extLst>
                  <a:ext uri="{FF2B5EF4-FFF2-40B4-BE49-F238E27FC236}">
                    <a16:creationId xmlns:a16="http://schemas.microsoft.com/office/drawing/2014/main" id="{28B877A6-241F-488C-9E4D-93AC167AC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04" y="4077248"/>
                <a:ext cx="63511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8">
                <a:extLst>
                  <a:ext uri="{FF2B5EF4-FFF2-40B4-BE49-F238E27FC236}">
                    <a16:creationId xmlns:a16="http://schemas.microsoft.com/office/drawing/2014/main" id="{A503B084-BCC8-495B-A60E-EA6B46E76E93}"/>
                  </a:ext>
                </a:extLst>
              </p:cNvPr>
              <p:cNvSpPr/>
              <p:nvPr/>
            </p:nvSpPr>
            <p:spPr>
              <a:xfrm>
                <a:off x="7987131" y="4753466"/>
                <a:ext cx="635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𝐒𝐆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1" name="Rectangle 18">
                <a:extLst>
                  <a:ext uri="{FF2B5EF4-FFF2-40B4-BE49-F238E27FC236}">
                    <a16:creationId xmlns:a16="http://schemas.microsoft.com/office/drawing/2014/main" id="{A503B084-BCC8-495B-A60E-EA6B46E76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131" y="4753466"/>
                <a:ext cx="63511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ector recto 111">
            <a:extLst>
              <a:ext uri="{FF2B5EF4-FFF2-40B4-BE49-F238E27FC236}">
                <a16:creationId xmlns:a16="http://schemas.microsoft.com/office/drawing/2014/main" id="{C8C56845-D685-470A-90D2-B97FD13E4997}"/>
              </a:ext>
            </a:extLst>
          </p:cNvPr>
          <p:cNvCxnSpPr>
            <a:cxnSpLocks/>
          </p:cNvCxnSpPr>
          <p:nvPr/>
        </p:nvCxnSpPr>
        <p:spPr>
          <a:xfrm flipH="1" flipV="1">
            <a:off x="2089524" y="3349970"/>
            <a:ext cx="22018" cy="19210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11">
            <a:extLst>
              <a:ext uri="{FF2B5EF4-FFF2-40B4-BE49-F238E27FC236}">
                <a16:creationId xmlns:a16="http://schemas.microsoft.com/office/drawing/2014/main" id="{38ED979C-0FF7-4EDD-B2C8-DFFF01876A33}"/>
              </a:ext>
            </a:extLst>
          </p:cNvPr>
          <p:cNvCxnSpPr>
            <a:cxnSpLocks/>
          </p:cNvCxnSpPr>
          <p:nvPr/>
        </p:nvCxnSpPr>
        <p:spPr>
          <a:xfrm flipH="1" flipV="1">
            <a:off x="1479634" y="3944642"/>
            <a:ext cx="8677" cy="1326388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69">
            <a:extLst>
              <a:ext uri="{FF2B5EF4-FFF2-40B4-BE49-F238E27FC236}">
                <a16:creationId xmlns:a16="http://schemas.microsoft.com/office/drawing/2014/main" id="{178D3A27-5ED0-4066-A122-AB40D069CF7A}"/>
              </a:ext>
            </a:extLst>
          </p:cNvPr>
          <p:cNvCxnSpPr>
            <a:cxnSpLocks/>
          </p:cNvCxnSpPr>
          <p:nvPr/>
        </p:nvCxnSpPr>
        <p:spPr>
          <a:xfrm>
            <a:off x="1488311" y="5143493"/>
            <a:ext cx="623231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uadroTexto 109">
            <a:extLst>
              <a:ext uri="{FF2B5EF4-FFF2-40B4-BE49-F238E27FC236}">
                <a16:creationId xmlns:a16="http://schemas.microsoft.com/office/drawing/2014/main" id="{1303D675-DFE7-41BB-8B41-8E10764E897C}"/>
              </a:ext>
            </a:extLst>
          </p:cNvPr>
          <p:cNvSpPr txBox="1"/>
          <p:nvPr/>
        </p:nvSpPr>
        <p:spPr>
          <a:xfrm>
            <a:off x="1574031" y="4782728"/>
            <a:ext cx="46210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solidFill>
                  <a:srgbClr val="329E5B"/>
                </a:solidFill>
              </a:rPr>
              <a:t>r</a:t>
            </a:r>
          </a:p>
        </p:txBody>
      </p:sp>
      <p:cxnSp>
        <p:nvCxnSpPr>
          <p:cNvPr id="146" name="Conector recto 111">
            <a:extLst>
              <a:ext uri="{FF2B5EF4-FFF2-40B4-BE49-F238E27FC236}">
                <a16:creationId xmlns:a16="http://schemas.microsoft.com/office/drawing/2014/main" id="{DC6B1728-3032-4B6B-9E19-8359302D082A}"/>
              </a:ext>
            </a:extLst>
          </p:cNvPr>
          <p:cNvCxnSpPr>
            <a:cxnSpLocks/>
          </p:cNvCxnSpPr>
          <p:nvPr/>
        </p:nvCxnSpPr>
        <p:spPr>
          <a:xfrm flipH="1">
            <a:off x="4812294" y="4835352"/>
            <a:ext cx="781859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11">
            <a:extLst>
              <a:ext uri="{FF2B5EF4-FFF2-40B4-BE49-F238E27FC236}">
                <a16:creationId xmlns:a16="http://schemas.microsoft.com/office/drawing/2014/main" id="{88CC3619-DF37-44FF-99C5-36EEBAF1F57A}"/>
              </a:ext>
            </a:extLst>
          </p:cNvPr>
          <p:cNvCxnSpPr>
            <a:cxnSpLocks/>
          </p:cNvCxnSpPr>
          <p:nvPr/>
        </p:nvCxnSpPr>
        <p:spPr>
          <a:xfrm flipH="1" flipV="1">
            <a:off x="4876757" y="4289430"/>
            <a:ext cx="757940" cy="1299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74">
            <a:extLst>
              <a:ext uri="{FF2B5EF4-FFF2-40B4-BE49-F238E27FC236}">
                <a16:creationId xmlns:a16="http://schemas.microsoft.com/office/drawing/2014/main" id="{4C074015-C78C-40A3-A0D3-05059D90C1B8}"/>
              </a:ext>
            </a:extLst>
          </p:cNvPr>
          <p:cNvCxnSpPr>
            <a:cxnSpLocks/>
          </p:cNvCxnSpPr>
          <p:nvPr/>
        </p:nvCxnSpPr>
        <p:spPr>
          <a:xfrm>
            <a:off x="5316014" y="4296858"/>
            <a:ext cx="7768" cy="538494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09">
            <a:extLst>
              <a:ext uri="{FF2B5EF4-FFF2-40B4-BE49-F238E27FC236}">
                <a16:creationId xmlns:a16="http://schemas.microsoft.com/office/drawing/2014/main" id="{BC877880-1D37-4F00-A6C1-D38BC0D458A4}"/>
              </a:ext>
            </a:extLst>
          </p:cNvPr>
          <p:cNvSpPr txBox="1"/>
          <p:nvPr/>
        </p:nvSpPr>
        <p:spPr>
          <a:xfrm>
            <a:off x="5237954" y="4347465"/>
            <a:ext cx="46210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solidFill>
                  <a:srgbClr val="329E5B"/>
                </a:solidFill>
              </a:rPr>
              <a:t>r</a:t>
            </a:r>
          </a:p>
        </p:txBody>
      </p:sp>
      <p:cxnSp>
        <p:nvCxnSpPr>
          <p:cNvPr id="150" name="Conector recto de flecha 8">
            <a:extLst>
              <a:ext uri="{FF2B5EF4-FFF2-40B4-BE49-F238E27FC236}">
                <a16:creationId xmlns:a16="http://schemas.microsoft.com/office/drawing/2014/main" id="{5A118392-1A05-4E00-8D9E-2DF24753003E}"/>
              </a:ext>
            </a:extLst>
          </p:cNvPr>
          <p:cNvCxnSpPr>
            <a:cxnSpLocks/>
          </p:cNvCxnSpPr>
          <p:nvPr/>
        </p:nvCxnSpPr>
        <p:spPr>
          <a:xfrm flipH="1" flipV="1">
            <a:off x="6850029" y="3065278"/>
            <a:ext cx="6008" cy="4529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7">
                <a:extLst>
                  <a:ext uri="{FF2B5EF4-FFF2-40B4-BE49-F238E27FC236}">
                    <a16:creationId xmlns:a16="http://schemas.microsoft.com/office/drawing/2014/main" id="{CE936C30-9995-4C62-9333-1E4122E8131B}"/>
                  </a:ext>
                </a:extLst>
              </p:cNvPr>
              <p:cNvSpPr/>
              <p:nvPr/>
            </p:nvSpPr>
            <p:spPr>
              <a:xfrm>
                <a:off x="6802200" y="2820196"/>
                <a:ext cx="468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Rectangle 17">
                <a:extLst>
                  <a:ext uri="{FF2B5EF4-FFF2-40B4-BE49-F238E27FC236}">
                    <a16:creationId xmlns:a16="http://schemas.microsoft.com/office/drawing/2014/main" id="{CE936C30-9995-4C62-9333-1E4122E81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200" y="2820196"/>
                <a:ext cx="468398" cy="461665"/>
              </a:xfrm>
              <a:prstGeom prst="rect">
                <a:avLst/>
              </a:prstGeom>
              <a:blipFill>
                <a:blip r:embed="rId22"/>
                <a:stretch>
                  <a:fillRect t="-6667" r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49">
                <a:extLst>
                  <a:ext uri="{FF2B5EF4-FFF2-40B4-BE49-F238E27FC236}">
                    <a16:creationId xmlns:a16="http://schemas.microsoft.com/office/drawing/2014/main" id="{A9F19F74-4A06-438A-AE31-0F4EAB740C33}"/>
                  </a:ext>
                </a:extLst>
              </p:cNvPr>
              <p:cNvSpPr/>
              <p:nvPr/>
            </p:nvSpPr>
            <p:spPr>
              <a:xfrm>
                <a:off x="6177156" y="3029782"/>
                <a:ext cx="452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Rectangle 49">
                <a:extLst>
                  <a:ext uri="{FF2B5EF4-FFF2-40B4-BE49-F238E27FC236}">
                    <a16:creationId xmlns:a16="http://schemas.microsoft.com/office/drawing/2014/main" id="{A9F19F74-4A06-438A-AE31-0F4EAB740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56" y="3029782"/>
                <a:ext cx="452367" cy="461665"/>
              </a:xfrm>
              <a:prstGeom prst="rect">
                <a:avLst/>
              </a:prstGeom>
              <a:blipFill>
                <a:blip r:embed="rId23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74F637A-EE3F-446B-8B31-788484FAF8F8}"/>
              </a:ext>
            </a:extLst>
          </p:cNvPr>
          <p:cNvSpPr/>
          <p:nvPr/>
        </p:nvSpPr>
        <p:spPr>
          <a:xfrm>
            <a:off x="1240854" y="5459183"/>
            <a:ext cx="7432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Se elige una superficie gaussiana (SG) de tal manera que el módulo del campo eléctrico sea constante en toda la superficie y paralelo al vector unitario normal. Esto permite resolver la integral de manera sencilla.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F588A43-F754-4DA6-B519-6FAD12E621A5}"/>
              </a:ext>
            </a:extLst>
          </p:cNvPr>
          <p:cNvSpPr/>
          <p:nvPr/>
        </p:nvSpPr>
        <p:spPr>
          <a:xfrm>
            <a:off x="120522" y="2259583"/>
            <a:ext cx="8947911" cy="31583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ector recto 35">
            <a:extLst>
              <a:ext uri="{FF2B5EF4-FFF2-40B4-BE49-F238E27FC236}">
                <a16:creationId xmlns:a16="http://schemas.microsoft.com/office/drawing/2014/main" id="{D1F175A3-08BD-429C-8127-97A8FAE20C58}"/>
              </a:ext>
            </a:extLst>
          </p:cNvPr>
          <p:cNvCxnSpPr>
            <a:cxnSpLocks/>
          </p:cNvCxnSpPr>
          <p:nvPr/>
        </p:nvCxnSpPr>
        <p:spPr>
          <a:xfrm flipH="1" flipV="1">
            <a:off x="2866477" y="2254598"/>
            <a:ext cx="8610" cy="3149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35">
            <a:extLst>
              <a:ext uri="{FF2B5EF4-FFF2-40B4-BE49-F238E27FC236}">
                <a16:creationId xmlns:a16="http://schemas.microsoft.com/office/drawing/2014/main" id="{A5CBE509-69EB-4261-845E-C22357317527}"/>
              </a:ext>
            </a:extLst>
          </p:cNvPr>
          <p:cNvCxnSpPr>
            <a:cxnSpLocks/>
          </p:cNvCxnSpPr>
          <p:nvPr/>
        </p:nvCxnSpPr>
        <p:spPr>
          <a:xfrm flipH="1" flipV="1">
            <a:off x="5771336" y="2264194"/>
            <a:ext cx="8610" cy="3149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echa derecha 64">
            <a:extLst>
              <a:ext uri="{FF2B5EF4-FFF2-40B4-BE49-F238E27FC236}">
                <a16:creationId xmlns:a16="http://schemas.microsoft.com/office/drawing/2014/main" id="{EFA65825-9218-4FC5-8DD5-7FA8F519B6B0}"/>
              </a:ext>
            </a:extLst>
          </p:cNvPr>
          <p:cNvSpPr/>
          <p:nvPr/>
        </p:nvSpPr>
        <p:spPr>
          <a:xfrm>
            <a:off x="664386" y="5593063"/>
            <a:ext cx="576468" cy="6400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9" name="Date Placeholder 2">
            <a:extLst>
              <a:ext uri="{FF2B5EF4-FFF2-40B4-BE49-F238E27FC236}">
                <a16:creationId xmlns:a16="http://schemas.microsoft.com/office/drawing/2014/main" id="{3AC83EBE-12CB-4A9A-B6E2-F2FC9428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9351D5D8-9077-426F-B8AF-9B456778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98940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103" grpId="0" animBg="1"/>
      <p:bldP spid="104" grpId="0"/>
      <p:bldP spid="105" grpId="0" animBg="1"/>
      <p:bldP spid="106" grpId="0" animBg="1"/>
      <p:bldP spid="107" grpId="0"/>
      <p:bldP spid="109" grpId="0"/>
      <p:bldP spid="111" grpId="0"/>
      <p:bldP spid="112" grpId="0"/>
      <p:bldP spid="114" grpId="0"/>
      <p:bldP spid="115" grpId="0"/>
      <p:bldP spid="117" grpId="0"/>
      <p:bldP spid="119" grpId="0"/>
      <p:bldP spid="120" grpId="0"/>
      <p:bldP spid="121" grpId="0"/>
      <p:bldP spid="129" grpId="0" animBg="1"/>
      <p:bldP spid="131" grpId="0"/>
      <p:bldP spid="132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5" grpId="0"/>
      <p:bldP spid="149" grpId="0"/>
      <p:bldP spid="151" grpId="0"/>
      <p:bldP spid="152" grpId="0"/>
      <p:bldP spid="2" grpId="0"/>
      <p:bldP spid="153" grpId="0" animBg="1"/>
      <p:bldP spid="1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435130" cy="914400"/>
          </a:xfrm>
        </p:spPr>
        <p:txBody>
          <a:bodyPr>
            <a:noAutofit/>
          </a:bodyPr>
          <a:lstStyle/>
          <a:p>
            <a:r>
              <a:rPr lang="es-PE" sz="2300" dirty="0"/>
              <a:t>APLICACIONES DE LA LEY DE GAUSS – EJEMPLO 1: </a:t>
            </a:r>
            <a:r>
              <a:rPr lang="es-PE" sz="2300" dirty="0">
                <a:solidFill>
                  <a:srgbClr val="FF0000"/>
                </a:solidFill>
              </a:rPr>
              <a:t>CARGA PUNTUAL</a:t>
            </a:r>
          </a:p>
        </p:txBody>
      </p:sp>
      <p:pic>
        <p:nvPicPr>
          <p:cNvPr id="69" name="Google Shape;938;p71">
            <a:extLst>
              <a:ext uri="{FF2B5EF4-FFF2-40B4-BE49-F238E27FC236}">
                <a16:creationId xmlns:a16="http://schemas.microsoft.com/office/drawing/2014/main" id="{B5C97028-C29F-43BF-BFA8-428C77340A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6" y="1343987"/>
            <a:ext cx="1982282" cy="208661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A1A0F49-8693-4126-AA08-5CEF4F05C55B}"/>
                  </a:ext>
                </a:extLst>
              </p:cNvPr>
              <p:cNvSpPr txBox="1"/>
              <p:nvPr/>
            </p:nvSpPr>
            <p:spPr>
              <a:xfrm>
                <a:off x="4421395" y="4745727"/>
                <a:ext cx="1803711" cy="579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</m:d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num>
                        <m:den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PE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𝛑</m:t>
                          </m:r>
                          <m:sSub>
                            <m:sSubPr>
                              <m:ctrlPr>
                                <a:rPr lang="es-P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p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A1A0F49-8693-4126-AA08-5CEF4F05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95" y="4745727"/>
                <a:ext cx="1803711" cy="579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36A8C9-E51D-44DF-85DA-8B3C5B6B710A}"/>
                  </a:ext>
                </a:extLst>
              </p:cNvPr>
              <p:cNvSpPr txBox="1"/>
              <p:nvPr/>
            </p:nvSpPr>
            <p:spPr>
              <a:xfrm>
                <a:off x="3618834" y="2480861"/>
                <a:ext cx="2509533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s-P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PE" sz="2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sz="20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PE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PE" sz="2000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sz="20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PE" sz="2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PE" sz="2000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PE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0°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36A8C9-E51D-44DF-85DA-8B3C5B6B7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34" y="2480861"/>
                <a:ext cx="2509533" cy="8093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E601FDB-CD22-4E90-8664-A259E5FD25B8}"/>
                  </a:ext>
                </a:extLst>
              </p:cNvPr>
              <p:cNvSpPr txBox="1"/>
              <p:nvPr/>
            </p:nvSpPr>
            <p:spPr>
              <a:xfrm>
                <a:off x="6367928" y="3642485"/>
                <a:ext cx="1478225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s-PE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E601FDB-CD22-4E90-8664-A259E5FD2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928" y="3642485"/>
                <a:ext cx="1478225" cy="8093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2E807D7-E8FD-46C7-8DAB-D8EDF9408037}"/>
                  </a:ext>
                </a:extLst>
              </p:cNvPr>
              <p:cNvSpPr txBox="1"/>
              <p:nvPr/>
            </p:nvSpPr>
            <p:spPr>
              <a:xfrm>
                <a:off x="1639702" y="4733205"/>
                <a:ext cx="1703159" cy="579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s-PE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s-PE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PE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2E807D7-E8FD-46C7-8DAB-D8EDF940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702" y="4733205"/>
                <a:ext cx="1703159" cy="579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Left Brace 81">
            <a:extLst>
              <a:ext uri="{FF2B5EF4-FFF2-40B4-BE49-F238E27FC236}">
                <a16:creationId xmlns:a16="http://schemas.microsoft.com/office/drawing/2014/main" id="{67F19A28-EBFF-49A2-A848-DDAFDE9733EC}"/>
              </a:ext>
            </a:extLst>
          </p:cNvPr>
          <p:cNvSpPr/>
          <p:nvPr/>
        </p:nvSpPr>
        <p:spPr>
          <a:xfrm rot="10800000">
            <a:off x="2454519" y="1327370"/>
            <a:ext cx="264223" cy="214222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F8B2D1-1D03-4058-B175-2FA6D65FD75D}"/>
              </a:ext>
            </a:extLst>
          </p:cNvPr>
          <p:cNvSpPr txBox="1"/>
          <p:nvPr/>
        </p:nvSpPr>
        <p:spPr>
          <a:xfrm>
            <a:off x="5733253" y="1295232"/>
            <a:ext cx="2876516" cy="9233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sp>
        <p:nvSpPr>
          <p:cNvPr id="85" name="Google Shape;919;p69">
            <a:extLst>
              <a:ext uri="{FF2B5EF4-FFF2-40B4-BE49-F238E27FC236}">
                <a16:creationId xmlns:a16="http://schemas.microsoft.com/office/drawing/2014/main" id="{C80BBAAC-47E6-4C4C-BDDA-CDECB6EBF813}"/>
              </a:ext>
            </a:extLst>
          </p:cNvPr>
          <p:cNvSpPr txBox="1"/>
          <p:nvPr/>
        </p:nvSpPr>
        <p:spPr>
          <a:xfrm>
            <a:off x="2856735" y="1561594"/>
            <a:ext cx="287651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Aplicando la ley de Gauss: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Flecha derecha 64">
            <a:extLst>
              <a:ext uri="{FF2B5EF4-FFF2-40B4-BE49-F238E27FC236}">
                <a16:creationId xmlns:a16="http://schemas.microsoft.com/office/drawing/2014/main" id="{2D48A2CB-6F97-4F51-B318-A729F6FD5E23}"/>
              </a:ext>
            </a:extLst>
          </p:cNvPr>
          <p:cNvSpPr/>
          <p:nvPr/>
        </p:nvSpPr>
        <p:spPr>
          <a:xfrm>
            <a:off x="2993635" y="2618174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998EC29-5A45-4E50-B975-3B897534F294}"/>
                  </a:ext>
                </a:extLst>
              </p:cNvPr>
              <p:cNvSpPr txBox="1"/>
              <p:nvPr/>
            </p:nvSpPr>
            <p:spPr>
              <a:xfrm>
                <a:off x="5821846" y="1335427"/>
                <a:ext cx="2699329" cy="808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PE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sz="20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  <m:r>
                            <a:rPr lang="en-US" sz="2000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s-PE" sz="2000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𝐝𝐀</m:t>
                          </m:r>
                        </m:e>
                      </m:nary>
                      <m:r>
                        <a:rPr lang="es-P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s-PE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𝐄𝐍𝐂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998EC29-5A45-4E50-B975-3B897534F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46" y="1335427"/>
                <a:ext cx="2699329" cy="8087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Google Shape;919;p69">
            <a:extLst>
              <a:ext uri="{FF2B5EF4-FFF2-40B4-BE49-F238E27FC236}">
                <a16:creationId xmlns:a16="http://schemas.microsoft.com/office/drawing/2014/main" id="{223F3883-F865-4732-A64B-C6362E91C019}"/>
              </a:ext>
            </a:extLst>
          </p:cNvPr>
          <p:cNvSpPr txBox="1"/>
          <p:nvPr/>
        </p:nvSpPr>
        <p:spPr>
          <a:xfrm>
            <a:off x="964807" y="3670165"/>
            <a:ext cx="5133897" cy="75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 a la </a:t>
            </a:r>
            <a:r>
              <a:rPr lang="es-PE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SIMETRÍA ESFÉRICA 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PE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MÓDULO DEL CAMPO ELÉCTRICO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s-PE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CONSTANTE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la SG: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Flecha derecha 64">
            <a:extLst>
              <a:ext uri="{FF2B5EF4-FFF2-40B4-BE49-F238E27FC236}">
                <a16:creationId xmlns:a16="http://schemas.microsoft.com/office/drawing/2014/main" id="{3475B0E5-7851-49C6-9736-ACED76F18F49}"/>
              </a:ext>
            </a:extLst>
          </p:cNvPr>
          <p:cNvSpPr/>
          <p:nvPr/>
        </p:nvSpPr>
        <p:spPr>
          <a:xfrm>
            <a:off x="327334" y="3797604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0" name="Google Shape;919;p69">
            <a:extLst>
              <a:ext uri="{FF2B5EF4-FFF2-40B4-BE49-F238E27FC236}">
                <a16:creationId xmlns:a16="http://schemas.microsoft.com/office/drawing/2014/main" id="{0F72D4F5-8091-45DF-B02E-4203F73933B6}"/>
              </a:ext>
            </a:extLst>
          </p:cNvPr>
          <p:cNvSpPr txBox="1"/>
          <p:nvPr/>
        </p:nvSpPr>
        <p:spPr>
          <a:xfrm>
            <a:off x="243708" y="4752477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Flecha derecha 64">
            <a:extLst>
              <a:ext uri="{FF2B5EF4-FFF2-40B4-BE49-F238E27FC236}">
                <a16:creationId xmlns:a16="http://schemas.microsoft.com/office/drawing/2014/main" id="{89966386-928C-45D6-930D-BE555B3BCF0C}"/>
              </a:ext>
            </a:extLst>
          </p:cNvPr>
          <p:cNvSpPr/>
          <p:nvPr/>
        </p:nvSpPr>
        <p:spPr>
          <a:xfrm>
            <a:off x="3795030" y="4767000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CF851BB-6EAE-440C-9503-BCC36CD7795F}"/>
              </a:ext>
            </a:extLst>
          </p:cNvPr>
          <p:cNvSpPr/>
          <p:nvPr/>
        </p:nvSpPr>
        <p:spPr>
          <a:xfrm>
            <a:off x="4463454" y="4634654"/>
            <a:ext cx="1710751" cy="7540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19;p69">
            <a:extLst>
              <a:ext uri="{FF2B5EF4-FFF2-40B4-BE49-F238E27FC236}">
                <a16:creationId xmlns:a16="http://schemas.microsoft.com/office/drawing/2014/main" id="{074202FC-1F13-4CCF-A415-CB0157321114}"/>
              </a:ext>
            </a:extLst>
          </p:cNvPr>
          <p:cNvSpPr txBox="1"/>
          <p:nvPr/>
        </p:nvSpPr>
        <p:spPr>
          <a:xfrm>
            <a:off x="209266" y="5476455"/>
            <a:ext cx="8787553" cy="75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</a:t>
            </a:r>
            <a:r>
              <a:rPr lang="es-PE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PE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 utiliza esferas como SG en el caso de simetría esférica. Por ejemplo: carga puntual, esfera hueca o maciza, etc.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F0C9D4B-B8F5-4A1D-BF71-78A95F51E310}"/>
                  </a:ext>
                </a:extLst>
              </p:cNvPr>
              <p:cNvSpPr txBox="1"/>
              <p:nvPr/>
            </p:nvSpPr>
            <p:spPr>
              <a:xfrm>
                <a:off x="7030483" y="4739541"/>
                <a:ext cx="1803711" cy="579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PE" sz="2000" b="0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acc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r>
                            <a:rPr lang="es-PE" sz="2000" b="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PE" sz="20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F0C9D4B-B8F5-4A1D-BF71-78A95F51E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83" y="4739541"/>
                <a:ext cx="1803711" cy="5793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lecha derecha 64">
            <a:extLst>
              <a:ext uri="{FF2B5EF4-FFF2-40B4-BE49-F238E27FC236}">
                <a16:creationId xmlns:a16="http://schemas.microsoft.com/office/drawing/2014/main" id="{32D91D61-8DEB-4DF1-A866-AA883A359CCD}"/>
              </a:ext>
            </a:extLst>
          </p:cNvPr>
          <p:cNvSpPr/>
          <p:nvPr/>
        </p:nvSpPr>
        <p:spPr>
          <a:xfrm>
            <a:off x="6420726" y="4767000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F35916-7A64-4F6D-B3F4-1E9A099A4B0A}"/>
              </a:ext>
            </a:extLst>
          </p:cNvPr>
          <p:cNvCxnSpPr/>
          <p:nvPr/>
        </p:nvCxnSpPr>
        <p:spPr>
          <a:xfrm>
            <a:off x="1200407" y="2618174"/>
            <a:ext cx="267666" cy="745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919;p69">
            <a:extLst>
              <a:ext uri="{FF2B5EF4-FFF2-40B4-BE49-F238E27FC236}">
                <a16:creationId xmlns:a16="http://schemas.microsoft.com/office/drawing/2014/main" id="{6C376D11-94C9-4ED7-B69E-6435EF87197E}"/>
              </a:ext>
            </a:extLst>
          </p:cNvPr>
          <p:cNvSpPr txBox="1"/>
          <p:nvPr/>
        </p:nvSpPr>
        <p:spPr>
          <a:xfrm>
            <a:off x="1329085" y="2633706"/>
            <a:ext cx="264224" cy="5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Date Placeholder 2">
            <a:extLst>
              <a:ext uri="{FF2B5EF4-FFF2-40B4-BE49-F238E27FC236}">
                <a16:creationId xmlns:a16="http://schemas.microsoft.com/office/drawing/2014/main" id="{65219976-043E-4A76-8836-72767DA0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020B622F-AA3A-43A4-9203-457443A5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138478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7" grpId="0"/>
      <p:bldP spid="78" grpId="0"/>
      <p:bldP spid="81" grpId="0"/>
      <p:bldP spid="82" grpId="0" animBg="1"/>
      <p:bldP spid="83" grpId="0" animBg="1"/>
      <p:bldP spid="85" grpId="0"/>
      <p:bldP spid="86" grpId="0" animBg="1"/>
      <p:bldP spid="87" grpId="0"/>
      <p:bldP spid="88" grpId="0"/>
      <p:bldP spid="89" grpId="0" animBg="1"/>
      <p:bldP spid="90" grpId="0"/>
      <p:bldP spid="91" grpId="0" animBg="1"/>
      <p:bldP spid="92" grpId="0" animBg="1"/>
      <p:bldP spid="93" grpId="0"/>
      <p:bldP spid="94" grpId="0"/>
      <p:bldP spid="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435130" cy="914400"/>
          </a:xfrm>
        </p:spPr>
        <p:txBody>
          <a:bodyPr>
            <a:noAutofit/>
          </a:bodyPr>
          <a:lstStyle/>
          <a:p>
            <a:r>
              <a:rPr lang="es-PE" sz="2200" dirty="0"/>
              <a:t>APLICACIONES DE LA LEY DE GAUSS – EJEMPLO 2: </a:t>
            </a:r>
            <a:r>
              <a:rPr lang="es-PE" sz="2200" dirty="0">
                <a:solidFill>
                  <a:srgbClr val="FF0000"/>
                </a:solidFill>
              </a:rPr>
              <a:t>ALAMBRE INFINITO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36A8C9-E51D-44DF-85DA-8B3C5B6B710A}"/>
                  </a:ext>
                </a:extLst>
              </p:cNvPr>
              <p:cNvSpPr txBox="1"/>
              <p:nvPr/>
            </p:nvSpPr>
            <p:spPr>
              <a:xfrm>
                <a:off x="2894193" y="3233015"/>
                <a:ext cx="3862660" cy="579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s-P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</m:t>
                          </m:r>
                          <m:r>
                            <a:rPr lang="es-P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</m:t>
                          </m:r>
                          <m: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</m:t>
                          </m:r>
                          <m: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s-PE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ENC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36A8C9-E51D-44DF-85DA-8B3C5B6B7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93" y="3233015"/>
                <a:ext cx="3862660" cy="579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Left Brace 81">
            <a:extLst>
              <a:ext uri="{FF2B5EF4-FFF2-40B4-BE49-F238E27FC236}">
                <a16:creationId xmlns:a16="http://schemas.microsoft.com/office/drawing/2014/main" id="{67F19A28-EBFF-49A2-A848-DDAFDE9733EC}"/>
              </a:ext>
            </a:extLst>
          </p:cNvPr>
          <p:cNvSpPr/>
          <p:nvPr/>
        </p:nvSpPr>
        <p:spPr>
          <a:xfrm rot="10800000">
            <a:off x="1790078" y="1374152"/>
            <a:ext cx="266998" cy="285239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F8B2D1-1D03-4058-B175-2FA6D65FD75D}"/>
              </a:ext>
            </a:extLst>
          </p:cNvPr>
          <p:cNvSpPr txBox="1"/>
          <p:nvPr/>
        </p:nvSpPr>
        <p:spPr>
          <a:xfrm>
            <a:off x="4996508" y="1518317"/>
            <a:ext cx="2876516" cy="9233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sp>
        <p:nvSpPr>
          <p:cNvPr id="85" name="Google Shape;919;p69">
            <a:extLst>
              <a:ext uri="{FF2B5EF4-FFF2-40B4-BE49-F238E27FC236}">
                <a16:creationId xmlns:a16="http://schemas.microsoft.com/office/drawing/2014/main" id="{C80BBAAC-47E6-4C4C-BDDA-CDECB6EBF813}"/>
              </a:ext>
            </a:extLst>
          </p:cNvPr>
          <p:cNvSpPr txBox="1"/>
          <p:nvPr/>
        </p:nvSpPr>
        <p:spPr>
          <a:xfrm>
            <a:off x="2119990" y="1784679"/>
            <a:ext cx="287651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Aplicando la ley de Gauss: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Flecha derecha 64">
            <a:extLst>
              <a:ext uri="{FF2B5EF4-FFF2-40B4-BE49-F238E27FC236}">
                <a16:creationId xmlns:a16="http://schemas.microsoft.com/office/drawing/2014/main" id="{2D48A2CB-6F97-4F51-B318-A729F6FD5E23}"/>
              </a:ext>
            </a:extLst>
          </p:cNvPr>
          <p:cNvSpPr/>
          <p:nvPr/>
        </p:nvSpPr>
        <p:spPr>
          <a:xfrm>
            <a:off x="2255029" y="3270360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998EC29-5A45-4E50-B975-3B897534F294}"/>
                  </a:ext>
                </a:extLst>
              </p:cNvPr>
              <p:cNvSpPr txBox="1"/>
              <p:nvPr/>
            </p:nvSpPr>
            <p:spPr>
              <a:xfrm>
                <a:off x="5085101" y="1558512"/>
                <a:ext cx="2699329" cy="808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PE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sz="20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  <m:r>
                            <a:rPr lang="en-US" sz="2000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s-PE" sz="2000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𝐝𝐀</m:t>
                          </m:r>
                        </m:e>
                      </m:nary>
                      <m:r>
                        <a:rPr lang="es-P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s-PE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𝐄𝐍𝐂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998EC29-5A45-4E50-B975-3B897534F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01" y="1558512"/>
                <a:ext cx="2699329" cy="808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A916FD9-39B8-430D-B38B-E1E4A59C712E}"/>
              </a:ext>
            </a:extLst>
          </p:cNvPr>
          <p:cNvGrpSpPr/>
          <p:nvPr/>
        </p:nvGrpSpPr>
        <p:grpSpPr>
          <a:xfrm>
            <a:off x="97596" y="1334540"/>
            <a:ext cx="1674533" cy="3081670"/>
            <a:chOff x="7593796" y="3334419"/>
            <a:chExt cx="1093004" cy="2128479"/>
          </a:xfrm>
        </p:grpSpPr>
        <p:pic>
          <p:nvPicPr>
            <p:cNvPr id="36" name="Google Shape;965;p73">
              <a:extLst>
                <a:ext uri="{FF2B5EF4-FFF2-40B4-BE49-F238E27FC236}">
                  <a16:creationId xmlns:a16="http://schemas.microsoft.com/office/drawing/2014/main" id="{5B0E9514-47B1-4790-B403-ECAC13F71603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93796" y="3334419"/>
              <a:ext cx="1093004" cy="932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966;p73">
              <a:extLst>
                <a:ext uri="{FF2B5EF4-FFF2-40B4-BE49-F238E27FC236}">
                  <a16:creationId xmlns:a16="http://schemas.microsoft.com/office/drawing/2014/main" id="{CDE34A4E-95AA-433E-9137-1DD90700A714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93796" y="4267169"/>
              <a:ext cx="1093004" cy="119572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41DC6-E4B2-4BCE-8F9C-DA003E1D6F58}"/>
              </a:ext>
            </a:extLst>
          </p:cNvPr>
          <p:cNvCxnSpPr>
            <a:cxnSpLocks/>
          </p:cNvCxnSpPr>
          <p:nvPr/>
        </p:nvCxnSpPr>
        <p:spPr>
          <a:xfrm flipV="1">
            <a:off x="3010661" y="3233015"/>
            <a:ext cx="640958" cy="561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EEA83A-1D88-46EF-BD85-D3E7736BEDC0}"/>
              </a:ext>
            </a:extLst>
          </p:cNvPr>
          <p:cNvCxnSpPr>
            <a:cxnSpLocks/>
          </p:cNvCxnSpPr>
          <p:nvPr/>
        </p:nvCxnSpPr>
        <p:spPr>
          <a:xfrm flipV="1">
            <a:off x="4188821" y="3221072"/>
            <a:ext cx="531882" cy="55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9FB1A7-1B6C-46EB-A9DB-583816CA1C71}"/>
              </a:ext>
            </a:extLst>
          </p:cNvPr>
          <p:cNvSpPr txBox="1"/>
          <p:nvPr/>
        </p:nvSpPr>
        <p:spPr>
          <a:xfrm>
            <a:off x="2093755" y="2653910"/>
            <a:ext cx="7208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u="sng" dirty="0"/>
              <a:t>SUPERFICIES</a:t>
            </a:r>
            <a:r>
              <a:rPr lang="es-PE" sz="2000" b="1" dirty="0"/>
              <a:t>: </a:t>
            </a:r>
            <a:r>
              <a:rPr lang="es-PE" sz="2000" dirty="0"/>
              <a:t>base superior (S</a:t>
            </a:r>
            <a:r>
              <a:rPr lang="es-PE" sz="2000" baseline="-25000" dirty="0"/>
              <a:t>1</a:t>
            </a:r>
            <a:r>
              <a:rPr lang="es-PE" sz="2000" dirty="0"/>
              <a:t>), base inferior (S</a:t>
            </a:r>
            <a:r>
              <a:rPr lang="es-PE" sz="2000" baseline="-25000" dirty="0"/>
              <a:t>2</a:t>
            </a:r>
            <a:r>
              <a:rPr lang="es-PE" sz="2000" dirty="0"/>
              <a:t>) y cara lateral (S</a:t>
            </a:r>
            <a:r>
              <a:rPr lang="es-PE" sz="2000" baseline="-25000" dirty="0"/>
              <a:t>3</a:t>
            </a:r>
            <a:r>
              <a:rPr lang="es-PE" sz="2000" dirty="0"/>
              <a:t>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7577B0-018A-4D14-845E-175055E975B6}"/>
                  </a:ext>
                </a:extLst>
              </p:cNvPr>
              <p:cNvSpPr txBox="1"/>
              <p:nvPr/>
            </p:nvSpPr>
            <p:spPr>
              <a:xfrm>
                <a:off x="2754992" y="3857220"/>
                <a:ext cx="2749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PE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PE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son perpendiculares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7577B0-018A-4D14-845E-175055E97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92" y="3857220"/>
                <a:ext cx="2749829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081A99-B637-4701-BCE9-BFC7E5ADD0F9}"/>
                  </a:ext>
                </a:extLst>
              </p:cNvPr>
              <p:cNvSpPr txBox="1"/>
              <p:nvPr/>
            </p:nvSpPr>
            <p:spPr>
              <a:xfrm>
                <a:off x="3293874" y="5347746"/>
                <a:ext cx="2761782" cy="846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s-PE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PE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PE" sz="20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E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PE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PE" sz="20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PE" sz="2000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PE" sz="20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0°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s-PE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081A99-B637-4701-BCE9-BFC7E5ADD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4" y="5347746"/>
                <a:ext cx="2761782" cy="8468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echa derecha 64">
            <a:extLst>
              <a:ext uri="{FF2B5EF4-FFF2-40B4-BE49-F238E27FC236}">
                <a16:creationId xmlns:a16="http://schemas.microsoft.com/office/drawing/2014/main" id="{6D287295-B99D-42D1-8678-DA775B400471}"/>
              </a:ext>
            </a:extLst>
          </p:cNvPr>
          <p:cNvSpPr/>
          <p:nvPr/>
        </p:nvSpPr>
        <p:spPr>
          <a:xfrm>
            <a:off x="2717800" y="5461618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4" name="Google Shape;987;p74">
            <a:extLst>
              <a:ext uri="{FF2B5EF4-FFF2-40B4-BE49-F238E27FC236}">
                <a16:creationId xmlns:a16="http://schemas.microsoft.com/office/drawing/2014/main" id="{FFBC4DF4-1D69-4F69-8C2F-845CA6AF7DB9}"/>
              </a:ext>
            </a:extLst>
          </p:cNvPr>
          <p:cNvSpPr txBox="1"/>
          <p:nvPr/>
        </p:nvSpPr>
        <p:spPr>
          <a:xfrm>
            <a:off x="750634" y="4472549"/>
            <a:ext cx="5801969" cy="84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carga encerrada se determina con la densidad lineal de carga </a:t>
            </a:r>
            <a:r>
              <a:rPr lang="el-G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la altura de la superficie cilíndrica L: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CFCC4C-C87C-460D-A321-451F34DBB2EC}"/>
                  </a:ext>
                </a:extLst>
              </p:cNvPr>
              <p:cNvSpPr txBox="1"/>
              <p:nvPr/>
            </p:nvSpPr>
            <p:spPr>
              <a:xfrm>
                <a:off x="6756853" y="4674729"/>
                <a:ext cx="1199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  <m:r>
                        <a:rPr lang="es-PE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CFCC4C-C87C-460D-A321-451F34DBB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853" y="4674729"/>
                <a:ext cx="1199879" cy="307777"/>
              </a:xfrm>
              <a:prstGeom prst="rect">
                <a:avLst/>
              </a:prstGeom>
              <a:blipFill>
                <a:blip r:embed="rId9"/>
                <a:stretch>
                  <a:fillRect l="-4569" r="-456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18">
                <a:extLst>
                  <a:ext uri="{FF2B5EF4-FFF2-40B4-BE49-F238E27FC236}">
                    <a16:creationId xmlns:a16="http://schemas.microsoft.com/office/drawing/2014/main" id="{DB5B887A-F5F4-4F79-B6AC-8714D3F87633}"/>
                  </a:ext>
                </a:extLst>
              </p:cNvPr>
              <p:cNvSpPr/>
              <p:nvPr/>
            </p:nvSpPr>
            <p:spPr>
              <a:xfrm>
                <a:off x="1461943" y="3270360"/>
                <a:ext cx="3946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18">
                <a:extLst>
                  <a:ext uri="{FF2B5EF4-FFF2-40B4-BE49-F238E27FC236}">
                    <a16:creationId xmlns:a16="http://schemas.microsoft.com/office/drawing/2014/main" id="{DB5B887A-F5F4-4F79-B6AC-8714D3F87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43" y="3270360"/>
                <a:ext cx="39466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18">
                <a:extLst>
                  <a:ext uri="{FF2B5EF4-FFF2-40B4-BE49-F238E27FC236}">
                    <a16:creationId xmlns:a16="http://schemas.microsoft.com/office/drawing/2014/main" id="{5564DBD7-7E75-48AE-B926-9053CF1C70A0}"/>
                  </a:ext>
                </a:extLst>
              </p:cNvPr>
              <p:cNvSpPr/>
              <p:nvPr/>
            </p:nvSpPr>
            <p:spPr>
              <a:xfrm>
                <a:off x="101463" y="3641776"/>
                <a:ext cx="3946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18">
                <a:extLst>
                  <a:ext uri="{FF2B5EF4-FFF2-40B4-BE49-F238E27FC236}">
                    <a16:creationId xmlns:a16="http://schemas.microsoft.com/office/drawing/2014/main" id="{5564DBD7-7E75-48AE-B926-9053CF1C7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3" y="3641776"/>
                <a:ext cx="39466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18">
                <a:extLst>
                  <a:ext uri="{FF2B5EF4-FFF2-40B4-BE49-F238E27FC236}">
                    <a16:creationId xmlns:a16="http://schemas.microsoft.com/office/drawing/2014/main" id="{E4280753-EC96-4918-BF0C-D98E88D727E3}"/>
                  </a:ext>
                </a:extLst>
              </p:cNvPr>
              <p:cNvSpPr/>
              <p:nvPr/>
            </p:nvSpPr>
            <p:spPr>
              <a:xfrm>
                <a:off x="34682" y="1613122"/>
                <a:ext cx="3946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18">
                <a:extLst>
                  <a:ext uri="{FF2B5EF4-FFF2-40B4-BE49-F238E27FC236}">
                    <a16:creationId xmlns:a16="http://schemas.microsoft.com/office/drawing/2014/main" id="{E4280753-EC96-4918-BF0C-D98E88D72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" y="1613122"/>
                <a:ext cx="39466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7F3AA57D-E668-4A8A-BB71-8B631B56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927FEA94-6285-4680-AA92-D87CBBF8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447488-39A1-4048-9958-3B33210CF5D4}"/>
              </a:ext>
            </a:extLst>
          </p:cNvPr>
          <p:cNvCxnSpPr/>
          <p:nvPr/>
        </p:nvCxnSpPr>
        <p:spPr>
          <a:xfrm flipV="1">
            <a:off x="836492" y="2094606"/>
            <a:ext cx="159391" cy="13632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5B47D4-2646-4CCA-AA01-831D4EC8BE3F}"/>
              </a:ext>
            </a:extLst>
          </p:cNvPr>
          <p:cNvCxnSpPr>
            <a:cxnSpLocks/>
          </p:cNvCxnSpPr>
          <p:nvPr/>
        </p:nvCxnSpPr>
        <p:spPr>
          <a:xfrm flipV="1">
            <a:off x="825906" y="3374870"/>
            <a:ext cx="197669" cy="1910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96A41D-EC6E-4DB6-9EBD-88C70905FFF1}"/>
              </a:ext>
            </a:extLst>
          </p:cNvPr>
          <p:cNvCxnSpPr>
            <a:cxnSpLocks/>
          </p:cNvCxnSpPr>
          <p:nvPr/>
        </p:nvCxnSpPr>
        <p:spPr>
          <a:xfrm flipV="1">
            <a:off x="835218" y="3239996"/>
            <a:ext cx="197669" cy="1910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3F9C46-4295-42D3-A3B0-305070D4FB11}"/>
              </a:ext>
            </a:extLst>
          </p:cNvPr>
          <p:cNvCxnSpPr>
            <a:cxnSpLocks/>
          </p:cNvCxnSpPr>
          <p:nvPr/>
        </p:nvCxnSpPr>
        <p:spPr>
          <a:xfrm flipV="1">
            <a:off x="834986" y="3116282"/>
            <a:ext cx="197669" cy="1910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73C757-49FA-4ADA-BD9A-979E6AB8760A}"/>
              </a:ext>
            </a:extLst>
          </p:cNvPr>
          <p:cNvCxnSpPr>
            <a:cxnSpLocks/>
          </p:cNvCxnSpPr>
          <p:nvPr/>
        </p:nvCxnSpPr>
        <p:spPr>
          <a:xfrm flipV="1">
            <a:off x="825906" y="3023353"/>
            <a:ext cx="197669" cy="1910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ADE2FB-1EAE-4AA5-B67D-AE8FA9AD80F8}"/>
              </a:ext>
            </a:extLst>
          </p:cNvPr>
          <p:cNvCxnSpPr>
            <a:cxnSpLocks/>
          </p:cNvCxnSpPr>
          <p:nvPr/>
        </p:nvCxnSpPr>
        <p:spPr>
          <a:xfrm flipV="1">
            <a:off x="835218" y="2888479"/>
            <a:ext cx="197669" cy="1910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048AC2-D10F-437A-802B-18E2E4D6A459}"/>
              </a:ext>
            </a:extLst>
          </p:cNvPr>
          <p:cNvCxnSpPr>
            <a:cxnSpLocks/>
          </p:cNvCxnSpPr>
          <p:nvPr/>
        </p:nvCxnSpPr>
        <p:spPr>
          <a:xfrm flipV="1">
            <a:off x="834986" y="2764765"/>
            <a:ext cx="197669" cy="1910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2BAE451-3EC4-44B0-86E8-2DC15B7DCE7F}"/>
              </a:ext>
            </a:extLst>
          </p:cNvPr>
          <p:cNvCxnSpPr>
            <a:cxnSpLocks/>
          </p:cNvCxnSpPr>
          <p:nvPr/>
        </p:nvCxnSpPr>
        <p:spPr>
          <a:xfrm flipV="1">
            <a:off x="828189" y="2644714"/>
            <a:ext cx="197669" cy="1910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DBE4C-033D-4AEF-ADB0-39489E93D2CF}"/>
              </a:ext>
            </a:extLst>
          </p:cNvPr>
          <p:cNvCxnSpPr>
            <a:cxnSpLocks/>
          </p:cNvCxnSpPr>
          <p:nvPr/>
        </p:nvCxnSpPr>
        <p:spPr>
          <a:xfrm flipV="1">
            <a:off x="837501" y="2509840"/>
            <a:ext cx="197669" cy="1910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F5FD6CB-00D5-42D7-B633-498FCFB3686B}"/>
              </a:ext>
            </a:extLst>
          </p:cNvPr>
          <p:cNvCxnSpPr>
            <a:cxnSpLocks/>
          </p:cNvCxnSpPr>
          <p:nvPr/>
        </p:nvCxnSpPr>
        <p:spPr>
          <a:xfrm flipV="1">
            <a:off x="837269" y="2386126"/>
            <a:ext cx="197669" cy="1910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A96EA8-2C28-489D-A985-87F226ED8F9B}"/>
              </a:ext>
            </a:extLst>
          </p:cNvPr>
          <p:cNvCxnSpPr>
            <a:cxnSpLocks/>
          </p:cNvCxnSpPr>
          <p:nvPr/>
        </p:nvCxnSpPr>
        <p:spPr>
          <a:xfrm flipV="1">
            <a:off x="828189" y="2293197"/>
            <a:ext cx="197669" cy="1910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3F190B-1747-46D5-9497-BDDD762EE473}"/>
              </a:ext>
            </a:extLst>
          </p:cNvPr>
          <p:cNvCxnSpPr>
            <a:cxnSpLocks/>
          </p:cNvCxnSpPr>
          <p:nvPr/>
        </p:nvCxnSpPr>
        <p:spPr>
          <a:xfrm flipV="1">
            <a:off x="837501" y="2158323"/>
            <a:ext cx="197669" cy="1910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B082BF2-E5C7-4E14-8834-6B6B38BF43CD}"/>
              </a:ext>
            </a:extLst>
          </p:cNvPr>
          <p:cNvSpPr txBox="1"/>
          <p:nvPr/>
        </p:nvSpPr>
        <p:spPr>
          <a:xfrm>
            <a:off x="3615528" y="2970986"/>
            <a:ext cx="35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E36474-D59E-455C-B27A-124418C4876A}"/>
              </a:ext>
            </a:extLst>
          </p:cNvPr>
          <p:cNvSpPr txBox="1"/>
          <p:nvPr/>
        </p:nvSpPr>
        <p:spPr>
          <a:xfrm>
            <a:off x="4698358" y="2987277"/>
            <a:ext cx="35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2" grpId="0" animBg="1"/>
      <p:bldP spid="83" grpId="0" animBg="1"/>
      <p:bldP spid="85" grpId="0"/>
      <p:bldP spid="86" grpId="0" animBg="1"/>
      <p:bldP spid="87" grpId="0"/>
      <p:bldP spid="32" grpId="0"/>
      <p:bldP spid="40" grpId="0"/>
      <p:bldP spid="41" grpId="0"/>
      <p:bldP spid="42" grpId="0" animBg="1"/>
      <p:bldP spid="44" grpId="0"/>
      <p:bldP spid="7" grpId="0"/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435130" cy="914400"/>
          </a:xfrm>
        </p:spPr>
        <p:txBody>
          <a:bodyPr>
            <a:noAutofit/>
          </a:bodyPr>
          <a:lstStyle/>
          <a:p>
            <a:r>
              <a:rPr lang="es-PE" sz="2200" dirty="0"/>
              <a:t>APLICACIONES DE LA LEY DE GAUSS – EJEMPLO 2: </a:t>
            </a:r>
            <a:r>
              <a:rPr lang="es-PE" sz="2200" dirty="0">
                <a:solidFill>
                  <a:srgbClr val="FF0000"/>
                </a:solidFill>
              </a:rPr>
              <a:t>ALAMBRE INFINITO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118885-A170-4EA8-8600-71C98ED969BE}"/>
                  </a:ext>
                </a:extLst>
              </p:cNvPr>
              <p:cNvSpPr txBox="1"/>
              <p:nvPr/>
            </p:nvSpPr>
            <p:spPr>
              <a:xfrm>
                <a:off x="4428630" y="4460775"/>
                <a:ext cx="1803711" cy="656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</m:d>
                      <m:r>
                        <a:rPr lang="es-PE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000" b="1" i="0" smtClean="0">
                              <a:latin typeface="Cambria Math" panose="02040503050406030204" pitchFamily="18" charset="0"/>
                            </a:rPr>
                            <m:t>𝛌</m:t>
                          </m:r>
                        </m:num>
                        <m:den>
                          <m:r>
                            <a:rPr lang="es-PE" sz="20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PE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𝛑</m:t>
                          </m:r>
                          <m:sSub>
                            <m:sSubPr>
                              <m:ctrlPr>
                                <a:rPr lang="es-P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P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118885-A170-4EA8-8600-71C98ED9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630" y="4460775"/>
                <a:ext cx="1803711" cy="656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C2A35F-A2C5-449F-9B15-E01ED44F1350}"/>
                  </a:ext>
                </a:extLst>
              </p:cNvPr>
              <p:cNvSpPr txBox="1"/>
              <p:nvPr/>
            </p:nvSpPr>
            <p:spPr>
              <a:xfrm>
                <a:off x="6740653" y="3308323"/>
                <a:ext cx="1547731" cy="846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nary>
                        <m:naryPr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s-PE" sz="20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C2A35F-A2C5-449F-9B15-E01ED44F1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653" y="3308323"/>
                <a:ext cx="1547731" cy="846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AB68FC-F630-4A3F-B1B3-C3D4403FEEB4}"/>
                  </a:ext>
                </a:extLst>
              </p:cNvPr>
              <p:cNvSpPr txBox="1"/>
              <p:nvPr/>
            </p:nvSpPr>
            <p:spPr>
              <a:xfrm>
                <a:off x="1736640" y="4434616"/>
                <a:ext cx="1774460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s-PE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πr</m:t>
                          </m:r>
                          <m:r>
                            <a:rPr lang="es-PE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</m:d>
                      <m: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m:rPr>
                              <m:sty m:val="p"/>
                            </m:rPr>
                            <a:rPr lang="es-PE" sz="200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AB68FC-F630-4A3F-B1B3-C3D4403F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40" y="4434616"/>
                <a:ext cx="1774460" cy="636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oogle Shape;919;p69">
            <a:extLst>
              <a:ext uri="{FF2B5EF4-FFF2-40B4-BE49-F238E27FC236}">
                <a16:creationId xmlns:a16="http://schemas.microsoft.com/office/drawing/2014/main" id="{4C246CDF-F509-41CE-854E-F92D2B60F9EB}"/>
              </a:ext>
            </a:extLst>
          </p:cNvPr>
          <p:cNvSpPr txBox="1"/>
          <p:nvPr/>
        </p:nvSpPr>
        <p:spPr>
          <a:xfrm>
            <a:off x="1094673" y="3401065"/>
            <a:ext cx="5349863" cy="75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 a la </a:t>
            </a:r>
            <a:r>
              <a:rPr lang="es-PE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SIMETRÍA CILÍNDRICA 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PE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MÓDULO DEL CAMPO ELÉCTRICO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s-PE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CONSTANTE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la S</a:t>
            </a:r>
            <a:r>
              <a:rPr lang="es-PE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Flecha derecha 64">
            <a:extLst>
              <a:ext uri="{FF2B5EF4-FFF2-40B4-BE49-F238E27FC236}">
                <a16:creationId xmlns:a16="http://schemas.microsoft.com/office/drawing/2014/main" id="{D39EDEB1-CFF3-4EA1-B975-FEDA9155833D}"/>
              </a:ext>
            </a:extLst>
          </p:cNvPr>
          <p:cNvSpPr/>
          <p:nvPr/>
        </p:nvSpPr>
        <p:spPr>
          <a:xfrm>
            <a:off x="457200" y="3528504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6" name="Google Shape;919;p69">
            <a:extLst>
              <a:ext uri="{FF2B5EF4-FFF2-40B4-BE49-F238E27FC236}">
                <a16:creationId xmlns:a16="http://schemas.microsoft.com/office/drawing/2014/main" id="{D554DC8F-11E9-4C81-87FF-164649B69EE0}"/>
              </a:ext>
            </a:extLst>
          </p:cNvPr>
          <p:cNvSpPr txBox="1"/>
          <p:nvPr/>
        </p:nvSpPr>
        <p:spPr>
          <a:xfrm>
            <a:off x="301844" y="4529846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Flecha derecha 64">
            <a:extLst>
              <a:ext uri="{FF2B5EF4-FFF2-40B4-BE49-F238E27FC236}">
                <a16:creationId xmlns:a16="http://schemas.microsoft.com/office/drawing/2014/main" id="{93062040-D661-4380-8BDC-4C9DEC242071}"/>
              </a:ext>
            </a:extLst>
          </p:cNvPr>
          <p:cNvSpPr/>
          <p:nvPr/>
        </p:nvSpPr>
        <p:spPr>
          <a:xfrm>
            <a:off x="3853166" y="4544369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8BCFA-A05D-45D7-90D1-DE5642CB710D}"/>
              </a:ext>
            </a:extLst>
          </p:cNvPr>
          <p:cNvSpPr/>
          <p:nvPr/>
        </p:nvSpPr>
        <p:spPr>
          <a:xfrm>
            <a:off x="4521590" y="4412023"/>
            <a:ext cx="1710751" cy="7540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oogle Shape;919;p69">
            <a:extLst>
              <a:ext uri="{FF2B5EF4-FFF2-40B4-BE49-F238E27FC236}">
                <a16:creationId xmlns:a16="http://schemas.microsoft.com/office/drawing/2014/main" id="{EDAB72D9-8FC4-49ED-94BF-9133090D3516}"/>
              </a:ext>
            </a:extLst>
          </p:cNvPr>
          <p:cNvSpPr txBox="1"/>
          <p:nvPr/>
        </p:nvSpPr>
        <p:spPr>
          <a:xfrm>
            <a:off x="301844" y="5339517"/>
            <a:ext cx="8700429" cy="75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</a:t>
            </a:r>
            <a:r>
              <a:rPr lang="es-PE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PE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 utiliza cilindros paralelos como SG en el caso de simetría cilíndrica. Por ejemplo: alambre infinito, cilindro hueco o macizo infinito, etc.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EB524B-AC64-4CCE-9FE6-25773CCE80A4}"/>
                  </a:ext>
                </a:extLst>
              </p:cNvPr>
              <p:cNvSpPr txBox="1"/>
              <p:nvPr/>
            </p:nvSpPr>
            <p:spPr>
              <a:xfrm>
                <a:off x="7088619" y="4480139"/>
                <a:ext cx="1803711" cy="63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  <m:r>
                        <a:rPr lang="es-PE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000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s-PE" sz="2000" b="1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PE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000" b="1" i="0">
                              <a:latin typeface="Cambria Math" panose="02040503050406030204" pitchFamily="18" charset="0"/>
                            </a:rPr>
                            <m:t>𝛌</m:t>
                          </m:r>
                        </m:num>
                        <m:den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PE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𝛑</m:t>
                          </m:r>
                          <m:sSub>
                            <m:sSubPr>
                              <m:ctrlPr>
                                <a:rPr lang="es-P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PE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s-P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EB524B-AC64-4CCE-9FE6-25773CCE8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619" y="4480139"/>
                <a:ext cx="1803711" cy="637162"/>
              </a:xfrm>
              <a:prstGeom prst="rect">
                <a:avLst/>
              </a:prstGeom>
              <a:blipFill>
                <a:blip r:embed="rId6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lecha derecha 64">
            <a:extLst>
              <a:ext uri="{FF2B5EF4-FFF2-40B4-BE49-F238E27FC236}">
                <a16:creationId xmlns:a16="http://schemas.microsoft.com/office/drawing/2014/main" id="{5D591388-865D-4603-930B-AB8B08D15323}"/>
              </a:ext>
            </a:extLst>
          </p:cNvPr>
          <p:cNvSpPr/>
          <p:nvPr/>
        </p:nvSpPr>
        <p:spPr>
          <a:xfrm>
            <a:off x="6478862" y="4544369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C8EAE5-80F7-47ED-AD90-CB40891DF5EF}"/>
              </a:ext>
            </a:extLst>
          </p:cNvPr>
          <p:cNvGrpSpPr/>
          <p:nvPr/>
        </p:nvGrpSpPr>
        <p:grpSpPr>
          <a:xfrm>
            <a:off x="2403348" y="1219989"/>
            <a:ext cx="1216404" cy="2171380"/>
            <a:chOff x="7593796" y="3334419"/>
            <a:chExt cx="1093004" cy="2128479"/>
          </a:xfrm>
        </p:grpSpPr>
        <p:pic>
          <p:nvPicPr>
            <p:cNvPr id="50" name="Google Shape;965;p73">
              <a:extLst>
                <a:ext uri="{FF2B5EF4-FFF2-40B4-BE49-F238E27FC236}">
                  <a16:creationId xmlns:a16="http://schemas.microsoft.com/office/drawing/2014/main" id="{245B2900-F1A8-4195-B141-F29524F184FE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93796" y="3334419"/>
              <a:ext cx="1093004" cy="932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966;p73">
              <a:extLst>
                <a:ext uri="{FF2B5EF4-FFF2-40B4-BE49-F238E27FC236}">
                  <a16:creationId xmlns:a16="http://schemas.microsoft.com/office/drawing/2014/main" id="{44347458-5AC7-44B3-9DC4-DB6CD0275DBF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93796" y="4267169"/>
              <a:ext cx="1093004" cy="1195729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08298F-89B9-4B00-ACAD-082BF0B90012}"/>
                  </a:ext>
                </a:extLst>
              </p:cNvPr>
              <p:cNvSpPr txBox="1"/>
              <p:nvPr/>
            </p:nvSpPr>
            <p:spPr>
              <a:xfrm>
                <a:off x="4461507" y="1873275"/>
                <a:ext cx="2727478" cy="846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s-PE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PE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PE" sz="20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E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PE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PE" sz="20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PE" sz="20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PE" sz="20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0°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s-PE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08298F-89B9-4B00-ACAD-082BF0B90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507" y="1873275"/>
                <a:ext cx="2727478" cy="8468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lecha derecha 64">
            <a:extLst>
              <a:ext uri="{FF2B5EF4-FFF2-40B4-BE49-F238E27FC236}">
                <a16:creationId xmlns:a16="http://schemas.microsoft.com/office/drawing/2014/main" id="{1A9AB18D-8FB1-41C9-A0BF-004385BBA0D5}"/>
              </a:ext>
            </a:extLst>
          </p:cNvPr>
          <p:cNvSpPr/>
          <p:nvPr/>
        </p:nvSpPr>
        <p:spPr>
          <a:xfrm>
            <a:off x="3853166" y="1988457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Date Placeholder 2">
            <a:extLst>
              <a:ext uri="{FF2B5EF4-FFF2-40B4-BE49-F238E27FC236}">
                <a16:creationId xmlns:a16="http://schemas.microsoft.com/office/drawing/2014/main" id="{E5FE8CAF-0A42-4E21-95DF-6EBC9FBC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99320249-6BD8-4AC6-B41E-06B1320B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BE4312-2597-4790-88C2-3FE73B2FD398}"/>
              </a:ext>
            </a:extLst>
          </p:cNvPr>
          <p:cNvCxnSpPr/>
          <p:nvPr/>
        </p:nvCxnSpPr>
        <p:spPr>
          <a:xfrm flipV="1">
            <a:off x="2591930" y="4600929"/>
            <a:ext cx="270861" cy="33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D92982-9E52-4097-95DC-A736D7C13B82}"/>
              </a:ext>
            </a:extLst>
          </p:cNvPr>
          <p:cNvCxnSpPr/>
          <p:nvPr/>
        </p:nvCxnSpPr>
        <p:spPr>
          <a:xfrm flipV="1">
            <a:off x="3275841" y="4423283"/>
            <a:ext cx="270861" cy="33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4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/>
      <p:bldP spid="30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435130" cy="914400"/>
          </a:xfrm>
        </p:spPr>
        <p:txBody>
          <a:bodyPr>
            <a:noAutofit/>
          </a:bodyPr>
          <a:lstStyle/>
          <a:p>
            <a:r>
              <a:rPr lang="es-PE" sz="2300" dirty="0"/>
              <a:t>APLICACIONES DE LA LEY DE GAUSS – EJEMPLO 3: </a:t>
            </a:r>
            <a:r>
              <a:rPr lang="es-PE" sz="2300" dirty="0">
                <a:solidFill>
                  <a:srgbClr val="FF0000"/>
                </a:solidFill>
              </a:rPr>
              <a:t>PLANO INFINITO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36A8C9-E51D-44DF-85DA-8B3C5B6B710A}"/>
                  </a:ext>
                </a:extLst>
              </p:cNvPr>
              <p:cNvSpPr txBox="1"/>
              <p:nvPr/>
            </p:nvSpPr>
            <p:spPr>
              <a:xfrm>
                <a:off x="2894193" y="3233015"/>
                <a:ext cx="3862660" cy="579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s-P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</m:t>
                          </m:r>
                          <m:r>
                            <a:rPr lang="es-P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</m:t>
                          </m:r>
                          <m: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</m:t>
                          </m:r>
                          <m: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s-PE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ENC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36A8C9-E51D-44DF-85DA-8B3C5B6B7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93" y="3233015"/>
                <a:ext cx="3862660" cy="579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Left Brace 81">
            <a:extLst>
              <a:ext uri="{FF2B5EF4-FFF2-40B4-BE49-F238E27FC236}">
                <a16:creationId xmlns:a16="http://schemas.microsoft.com/office/drawing/2014/main" id="{67F19A28-EBFF-49A2-A848-DDAFDE9733EC}"/>
              </a:ext>
            </a:extLst>
          </p:cNvPr>
          <p:cNvSpPr/>
          <p:nvPr/>
        </p:nvSpPr>
        <p:spPr>
          <a:xfrm rot="10800000">
            <a:off x="1817752" y="1388997"/>
            <a:ext cx="266998" cy="285239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F8B2D1-1D03-4058-B175-2FA6D65FD75D}"/>
              </a:ext>
            </a:extLst>
          </p:cNvPr>
          <p:cNvSpPr txBox="1"/>
          <p:nvPr/>
        </p:nvSpPr>
        <p:spPr>
          <a:xfrm>
            <a:off x="4996508" y="1518317"/>
            <a:ext cx="2876516" cy="9233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sp>
        <p:nvSpPr>
          <p:cNvPr id="85" name="Google Shape;919;p69">
            <a:extLst>
              <a:ext uri="{FF2B5EF4-FFF2-40B4-BE49-F238E27FC236}">
                <a16:creationId xmlns:a16="http://schemas.microsoft.com/office/drawing/2014/main" id="{C80BBAAC-47E6-4C4C-BDDA-CDECB6EBF813}"/>
              </a:ext>
            </a:extLst>
          </p:cNvPr>
          <p:cNvSpPr txBox="1"/>
          <p:nvPr/>
        </p:nvSpPr>
        <p:spPr>
          <a:xfrm>
            <a:off x="2119990" y="1784679"/>
            <a:ext cx="287651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Aplicando la ley de Gauss: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Flecha derecha 64">
            <a:extLst>
              <a:ext uri="{FF2B5EF4-FFF2-40B4-BE49-F238E27FC236}">
                <a16:creationId xmlns:a16="http://schemas.microsoft.com/office/drawing/2014/main" id="{2D48A2CB-6F97-4F51-B318-A729F6FD5E23}"/>
              </a:ext>
            </a:extLst>
          </p:cNvPr>
          <p:cNvSpPr/>
          <p:nvPr/>
        </p:nvSpPr>
        <p:spPr>
          <a:xfrm>
            <a:off x="2255029" y="3270360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998EC29-5A45-4E50-B975-3B897534F294}"/>
                  </a:ext>
                </a:extLst>
              </p:cNvPr>
              <p:cNvSpPr txBox="1"/>
              <p:nvPr/>
            </p:nvSpPr>
            <p:spPr>
              <a:xfrm>
                <a:off x="5085101" y="1558512"/>
                <a:ext cx="2699329" cy="808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PE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sz="20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  <m:r>
                            <a:rPr lang="en-US" sz="2000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s-PE" sz="2000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𝐝𝐀</m:t>
                          </m:r>
                        </m:e>
                      </m:nary>
                      <m:r>
                        <a:rPr lang="es-P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s-PE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𝐄𝐍𝐂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998EC29-5A45-4E50-B975-3B897534F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01" y="1558512"/>
                <a:ext cx="2699329" cy="808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EEA83A-1D88-46EF-BD85-D3E7736BEDC0}"/>
              </a:ext>
            </a:extLst>
          </p:cNvPr>
          <p:cNvCxnSpPr>
            <a:cxnSpLocks/>
          </p:cNvCxnSpPr>
          <p:nvPr/>
        </p:nvCxnSpPr>
        <p:spPr>
          <a:xfrm flipV="1">
            <a:off x="5226442" y="3229461"/>
            <a:ext cx="531882" cy="55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9FB1A7-1B6C-46EB-A9DB-583816CA1C71}"/>
              </a:ext>
            </a:extLst>
          </p:cNvPr>
          <p:cNvSpPr txBox="1"/>
          <p:nvPr/>
        </p:nvSpPr>
        <p:spPr>
          <a:xfrm>
            <a:off x="2093755" y="2653910"/>
            <a:ext cx="7208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u="sng" dirty="0"/>
              <a:t>SUPERFICIES</a:t>
            </a:r>
            <a:r>
              <a:rPr lang="es-PE" sz="2000" b="1" dirty="0"/>
              <a:t>: </a:t>
            </a:r>
            <a:r>
              <a:rPr lang="es-PE" sz="2000" dirty="0"/>
              <a:t>base superior (S</a:t>
            </a:r>
            <a:r>
              <a:rPr lang="es-PE" sz="2000" baseline="-25000" dirty="0"/>
              <a:t>1</a:t>
            </a:r>
            <a:r>
              <a:rPr lang="es-PE" sz="2000" dirty="0"/>
              <a:t>), base inferior (S</a:t>
            </a:r>
            <a:r>
              <a:rPr lang="es-PE" sz="2000" baseline="-25000" dirty="0"/>
              <a:t>2</a:t>
            </a:r>
            <a:r>
              <a:rPr lang="es-PE" sz="2000" dirty="0"/>
              <a:t>) y cara lateral (S</a:t>
            </a:r>
            <a:r>
              <a:rPr lang="es-PE" sz="2000" baseline="-25000" dirty="0"/>
              <a:t>3</a:t>
            </a:r>
            <a:r>
              <a:rPr lang="es-PE" sz="2000" dirty="0"/>
              <a:t>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7577B0-018A-4D14-845E-175055E975B6}"/>
                  </a:ext>
                </a:extLst>
              </p:cNvPr>
              <p:cNvSpPr txBox="1"/>
              <p:nvPr/>
            </p:nvSpPr>
            <p:spPr>
              <a:xfrm>
                <a:off x="4323013" y="3833316"/>
                <a:ext cx="2749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PE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PE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son perpendiculares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7577B0-018A-4D14-845E-175055E97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13" y="3833316"/>
                <a:ext cx="274982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081A99-B637-4701-BCE9-BFC7E5ADD0F9}"/>
                  </a:ext>
                </a:extLst>
              </p:cNvPr>
              <p:cNvSpPr txBox="1"/>
              <p:nvPr/>
            </p:nvSpPr>
            <p:spPr>
              <a:xfrm>
                <a:off x="2255029" y="5299488"/>
                <a:ext cx="4956421" cy="845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s-PE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PE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PE" sz="2000" i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E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PE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PE" sz="2000" i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PE" sz="2000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PE" sz="20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0°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s-PE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s-PE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P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PE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PE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PE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PE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s-PE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PE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0°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081A99-B637-4701-BCE9-BFC7E5ADD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29" y="5299488"/>
                <a:ext cx="4956421" cy="8454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echa derecha 64">
            <a:extLst>
              <a:ext uri="{FF2B5EF4-FFF2-40B4-BE49-F238E27FC236}">
                <a16:creationId xmlns:a16="http://schemas.microsoft.com/office/drawing/2014/main" id="{6D287295-B99D-42D1-8678-DA775B400471}"/>
              </a:ext>
            </a:extLst>
          </p:cNvPr>
          <p:cNvSpPr/>
          <p:nvPr/>
        </p:nvSpPr>
        <p:spPr>
          <a:xfrm>
            <a:off x="1593792" y="5454712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4" name="Google Shape;987;p74">
            <a:extLst>
              <a:ext uri="{FF2B5EF4-FFF2-40B4-BE49-F238E27FC236}">
                <a16:creationId xmlns:a16="http://schemas.microsoft.com/office/drawing/2014/main" id="{FFBC4DF4-1D69-4F69-8C2F-845CA6AF7DB9}"/>
              </a:ext>
            </a:extLst>
          </p:cNvPr>
          <p:cNvSpPr txBox="1"/>
          <p:nvPr/>
        </p:nvSpPr>
        <p:spPr>
          <a:xfrm>
            <a:off x="750634" y="4472549"/>
            <a:ext cx="6322208" cy="84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carga encerrada se determina con la densidad superficial de carga </a:t>
            </a:r>
            <a:r>
              <a:rPr lang="el-G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el área transversal de la superficie cilíndrica A: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CFCC4C-C87C-460D-A321-451F34DBB2EC}"/>
                  </a:ext>
                </a:extLst>
              </p:cNvPr>
              <p:cNvSpPr txBox="1"/>
              <p:nvPr/>
            </p:nvSpPr>
            <p:spPr>
              <a:xfrm>
                <a:off x="7207464" y="4741841"/>
                <a:ext cx="12378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  <m:r>
                        <a:rPr lang="es-PE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b="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CFCC4C-C87C-460D-A321-451F34DBB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464" y="4741841"/>
                <a:ext cx="1237839" cy="307777"/>
              </a:xfrm>
              <a:prstGeom prst="rect">
                <a:avLst/>
              </a:prstGeom>
              <a:blipFill>
                <a:blip r:embed="rId7"/>
                <a:stretch>
                  <a:fillRect l="-4433" r="-492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E5D37707-F52F-44D1-9EBE-6C0986B63D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09" y="1317893"/>
            <a:ext cx="1786200" cy="3144612"/>
          </a:xfrm>
          <a:prstGeom prst="rect">
            <a:avLst/>
          </a:prstGeom>
        </p:spPr>
      </p:pic>
      <p:sp>
        <p:nvSpPr>
          <p:cNvPr id="20" name="Date Placeholder 2">
            <a:extLst>
              <a:ext uri="{FF2B5EF4-FFF2-40B4-BE49-F238E27FC236}">
                <a16:creationId xmlns:a16="http://schemas.microsoft.com/office/drawing/2014/main" id="{EED86383-F733-4BC1-A3C8-59173F73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C7ADE138-A3DC-40DB-AA4A-6B2CE421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FB4E96-3697-498C-9C49-07795B5F0783}"/>
              </a:ext>
            </a:extLst>
          </p:cNvPr>
          <p:cNvCxnSpPr>
            <a:cxnSpLocks/>
          </p:cNvCxnSpPr>
          <p:nvPr/>
        </p:nvCxnSpPr>
        <p:spPr>
          <a:xfrm flipV="1">
            <a:off x="749877" y="2758484"/>
            <a:ext cx="111917" cy="14161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3AD3E7-FAF2-4BB0-909A-2C96E105109D}"/>
              </a:ext>
            </a:extLst>
          </p:cNvPr>
          <p:cNvCxnSpPr>
            <a:cxnSpLocks/>
          </p:cNvCxnSpPr>
          <p:nvPr/>
        </p:nvCxnSpPr>
        <p:spPr>
          <a:xfrm flipV="1">
            <a:off x="802776" y="2726997"/>
            <a:ext cx="197143" cy="22137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A6522-CF5B-452A-820E-733CA2A92795}"/>
              </a:ext>
            </a:extLst>
          </p:cNvPr>
          <p:cNvCxnSpPr>
            <a:cxnSpLocks/>
          </p:cNvCxnSpPr>
          <p:nvPr/>
        </p:nvCxnSpPr>
        <p:spPr>
          <a:xfrm flipV="1">
            <a:off x="914239" y="2757930"/>
            <a:ext cx="197143" cy="22137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5CDC29-2AFD-4919-B89F-E9F14C305729}"/>
              </a:ext>
            </a:extLst>
          </p:cNvPr>
          <p:cNvCxnSpPr>
            <a:cxnSpLocks/>
          </p:cNvCxnSpPr>
          <p:nvPr/>
        </p:nvCxnSpPr>
        <p:spPr>
          <a:xfrm flipV="1">
            <a:off x="1025305" y="2829293"/>
            <a:ext cx="147926" cy="15870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8D717F-64D1-44D9-9A29-14748E08C85C}"/>
              </a:ext>
            </a:extLst>
          </p:cNvPr>
          <p:cNvSpPr txBox="1"/>
          <p:nvPr/>
        </p:nvSpPr>
        <p:spPr>
          <a:xfrm>
            <a:off x="5721392" y="2994144"/>
            <a:ext cx="35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2" grpId="0" animBg="1"/>
      <p:bldP spid="83" grpId="0" animBg="1"/>
      <p:bldP spid="85" grpId="0"/>
      <p:bldP spid="86" grpId="0" animBg="1"/>
      <p:bldP spid="87" grpId="0"/>
      <p:bldP spid="32" grpId="0"/>
      <p:bldP spid="40" grpId="0"/>
      <p:bldP spid="41" grpId="0"/>
      <p:bldP spid="42" grpId="0" animBg="1"/>
      <p:bldP spid="44" grpId="0"/>
      <p:bldP spid="7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Electrostática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FLUJO</a:t>
            </a:r>
          </a:p>
        </p:txBody>
      </p:sp>
      <p:sp>
        <p:nvSpPr>
          <p:cNvPr id="22" name="Google Shape;722;p58">
            <a:extLst>
              <a:ext uri="{FF2B5EF4-FFF2-40B4-BE49-F238E27FC236}">
                <a16:creationId xmlns:a16="http://schemas.microsoft.com/office/drawing/2014/main" id="{5325CB74-2C5E-41F2-A388-ED7222B91970}"/>
              </a:ext>
            </a:extLst>
          </p:cNvPr>
          <p:cNvSpPr txBox="1"/>
          <p:nvPr/>
        </p:nvSpPr>
        <p:spPr>
          <a:xfrm>
            <a:off x="69523" y="1522283"/>
            <a:ext cx="4408416" cy="146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85725" algn="just">
              <a:buSzPts val="1800"/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es-PE" sz="2400" i="1" dirty="0">
                <a:latin typeface="Calibri"/>
                <a:ea typeface="Calibri"/>
                <a:cs typeface="Calibri"/>
                <a:sym typeface="Calibri"/>
              </a:rPr>
              <a:t>“Física 2”</a:t>
            </a: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PE" sz="24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vimos que el caudal o tasa de flujo volumétrico que atraviesa una área plana A se define de la siguiente forma: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28;p58">
            <a:extLst>
              <a:ext uri="{FF2B5EF4-FFF2-40B4-BE49-F238E27FC236}">
                <a16:creationId xmlns:a16="http://schemas.microsoft.com/office/drawing/2014/main" id="{DC8D6520-C08D-48D7-8818-BB572EC968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55"/>
          <a:stretch/>
        </p:blipFill>
        <p:spPr>
          <a:xfrm>
            <a:off x="4838085" y="1462035"/>
            <a:ext cx="2338518" cy="15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25;p58">
            <a:extLst>
              <a:ext uri="{FF2B5EF4-FFF2-40B4-BE49-F238E27FC236}">
                <a16:creationId xmlns:a16="http://schemas.microsoft.com/office/drawing/2014/main" id="{3BC34C73-7952-48D4-B9DA-0632BED1A3F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089" y="1960947"/>
            <a:ext cx="1067755" cy="5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24;p58">
            <a:extLst>
              <a:ext uri="{FF2B5EF4-FFF2-40B4-BE49-F238E27FC236}">
                <a16:creationId xmlns:a16="http://schemas.microsoft.com/office/drawing/2014/main" id="{C93B1D7E-A4D4-49B1-B7A2-86E454C53EBC}"/>
              </a:ext>
            </a:extLst>
          </p:cNvPr>
          <p:cNvSpPr txBox="1"/>
          <p:nvPr/>
        </p:nvSpPr>
        <p:spPr>
          <a:xfrm>
            <a:off x="69523" y="3914104"/>
            <a:ext cx="4473002" cy="59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85725" algn="just">
              <a:buSzPts val="1800"/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Si el área se encuentra inclinada un ángulo ф, notar que sólo interesa el volumen que atraviesa la proyección del área. El caudal en este caso será: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727;p58">
            <a:extLst>
              <a:ext uri="{FF2B5EF4-FFF2-40B4-BE49-F238E27FC236}">
                <a16:creationId xmlns:a16="http://schemas.microsoft.com/office/drawing/2014/main" id="{B0DFA545-0358-4A2A-BB1F-E6EC3FE9264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4437"/>
          <a:stretch/>
        </p:blipFill>
        <p:spPr>
          <a:xfrm>
            <a:off x="4761018" y="4008145"/>
            <a:ext cx="2361300" cy="15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CA3F56-2C07-4CCB-A292-07C007C99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724" y="3916299"/>
            <a:ext cx="1695450" cy="981075"/>
          </a:xfrm>
          <a:prstGeom prst="rect">
            <a:avLst/>
          </a:prstGeom>
        </p:spPr>
      </p:pic>
      <p:pic>
        <p:nvPicPr>
          <p:cNvPr id="17" name="Google Shape;729;p58">
            <a:extLst>
              <a:ext uri="{FF2B5EF4-FFF2-40B4-BE49-F238E27FC236}">
                <a16:creationId xmlns:a16="http://schemas.microsoft.com/office/drawing/2014/main" id="{11C28D77-DD5F-4D41-95A5-EE7B72C5CF2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3686" y="4897374"/>
            <a:ext cx="1169639" cy="5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734;p58">
            <a:extLst>
              <a:ext uri="{FF2B5EF4-FFF2-40B4-BE49-F238E27FC236}">
                <a16:creationId xmlns:a16="http://schemas.microsoft.com/office/drawing/2014/main" id="{FA8608C3-8846-469A-BE53-63157E48C2C1}"/>
              </a:ext>
            </a:extLst>
          </p:cNvPr>
          <p:cNvSpPr txBox="1"/>
          <p:nvPr/>
        </p:nvSpPr>
        <p:spPr>
          <a:xfrm>
            <a:off x="4672199" y="2979469"/>
            <a:ext cx="2593102" cy="4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PE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Caudal para una superficie perpendicular al flujo.</a:t>
            </a:r>
          </a:p>
          <a:p>
            <a:pPr algn="ctr">
              <a:lnSpc>
                <a:spcPct val="115000"/>
              </a:lnSpc>
            </a:pPr>
            <a:r>
              <a:rPr lang="es-PE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(Sears Zemansky Young Freedman – Física Universitaria – México – Editorial PEARSON EDUCACION – 2004)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4;p58">
            <a:extLst>
              <a:ext uri="{FF2B5EF4-FFF2-40B4-BE49-F238E27FC236}">
                <a16:creationId xmlns:a16="http://schemas.microsoft.com/office/drawing/2014/main" id="{B4C38218-9A58-4A58-8AA6-6E713A7F3E39}"/>
              </a:ext>
            </a:extLst>
          </p:cNvPr>
          <p:cNvSpPr txBox="1"/>
          <p:nvPr/>
        </p:nvSpPr>
        <p:spPr>
          <a:xfrm>
            <a:off x="4630724" y="5510054"/>
            <a:ext cx="2505140" cy="4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PE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Caudal para una superficie no perpendicular al flujo.</a:t>
            </a:r>
          </a:p>
          <a:p>
            <a:pPr algn="ctr">
              <a:lnSpc>
                <a:spcPct val="115000"/>
              </a:lnSpc>
            </a:pPr>
            <a:r>
              <a:rPr lang="es-PE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(Sears Zemansky Young Freedman – Física Universitaria – México – Editorial PEARSON EDUCACION – 2004)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Flecha derecha 64">
            <a:extLst>
              <a:ext uri="{FF2B5EF4-FFF2-40B4-BE49-F238E27FC236}">
                <a16:creationId xmlns:a16="http://schemas.microsoft.com/office/drawing/2014/main" id="{27F01038-B702-49A7-A6CF-419438F089F9}"/>
              </a:ext>
            </a:extLst>
          </p:cNvPr>
          <p:cNvSpPr/>
          <p:nvPr/>
        </p:nvSpPr>
        <p:spPr>
          <a:xfrm>
            <a:off x="7316547" y="4906531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020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0" grpId="0"/>
      <p:bldP spid="29" grpId="0"/>
      <p:bldP spid="19" grpId="0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071A2EC5-D1F0-43F4-BFE1-4AFF86C02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972" y="1193599"/>
            <a:ext cx="1378536" cy="24269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435130" cy="914400"/>
          </a:xfrm>
        </p:spPr>
        <p:txBody>
          <a:bodyPr>
            <a:noAutofit/>
          </a:bodyPr>
          <a:lstStyle/>
          <a:p>
            <a:r>
              <a:rPr lang="es-PE" sz="2300" dirty="0"/>
              <a:t>APLICACIONES DE LA LEY DE GAUSS – EJEMPLO 3: </a:t>
            </a:r>
            <a:r>
              <a:rPr lang="es-PE" sz="2300" dirty="0">
                <a:solidFill>
                  <a:srgbClr val="FF0000"/>
                </a:solidFill>
              </a:rPr>
              <a:t>PLANO INFINITO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118885-A170-4EA8-8600-71C98ED969BE}"/>
                  </a:ext>
                </a:extLst>
              </p:cNvPr>
              <p:cNvSpPr txBox="1"/>
              <p:nvPr/>
            </p:nvSpPr>
            <p:spPr>
              <a:xfrm>
                <a:off x="4982985" y="4639094"/>
                <a:ext cx="1419007" cy="577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</m:d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000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num>
                        <m:den>
                          <m:r>
                            <a:rPr lang="es-PE" sz="20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s-P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118885-A170-4EA8-8600-71C98ED9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85" y="4639094"/>
                <a:ext cx="1419007" cy="577017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C2A35F-A2C5-449F-9B15-E01ED44F1350}"/>
                  </a:ext>
                </a:extLst>
              </p:cNvPr>
              <p:cNvSpPr txBox="1"/>
              <p:nvPr/>
            </p:nvSpPr>
            <p:spPr>
              <a:xfrm>
                <a:off x="6281323" y="3493463"/>
                <a:ext cx="2809807" cy="845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nary>
                        <m:naryPr>
                          <m:limLoc m:val="undOvr"/>
                          <m:supHide m:val="on"/>
                          <m:ctrlPr>
                            <a:rPr lang="es-PE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s-PE" sz="20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nary>
                        <m:naryPr>
                          <m:limLoc m:val="undOvr"/>
                          <m:supHide m:val="on"/>
                          <m:ctrlPr>
                            <a:rPr lang="es-PE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s-PE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sty m:val="p"/>
                            </m:rPr>
                            <a:rPr lang="es-PE" i="0"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C2A35F-A2C5-449F-9B15-E01ED44F1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323" y="3493463"/>
                <a:ext cx="2809807" cy="84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AB68FC-F630-4A3F-B1B3-C3D4403FEEB4}"/>
                  </a:ext>
                </a:extLst>
              </p:cNvPr>
              <p:cNvSpPr txBox="1"/>
              <p:nvPr/>
            </p:nvSpPr>
            <p:spPr>
              <a:xfrm>
                <a:off x="1648821" y="4590587"/>
                <a:ext cx="2371098" cy="63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s-PE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PE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s-PE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sty m:val="p"/>
                            </m:rPr>
                            <a:rPr lang="es-PE" sz="2000"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AB68FC-F630-4A3F-B1B3-C3D4403F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821" y="4590587"/>
                <a:ext cx="2371098" cy="630429"/>
              </a:xfrm>
              <a:prstGeom prst="rect">
                <a:avLst/>
              </a:prstGeom>
              <a:blipFill>
                <a:blip r:embed="rId6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oogle Shape;919;p69">
            <a:extLst>
              <a:ext uri="{FF2B5EF4-FFF2-40B4-BE49-F238E27FC236}">
                <a16:creationId xmlns:a16="http://schemas.microsoft.com/office/drawing/2014/main" id="{4C246CDF-F509-41CE-854E-F92D2B60F9EB}"/>
              </a:ext>
            </a:extLst>
          </p:cNvPr>
          <p:cNvSpPr txBox="1"/>
          <p:nvPr/>
        </p:nvSpPr>
        <p:spPr>
          <a:xfrm>
            <a:off x="583883" y="3564577"/>
            <a:ext cx="5498135" cy="75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 a la </a:t>
            </a:r>
            <a:r>
              <a:rPr lang="es-PE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SIMETRÍA “UNIFORME” 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PE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MÓDULO DEL CAMPO ELÉCTRICO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s-PE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CONSTANTE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la S</a:t>
            </a:r>
            <a:r>
              <a:rPr lang="es-PE" sz="20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s-PE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</a:t>
            </a:r>
            <a:r>
              <a:rPr lang="es-PE" sz="20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 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Flecha derecha 64">
            <a:extLst>
              <a:ext uri="{FF2B5EF4-FFF2-40B4-BE49-F238E27FC236}">
                <a16:creationId xmlns:a16="http://schemas.microsoft.com/office/drawing/2014/main" id="{D39EDEB1-CFF3-4EA1-B975-FEDA9155833D}"/>
              </a:ext>
            </a:extLst>
          </p:cNvPr>
          <p:cNvSpPr/>
          <p:nvPr/>
        </p:nvSpPr>
        <p:spPr>
          <a:xfrm>
            <a:off x="72994" y="3699431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6" name="Google Shape;919;p69">
            <a:extLst>
              <a:ext uri="{FF2B5EF4-FFF2-40B4-BE49-F238E27FC236}">
                <a16:creationId xmlns:a16="http://schemas.microsoft.com/office/drawing/2014/main" id="{D554DC8F-11E9-4C81-87FF-164649B69EE0}"/>
              </a:ext>
            </a:extLst>
          </p:cNvPr>
          <p:cNvSpPr txBox="1"/>
          <p:nvPr/>
        </p:nvSpPr>
        <p:spPr>
          <a:xfrm>
            <a:off x="259899" y="4672459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Flecha derecha 64">
            <a:extLst>
              <a:ext uri="{FF2B5EF4-FFF2-40B4-BE49-F238E27FC236}">
                <a16:creationId xmlns:a16="http://schemas.microsoft.com/office/drawing/2014/main" id="{93062040-D661-4380-8BDC-4C9DEC242071}"/>
              </a:ext>
            </a:extLst>
          </p:cNvPr>
          <p:cNvSpPr/>
          <p:nvPr/>
        </p:nvSpPr>
        <p:spPr>
          <a:xfrm>
            <a:off x="4314561" y="4686982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8BCFA-A05D-45D7-90D1-DE5642CB710D}"/>
              </a:ext>
            </a:extLst>
          </p:cNvPr>
          <p:cNvSpPr/>
          <p:nvPr/>
        </p:nvSpPr>
        <p:spPr>
          <a:xfrm>
            <a:off x="5050172" y="4554636"/>
            <a:ext cx="1351820" cy="7540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oogle Shape;919;p69">
            <a:extLst>
              <a:ext uri="{FF2B5EF4-FFF2-40B4-BE49-F238E27FC236}">
                <a16:creationId xmlns:a16="http://schemas.microsoft.com/office/drawing/2014/main" id="{EDAB72D9-8FC4-49ED-94BF-9133090D3516}"/>
              </a:ext>
            </a:extLst>
          </p:cNvPr>
          <p:cNvSpPr txBox="1"/>
          <p:nvPr/>
        </p:nvSpPr>
        <p:spPr>
          <a:xfrm>
            <a:off x="259899" y="5431796"/>
            <a:ext cx="8700429" cy="75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</a:t>
            </a:r>
            <a:r>
              <a:rPr lang="es-PE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PE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 utiliza cilindros perpendiculares como SG en el caso de simetría “uniforme”. Por ejemplo: plano infinito, planos infinitos con espesor, etc.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Flecha derecha 64">
            <a:extLst>
              <a:ext uri="{FF2B5EF4-FFF2-40B4-BE49-F238E27FC236}">
                <a16:creationId xmlns:a16="http://schemas.microsoft.com/office/drawing/2014/main" id="{1A9AB18D-8FB1-41C9-A0BF-004385BBA0D5}"/>
              </a:ext>
            </a:extLst>
          </p:cNvPr>
          <p:cNvSpPr/>
          <p:nvPr/>
        </p:nvSpPr>
        <p:spPr>
          <a:xfrm>
            <a:off x="2834370" y="2021551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0DA2E3-1C9B-4319-9071-9A05F467BCFE}"/>
                  </a:ext>
                </a:extLst>
              </p:cNvPr>
              <p:cNvSpPr txBox="1"/>
              <p:nvPr/>
            </p:nvSpPr>
            <p:spPr>
              <a:xfrm>
                <a:off x="3409834" y="1876921"/>
                <a:ext cx="4956421" cy="845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s-PE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PE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PE" sz="2000" i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E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PE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PE" sz="2000" i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PE" sz="2000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PE" sz="20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0°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s-PE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s-PE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P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PE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PE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PE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PE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s-PE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PE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0°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0DA2E3-1C9B-4319-9071-9A05F467B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34" y="1876921"/>
                <a:ext cx="4956421" cy="8454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3D193209-7569-4AFF-A271-EA61B485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44C3674-1951-4E6B-9992-D902EB6A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07CEE-F8C6-43AC-8E1B-78620D1EC49D}"/>
              </a:ext>
            </a:extLst>
          </p:cNvPr>
          <p:cNvCxnSpPr/>
          <p:nvPr/>
        </p:nvCxnSpPr>
        <p:spPr>
          <a:xfrm flipV="1">
            <a:off x="2048198" y="4768793"/>
            <a:ext cx="270861" cy="33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C2EB18-216D-420B-8EA3-E08FD6AE8AA4}"/>
              </a:ext>
            </a:extLst>
          </p:cNvPr>
          <p:cNvCxnSpPr/>
          <p:nvPr/>
        </p:nvCxnSpPr>
        <p:spPr>
          <a:xfrm flipV="1">
            <a:off x="3057994" y="4711619"/>
            <a:ext cx="270861" cy="33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5A5F4B-D948-41DF-ACE1-2B289E79489C}"/>
              </a:ext>
            </a:extLst>
          </p:cNvPr>
          <p:cNvCxnSpPr/>
          <p:nvPr/>
        </p:nvCxnSpPr>
        <p:spPr>
          <a:xfrm flipV="1">
            <a:off x="3772478" y="4577342"/>
            <a:ext cx="270861" cy="33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FLUJO ELÉCTRICO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94E46-FB22-47FF-87BF-7EA6802A4BA7}"/>
              </a:ext>
            </a:extLst>
          </p:cNvPr>
          <p:cNvSpPr txBox="1"/>
          <p:nvPr/>
        </p:nvSpPr>
        <p:spPr>
          <a:xfrm>
            <a:off x="1867222" y="4240115"/>
            <a:ext cx="1774597" cy="64633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4F6EA-FDD5-4620-9037-09213C60AAEB}"/>
              </a:ext>
            </a:extLst>
          </p:cNvPr>
          <p:cNvSpPr txBox="1"/>
          <p:nvPr/>
        </p:nvSpPr>
        <p:spPr>
          <a:xfrm>
            <a:off x="47660" y="1264723"/>
            <a:ext cx="9048680" cy="147732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sp>
        <p:nvSpPr>
          <p:cNvPr id="21" name="Google Shape;739;p59">
            <a:extLst>
              <a:ext uri="{FF2B5EF4-FFF2-40B4-BE49-F238E27FC236}">
                <a16:creationId xmlns:a16="http://schemas.microsoft.com/office/drawing/2014/main" id="{9A80CB98-95BF-4651-9BBD-F1BCE5E97FBF}"/>
              </a:ext>
            </a:extLst>
          </p:cNvPr>
          <p:cNvSpPr txBox="1"/>
          <p:nvPr/>
        </p:nvSpPr>
        <p:spPr>
          <a:xfrm>
            <a:off x="47660" y="2807694"/>
            <a:ext cx="8937082" cy="124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algn="just">
              <a:buSzPts val="2000"/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Por analogía, vamos a definir el flujo de un campo eléctrico uniforme que atraviesa un área plana A. En este caso, reemplazamos el campo eléctrico por la velocidad del fluido.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1 Título">
            <a:extLst>
              <a:ext uri="{FF2B5EF4-FFF2-40B4-BE49-F238E27FC236}">
                <a16:creationId xmlns:a16="http://schemas.microsoft.com/office/drawing/2014/main" id="{DB1A9C31-8CBE-41DD-93C0-A614D089E098}"/>
              </a:ext>
            </a:extLst>
          </p:cNvPr>
          <p:cNvSpPr txBox="1">
            <a:spLocks/>
          </p:cNvSpPr>
          <p:nvPr/>
        </p:nvSpPr>
        <p:spPr>
          <a:xfrm>
            <a:off x="47660" y="1382081"/>
            <a:ext cx="9058244" cy="1242612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ES" sz="2400" dirty="0"/>
              <a:t>Para cuantificar la cantidad de líneas de campo eléctrico que atraviesa, en forma perpendicular, una superficie S se define una magnitud física escalar que se conoce como </a:t>
            </a:r>
            <a:r>
              <a:rPr lang="es-ES" sz="2400" b="1" dirty="0"/>
              <a:t>FLUJO ELÉCTRICO</a:t>
            </a:r>
            <a:r>
              <a:rPr lang="es-ES" sz="2400" dirty="0"/>
              <a:t>. </a:t>
            </a:r>
            <a:r>
              <a:rPr lang="es-ES" sz="2400" b="1" dirty="0"/>
              <a:t>([φ</a:t>
            </a:r>
            <a:r>
              <a:rPr lang="es-ES" sz="2400" b="1" baseline="-25000" dirty="0"/>
              <a:t>E</a:t>
            </a:r>
            <a:r>
              <a:rPr lang="es-ES" sz="2400" b="1" dirty="0"/>
              <a:t>] ≡ N.m</a:t>
            </a:r>
            <a:r>
              <a:rPr lang="es-ES" sz="2400" b="1" baseline="30000" dirty="0"/>
              <a:t>2</a:t>
            </a:r>
            <a:r>
              <a:rPr lang="es-ES" sz="2400" b="1" dirty="0"/>
              <a:t>/C)</a:t>
            </a:r>
            <a:endParaRPr lang="es-ES" sz="2400" dirty="0"/>
          </a:p>
        </p:txBody>
      </p:sp>
      <p:pic>
        <p:nvPicPr>
          <p:cNvPr id="24" name="Google Shape;741;p59">
            <a:extLst>
              <a:ext uri="{FF2B5EF4-FFF2-40B4-BE49-F238E27FC236}">
                <a16:creationId xmlns:a16="http://schemas.microsoft.com/office/drawing/2014/main" id="{71EC9DD9-6F40-43E5-A6B7-103DE88ABF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183" y="3940448"/>
            <a:ext cx="1837421" cy="161499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749;p59">
            <a:extLst>
              <a:ext uri="{FF2B5EF4-FFF2-40B4-BE49-F238E27FC236}">
                <a16:creationId xmlns:a16="http://schemas.microsoft.com/office/drawing/2014/main" id="{C8E015E0-B48B-4703-AFB5-69AAEB78B5BF}"/>
              </a:ext>
            </a:extLst>
          </p:cNvPr>
          <p:cNvSpPr txBox="1"/>
          <p:nvPr/>
        </p:nvSpPr>
        <p:spPr>
          <a:xfrm>
            <a:off x="5053097" y="5630862"/>
            <a:ext cx="2882632" cy="4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PE" sz="78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eléctrico de un campo eléctrico uniforme. </a:t>
            </a:r>
          </a:p>
          <a:p>
            <a:pPr algn="ctr">
              <a:lnSpc>
                <a:spcPct val="115000"/>
              </a:lnSpc>
            </a:pPr>
            <a:r>
              <a:rPr lang="es-PE" sz="78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(Sears Zemansky Young Freedman – Física Universitaria – México – Editorial PEARSON EDUCACION – 2004)</a:t>
            </a:r>
            <a:endParaRPr sz="788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4F2D32-71A9-4B0D-9590-0321378EE475}"/>
                  </a:ext>
                </a:extLst>
              </p:cNvPr>
              <p:cNvSpPr txBox="1"/>
              <p:nvPr/>
            </p:nvSpPr>
            <p:spPr>
              <a:xfrm>
                <a:off x="2020378" y="4378615"/>
                <a:ext cx="1468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4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PE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4F2D32-71A9-4B0D-9590-0321378EE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78" y="4378615"/>
                <a:ext cx="1468287" cy="369332"/>
              </a:xfrm>
              <a:prstGeom prst="rect">
                <a:avLst/>
              </a:prstGeom>
              <a:blipFill>
                <a:blip r:embed="rId4"/>
                <a:stretch>
                  <a:fillRect l="-6639" t="-3279" r="-3568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1 Título">
            <a:extLst>
              <a:ext uri="{FF2B5EF4-FFF2-40B4-BE49-F238E27FC236}">
                <a16:creationId xmlns:a16="http://schemas.microsoft.com/office/drawing/2014/main" id="{B4BD133E-2F2B-4F69-9F79-368666E4D326}"/>
              </a:ext>
            </a:extLst>
          </p:cNvPr>
          <p:cNvSpPr txBox="1">
            <a:spLocks/>
          </p:cNvSpPr>
          <p:nvPr/>
        </p:nvSpPr>
        <p:spPr>
          <a:xfrm>
            <a:off x="675577" y="4974612"/>
            <a:ext cx="4190300" cy="36143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2400" b="1" dirty="0"/>
              <a:t>FLUJO ELÉCTRICO PARA UN CAMPO ELÉCTRICO UNIFORME SOBRE UN ÁREA PLANA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A8B35D5-2464-4F33-AE66-DA690355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3BF3945-0247-4DC8-8878-26251021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20091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/>
      <p:bldP spid="23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FLUJO ELÉCTRICO</a:t>
            </a:r>
          </a:p>
        </p:txBody>
      </p:sp>
      <p:sp>
        <p:nvSpPr>
          <p:cNvPr id="14" name="Google Shape;739;p59">
            <a:extLst>
              <a:ext uri="{FF2B5EF4-FFF2-40B4-BE49-F238E27FC236}">
                <a16:creationId xmlns:a16="http://schemas.microsoft.com/office/drawing/2014/main" id="{2F8640A2-7C9E-4D98-9B33-09BEB54C7AF3}"/>
              </a:ext>
            </a:extLst>
          </p:cNvPr>
          <p:cNvSpPr txBox="1"/>
          <p:nvPr/>
        </p:nvSpPr>
        <p:spPr>
          <a:xfrm>
            <a:off x="356853" y="1302251"/>
            <a:ext cx="8602589" cy="47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algn="just">
              <a:buSzPts val="2000"/>
            </a:pPr>
            <a:r>
              <a:rPr lang="es-PE" sz="2400" b="1" u="sng" dirty="0">
                <a:latin typeface="Calibri"/>
                <a:ea typeface="Calibri"/>
                <a:cs typeface="Calibri"/>
                <a:sym typeface="Calibri"/>
              </a:rPr>
              <a:t>NOTA 1</a:t>
            </a:r>
            <a:r>
              <a:rPr lang="es-PE" sz="24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2400" dirty="0">
                <a:ea typeface="Calibri"/>
                <a:cs typeface="Calibri"/>
                <a:sym typeface="Calibri"/>
              </a:rPr>
              <a:t>De acuerdo a la definición del flujo podemos concluir que:</a:t>
            </a:r>
          </a:p>
          <a:p>
            <a:pPr marL="76200" algn="just">
              <a:buSzPts val="2000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754;p60">
            <a:extLst>
              <a:ext uri="{FF2B5EF4-FFF2-40B4-BE49-F238E27FC236}">
                <a16:creationId xmlns:a16="http://schemas.microsoft.com/office/drawing/2014/main" id="{A75E11FB-9CFE-4ACA-BD81-FBAFF8A395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355" y="1920752"/>
            <a:ext cx="1685925" cy="102155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756;p60">
            <a:extLst>
              <a:ext uri="{FF2B5EF4-FFF2-40B4-BE49-F238E27FC236}">
                <a16:creationId xmlns:a16="http://schemas.microsoft.com/office/drawing/2014/main" id="{1CA645D3-B650-4362-BC00-0AAFDEC96096}"/>
              </a:ext>
            </a:extLst>
          </p:cNvPr>
          <p:cNvSpPr txBox="1"/>
          <p:nvPr/>
        </p:nvSpPr>
        <p:spPr>
          <a:xfrm>
            <a:off x="605090" y="1986712"/>
            <a:ext cx="4562528" cy="78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91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El flujo es </a:t>
            </a:r>
            <a:r>
              <a:rPr lang="es-PE" sz="2400" b="1" dirty="0">
                <a:latin typeface="Calibri"/>
                <a:ea typeface="Calibri"/>
                <a:cs typeface="Calibri"/>
                <a:sym typeface="Calibri"/>
              </a:rPr>
              <a:t>NULO</a:t>
            </a: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 cuando el vector del área es perpendicular al campo.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765;p60">
            <a:extLst>
              <a:ext uri="{FF2B5EF4-FFF2-40B4-BE49-F238E27FC236}">
                <a16:creationId xmlns:a16="http://schemas.microsoft.com/office/drawing/2014/main" id="{C7139830-437B-4B3F-8570-8536BA75EB5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121" y="3520167"/>
            <a:ext cx="1619307" cy="924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766;p60">
            <a:extLst>
              <a:ext uri="{FF2B5EF4-FFF2-40B4-BE49-F238E27FC236}">
                <a16:creationId xmlns:a16="http://schemas.microsoft.com/office/drawing/2014/main" id="{A1F403B9-8DF0-437B-8468-467AE2572EC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5115" y="5060724"/>
            <a:ext cx="1954407" cy="92438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756;p60">
            <a:extLst>
              <a:ext uri="{FF2B5EF4-FFF2-40B4-BE49-F238E27FC236}">
                <a16:creationId xmlns:a16="http://schemas.microsoft.com/office/drawing/2014/main" id="{026FB36F-B1F1-49E7-9FE1-A2716017937E}"/>
              </a:ext>
            </a:extLst>
          </p:cNvPr>
          <p:cNvSpPr txBox="1"/>
          <p:nvPr/>
        </p:nvSpPr>
        <p:spPr>
          <a:xfrm>
            <a:off x="541090" y="3406864"/>
            <a:ext cx="4626528" cy="112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91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flujo es </a:t>
            </a:r>
            <a:r>
              <a:rPr lang="es-PE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</a:t>
            </a:r>
            <a:r>
              <a:rPr lang="es-P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cuando el vector del área es paralelo y en sentido del campo.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756;p60">
            <a:extLst>
              <a:ext uri="{FF2B5EF4-FFF2-40B4-BE49-F238E27FC236}">
                <a16:creationId xmlns:a16="http://schemas.microsoft.com/office/drawing/2014/main" id="{A0484835-0EE5-4025-BC35-5457C0FE9A11}"/>
              </a:ext>
            </a:extLst>
          </p:cNvPr>
          <p:cNvSpPr txBox="1"/>
          <p:nvPr/>
        </p:nvSpPr>
        <p:spPr>
          <a:xfrm>
            <a:off x="605090" y="4916377"/>
            <a:ext cx="4562528" cy="127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91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flujo es </a:t>
            </a:r>
            <a:r>
              <a:rPr lang="es-PE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</a:t>
            </a:r>
            <a:r>
              <a:rPr lang="es-P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cuando el vector del área es paralelo y en sentido opuesto al campo.</a:t>
            </a: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B67362-5E74-4122-BCB2-7F15BB37FF7D}"/>
                  </a:ext>
                </a:extLst>
              </p:cNvPr>
              <p:cNvSpPr txBox="1"/>
              <p:nvPr/>
            </p:nvSpPr>
            <p:spPr>
              <a:xfrm>
                <a:off x="7435862" y="2326641"/>
                <a:ext cx="1038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4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B67362-5E74-4122-BCB2-7F15BB37F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62" y="2326641"/>
                <a:ext cx="1038105" cy="369332"/>
              </a:xfrm>
              <a:prstGeom prst="rect">
                <a:avLst/>
              </a:prstGeom>
              <a:blipFill>
                <a:blip r:embed="rId6"/>
                <a:stretch>
                  <a:fillRect l="-10588" r="-647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0599DB-446C-4ABF-A961-078038180330}"/>
                  </a:ext>
                </a:extLst>
              </p:cNvPr>
              <p:cNvSpPr txBox="1"/>
              <p:nvPr/>
            </p:nvSpPr>
            <p:spPr>
              <a:xfrm>
                <a:off x="7468160" y="3810057"/>
                <a:ext cx="12448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4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b="1" i="0" smtClean="0">
                          <a:latin typeface="Cambria Math" panose="02040503050406030204" pitchFamily="18" charset="0"/>
                        </a:rPr>
                        <m:t>𝐄𝐀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0599DB-446C-4ABF-A961-078038180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160" y="3810057"/>
                <a:ext cx="1244893" cy="369332"/>
              </a:xfrm>
              <a:prstGeom prst="rect">
                <a:avLst/>
              </a:prstGeom>
              <a:blipFill>
                <a:blip r:embed="rId7"/>
                <a:stretch>
                  <a:fillRect l="-7843" r="-588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0D5233-BEED-42C4-BD88-DE4AC28FBC7F}"/>
                  </a:ext>
                </a:extLst>
              </p:cNvPr>
              <p:cNvSpPr txBox="1"/>
              <p:nvPr/>
            </p:nvSpPr>
            <p:spPr>
              <a:xfrm>
                <a:off x="7497257" y="5371083"/>
                <a:ext cx="14741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4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400" b="1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PE" sz="2400" b="1" i="0" smtClean="0">
                          <a:latin typeface="Cambria Math" panose="02040503050406030204" pitchFamily="18" charset="0"/>
                        </a:rPr>
                        <m:t>𝐄𝐀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0D5233-BEED-42C4-BD88-DE4AC28FB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57" y="5371083"/>
                <a:ext cx="1474121" cy="369332"/>
              </a:xfrm>
              <a:prstGeom prst="rect">
                <a:avLst/>
              </a:prstGeom>
              <a:blipFill>
                <a:blip r:embed="rId8"/>
                <a:stretch>
                  <a:fillRect l="-7025" r="-413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>
            <a:extLst>
              <a:ext uri="{FF2B5EF4-FFF2-40B4-BE49-F238E27FC236}">
                <a16:creationId xmlns:a16="http://schemas.microsoft.com/office/drawing/2014/main" id="{625DAFB7-16E7-4001-BFCE-241337E5BC71}"/>
              </a:ext>
            </a:extLst>
          </p:cNvPr>
          <p:cNvSpPr/>
          <p:nvPr/>
        </p:nvSpPr>
        <p:spPr>
          <a:xfrm>
            <a:off x="335914" y="2049737"/>
            <a:ext cx="366233" cy="405744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0C41B372-DF2D-4559-B078-9509F0E7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A9BAB26C-55A8-4DD3-A8AF-FAFA667E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334869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2" grpId="0"/>
      <p:bldP spid="28" grpId="0"/>
      <p:bldP spid="29" grpId="0"/>
      <p:bldP spid="30" grpId="0"/>
      <p:bldP spid="31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FLUJO ELÉCTRICO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739;p59">
                <a:extLst>
                  <a:ext uri="{FF2B5EF4-FFF2-40B4-BE49-F238E27FC236}">
                    <a16:creationId xmlns:a16="http://schemas.microsoft.com/office/drawing/2014/main" id="{12762B2D-3D28-4E82-8B60-96C79BED08F2}"/>
                  </a:ext>
                </a:extLst>
              </p:cNvPr>
              <p:cNvSpPr txBox="1"/>
              <p:nvPr/>
            </p:nvSpPr>
            <p:spPr>
              <a:xfrm>
                <a:off x="334156" y="1306064"/>
                <a:ext cx="8352644" cy="1242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/>
              <a:p>
                <a:pPr marL="76200" algn="just">
                  <a:buSzPts val="2000"/>
                </a:pPr>
                <a:r>
                  <a:rPr lang="es-PE" sz="2400" b="1" u="sng" dirty="0">
                    <a:latin typeface="Calibri"/>
                    <a:ea typeface="Calibri"/>
                    <a:cs typeface="Calibri"/>
                    <a:sym typeface="Calibri"/>
                  </a:rPr>
                  <a:t>NOTA 2</a:t>
                </a:r>
                <a:r>
                  <a:rPr lang="es-PE" sz="2400" b="1" dirty="0">
                    <a:latin typeface="Calibri"/>
                    <a:ea typeface="Calibri"/>
                    <a:cs typeface="Calibri"/>
                    <a:sym typeface="Calibri"/>
                  </a:rPr>
                  <a:t>: </a:t>
                </a:r>
                <a:r>
                  <a:rPr lang="es-ES" sz="2400" dirty="0">
                    <a:ea typeface="Calibri"/>
                    <a:cs typeface="Calibri"/>
                    <a:sym typeface="Calibri"/>
                  </a:rPr>
                  <a:t>Una forma de expresar el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PE" sz="2400" b="0" i="0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A</m:t>
                        </m:r>
                      </m:e>
                    </m:acc>
                  </m:oMath>
                </a14:m>
                <a:r>
                  <a:rPr lang="es-ES" sz="2400" dirty="0">
                    <a:ea typeface="Calibri"/>
                    <a:cs typeface="Calibri"/>
                    <a:sym typeface="Calibri"/>
                  </a:rPr>
                  <a:t> es utilizando el vector unitario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PE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n</m:t>
                        </m:r>
                      </m:e>
                    </m:acc>
                  </m:oMath>
                </a14:m>
                <a:r>
                  <a:rPr lang="es-ES" sz="2400" dirty="0">
                    <a:solidFill>
                      <a:srgbClr val="FF0000"/>
                    </a:solidFill>
                    <a:ea typeface="Calibri"/>
                    <a:cs typeface="Calibri"/>
                    <a:sym typeface="Calibri"/>
                  </a:rPr>
                  <a:t> </a:t>
                </a:r>
                <a:r>
                  <a:rPr lang="es-ES" sz="2400" dirty="0">
                    <a:ea typeface="Calibri"/>
                    <a:cs typeface="Calibri"/>
                    <a:sym typeface="Calibri"/>
                  </a:rPr>
                  <a:t>que es </a:t>
                </a:r>
                <a:r>
                  <a:rPr lang="es-ES" sz="2400" dirty="0">
                    <a:solidFill>
                      <a:srgbClr val="FF0000"/>
                    </a:solidFill>
                    <a:ea typeface="Calibri"/>
                    <a:cs typeface="Calibri"/>
                    <a:sym typeface="Calibri"/>
                  </a:rPr>
                  <a:t>PERPENDICULAR</a:t>
                </a:r>
                <a:r>
                  <a:rPr lang="es-ES" sz="2400" dirty="0">
                    <a:ea typeface="Calibri"/>
                    <a:cs typeface="Calibri"/>
                    <a:sym typeface="Calibri"/>
                  </a:rPr>
                  <a:t> o normal y </a:t>
                </a:r>
                <a:r>
                  <a:rPr lang="es-ES" sz="2400" dirty="0">
                    <a:solidFill>
                      <a:srgbClr val="FF0000"/>
                    </a:solidFill>
                    <a:ea typeface="Calibri"/>
                    <a:cs typeface="Calibri"/>
                    <a:sym typeface="Calibri"/>
                  </a:rPr>
                  <a:t>APUNTA HACIA AFUERA</a:t>
                </a:r>
                <a:r>
                  <a:rPr lang="es-ES" sz="2400" dirty="0">
                    <a:ea typeface="Calibri"/>
                    <a:cs typeface="Calibri"/>
                    <a:sym typeface="Calibri"/>
                  </a:rPr>
                  <a:t> de una superficie cerrada:</a:t>
                </a:r>
              </a:p>
              <a:p>
                <a:pPr marL="76200" algn="just">
                  <a:buSzPts val="2000"/>
                </a:pPr>
                <a:endParaRPr sz="24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8" name="Google Shape;739;p59">
                <a:extLst>
                  <a:ext uri="{FF2B5EF4-FFF2-40B4-BE49-F238E27FC236}">
                    <a16:creationId xmlns:a16="http://schemas.microsoft.com/office/drawing/2014/main" id="{12762B2D-3D28-4E82-8B60-96C79BED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6" y="1306064"/>
                <a:ext cx="8352644" cy="1242612"/>
              </a:xfrm>
              <a:prstGeom prst="rect">
                <a:avLst/>
              </a:prstGeom>
              <a:blipFill>
                <a:blip r:embed="rId3"/>
                <a:stretch>
                  <a:fillRect l="-438" t="-1961" r="-1460"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09D59A-81D4-427B-BAE3-195BCB7F88A3}"/>
                  </a:ext>
                </a:extLst>
              </p:cNvPr>
              <p:cNvSpPr txBox="1"/>
              <p:nvPr/>
            </p:nvSpPr>
            <p:spPr>
              <a:xfrm>
                <a:off x="2623313" y="2775419"/>
                <a:ext cx="1092670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PE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es-P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P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PE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09D59A-81D4-427B-BAE3-195BCB7F8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313" y="2775419"/>
                <a:ext cx="1092670" cy="370101"/>
              </a:xfrm>
              <a:prstGeom prst="rect">
                <a:avLst/>
              </a:prstGeom>
              <a:blipFill>
                <a:blip r:embed="rId4"/>
                <a:stretch>
                  <a:fillRect l="-6111" t="-16393" r="-40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oogle Shape;777;p61">
            <a:extLst>
              <a:ext uri="{FF2B5EF4-FFF2-40B4-BE49-F238E27FC236}">
                <a16:creationId xmlns:a16="http://schemas.microsoft.com/office/drawing/2014/main" id="{8D730BB3-9B2B-4B82-AAC3-5085FE70BA4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1217" y="3898676"/>
            <a:ext cx="2181956" cy="209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Flecha derecha 64">
            <a:extLst>
              <a:ext uri="{FF2B5EF4-FFF2-40B4-BE49-F238E27FC236}">
                <a16:creationId xmlns:a16="http://schemas.microsoft.com/office/drawing/2014/main" id="{C3968857-E73B-4689-9465-E19C84F1E687}"/>
              </a:ext>
            </a:extLst>
          </p:cNvPr>
          <p:cNvSpPr/>
          <p:nvPr/>
        </p:nvSpPr>
        <p:spPr>
          <a:xfrm>
            <a:off x="4011287" y="2714489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CCC985-214F-43FA-9341-A502FAE594E5}"/>
                  </a:ext>
                </a:extLst>
              </p:cNvPr>
              <p:cNvSpPr txBox="1"/>
              <p:nvPr/>
            </p:nvSpPr>
            <p:spPr>
              <a:xfrm>
                <a:off x="4645678" y="2740995"/>
                <a:ext cx="17600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4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PE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s-PE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400" b="1" i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CCC985-214F-43FA-9341-A502FAE59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78" y="2740995"/>
                <a:ext cx="1760033" cy="369332"/>
              </a:xfrm>
              <a:prstGeom prst="rect">
                <a:avLst/>
              </a:prstGeom>
              <a:blipFill>
                <a:blip r:embed="rId6"/>
                <a:stretch>
                  <a:fillRect l="-4498" t="-21667" r="-1764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Google Shape;778;p61">
            <a:extLst>
              <a:ext uri="{FF2B5EF4-FFF2-40B4-BE49-F238E27FC236}">
                <a16:creationId xmlns:a16="http://schemas.microsoft.com/office/drawing/2014/main" id="{D071BD4C-E97F-418C-9A02-1F57C8A4B757}"/>
              </a:ext>
            </a:extLst>
          </p:cNvPr>
          <p:cNvSpPr txBox="1"/>
          <p:nvPr/>
        </p:nvSpPr>
        <p:spPr>
          <a:xfrm>
            <a:off x="4227712" y="4211869"/>
            <a:ext cx="4374878" cy="161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/>
            <a:r>
              <a:rPr lang="es-PE" dirty="0">
                <a:latin typeface="Calibri"/>
                <a:ea typeface="Calibri"/>
                <a:cs typeface="Calibri"/>
                <a:sym typeface="Calibri"/>
              </a:rPr>
              <a:t>En este caso, el flujo de campo eléctrico:</a:t>
            </a:r>
          </a:p>
          <a:p>
            <a:pPr marL="342900"/>
            <a:endParaRPr lang="es-PE" dirty="0">
              <a:latin typeface="Calibri"/>
              <a:ea typeface="Calibri"/>
              <a:cs typeface="Calibri"/>
              <a:sym typeface="Calibri"/>
            </a:endParaRP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Calibri"/>
                <a:ea typeface="Calibri"/>
                <a:cs typeface="Calibri"/>
                <a:sym typeface="Calibri"/>
              </a:rPr>
              <a:t>es nulo en las caras 3, 4, 5 y 6 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Calibri"/>
                <a:ea typeface="Calibri"/>
                <a:cs typeface="Calibri"/>
                <a:sym typeface="Calibri"/>
              </a:rPr>
              <a:t>es positivo en la cara 2 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Calibri"/>
                <a:ea typeface="Calibri"/>
                <a:cs typeface="Calibri"/>
                <a:sym typeface="Calibri"/>
              </a:rPr>
              <a:t>es negativo en la cara 1.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PE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39;p59">
            <a:extLst>
              <a:ext uri="{FF2B5EF4-FFF2-40B4-BE49-F238E27FC236}">
                <a16:creationId xmlns:a16="http://schemas.microsoft.com/office/drawing/2014/main" id="{1A91556C-A91D-42FD-8A37-87F69B83DE2B}"/>
              </a:ext>
            </a:extLst>
          </p:cNvPr>
          <p:cNvSpPr txBox="1"/>
          <p:nvPr/>
        </p:nvSpPr>
        <p:spPr>
          <a:xfrm>
            <a:off x="334156" y="3398286"/>
            <a:ext cx="1870751" cy="52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algn="just">
              <a:buSzPts val="2000"/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Por ejemplo:</a:t>
            </a:r>
            <a:endParaRPr lang="es-ES" sz="2400" dirty="0">
              <a:ea typeface="Calibri"/>
              <a:cs typeface="Calibri"/>
              <a:sym typeface="Calibri"/>
            </a:endParaRPr>
          </a:p>
          <a:p>
            <a:pPr marL="76200" algn="just">
              <a:buSzPts val="2000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5BE7F56-B7C2-4C29-990C-149FB11E4F52}"/>
              </a:ext>
            </a:extLst>
          </p:cNvPr>
          <p:cNvSpPr/>
          <p:nvPr/>
        </p:nvSpPr>
        <p:spPr>
          <a:xfrm>
            <a:off x="4122707" y="4211869"/>
            <a:ext cx="304857" cy="153218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8657B1D-442D-423B-85EE-016CA048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93878AD-BA48-45B8-B8E6-4D6522C7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123538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4" grpId="0" animBg="1"/>
      <p:bldP spid="25" grpId="0"/>
      <p:bldP spid="26" grpId="0"/>
      <p:bldP spid="27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FLUJO ELÉCTRICO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B9734-4343-4BBC-A1DE-75055DD342E4}"/>
              </a:ext>
            </a:extLst>
          </p:cNvPr>
          <p:cNvSpPr txBox="1"/>
          <p:nvPr/>
        </p:nvSpPr>
        <p:spPr>
          <a:xfrm>
            <a:off x="6084057" y="3791859"/>
            <a:ext cx="2520280" cy="9233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sp>
        <p:nvSpPr>
          <p:cNvPr id="15" name="Google Shape;786;p62">
            <a:extLst>
              <a:ext uri="{FF2B5EF4-FFF2-40B4-BE49-F238E27FC236}">
                <a16:creationId xmlns:a16="http://schemas.microsoft.com/office/drawing/2014/main" id="{B6CF7E58-DBAB-4FB3-97C0-02D0C2F71C7F}"/>
              </a:ext>
            </a:extLst>
          </p:cNvPr>
          <p:cNvSpPr txBox="1"/>
          <p:nvPr/>
        </p:nvSpPr>
        <p:spPr>
          <a:xfrm>
            <a:off x="392185" y="1242777"/>
            <a:ext cx="8359629" cy="10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algn="just">
              <a:buSzPts val="2000"/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En el caso que el campo o la superficie no sean uniformes, lo que se hace es calcular el flujo en un diferencial de la superficie y se integra para obtener el flujo total. 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788;p62">
            <a:extLst>
              <a:ext uri="{FF2B5EF4-FFF2-40B4-BE49-F238E27FC236}">
                <a16:creationId xmlns:a16="http://schemas.microsoft.com/office/drawing/2014/main" id="{5E021674-1C8F-4891-A76C-600A09ADD4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38" y="3092632"/>
            <a:ext cx="1963584" cy="162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789;p62">
            <a:extLst>
              <a:ext uri="{FF2B5EF4-FFF2-40B4-BE49-F238E27FC236}">
                <a16:creationId xmlns:a16="http://schemas.microsoft.com/office/drawing/2014/main" id="{8BB95833-2701-4578-9743-E8B8F44C1AA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586" y="3010000"/>
            <a:ext cx="807131" cy="71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790;p62">
            <a:extLst>
              <a:ext uri="{FF2B5EF4-FFF2-40B4-BE49-F238E27FC236}">
                <a16:creationId xmlns:a16="http://schemas.microsoft.com/office/drawing/2014/main" id="{44A56008-1C69-4831-8226-0E5BB5C0A6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0515" y="2161772"/>
            <a:ext cx="1533911" cy="147769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Flecha derecha 64">
            <a:extLst>
              <a:ext uri="{FF2B5EF4-FFF2-40B4-BE49-F238E27FC236}">
                <a16:creationId xmlns:a16="http://schemas.microsoft.com/office/drawing/2014/main" id="{8C30BB52-1AE7-46DA-8ECA-3DE32E851896}"/>
              </a:ext>
            </a:extLst>
          </p:cNvPr>
          <p:cNvSpPr/>
          <p:nvPr/>
        </p:nvSpPr>
        <p:spPr>
          <a:xfrm>
            <a:off x="5021336" y="3357040"/>
            <a:ext cx="779380" cy="6854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E52F90-7178-4E4F-B3E1-4FF33A5E9E22}"/>
                  </a:ext>
                </a:extLst>
              </p:cNvPr>
              <p:cNvSpPr txBox="1"/>
              <p:nvPr/>
            </p:nvSpPr>
            <p:spPr>
              <a:xfrm>
                <a:off x="2793687" y="3862106"/>
                <a:ext cx="2018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l-GR" sz="2400" b="0" i="0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PE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PE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acc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dA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E52F90-7178-4E4F-B3E1-4FF33A5E9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687" y="3862106"/>
                <a:ext cx="2018117" cy="369332"/>
              </a:xfrm>
              <a:prstGeom prst="rect">
                <a:avLst/>
              </a:prstGeom>
              <a:blipFill>
                <a:blip r:embed="rId6"/>
                <a:stretch>
                  <a:fillRect l="-3323" t="-18333" r="-332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2ACCEB-5E13-42AF-8313-8439BB47BB3F}"/>
                  </a:ext>
                </a:extLst>
              </p:cNvPr>
              <p:cNvSpPr txBox="1"/>
              <p:nvPr/>
            </p:nvSpPr>
            <p:spPr>
              <a:xfrm>
                <a:off x="6162711" y="3744859"/>
                <a:ext cx="2229521" cy="970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4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PE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b="1" i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  <m:r>
                            <a:rPr lang="en-US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s-PE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  <m:r>
                            <a:rPr lang="es-PE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2ACCEB-5E13-42AF-8313-8439BB47B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711" y="3744859"/>
                <a:ext cx="2229521" cy="970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6E448FFD-3948-40F9-B2E7-B07D1E8DEABB}"/>
              </a:ext>
            </a:extLst>
          </p:cNvPr>
          <p:cNvSpPr/>
          <p:nvPr/>
        </p:nvSpPr>
        <p:spPr>
          <a:xfrm>
            <a:off x="932557" y="3010000"/>
            <a:ext cx="933942" cy="9184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ector recto de flecha 8">
            <a:extLst>
              <a:ext uri="{FF2B5EF4-FFF2-40B4-BE49-F238E27FC236}">
                <a16:creationId xmlns:a16="http://schemas.microsoft.com/office/drawing/2014/main" id="{62CF4DE0-1C87-48F8-89E3-72F124749029}"/>
              </a:ext>
            </a:extLst>
          </p:cNvPr>
          <p:cNvCxnSpPr>
            <a:cxnSpLocks/>
          </p:cNvCxnSpPr>
          <p:nvPr/>
        </p:nvCxnSpPr>
        <p:spPr>
          <a:xfrm>
            <a:off x="1807776" y="3215938"/>
            <a:ext cx="1216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 Título">
            <a:extLst>
              <a:ext uri="{FF2B5EF4-FFF2-40B4-BE49-F238E27FC236}">
                <a16:creationId xmlns:a16="http://schemas.microsoft.com/office/drawing/2014/main" id="{7222C07E-05EC-412D-B430-C1563E10321A}"/>
              </a:ext>
            </a:extLst>
          </p:cNvPr>
          <p:cNvSpPr txBox="1">
            <a:spLocks/>
          </p:cNvSpPr>
          <p:nvPr/>
        </p:nvSpPr>
        <p:spPr>
          <a:xfrm>
            <a:off x="5928155" y="4740997"/>
            <a:ext cx="2758645" cy="36143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2400" b="1" dirty="0"/>
              <a:t>FLUJO ELÉCTRICO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AE7CE7-BF63-4739-AA84-74C7A35BB5D3}"/>
              </a:ext>
            </a:extLst>
          </p:cNvPr>
          <p:cNvSpPr/>
          <p:nvPr/>
        </p:nvSpPr>
        <p:spPr>
          <a:xfrm>
            <a:off x="300640" y="5277436"/>
            <a:ext cx="62416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s-ES" sz="2400" b="1" u="sng" dirty="0">
                <a:latin typeface="+mn-lt"/>
              </a:rPr>
              <a:t>NOTA</a:t>
            </a:r>
            <a:r>
              <a:rPr lang="es-ES" sz="2400" b="1" dirty="0">
                <a:latin typeface="+mn-lt"/>
              </a:rPr>
              <a:t>:</a:t>
            </a:r>
            <a:r>
              <a:rPr lang="es-ES" sz="2400" dirty="0">
                <a:latin typeface="+mn-lt"/>
              </a:rPr>
              <a:t> Si la </a:t>
            </a:r>
            <a:r>
              <a:rPr lang="es-ES" sz="2400" dirty="0">
                <a:solidFill>
                  <a:srgbClr val="FF0000"/>
                </a:solidFill>
                <a:latin typeface="+mn-lt"/>
              </a:rPr>
              <a:t>SUPERFICIE ES CERRADA</a:t>
            </a:r>
            <a:r>
              <a:rPr lang="es-ES" sz="2400" dirty="0">
                <a:latin typeface="+mn-lt"/>
              </a:rPr>
              <a:t>, es decir, encierra un volumen, el flujo eléctrico se denota: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057180-148E-488D-8A92-7C571766B535}"/>
                  </a:ext>
                </a:extLst>
              </p:cNvPr>
              <p:cNvSpPr txBox="1"/>
              <p:nvPr/>
            </p:nvSpPr>
            <p:spPr>
              <a:xfrm>
                <a:off x="6613839" y="5254819"/>
                <a:ext cx="2229521" cy="970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s-PE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  <m:r>
                            <a:rPr 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acc>
                          <m:r>
                            <a:rPr lang="es-PE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057180-148E-488D-8A92-7C571766B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9" y="5254819"/>
                <a:ext cx="2229521" cy="970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B1D248-9218-4E5F-A850-C8E29CE026D1}"/>
                  </a:ext>
                </a:extLst>
              </p:cNvPr>
              <p:cNvSpPr txBox="1"/>
              <p:nvPr/>
            </p:nvSpPr>
            <p:spPr>
              <a:xfrm>
                <a:off x="2706221" y="3386556"/>
                <a:ext cx="5078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s-PE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B1D248-9218-4E5F-A850-C8E29CE0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221" y="3386556"/>
                <a:ext cx="507831" cy="246221"/>
              </a:xfrm>
              <a:prstGeom prst="rect">
                <a:avLst/>
              </a:prstGeom>
              <a:blipFill>
                <a:blip r:embed="rId9"/>
                <a:stretch>
                  <a:fillRect l="-9639" r="-361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ate Placeholder 2">
            <a:extLst>
              <a:ext uri="{FF2B5EF4-FFF2-40B4-BE49-F238E27FC236}">
                <a16:creationId xmlns:a16="http://schemas.microsoft.com/office/drawing/2014/main" id="{744156D7-0F73-4D18-A807-BF3BF3EB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060507C8-FF2E-495A-8A1C-5E60EBE2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360989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0" grpId="0" animBg="1"/>
      <p:bldP spid="22" grpId="0"/>
      <p:bldP spid="28" grpId="0"/>
      <p:bldP spid="29" grpId="0" animBg="1"/>
      <p:bldP spid="31" grpId="0"/>
      <p:bldP spid="32" grpId="0"/>
      <p:bldP spid="34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LEY DE GAUSS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73A9E1-94D4-4AE1-A539-AF14DB06E8F8}"/>
              </a:ext>
            </a:extLst>
          </p:cNvPr>
          <p:cNvSpPr txBox="1"/>
          <p:nvPr/>
        </p:nvSpPr>
        <p:spPr>
          <a:xfrm>
            <a:off x="7088697" y="1246090"/>
            <a:ext cx="1927874" cy="9233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sp>
        <p:nvSpPr>
          <p:cNvPr id="23" name="1 Título">
            <a:extLst>
              <a:ext uri="{FF2B5EF4-FFF2-40B4-BE49-F238E27FC236}">
                <a16:creationId xmlns:a16="http://schemas.microsoft.com/office/drawing/2014/main" id="{D46BCD68-A445-4680-B817-9E17BC7F850E}"/>
              </a:ext>
            </a:extLst>
          </p:cNvPr>
          <p:cNvSpPr txBox="1">
            <a:spLocks/>
          </p:cNvSpPr>
          <p:nvPr/>
        </p:nvSpPr>
        <p:spPr>
          <a:xfrm>
            <a:off x="-95528" y="1262868"/>
            <a:ext cx="7184225" cy="76674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s-PE" sz="2400" b="1" dirty="0">
                <a:latin typeface="+mn-lt"/>
              </a:rPr>
              <a:t>¿CUÁL ES EL FLUJO ELÉCTRICO QUE GENERA UNA CARGA PUNTUAL SOBRE LA SUPERFICIE CERRADA (S)?</a:t>
            </a:r>
            <a:endParaRPr lang="es-ES" sz="2000" b="1" dirty="0">
              <a:latin typeface="+mn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0D55131-4A19-418A-9017-9972B4663F29}"/>
              </a:ext>
            </a:extLst>
          </p:cNvPr>
          <p:cNvSpPr/>
          <p:nvPr/>
        </p:nvSpPr>
        <p:spPr>
          <a:xfrm>
            <a:off x="608830" y="2939115"/>
            <a:ext cx="2808312" cy="2638812"/>
          </a:xfrm>
          <a:custGeom>
            <a:avLst/>
            <a:gdLst>
              <a:gd name="connsiteX0" fmla="*/ 36276 w 2375701"/>
              <a:gd name="connsiteY0" fmla="*/ 756127 h 2345312"/>
              <a:gd name="connsiteX1" fmla="*/ 329239 w 2375701"/>
              <a:gd name="connsiteY1" fmla="*/ 250100 h 2345312"/>
              <a:gd name="connsiteX2" fmla="*/ 861899 w 2375701"/>
              <a:gd name="connsiteY2" fmla="*/ 1525 h 2345312"/>
              <a:gd name="connsiteX3" fmla="*/ 1794054 w 2375701"/>
              <a:gd name="connsiteY3" fmla="*/ 356632 h 2345312"/>
              <a:gd name="connsiteX4" fmla="*/ 1882831 w 2375701"/>
              <a:gd name="connsiteY4" fmla="*/ 1022457 h 2345312"/>
              <a:gd name="connsiteX5" fmla="*/ 2273449 w 2375701"/>
              <a:gd name="connsiteY5" fmla="*/ 1271032 h 2345312"/>
              <a:gd name="connsiteX6" fmla="*/ 2308959 w 2375701"/>
              <a:gd name="connsiteY6" fmla="*/ 1856958 h 2345312"/>
              <a:gd name="connsiteX7" fmla="*/ 1465581 w 2375701"/>
              <a:gd name="connsiteY7" fmla="*/ 2345230 h 2345312"/>
              <a:gd name="connsiteX8" fmla="*/ 799755 w 2375701"/>
              <a:gd name="connsiteY8" fmla="*/ 1821448 h 2345312"/>
              <a:gd name="connsiteX9" fmla="*/ 89542 w 2375701"/>
              <a:gd name="connsiteY9" fmla="*/ 1484096 h 2345312"/>
              <a:gd name="connsiteX10" fmla="*/ 36276 w 2375701"/>
              <a:gd name="connsiteY10" fmla="*/ 756127 h 234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5701" h="2345312">
                <a:moveTo>
                  <a:pt x="36276" y="756127"/>
                </a:moveTo>
                <a:cubicBezTo>
                  <a:pt x="76226" y="550461"/>
                  <a:pt x="191635" y="375867"/>
                  <a:pt x="329239" y="250100"/>
                </a:cubicBezTo>
                <a:cubicBezTo>
                  <a:pt x="466843" y="124333"/>
                  <a:pt x="617763" y="-16230"/>
                  <a:pt x="861899" y="1525"/>
                </a:cubicBezTo>
                <a:cubicBezTo>
                  <a:pt x="1106035" y="19280"/>
                  <a:pt x="1623899" y="186477"/>
                  <a:pt x="1794054" y="356632"/>
                </a:cubicBezTo>
                <a:cubicBezTo>
                  <a:pt x="1964209" y="526787"/>
                  <a:pt x="1802932" y="870057"/>
                  <a:pt x="1882831" y="1022457"/>
                </a:cubicBezTo>
                <a:cubicBezTo>
                  <a:pt x="1962730" y="1174857"/>
                  <a:pt x="2202428" y="1131949"/>
                  <a:pt x="2273449" y="1271032"/>
                </a:cubicBezTo>
                <a:cubicBezTo>
                  <a:pt x="2344470" y="1410116"/>
                  <a:pt x="2443604" y="1677925"/>
                  <a:pt x="2308959" y="1856958"/>
                </a:cubicBezTo>
                <a:cubicBezTo>
                  <a:pt x="2174314" y="2035991"/>
                  <a:pt x="1717115" y="2351148"/>
                  <a:pt x="1465581" y="2345230"/>
                </a:cubicBezTo>
                <a:cubicBezTo>
                  <a:pt x="1214047" y="2339312"/>
                  <a:pt x="1029095" y="1964970"/>
                  <a:pt x="799755" y="1821448"/>
                </a:cubicBezTo>
                <a:cubicBezTo>
                  <a:pt x="570415" y="1677926"/>
                  <a:pt x="216788" y="1666088"/>
                  <a:pt x="89542" y="1484096"/>
                </a:cubicBezTo>
                <a:cubicBezTo>
                  <a:pt x="-37704" y="1302104"/>
                  <a:pt x="-3674" y="961793"/>
                  <a:pt x="36276" y="75612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D3D6C9-08A7-4320-9F9B-96BB26F0AE5D}"/>
              </a:ext>
            </a:extLst>
          </p:cNvPr>
          <p:cNvSpPr/>
          <p:nvPr/>
        </p:nvSpPr>
        <p:spPr>
          <a:xfrm>
            <a:off x="1030713" y="3376564"/>
            <a:ext cx="1246462" cy="1209881"/>
          </a:xfrm>
          <a:prstGeom prst="ellipse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31">
            <a:extLst>
              <a:ext uri="{FF2B5EF4-FFF2-40B4-BE49-F238E27FC236}">
                <a16:creationId xmlns:a16="http://schemas.microsoft.com/office/drawing/2014/main" id="{1D1393FA-1784-432E-A7D3-42A988608F81}"/>
              </a:ext>
            </a:extLst>
          </p:cNvPr>
          <p:cNvSpPr/>
          <p:nvPr/>
        </p:nvSpPr>
        <p:spPr>
          <a:xfrm>
            <a:off x="1547913" y="3872140"/>
            <a:ext cx="194708" cy="2187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EA6D6C-3334-435C-AEE2-514DA75449A8}"/>
              </a:ext>
            </a:extLst>
          </p:cNvPr>
          <p:cNvCxnSpPr>
            <a:cxnSpLocks/>
          </p:cNvCxnSpPr>
          <p:nvPr/>
        </p:nvCxnSpPr>
        <p:spPr>
          <a:xfrm flipV="1">
            <a:off x="1723468" y="2836025"/>
            <a:ext cx="1082604" cy="10602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4B199E-2AF7-44CB-BC2E-853C710FFDF8}"/>
              </a:ext>
            </a:extLst>
          </p:cNvPr>
          <p:cNvCxnSpPr>
            <a:cxnSpLocks/>
          </p:cNvCxnSpPr>
          <p:nvPr/>
        </p:nvCxnSpPr>
        <p:spPr>
          <a:xfrm flipV="1">
            <a:off x="1742621" y="3980473"/>
            <a:ext cx="1674521" cy="131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06BB11-9697-44B9-9FC4-F30DAA7E984C}"/>
              </a:ext>
            </a:extLst>
          </p:cNvPr>
          <p:cNvCxnSpPr>
            <a:cxnSpLocks/>
          </p:cNvCxnSpPr>
          <p:nvPr/>
        </p:nvCxnSpPr>
        <p:spPr>
          <a:xfrm flipV="1">
            <a:off x="1645267" y="2452692"/>
            <a:ext cx="0" cy="14194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7C7561-916E-4A9F-9C05-9C7E32D5E3BF}"/>
              </a:ext>
            </a:extLst>
          </p:cNvPr>
          <p:cNvCxnSpPr>
            <a:cxnSpLocks/>
          </p:cNvCxnSpPr>
          <p:nvPr/>
        </p:nvCxnSpPr>
        <p:spPr>
          <a:xfrm>
            <a:off x="1653944" y="4108876"/>
            <a:ext cx="0" cy="11644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BC44E2-80FA-4F84-BF34-EBB4B3C1EE7D}"/>
              </a:ext>
            </a:extLst>
          </p:cNvPr>
          <p:cNvCxnSpPr>
            <a:cxnSpLocks/>
          </p:cNvCxnSpPr>
          <p:nvPr/>
        </p:nvCxnSpPr>
        <p:spPr>
          <a:xfrm flipH="1" flipV="1">
            <a:off x="69768" y="3993583"/>
            <a:ext cx="146826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4263CD-84F8-493D-B983-CFD4CA29650C}"/>
              </a:ext>
            </a:extLst>
          </p:cNvPr>
          <p:cNvCxnSpPr>
            <a:cxnSpLocks/>
          </p:cNvCxnSpPr>
          <p:nvPr/>
        </p:nvCxnSpPr>
        <p:spPr>
          <a:xfrm flipH="1">
            <a:off x="470249" y="4047116"/>
            <a:ext cx="1088504" cy="11077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A44642-5BE8-4CD8-B1DC-4CFC77639048}"/>
              </a:ext>
            </a:extLst>
          </p:cNvPr>
          <p:cNvCxnSpPr>
            <a:cxnSpLocks/>
          </p:cNvCxnSpPr>
          <p:nvPr/>
        </p:nvCxnSpPr>
        <p:spPr>
          <a:xfrm>
            <a:off x="1723468" y="4070399"/>
            <a:ext cx="1089498" cy="10992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DEEB2C-E574-4BB5-BBCE-08F04818E843}"/>
              </a:ext>
            </a:extLst>
          </p:cNvPr>
          <p:cNvCxnSpPr>
            <a:cxnSpLocks/>
          </p:cNvCxnSpPr>
          <p:nvPr/>
        </p:nvCxnSpPr>
        <p:spPr>
          <a:xfrm flipH="1" flipV="1">
            <a:off x="519352" y="2970345"/>
            <a:ext cx="1056096" cy="9414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6F9CF0A-6DDD-46BD-A60F-AB22DC4204D1}"/>
                  </a:ext>
                </a:extLst>
              </p:cNvPr>
              <p:cNvSpPr/>
              <p:nvPr/>
            </p:nvSpPr>
            <p:spPr>
              <a:xfrm>
                <a:off x="2939871" y="5188524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6F9CF0A-6DDD-46BD-A60F-AB22DC420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71" y="5188524"/>
                <a:ext cx="43152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802314E-7094-417F-BA73-C935122A88C4}"/>
                  </a:ext>
                </a:extLst>
              </p:cNvPr>
              <p:cNvSpPr/>
              <p:nvPr/>
            </p:nvSpPr>
            <p:spPr>
              <a:xfrm>
                <a:off x="2143554" y="4065921"/>
                <a:ext cx="635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𝐒𝐆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802314E-7094-417F-BA73-C935122A88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554" y="4065921"/>
                <a:ext cx="6351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72EE61F-9936-4954-9758-D5B5F6E05A96}"/>
                  </a:ext>
                </a:extLst>
              </p:cNvPr>
              <p:cNvSpPr/>
              <p:nvPr/>
            </p:nvSpPr>
            <p:spPr>
              <a:xfrm>
                <a:off x="2773353" y="2507283"/>
                <a:ext cx="452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72EE61F-9936-4954-9758-D5B5F6E05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353" y="2507283"/>
                <a:ext cx="452367" cy="461665"/>
              </a:xfrm>
              <a:prstGeom prst="rect">
                <a:avLst/>
              </a:prstGeom>
              <a:blipFill>
                <a:blip r:embed="rId5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8">
            <a:extLst>
              <a:ext uri="{FF2B5EF4-FFF2-40B4-BE49-F238E27FC236}">
                <a16:creationId xmlns:a16="http://schemas.microsoft.com/office/drawing/2014/main" id="{85D08D96-D457-461A-AB8B-8A25C0C7C597}"/>
              </a:ext>
            </a:extLst>
          </p:cNvPr>
          <p:cNvCxnSpPr>
            <a:cxnSpLocks/>
          </p:cNvCxnSpPr>
          <p:nvPr/>
        </p:nvCxnSpPr>
        <p:spPr>
          <a:xfrm flipV="1">
            <a:off x="2099702" y="3085597"/>
            <a:ext cx="511346" cy="5032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420D74E-B0BA-4993-BB5F-B67C76EC6953}"/>
                  </a:ext>
                </a:extLst>
              </p:cNvPr>
              <p:cNvSpPr/>
              <p:nvPr/>
            </p:nvSpPr>
            <p:spPr>
              <a:xfrm>
                <a:off x="2418555" y="3206570"/>
                <a:ext cx="1009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s-PE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420D74E-B0BA-4993-BB5F-B67C76EC6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555" y="3206570"/>
                <a:ext cx="1009635" cy="461665"/>
              </a:xfrm>
              <a:prstGeom prst="rect">
                <a:avLst/>
              </a:prstGeom>
              <a:blipFill>
                <a:blip r:embed="rId6"/>
                <a:stretch>
                  <a:fillRect t="-6579" r="-3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6CA1B35-6BFD-4B13-806F-8AFF7B9308D0}"/>
                  </a:ext>
                </a:extLst>
              </p:cNvPr>
              <p:cNvSpPr/>
              <p:nvPr/>
            </p:nvSpPr>
            <p:spPr>
              <a:xfrm>
                <a:off x="1309923" y="3932914"/>
                <a:ext cx="4555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6CA1B35-6BFD-4B13-806F-8AFF7B930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23" y="3932914"/>
                <a:ext cx="455573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111">
            <a:extLst>
              <a:ext uri="{FF2B5EF4-FFF2-40B4-BE49-F238E27FC236}">
                <a16:creationId xmlns:a16="http://schemas.microsoft.com/office/drawing/2014/main" id="{3539F958-34EC-4D27-BC72-3229F2B2651C}"/>
              </a:ext>
            </a:extLst>
          </p:cNvPr>
          <p:cNvCxnSpPr>
            <a:cxnSpLocks/>
          </p:cNvCxnSpPr>
          <p:nvPr/>
        </p:nvCxnSpPr>
        <p:spPr>
          <a:xfrm flipH="1" flipV="1">
            <a:off x="2271935" y="3932915"/>
            <a:ext cx="22018" cy="19210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111">
            <a:extLst>
              <a:ext uri="{FF2B5EF4-FFF2-40B4-BE49-F238E27FC236}">
                <a16:creationId xmlns:a16="http://schemas.microsoft.com/office/drawing/2014/main" id="{F863A0BD-AA73-4064-91EE-70CEB68C47DE}"/>
              </a:ext>
            </a:extLst>
          </p:cNvPr>
          <p:cNvCxnSpPr>
            <a:cxnSpLocks/>
          </p:cNvCxnSpPr>
          <p:nvPr/>
        </p:nvCxnSpPr>
        <p:spPr>
          <a:xfrm flipH="1" flipV="1">
            <a:off x="1645267" y="4527587"/>
            <a:ext cx="8677" cy="1326388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58">
            <a:extLst>
              <a:ext uri="{FF2B5EF4-FFF2-40B4-BE49-F238E27FC236}">
                <a16:creationId xmlns:a16="http://schemas.microsoft.com/office/drawing/2014/main" id="{ECCAFED6-BCEC-44BA-8EF3-953CD94626D0}"/>
              </a:ext>
            </a:extLst>
          </p:cNvPr>
          <p:cNvCxnSpPr>
            <a:cxnSpLocks/>
          </p:cNvCxnSpPr>
          <p:nvPr/>
        </p:nvCxnSpPr>
        <p:spPr>
          <a:xfrm>
            <a:off x="1653944" y="5701271"/>
            <a:ext cx="623231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109">
            <a:extLst>
              <a:ext uri="{FF2B5EF4-FFF2-40B4-BE49-F238E27FC236}">
                <a16:creationId xmlns:a16="http://schemas.microsoft.com/office/drawing/2014/main" id="{86C8573E-74CF-48A1-84A5-9B90432D0FB4}"/>
              </a:ext>
            </a:extLst>
          </p:cNvPr>
          <p:cNvSpPr txBox="1"/>
          <p:nvPr/>
        </p:nvSpPr>
        <p:spPr>
          <a:xfrm>
            <a:off x="1731275" y="5365673"/>
            <a:ext cx="46210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solidFill>
                  <a:srgbClr val="329E5B"/>
                </a:solidFill>
              </a:rPr>
              <a:t>r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508FAFBE-AFFF-45BF-880A-2851440F2C47}"/>
              </a:ext>
            </a:extLst>
          </p:cNvPr>
          <p:cNvSpPr/>
          <p:nvPr/>
        </p:nvSpPr>
        <p:spPr>
          <a:xfrm>
            <a:off x="3540418" y="2338915"/>
            <a:ext cx="265406" cy="379767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09DB85-B726-4F4E-A33C-46B7EEF0FE44}"/>
                  </a:ext>
                </a:extLst>
              </p:cNvPr>
              <p:cNvSpPr txBox="1"/>
              <p:nvPr/>
            </p:nvSpPr>
            <p:spPr>
              <a:xfrm>
                <a:off x="7137672" y="1303381"/>
                <a:ext cx="1847301" cy="808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PE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  <m:r>
                            <a:rPr lang="en-US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s-PE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𝐝𝐀</m:t>
                          </m:r>
                        </m:e>
                      </m:nary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09DB85-B726-4F4E-A33C-46B7EEF0F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672" y="1303381"/>
                <a:ext cx="1847301" cy="8087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B9D78E-14F0-4ABB-A2C1-37784F27501D}"/>
                  </a:ext>
                </a:extLst>
              </p:cNvPr>
              <p:cNvSpPr txBox="1"/>
              <p:nvPr/>
            </p:nvSpPr>
            <p:spPr>
              <a:xfrm>
                <a:off x="6012493" y="3299487"/>
                <a:ext cx="3038204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s-P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PE" sz="20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PE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  <m:sSub>
                                    <m:sSubPr>
                                      <m:ctrlPr>
                                        <a:rPr lang="es-P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PE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s-PE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s-PE" sz="2000" i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PE" sz="2000" b="0" i="0" smtClean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p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PE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acc>
                          <m: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B9D78E-14F0-4ABB-A2C1-37784F275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493" y="3299487"/>
                <a:ext cx="3038204" cy="8093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A2C611-26B8-4211-890E-AE99B319D06F}"/>
                  </a:ext>
                </a:extLst>
              </p:cNvPr>
              <p:cNvSpPr txBox="1"/>
              <p:nvPr/>
            </p:nvSpPr>
            <p:spPr>
              <a:xfrm>
                <a:off x="4818064" y="4218643"/>
                <a:ext cx="2290049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sz="20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PE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PE" sz="20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sz="200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A2C611-26B8-4211-890E-AE99B319D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64" y="4218643"/>
                <a:ext cx="2290049" cy="8093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315C09-7C24-48A3-882A-AA030C766452}"/>
                  </a:ext>
                </a:extLst>
              </p:cNvPr>
              <p:cNvSpPr txBox="1"/>
              <p:nvPr/>
            </p:nvSpPr>
            <p:spPr>
              <a:xfrm>
                <a:off x="4227018" y="5500178"/>
                <a:ext cx="2422265" cy="63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PE" sz="20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s-PE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315C09-7C24-48A3-882A-AA030C76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18" y="5500178"/>
                <a:ext cx="2422265" cy="6304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357A15-2691-4712-9C65-4F0F916924C3}"/>
                  </a:ext>
                </a:extLst>
              </p:cNvPr>
              <p:cNvSpPr txBox="1"/>
              <p:nvPr/>
            </p:nvSpPr>
            <p:spPr>
              <a:xfrm>
                <a:off x="7748787" y="5272307"/>
                <a:ext cx="1003736" cy="579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s-PE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357A15-2691-4712-9C65-4F0F9169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787" y="5272307"/>
                <a:ext cx="1003736" cy="5793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oogle Shape;756;p60">
            <a:extLst>
              <a:ext uri="{FF2B5EF4-FFF2-40B4-BE49-F238E27FC236}">
                <a16:creationId xmlns:a16="http://schemas.microsoft.com/office/drawing/2014/main" id="{487FF966-7BBA-427F-9184-E2BBA96C1AD7}"/>
              </a:ext>
            </a:extLst>
          </p:cNvPr>
          <p:cNvSpPr txBox="1"/>
          <p:nvPr/>
        </p:nvSpPr>
        <p:spPr>
          <a:xfrm>
            <a:off x="3850408" y="3429000"/>
            <a:ext cx="2168263" cy="5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algn="just">
              <a:buSzPct val="100000"/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Reemplazando: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Flecha derecha 64">
            <a:extLst>
              <a:ext uri="{FF2B5EF4-FFF2-40B4-BE49-F238E27FC236}">
                <a16:creationId xmlns:a16="http://schemas.microsoft.com/office/drawing/2014/main" id="{2478BC8B-E856-4F79-A434-F9C02A31B3F3}"/>
              </a:ext>
            </a:extLst>
          </p:cNvPr>
          <p:cNvSpPr/>
          <p:nvPr/>
        </p:nvSpPr>
        <p:spPr>
          <a:xfrm>
            <a:off x="4008399" y="4369385"/>
            <a:ext cx="655856" cy="5324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9" name="Google Shape;756;p60">
            <a:extLst>
              <a:ext uri="{FF2B5EF4-FFF2-40B4-BE49-F238E27FC236}">
                <a16:creationId xmlns:a16="http://schemas.microsoft.com/office/drawing/2014/main" id="{21F2ABC6-466B-43D3-BB1E-2783379C9A6D}"/>
              </a:ext>
            </a:extLst>
          </p:cNvPr>
          <p:cNvSpPr txBox="1"/>
          <p:nvPr/>
        </p:nvSpPr>
        <p:spPr>
          <a:xfrm>
            <a:off x="3853355" y="5006004"/>
            <a:ext cx="1654059" cy="5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algn="just">
              <a:buSzPct val="100000"/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Integrando: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Flecha derecha 64">
            <a:extLst>
              <a:ext uri="{FF2B5EF4-FFF2-40B4-BE49-F238E27FC236}">
                <a16:creationId xmlns:a16="http://schemas.microsoft.com/office/drawing/2014/main" id="{8C03DB5F-05F6-4211-BDD4-6C7D644F69C7}"/>
              </a:ext>
            </a:extLst>
          </p:cNvPr>
          <p:cNvSpPr/>
          <p:nvPr/>
        </p:nvSpPr>
        <p:spPr>
          <a:xfrm>
            <a:off x="6800801" y="5565728"/>
            <a:ext cx="655856" cy="5324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1" name="Google Shape;756;p60">
            <a:extLst>
              <a:ext uri="{FF2B5EF4-FFF2-40B4-BE49-F238E27FC236}">
                <a16:creationId xmlns:a16="http://schemas.microsoft.com/office/drawing/2014/main" id="{55702D97-B1BE-4F20-8271-C7F2F5552743}"/>
              </a:ext>
            </a:extLst>
          </p:cNvPr>
          <p:cNvSpPr txBox="1"/>
          <p:nvPr/>
        </p:nvSpPr>
        <p:spPr>
          <a:xfrm>
            <a:off x="3805824" y="2323933"/>
            <a:ext cx="5246098" cy="5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algn="just">
              <a:buSzPct val="100000"/>
            </a:pPr>
            <a:r>
              <a:rPr lang="es-PE" sz="2400" u="sng" dirty="0">
                <a:latin typeface="Calibri"/>
                <a:ea typeface="Calibri"/>
                <a:cs typeface="Calibri"/>
                <a:sym typeface="Calibri"/>
              </a:rPr>
              <a:t>Primero calculamos el flujo eléctrico sobre la </a:t>
            </a:r>
            <a:r>
              <a:rPr lang="es-PE" sz="2400" u="sng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esfera (superficie gaussiana SG)</a:t>
            </a:r>
            <a:r>
              <a:rPr lang="es-PE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1 Título">
            <a:extLst>
              <a:ext uri="{FF2B5EF4-FFF2-40B4-BE49-F238E27FC236}">
                <a16:creationId xmlns:a16="http://schemas.microsoft.com/office/drawing/2014/main" id="{BEFBA8F4-51DD-446A-BD65-DA2387B5C9BB}"/>
              </a:ext>
            </a:extLst>
          </p:cNvPr>
          <p:cNvSpPr txBox="1">
            <a:spLocks/>
          </p:cNvSpPr>
          <p:nvPr/>
        </p:nvSpPr>
        <p:spPr>
          <a:xfrm>
            <a:off x="7502872" y="5880193"/>
            <a:ext cx="1482101" cy="4682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s-PE" b="1" dirty="0">
                <a:solidFill>
                  <a:srgbClr val="00B050"/>
                </a:solidFill>
              </a:rPr>
              <a:t>ESFERA (SG)</a:t>
            </a:r>
            <a:endParaRPr lang="es-ES" sz="1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9EFA97-8EE4-4E84-8D33-BB625A7C7C78}"/>
                  </a:ext>
                </a:extLst>
              </p:cNvPr>
              <p:cNvSpPr txBox="1"/>
              <p:nvPr/>
            </p:nvSpPr>
            <p:spPr>
              <a:xfrm>
                <a:off x="7137672" y="4271230"/>
                <a:ext cx="1649041" cy="63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PE" sz="20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SG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9EFA97-8EE4-4E84-8D33-BB625A7C7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672" y="4271230"/>
                <a:ext cx="1649041" cy="6304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Date Placeholder 2">
            <a:extLst>
              <a:ext uri="{FF2B5EF4-FFF2-40B4-BE49-F238E27FC236}">
                <a16:creationId xmlns:a16="http://schemas.microsoft.com/office/drawing/2014/main" id="{AF21D47C-6F3E-4E89-9B1C-DEC3FBDC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65" name="Footer Placeholder 4">
            <a:extLst>
              <a:ext uri="{FF2B5EF4-FFF2-40B4-BE49-F238E27FC236}">
                <a16:creationId xmlns:a16="http://schemas.microsoft.com/office/drawing/2014/main" id="{312CCD8A-7FAD-4653-B96F-A22FC6FA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E69B83-3763-4F62-B78E-0F62A7D184FA}"/>
              </a:ext>
            </a:extLst>
          </p:cNvPr>
          <p:cNvCxnSpPr/>
          <p:nvPr/>
        </p:nvCxnSpPr>
        <p:spPr>
          <a:xfrm flipV="1">
            <a:off x="4977637" y="5865953"/>
            <a:ext cx="270861" cy="33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B1AD46-54BB-4CE4-B451-E6CECBEBAC49}"/>
              </a:ext>
            </a:extLst>
          </p:cNvPr>
          <p:cNvCxnSpPr/>
          <p:nvPr/>
        </p:nvCxnSpPr>
        <p:spPr>
          <a:xfrm flipV="1">
            <a:off x="5556867" y="5839161"/>
            <a:ext cx="270861" cy="33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6977E1C-B98E-419C-9E5A-A5DFABC0F29A}"/>
              </a:ext>
            </a:extLst>
          </p:cNvPr>
          <p:cNvCxnSpPr>
            <a:cxnSpLocks/>
          </p:cNvCxnSpPr>
          <p:nvPr/>
        </p:nvCxnSpPr>
        <p:spPr>
          <a:xfrm flipV="1">
            <a:off x="5991536" y="5650189"/>
            <a:ext cx="501134" cy="28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 animBg="1"/>
      <p:bldP spid="25" grpId="0" animBg="1"/>
      <p:bldP spid="26" grpId="0" animBg="1"/>
      <p:bldP spid="41" grpId="0"/>
      <p:bldP spid="42" grpId="0"/>
      <p:bldP spid="43" grpId="0"/>
      <p:bldP spid="45" grpId="0"/>
      <p:bldP spid="46" grpId="0"/>
      <p:bldP spid="50" grpId="0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/>
      <p:bldP spid="60" grpId="0" animBg="1"/>
      <p:bldP spid="61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LEY DE GAUSS</a:t>
            </a:r>
          </a:p>
        </p:txBody>
      </p:sp>
      <p:sp>
        <p:nvSpPr>
          <p:cNvPr id="63" name="Google Shape;756;p60">
            <a:extLst>
              <a:ext uri="{FF2B5EF4-FFF2-40B4-BE49-F238E27FC236}">
                <a16:creationId xmlns:a16="http://schemas.microsoft.com/office/drawing/2014/main" id="{10479B13-8311-40EC-BF6F-ADE99F7684F0}"/>
              </a:ext>
            </a:extLst>
          </p:cNvPr>
          <p:cNvSpPr txBox="1"/>
          <p:nvPr/>
        </p:nvSpPr>
        <p:spPr>
          <a:xfrm>
            <a:off x="64335" y="1188727"/>
            <a:ext cx="7284421" cy="5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algn="just">
              <a:buSzPct val="100000"/>
            </a:pPr>
            <a:r>
              <a:rPr lang="es-PE" sz="2400" u="sng" dirty="0">
                <a:latin typeface="Calibri"/>
                <a:ea typeface="Calibri"/>
                <a:cs typeface="Calibri"/>
                <a:sym typeface="Calibri"/>
              </a:rPr>
              <a:t>Finalmente, notar que </a:t>
            </a:r>
            <a:r>
              <a:rPr lang="es-PE" sz="2400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la MISMA CANTIDAD DE LÍNEAS DE CAMPO que atraviesan la </a:t>
            </a:r>
            <a:r>
              <a:rPr lang="es-PE" sz="2400" u="sng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ESFERA (SG)</a:t>
            </a:r>
            <a:r>
              <a:rPr lang="es-PE" sz="2400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también atraviesan </a:t>
            </a:r>
            <a:r>
              <a:rPr lang="es-PE" sz="2400" u="sng" dirty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CUALQUIER TIPO DE SUPERFICIE CERRADA (S)</a:t>
            </a:r>
            <a:r>
              <a:rPr lang="es-PE" sz="2400" u="sng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u="sng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934C4D-BC08-4CE9-B2C3-802D8ECAD520}"/>
                  </a:ext>
                </a:extLst>
              </p:cNvPr>
              <p:cNvSpPr txBox="1"/>
              <p:nvPr/>
            </p:nvSpPr>
            <p:spPr>
              <a:xfrm>
                <a:off x="7629333" y="1671303"/>
                <a:ext cx="1299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s-PE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PE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934C4D-BC08-4CE9-B2C3-802D8ECAD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333" y="1671303"/>
                <a:ext cx="1299330" cy="369332"/>
              </a:xfrm>
              <a:prstGeom prst="rect">
                <a:avLst/>
              </a:prstGeom>
              <a:blipFill>
                <a:blip r:embed="rId3"/>
                <a:stretch>
                  <a:fillRect l="-7512" t="-1639" r="-234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Google Shape;824;p64">
            <a:extLst>
              <a:ext uri="{FF2B5EF4-FFF2-40B4-BE49-F238E27FC236}">
                <a16:creationId xmlns:a16="http://schemas.microsoft.com/office/drawing/2014/main" id="{6004AC93-EC10-4824-9035-69A1C87C65B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560" y="2646373"/>
            <a:ext cx="4106790" cy="256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822;p64">
            <a:extLst>
              <a:ext uri="{FF2B5EF4-FFF2-40B4-BE49-F238E27FC236}">
                <a16:creationId xmlns:a16="http://schemas.microsoft.com/office/drawing/2014/main" id="{01DB003A-662F-413D-95CA-413D72EEDAF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090" y="2615267"/>
            <a:ext cx="2046900" cy="25608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1B08334F-F091-4205-8EBE-EBD5C6E0ECF4}"/>
              </a:ext>
            </a:extLst>
          </p:cNvPr>
          <p:cNvSpPr/>
          <p:nvPr/>
        </p:nvSpPr>
        <p:spPr>
          <a:xfrm>
            <a:off x="823481" y="5232988"/>
            <a:ext cx="198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 flujo de campo eléctrico no depende del radio de la esfera.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7ECC9C-2E81-4D42-B119-D0EB8C924C08}"/>
              </a:ext>
            </a:extLst>
          </p:cNvPr>
          <p:cNvSpPr/>
          <p:nvPr/>
        </p:nvSpPr>
        <p:spPr>
          <a:xfrm>
            <a:off x="4061872" y="5231733"/>
            <a:ext cx="2380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 flujo de campo eléctrico tampoco depende si la superficie es esférica. </a:t>
            </a:r>
            <a:endParaRPr lang="en-US" sz="1600" dirty="0"/>
          </a:p>
        </p:txBody>
      </p:sp>
      <p:sp>
        <p:nvSpPr>
          <p:cNvPr id="69" name="Google Shape;825;p64">
            <a:extLst>
              <a:ext uri="{FF2B5EF4-FFF2-40B4-BE49-F238E27FC236}">
                <a16:creationId xmlns:a16="http://schemas.microsoft.com/office/drawing/2014/main" id="{A60C4D0E-A33E-45A9-9F2C-CF99FEF5D9B7}"/>
              </a:ext>
            </a:extLst>
          </p:cNvPr>
          <p:cNvSpPr txBox="1"/>
          <p:nvPr/>
        </p:nvSpPr>
        <p:spPr>
          <a:xfrm rot="16200000">
            <a:off x="6977116" y="3738430"/>
            <a:ext cx="2684475" cy="4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-PE" sz="825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Flujo eléctrico debido a una carga puntual encerrada. (Sears Zemansky Young Freedman – Física Universitaria – México – Editorial PEARSON EDUCACION – 2004)</a:t>
            </a:r>
            <a:endParaRPr sz="825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9C8ECCF6-5F0E-4EAB-87A2-C3D3E35F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D8EC581-5150-41A5-A96C-1D7C7FDC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1180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7" grpId="0"/>
      <p:bldP spid="68" grpId="0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LEY DE GAUSS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35746-5188-4496-A91F-C801453B81E8}"/>
              </a:ext>
            </a:extLst>
          </p:cNvPr>
          <p:cNvSpPr txBox="1"/>
          <p:nvPr/>
        </p:nvSpPr>
        <p:spPr>
          <a:xfrm>
            <a:off x="520117" y="1511874"/>
            <a:ext cx="7977931" cy="258532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25D3CC-DD3C-44B5-9936-4C8F3C4B767C}"/>
              </a:ext>
            </a:extLst>
          </p:cNvPr>
          <p:cNvSpPr/>
          <p:nvPr/>
        </p:nvSpPr>
        <p:spPr>
          <a:xfrm>
            <a:off x="830510" y="1562408"/>
            <a:ext cx="7231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PE" sz="2400" dirty="0"/>
              <a:t>El flujo eléctrico neto de campo eléctrico (</a:t>
            </a:r>
            <a:r>
              <a:rPr lang="el-GR" sz="2400" dirty="0"/>
              <a:t>φ</a:t>
            </a:r>
            <a:r>
              <a:rPr lang="es-PE" sz="2400" baseline="-25000" dirty="0"/>
              <a:t>E</a:t>
            </a:r>
            <a:r>
              <a:rPr lang="es-PE" sz="2400" dirty="0"/>
              <a:t>) a través de cualquier superficie CERRADA (S) es proporcional a la carga neta encerrada por dicha superficie (q</a:t>
            </a:r>
            <a:r>
              <a:rPr lang="es-PE" sz="2400" baseline="-25000" dirty="0"/>
              <a:t>ENC</a:t>
            </a:r>
            <a:r>
              <a:rPr lang="es-PE" sz="2400" dirty="0"/>
              <a:t>). 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83D08A-F445-449C-9E2A-866D12D7FCB1}"/>
                  </a:ext>
                </a:extLst>
              </p:cNvPr>
              <p:cNvSpPr txBox="1"/>
              <p:nvPr/>
            </p:nvSpPr>
            <p:spPr>
              <a:xfrm>
                <a:off x="1716796" y="2919150"/>
                <a:ext cx="3242491" cy="97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s-PE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r>
                        <a:rPr lang="es-P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PE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  <m:r>
                            <a:rPr lang="en-US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s-PE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𝐝𝐀</m:t>
                          </m:r>
                        </m:e>
                      </m:nary>
                      <m:r>
                        <a:rPr lang="es-PE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s-PE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𝐄𝐍𝐂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83D08A-F445-449C-9E2A-866D12D7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796" y="2919150"/>
                <a:ext cx="3242491" cy="97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931BA3F-D952-4AFF-918B-1E1C0A44F806}"/>
              </a:ext>
            </a:extLst>
          </p:cNvPr>
          <p:cNvSpPr/>
          <p:nvPr/>
        </p:nvSpPr>
        <p:spPr>
          <a:xfrm>
            <a:off x="1568834" y="2850701"/>
            <a:ext cx="3598785" cy="11089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 Título">
            <a:extLst>
              <a:ext uri="{FF2B5EF4-FFF2-40B4-BE49-F238E27FC236}">
                <a16:creationId xmlns:a16="http://schemas.microsoft.com/office/drawing/2014/main" id="{C3D4AC50-0BD3-4C14-8155-C896DF4F6FC7}"/>
              </a:ext>
            </a:extLst>
          </p:cNvPr>
          <p:cNvSpPr txBox="1">
            <a:spLocks/>
          </p:cNvSpPr>
          <p:nvPr/>
        </p:nvSpPr>
        <p:spPr>
          <a:xfrm>
            <a:off x="5276674" y="3131611"/>
            <a:ext cx="2133664" cy="36143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2400" b="1" dirty="0"/>
              <a:t>LEY DE GAUSS</a:t>
            </a:r>
          </a:p>
        </p:txBody>
      </p:sp>
      <p:sp>
        <p:nvSpPr>
          <p:cNvPr id="18" name="Google Shape;836;p65">
            <a:extLst>
              <a:ext uri="{FF2B5EF4-FFF2-40B4-BE49-F238E27FC236}">
                <a16:creationId xmlns:a16="http://schemas.microsoft.com/office/drawing/2014/main" id="{D25C852A-3D83-48D4-A26D-F3DDA964B730}"/>
              </a:ext>
            </a:extLst>
          </p:cNvPr>
          <p:cNvSpPr txBox="1"/>
          <p:nvPr/>
        </p:nvSpPr>
        <p:spPr>
          <a:xfrm>
            <a:off x="403463" y="5096300"/>
            <a:ext cx="8337074" cy="59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/>
            <a:r>
              <a:rPr lang="es-PE" sz="2400" b="1" u="sng" dirty="0">
                <a:latin typeface="Calibri"/>
                <a:ea typeface="Calibri"/>
                <a:cs typeface="Calibri"/>
                <a:sym typeface="Calibri"/>
              </a:rPr>
              <a:t>NOTA</a:t>
            </a:r>
            <a:r>
              <a:rPr lang="es-PE" sz="24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La superficie cerrada utilizada para calcular el flujo de campo eléctrico se le denomina SUPERFICIE GAUSSIANA.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1 Título">
            <a:extLst>
              <a:ext uri="{FF2B5EF4-FFF2-40B4-BE49-F238E27FC236}">
                <a16:creationId xmlns:a16="http://schemas.microsoft.com/office/drawing/2014/main" id="{24DD9E83-143B-4DB8-B20C-AC580F04472A}"/>
              </a:ext>
            </a:extLst>
          </p:cNvPr>
          <p:cNvSpPr txBox="1">
            <a:spLocks/>
          </p:cNvSpPr>
          <p:nvPr/>
        </p:nvSpPr>
        <p:spPr>
          <a:xfrm>
            <a:off x="1646722" y="4290913"/>
            <a:ext cx="3948734" cy="314494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s-PE" sz="2400" b="1" dirty="0">
                <a:solidFill>
                  <a:srgbClr val="FF0000"/>
                </a:solidFill>
                <a:latin typeface="+mn-lt"/>
              </a:rPr>
              <a:t>1</a:t>
            </a:r>
            <a:r>
              <a:rPr lang="es-PE" sz="2400" b="1" baseline="30000" dirty="0">
                <a:solidFill>
                  <a:srgbClr val="FF0000"/>
                </a:solidFill>
                <a:latin typeface="+mn-lt"/>
              </a:rPr>
              <a:t>ERA</a:t>
            </a:r>
            <a:r>
              <a:rPr lang="es-PE" sz="2400" b="1" dirty="0">
                <a:solidFill>
                  <a:srgbClr val="FF0000"/>
                </a:solidFill>
                <a:latin typeface="+mn-lt"/>
              </a:rPr>
              <a:t> ECUACIÓN DE MAXWELL:</a:t>
            </a:r>
            <a:endParaRPr lang="es-ES" sz="24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FCDBFE-CD9B-48E2-8E59-E7EA0C0FCF9C}"/>
                  </a:ext>
                </a:extLst>
              </p:cNvPr>
              <p:cNvSpPr txBox="1"/>
              <p:nvPr/>
            </p:nvSpPr>
            <p:spPr>
              <a:xfrm>
                <a:off x="5691932" y="4202584"/>
                <a:ext cx="1375313" cy="700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  <m:r>
                        <a:rPr lang="es-PE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𝛒</m:t>
                          </m:r>
                        </m:num>
                        <m:den>
                          <m:sSub>
                            <m:sSubPr>
                              <m:ctrlPr>
                                <a:rPr lang="es-PE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FCDBFE-CD9B-48E2-8E59-E7EA0C0FC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932" y="4202584"/>
                <a:ext cx="1375313" cy="70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ate Placeholder 2">
            <a:extLst>
              <a:ext uri="{FF2B5EF4-FFF2-40B4-BE49-F238E27FC236}">
                <a16:creationId xmlns:a16="http://schemas.microsoft.com/office/drawing/2014/main" id="{EFF5F426-9A92-417B-8461-973F475B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7D1048EC-40E4-41AA-9E30-CB1A1850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37360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/>
      <p:bldP spid="18" grpId="0"/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19058</TotalTime>
  <Words>2068</Words>
  <Application>Microsoft Office PowerPoint</Application>
  <PresentationFormat>On-screen Show (4:3)</PresentationFormat>
  <Paragraphs>399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Titillium Web Light</vt:lpstr>
      <vt:lpstr>Wingdings</vt:lpstr>
      <vt:lpstr>Wingdings 3</vt:lpstr>
      <vt:lpstr>Origin</vt:lpstr>
      <vt:lpstr>CAPÍTULO 1: ELECTROSTÁTICA </vt:lpstr>
      <vt:lpstr>FLUJO</vt:lpstr>
      <vt:lpstr>FLUJO ELÉCTRICO</vt:lpstr>
      <vt:lpstr>FLUJO ELÉCTRICO</vt:lpstr>
      <vt:lpstr>FLUJO ELÉCTRICO</vt:lpstr>
      <vt:lpstr>FLUJO ELÉCTRICO</vt:lpstr>
      <vt:lpstr>LEY DE GAUSS</vt:lpstr>
      <vt:lpstr>LEY DE GAUSS</vt:lpstr>
      <vt:lpstr>LEY DE GAUSS</vt:lpstr>
      <vt:lpstr>LEY DE GAUSS</vt:lpstr>
      <vt:lpstr>LEY DE GAUSS</vt:lpstr>
      <vt:lpstr>EJERCICIO 11</vt:lpstr>
      <vt:lpstr>EJERCICIO 11a / 11b / 11c (SOLUCIÓN)</vt:lpstr>
      <vt:lpstr>EJERCICIO 11d / 11e (SOLUCIÓN)</vt:lpstr>
      <vt:lpstr>APLICACIONES DE LA LEY DE GAUSS</vt:lpstr>
      <vt:lpstr>APLICACIONES DE LA LEY DE GAUSS – EJEMPLO 1: CARGA PUNTUAL</vt:lpstr>
      <vt:lpstr>APLICACIONES DE LA LEY DE GAUSS – EJEMPLO 2: ALAMBRE INFINITO</vt:lpstr>
      <vt:lpstr>APLICACIONES DE LA LEY DE GAUSS – EJEMPLO 2: ALAMBRE INFINITO</vt:lpstr>
      <vt:lpstr>APLICACIONES DE LA LEY DE GAUSS – EJEMPLO 3: PLANO INFINITO</vt:lpstr>
      <vt:lpstr>APLICACIONES DE LA LEY DE GAUSS – EJEMPLO 3: PLANO INFINITO</vt:lpstr>
    </vt:vector>
  </TitlesOfParts>
  <Company>Warner Brothers Movie World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General 3</dc:title>
  <dc:creator>Richard</dc:creator>
  <cp:lastModifiedBy>Juan Calderón</cp:lastModifiedBy>
  <cp:revision>1406</cp:revision>
  <cp:lastPrinted>2014-09-16T01:06:50Z</cp:lastPrinted>
  <dcterms:created xsi:type="dcterms:W3CDTF">2011-02-27T18:08:15Z</dcterms:created>
  <dcterms:modified xsi:type="dcterms:W3CDTF">2021-09-09T03:20:54Z</dcterms:modified>
</cp:coreProperties>
</file>