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5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-936" y="9232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6375-1030-984A-BC9B-F6D70871E3B9}" type="datetimeFigureOut">
              <a:rPr lang="en-US" smtClean="0"/>
              <a:t>22/07/19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94A8-8E18-644B-B82B-AB90EF90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655331" y="10245994"/>
            <a:ext cx="11670677" cy="6172927"/>
            <a:chOff x="2592059" y="15004865"/>
            <a:chExt cx="19230341" cy="12008368"/>
          </a:xfrm>
        </p:grpSpPr>
        <p:pic>
          <p:nvPicPr>
            <p:cNvPr id="2" name="Picture 1" descr="Screenshot 2019-07-22 at 17.46.1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1134" y="20498818"/>
              <a:ext cx="16548100" cy="549910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2644965" y="19785841"/>
              <a:ext cx="2348090" cy="1462277"/>
              <a:chOff x="16473310" y="17943323"/>
              <a:chExt cx="2348090" cy="14622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6473310" y="17943323"/>
                <a:ext cx="2348090" cy="1462277"/>
                <a:chOff x="16473310" y="17943323"/>
                <a:chExt cx="2348090" cy="146227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6929100" y="18834100"/>
                  <a:ext cx="1892300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473310" y="1794332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agriculture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0" name="Straight Arrow Connector 9"/>
              <p:cNvCxnSpPr>
                <a:stCxn id="7" idx="2"/>
                <a:endCxn id="3" idx="0"/>
              </p:cNvCxnSpPr>
              <p:nvPr/>
            </p:nvCxnSpPr>
            <p:spPr>
              <a:xfrm>
                <a:off x="17647356" y="18721668"/>
                <a:ext cx="227895" cy="11243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156655" y="19760440"/>
              <a:ext cx="2578103" cy="1469516"/>
              <a:chOff x="16840809" y="17936084"/>
              <a:chExt cx="1980591" cy="146951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840809" y="18834100"/>
                <a:ext cx="1980591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7244081" y="17936084"/>
                <a:ext cx="933384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plant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>
              <a:off x="4289074" y="20538786"/>
              <a:ext cx="366181" cy="1378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9279462" y="19798541"/>
              <a:ext cx="4659492" cy="2028027"/>
              <a:chOff x="16091121" y="17529973"/>
              <a:chExt cx="4124147" cy="20280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6091121" y="17529973"/>
                <a:ext cx="4124147" cy="2028027"/>
                <a:chOff x="16091121" y="17529973"/>
                <a:chExt cx="4124147" cy="2028027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7875250" y="18986500"/>
                  <a:ext cx="2340018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6091121" y="17529973"/>
                  <a:ext cx="2348090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terpene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>
                <a:stCxn id="31" idx="2"/>
                <a:endCxn id="30" idx="0"/>
              </p:cNvCxnSpPr>
              <p:nvPr/>
            </p:nvCxnSpPr>
            <p:spPr>
              <a:xfrm>
                <a:off x="17265167" y="18308318"/>
                <a:ext cx="1780092" cy="678182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156649" y="19798541"/>
              <a:ext cx="5740401" cy="2701414"/>
              <a:chOff x="16840810" y="16069185"/>
              <a:chExt cx="4409983" cy="27014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6840810" y="18199099"/>
                <a:ext cx="2548100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673474" y="16069185"/>
                <a:ext cx="1577319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plantpart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>
              <a:stCxn id="35" idx="2"/>
              <a:endCxn id="34" idx="0"/>
            </p:cNvCxnSpPr>
            <p:nvPr/>
          </p:nvCxnSpPr>
          <p:spPr>
            <a:xfrm flipH="1">
              <a:off x="4815058" y="20576887"/>
              <a:ext cx="3055407" cy="1351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 descr="Screenshot 2019-07-22 at 17.45.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655" y="16434818"/>
              <a:ext cx="14490700" cy="3111500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16465192" y="19833086"/>
              <a:ext cx="3696512" cy="2666869"/>
              <a:chOff x="14704748" y="18569596"/>
              <a:chExt cx="3271807" cy="266686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704748" y="18569596"/>
                <a:ext cx="3271807" cy="2666869"/>
                <a:chOff x="14704748" y="18569596"/>
                <a:chExt cx="3271807" cy="2666869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4704748" y="20664965"/>
                  <a:ext cx="2180612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5288433" y="18569596"/>
                  <a:ext cx="2688122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microorganism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50" name="Straight Arrow Connector 49"/>
              <p:cNvCxnSpPr>
                <a:stCxn id="52" idx="2"/>
                <a:endCxn id="51" idx="0"/>
              </p:cNvCxnSpPr>
              <p:nvPr/>
            </p:nvCxnSpPr>
            <p:spPr>
              <a:xfrm flipH="1">
                <a:off x="15795054" y="19347941"/>
                <a:ext cx="837441" cy="131702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3021132" y="22499955"/>
              <a:ext cx="7536259" cy="4406992"/>
              <a:chOff x="17184432" y="24099137"/>
              <a:chExt cx="7536259" cy="440699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7184432" y="24099137"/>
                <a:ext cx="7536259" cy="4406992"/>
                <a:chOff x="17031056" y="18777837"/>
                <a:chExt cx="5789624" cy="4406992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9078489" y="18777837"/>
                  <a:ext cx="3742191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7031056" y="22406484"/>
                  <a:ext cx="1754966" cy="778345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enzyme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>
                <a:stCxn id="61" idx="0"/>
                <a:endCxn id="60" idx="2"/>
              </p:cNvCxnSpPr>
              <p:nvPr/>
            </p:nvCxnSpPr>
            <p:spPr>
              <a:xfrm flipV="1">
                <a:off x="18326638" y="24670637"/>
                <a:ext cx="3958478" cy="305714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4494567" y="23765408"/>
              <a:ext cx="3848835" cy="3247825"/>
              <a:chOff x="19265364" y="23576367"/>
              <a:chExt cx="3848835" cy="324782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9265364" y="23576367"/>
                <a:ext cx="3848835" cy="3247825"/>
                <a:chOff x="18629710" y="18255067"/>
                <a:chExt cx="2956814" cy="3247825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8629710" y="18255067"/>
                  <a:ext cx="2020517" cy="5715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9639969" y="20125821"/>
                  <a:ext cx="1946555" cy="1377071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err="1">
                      <a:solidFill>
                        <a:srgbClr val="0000FF"/>
                      </a:solidFill>
                    </a:rPr>
                    <a:t>n</a:t>
                  </a:r>
                  <a:r>
                    <a:rPr lang="en-US" sz="2000" b="1" dirty="0" err="1" smtClean="0">
                      <a:solidFill>
                        <a:srgbClr val="0000FF"/>
                      </a:solidFill>
                    </a:rPr>
                    <a:t>onplant</a:t>
                  </a:r>
                  <a:r>
                    <a:rPr lang="en-US" sz="2000" b="1" dirty="0" smtClean="0">
                      <a:solidFill>
                        <a:srgbClr val="0000FF"/>
                      </a:solidFill>
                    </a:rPr>
                    <a:t> species</a:t>
                  </a:r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71" name="Straight Arrow Connector 70"/>
              <p:cNvCxnSpPr>
                <a:stCxn id="73" idx="0"/>
                <a:endCxn id="72" idx="2"/>
              </p:cNvCxnSpPr>
              <p:nvPr/>
            </p:nvCxnSpPr>
            <p:spPr>
              <a:xfrm flipH="1" flipV="1">
                <a:off x="20580401" y="24147868"/>
                <a:ext cx="1266899" cy="129925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2592059" y="15004865"/>
              <a:ext cx="19230341" cy="1193711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021134" y="16591580"/>
              <a:ext cx="14675893" cy="2954737"/>
              <a:chOff x="19651142" y="18700749"/>
              <a:chExt cx="12989729" cy="2954737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9651142" y="18700749"/>
                <a:ext cx="12989729" cy="2954737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9410124" y="20730372"/>
                <a:ext cx="2950953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bibliography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447012" y="23650555"/>
              <a:ext cx="3336679" cy="3320180"/>
              <a:chOff x="11599399" y="17856750"/>
              <a:chExt cx="2563356" cy="332018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1599399" y="17856750"/>
                <a:ext cx="2563356" cy="57150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996247" y="20398585"/>
                <a:ext cx="1992656" cy="7783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err="1" smtClean="0">
                    <a:solidFill>
                      <a:srgbClr val="FF0000"/>
                    </a:solidFill>
                  </a:rPr>
                  <a:t>datetime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H="1" flipV="1">
              <a:off x="8897050" y="23751089"/>
              <a:ext cx="363437" cy="244130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744963" y="15080601"/>
              <a:ext cx="11785553" cy="113758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i</a:t>
              </a:r>
              <a:r>
                <a:rPr lang="en-US" sz="3200" b="1" dirty="0" smtClean="0"/>
                <a:t>ngestion + annotation of current articles</a:t>
              </a:r>
              <a:endParaRPr lang="en-US" sz="32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680203" y="2345592"/>
            <a:ext cx="250817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EssoilDB</a:t>
            </a:r>
            <a:r>
              <a:rPr lang="en-US" dirty="0" smtClean="0"/>
              <a:t>: A semantic phytochemical knowledgebase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591998" y="3962400"/>
            <a:ext cx="2525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Vinita </a:t>
            </a:r>
            <a:r>
              <a:rPr lang="en-US" sz="4800" dirty="0" err="1" smtClean="0"/>
              <a:t>Lamba</a:t>
            </a:r>
            <a:r>
              <a:rPr lang="en-US" sz="4800" dirty="0" smtClean="0"/>
              <a:t>, </a:t>
            </a:r>
            <a:r>
              <a:rPr lang="en-US" sz="4800" dirty="0" err="1"/>
              <a:t>Shruthi</a:t>
            </a:r>
            <a:r>
              <a:rPr lang="en-US" sz="4800" dirty="0"/>
              <a:t> </a:t>
            </a:r>
            <a:r>
              <a:rPr lang="en-US" sz="4800" dirty="0" smtClean="0"/>
              <a:t>M</a:t>
            </a:r>
            <a:r>
              <a:rPr lang="en-US" sz="4800" baseline="30000" dirty="0"/>
              <a:t>1</a:t>
            </a:r>
            <a:r>
              <a:rPr lang="en-US" sz="4800" dirty="0" smtClean="0"/>
              <a:t>, Manish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Ambarish</a:t>
            </a:r>
            <a:r>
              <a:rPr lang="en-US" sz="4800" dirty="0" smtClean="0"/>
              <a:t> Kumar</a:t>
            </a:r>
            <a:r>
              <a:rPr lang="en-US" sz="4800" baseline="30000" dirty="0"/>
              <a:t>1</a:t>
            </a:r>
            <a:r>
              <a:rPr lang="en-US" sz="4800" dirty="0" smtClean="0"/>
              <a:t>, </a:t>
            </a:r>
            <a:r>
              <a:rPr lang="en-US" sz="4800" dirty="0" err="1" smtClean="0"/>
              <a:t>Gitanjali</a:t>
            </a:r>
            <a:r>
              <a:rPr lang="en-US" sz="4800" dirty="0" smtClean="0"/>
              <a:t> </a:t>
            </a:r>
            <a:r>
              <a:rPr lang="en-US" sz="4800" dirty="0" smtClean="0"/>
              <a:t>Yadav</a:t>
            </a:r>
            <a:r>
              <a:rPr lang="en-US" sz="4800" baseline="30000" dirty="0" smtClean="0"/>
              <a:t>1,2</a:t>
            </a:r>
            <a:r>
              <a:rPr lang="en-US" sz="4800" dirty="0" smtClean="0"/>
              <a:t>, Peter Murray-Rust</a:t>
            </a:r>
            <a:r>
              <a:rPr lang="en-US" sz="4800" baseline="30000" dirty="0" smtClean="0"/>
              <a:t>2,3</a:t>
            </a:r>
          </a:p>
          <a:p>
            <a:pPr algn="ctr"/>
            <a:r>
              <a:rPr lang="en-US" sz="3600" baseline="30000" dirty="0" smtClean="0"/>
              <a:t>1 </a:t>
            </a:r>
            <a:r>
              <a:rPr lang="en-US" sz="3600" dirty="0" smtClean="0"/>
              <a:t>National Institute of Plant Genome Research, </a:t>
            </a:r>
            <a:r>
              <a:rPr lang="en-US" sz="3600" dirty="0" smtClean="0"/>
              <a:t>New Delhi</a:t>
            </a:r>
            <a:r>
              <a:rPr lang="en-US" sz="3600" dirty="0" smtClean="0"/>
              <a:t>, IN; </a:t>
            </a:r>
            <a:r>
              <a:rPr lang="en-US" sz="3600" baseline="30000" dirty="0" smtClean="0"/>
              <a:t>2 </a:t>
            </a:r>
            <a:r>
              <a:rPr lang="en-US" sz="3600" dirty="0" smtClean="0"/>
              <a:t>University of Cambridge, UK; 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ContentMine Ltd, Cambridge, UK</a:t>
            </a:r>
            <a:endParaRPr lang="en-US" sz="3600" baseline="30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79427" y="5892800"/>
            <a:ext cx="240291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For 13 years </a:t>
            </a:r>
            <a:r>
              <a:rPr lang="en-US" sz="3600" dirty="0" err="1" smtClean="0"/>
              <a:t>EssoilDB</a:t>
            </a:r>
            <a:r>
              <a:rPr lang="en-US" sz="3600" dirty="0" smtClean="0"/>
              <a:t> in NIPGR has captured the plant literature on </a:t>
            </a:r>
            <a:r>
              <a:rPr lang="en-US" sz="3600" dirty="0" err="1" smtClean="0"/>
              <a:t>terpenes</a:t>
            </a:r>
            <a:r>
              <a:rPr lang="en-US" sz="3600" dirty="0" smtClean="0"/>
              <a:t>; now it’s being upgraded to use new technologies:</a:t>
            </a:r>
          </a:p>
          <a:p>
            <a:pPr algn="ctr"/>
            <a:r>
              <a:rPr lang="en-US" sz="4800" b="1" dirty="0" err="1" smtClean="0"/>
              <a:t>TextAndDataMining</a:t>
            </a:r>
            <a:r>
              <a:rPr lang="en-US" sz="4800" b="1" dirty="0" smtClean="0"/>
              <a:t> (TDM)</a:t>
            </a:r>
            <a:r>
              <a:rPr lang="en-US" sz="4800" dirty="0" smtClean="0"/>
              <a:t> and semantic ontology </a:t>
            </a:r>
            <a:r>
              <a:rPr lang="en-US" sz="4800" b="1" dirty="0" smtClean="0"/>
              <a:t>(Wikidata)</a:t>
            </a:r>
            <a:r>
              <a:rPr lang="en-US" sz="4800" dirty="0" smtClean="0"/>
              <a:t>    </a:t>
            </a:r>
            <a:endParaRPr lang="en-US" sz="4800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16111144" y="9933983"/>
            <a:ext cx="13858602" cy="8350203"/>
            <a:chOff x="16111144" y="9933983"/>
            <a:chExt cx="13858602" cy="8350203"/>
          </a:xfrm>
        </p:grpSpPr>
        <p:grpSp>
          <p:nvGrpSpPr>
            <p:cNvPr id="184" name="Group 183"/>
            <p:cNvGrpSpPr/>
            <p:nvPr/>
          </p:nvGrpSpPr>
          <p:grpSpPr>
            <a:xfrm>
              <a:off x="16661299" y="9933983"/>
              <a:ext cx="11791834" cy="8128224"/>
              <a:chOff x="16661299" y="9933983"/>
              <a:chExt cx="11791834" cy="8128224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16703813" y="11521529"/>
                <a:ext cx="2840860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Location </a:t>
                </a:r>
                <a:r>
                  <a:rPr lang="en-US" sz="1800" i="1" dirty="0" smtClean="0"/>
                  <a:t>(500)</a:t>
                </a:r>
                <a:endParaRPr lang="en-US" sz="1800" i="1" dirty="0"/>
              </a:p>
            </p:txBody>
          </p:sp>
          <p:cxnSp>
            <p:nvCxnSpPr>
              <p:cNvPr id="110" name="Elbow Connector 109"/>
              <p:cNvCxnSpPr>
                <a:stCxn id="144" idx="1"/>
                <a:endCxn id="123" idx="3"/>
              </p:cNvCxnSpPr>
              <p:nvPr/>
            </p:nvCxnSpPr>
            <p:spPr>
              <a:xfrm rot="10800000" flipV="1">
                <a:off x="19647612" y="12460792"/>
                <a:ext cx="763234" cy="1043849"/>
              </a:xfrm>
              <a:prstGeom prst="bentConnector3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oup 110"/>
              <p:cNvGrpSpPr/>
              <p:nvPr/>
            </p:nvGrpSpPr>
            <p:grpSpPr>
              <a:xfrm>
                <a:off x="16699705" y="12354631"/>
                <a:ext cx="2747032" cy="1312758"/>
                <a:chOff x="2640021" y="1203231"/>
                <a:chExt cx="1441832" cy="73866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2640021" y="1203231"/>
                  <a:ext cx="1441832" cy="738664"/>
                  <a:chOff x="2640022" y="1203231"/>
                  <a:chExt cx="754002" cy="738664"/>
                </a:xfrm>
                <a:grpFill/>
              </p:grpSpPr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640022" y="1203231"/>
                    <a:ext cx="749349" cy="3693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/>
                      <a:t>p</a:t>
                    </a:r>
                    <a:r>
                      <a:rPr lang="en-US" sz="1800" b="1" dirty="0" smtClean="0"/>
                      <a:t>lant </a:t>
                    </a:r>
                    <a:r>
                      <a:rPr lang="en-US" sz="1800" i="1" dirty="0" smtClean="0"/>
                      <a:t>(1860)</a:t>
                    </a:r>
                    <a:endParaRPr lang="en-US" sz="1800" i="1" dirty="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2640024" y="1572563"/>
                    <a:ext cx="754000" cy="3693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i="1" dirty="0" smtClean="0">
                        <a:solidFill>
                          <a:srgbClr val="FF0000"/>
                        </a:solidFill>
                      </a:rPr>
                      <a:t>GBIF</a:t>
                    </a:r>
                  </a:p>
                </p:txBody>
              </p:sp>
            </p:grpSp>
            <p:pic>
              <p:nvPicPr>
                <p:cNvPr id="149" name="Picture 148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951" y="1330546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12" name="Picture 111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23110" y="11769403"/>
                <a:ext cx="321563" cy="293417"/>
              </a:xfrm>
              <a:prstGeom prst="rect">
                <a:avLst/>
              </a:prstGeom>
            </p:spPr>
          </p:pic>
          <p:grpSp>
            <p:nvGrpSpPr>
              <p:cNvPr id="113" name="Group 112"/>
              <p:cNvGrpSpPr/>
              <p:nvPr/>
            </p:nvGrpSpPr>
            <p:grpSpPr>
              <a:xfrm>
                <a:off x="25078543" y="13906597"/>
                <a:ext cx="3374590" cy="1312758"/>
                <a:chOff x="2640022" y="1203231"/>
                <a:chExt cx="754002" cy="73866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46" name="TextBox 145"/>
                <p:cNvSpPr txBox="1"/>
                <p:nvPr/>
              </p:nvSpPr>
              <p:spPr>
                <a:xfrm>
                  <a:off x="2640022" y="1203231"/>
                  <a:ext cx="749349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compound </a:t>
                  </a:r>
                  <a:r>
                    <a:rPr lang="en-US" sz="1800" i="1" dirty="0" smtClean="0"/>
                    <a:t>(7500)</a:t>
                  </a:r>
                  <a:endParaRPr lang="en-US" sz="1800" i="1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640024" y="1572563"/>
                  <a:ext cx="754000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i="1" dirty="0" err="1" smtClean="0">
                      <a:solidFill>
                        <a:srgbClr val="FF0000"/>
                      </a:solidFill>
                    </a:rPr>
                    <a:t>Pubchem</a:t>
                  </a:r>
                  <a:r>
                    <a:rPr lang="en-US" sz="1800" i="1" dirty="0" smtClean="0"/>
                    <a:t> </a:t>
                  </a:r>
                  <a:r>
                    <a:rPr lang="en-US" sz="1800" i="1" dirty="0" smtClean="0">
                      <a:solidFill>
                        <a:srgbClr val="FF0000"/>
                      </a:solidFill>
                    </a:rPr>
                    <a:t>OPSIN</a:t>
                  </a: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0410846" y="12132603"/>
                <a:ext cx="2703637" cy="2789610"/>
                <a:chOff x="2640022" y="1203231"/>
                <a:chExt cx="893898" cy="156966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2640022" y="1203231"/>
                  <a:ext cx="893898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profile (????)</a:t>
                  </a:r>
                  <a:endParaRPr lang="en-US" sz="1800" b="1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2640024" y="1572563"/>
                  <a:ext cx="893895" cy="120032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i="1" dirty="0" smtClean="0"/>
                    <a:t>Compounds emitted in single experiment</a:t>
                  </a: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4929624" y="12732142"/>
                <a:ext cx="2703637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measurement</a:t>
                </a:r>
                <a:endParaRPr lang="en-US" sz="1800" b="1" dirty="0"/>
              </a:p>
            </p:txBody>
          </p:sp>
          <p:cxnSp>
            <p:nvCxnSpPr>
              <p:cNvPr id="117" name="Elbow Connector 116"/>
              <p:cNvCxnSpPr>
                <a:stCxn id="144" idx="3"/>
                <a:endCxn id="116" idx="1"/>
              </p:cNvCxnSpPr>
              <p:nvPr/>
            </p:nvCxnSpPr>
            <p:spPr>
              <a:xfrm>
                <a:off x="23114483" y="12460793"/>
                <a:ext cx="1815140" cy="599539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6722129" y="13859329"/>
                <a:ext cx="2266441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 smtClean="0"/>
                  <a:t>plantpart</a:t>
                </a:r>
                <a:endParaRPr lang="en-US" sz="1800" b="1" dirty="0"/>
              </a:p>
            </p:txBody>
          </p:sp>
          <p:cxnSp>
            <p:nvCxnSpPr>
              <p:cNvPr id="119" name="Elbow Connector 118"/>
              <p:cNvCxnSpPr>
                <a:stCxn id="145" idx="3"/>
                <a:endCxn id="146" idx="1"/>
              </p:cNvCxnSpPr>
              <p:nvPr/>
            </p:nvCxnSpPr>
            <p:spPr>
              <a:xfrm>
                <a:off x="23114480" y="13855599"/>
                <a:ext cx="1964063" cy="379188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6757824" y="10703986"/>
                <a:ext cx="2426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Independent</a:t>
                </a:r>
              </a:p>
              <a:p>
                <a:r>
                  <a:rPr lang="en-US" sz="1800" dirty="0" smtClean="0"/>
                  <a:t>variables</a:t>
                </a:r>
                <a:endParaRPr lang="en-US" sz="18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735639" y="14791317"/>
                <a:ext cx="1998955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i="1" dirty="0"/>
                  <a:t>d</a:t>
                </a:r>
                <a:r>
                  <a:rPr lang="en-US" sz="1800" b="1" i="1" dirty="0" smtClean="0"/>
                  <a:t>ate-time</a:t>
                </a:r>
                <a:endParaRPr lang="en-US" sz="1800" b="1" i="1" dirty="0"/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757824" y="15577501"/>
                <a:ext cx="11097222" cy="2484706"/>
                <a:chOff x="16757824" y="15577501"/>
                <a:chExt cx="11097222" cy="2484706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20395090" y="15577501"/>
                  <a:ext cx="7459956" cy="2245341"/>
                  <a:chOff x="2644675" y="1342971"/>
                  <a:chExt cx="755596" cy="345031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2644675" y="1342971"/>
                    <a:ext cx="749349" cy="15962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>
                        <a:solidFill>
                          <a:srgbClr val="0000FF"/>
                        </a:solidFill>
                      </a:rPr>
                      <a:t>f</a:t>
                    </a:r>
                    <a:r>
                      <a:rPr lang="en-US" sz="1800" b="1" dirty="0" err="1" smtClean="0">
                        <a:solidFill>
                          <a:srgbClr val="0000FF"/>
                        </a:solidFill>
                      </a:rPr>
                      <a:t>reetext</a:t>
                    </a:r>
                    <a:r>
                      <a:rPr lang="en-US" sz="1800" b="1" dirty="0" smtClean="0">
                        <a:solidFill>
                          <a:srgbClr val="0000FF"/>
                        </a:solidFill>
                      </a:rPr>
                      <a:t> mined data linked to</a:t>
                    </a: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2646271" y="1528379"/>
                    <a:ext cx="754000" cy="15962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1800" dirty="0" smtClean="0"/>
                  </a:p>
                </p:txBody>
              </p:sp>
            </p:grpSp>
            <p:pic>
              <p:nvPicPr>
                <p:cNvPr id="141" name="Picture 140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57824" y="17591081"/>
                  <a:ext cx="839503" cy="47112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</p:pic>
          </p:grpSp>
          <p:sp>
            <p:nvSpPr>
              <p:cNvPr id="123" name="Rectangle 122"/>
              <p:cNvSpPr/>
              <p:nvPr/>
            </p:nvSpPr>
            <p:spPr>
              <a:xfrm>
                <a:off x="16661299" y="10590362"/>
                <a:ext cx="2986313" cy="5828559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6735639" y="15688495"/>
                <a:ext cx="1998955" cy="6563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conditions</a:t>
                </a:r>
                <a:endParaRPr lang="en-US" sz="1800" b="1" dirty="0"/>
              </a:p>
            </p:txBody>
          </p:sp>
          <p:pic>
            <p:nvPicPr>
              <p:cNvPr id="126" name="Picture 125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2835" y="14091487"/>
                <a:ext cx="387344" cy="293417"/>
              </a:xfrm>
              <a:prstGeom prst="rect">
                <a:avLst/>
              </a:prstGeom>
            </p:spPr>
          </p:pic>
          <p:grpSp>
            <p:nvGrpSpPr>
              <p:cNvPr id="127" name="Group 126"/>
              <p:cNvGrpSpPr/>
              <p:nvPr/>
            </p:nvGrpSpPr>
            <p:grpSpPr>
              <a:xfrm>
                <a:off x="24964905" y="11745059"/>
                <a:ext cx="2266441" cy="656379"/>
                <a:chOff x="4816917" y="575396"/>
                <a:chExt cx="1432934" cy="369332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4816917" y="575396"/>
                  <a:ext cx="143293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extraction </a:t>
                  </a:r>
                  <a:endParaRPr lang="en-US" sz="1800" b="1" dirty="0"/>
                </a:p>
              </p:txBody>
            </p:sp>
            <p:pic>
              <p:nvPicPr>
                <p:cNvPr id="139" name="Picture 138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0384" y="693929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28" name="Picture 127" descr="Screenshot 2019-07-22 at 11.43.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31345" y="12972162"/>
                <a:ext cx="321563" cy="293417"/>
              </a:xfrm>
              <a:prstGeom prst="rect">
                <a:avLst/>
              </a:prstGeom>
            </p:spPr>
          </p:pic>
          <p:cxnSp>
            <p:nvCxnSpPr>
              <p:cNvPr id="129" name="Elbow Connector 128"/>
              <p:cNvCxnSpPr>
                <a:stCxn id="144" idx="3"/>
                <a:endCxn id="138" idx="1"/>
              </p:cNvCxnSpPr>
              <p:nvPr/>
            </p:nvCxnSpPr>
            <p:spPr>
              <a:xfrm flipV="1">
                <a:off x="23114483" y="12073248"/>
                <a:ext cx="1850421" cy="387545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24892965" y="9933983"/>
                <a:ext cx="3432723" cy="656379"/>
                <a:chOff x="4816917" y="575396"/>
                <a:chExt cx="1432934" cy="369332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4816917" y="575396"/>
                  <a:ext cx="143293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 smtClean="0"/>
                    <a:t>Bibliography </a:t>
                  </a:r>
                  <a:r>
                    <a:rPr lang="en-US" sz="1800" i="1" dirty="0" smtClean="0"/>
                    <a:t>(1600) </a:t>
                  </a:r>
                  <a:endParaRPr lang="en-US" sz="1800" i="1" dirty="0"/>
                </a:p>
              </p:txBody>
            </p:sp>
            <p:pic>
              <p:nvPicPr>
                <p:cNvPr id="137" name="Picture 136" descr="Screenshot 2019-07-22 at 11.43.20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0384" y="693929"/>
                  <a:ext cx="203305" cy="165100"/>
                </a:xfrm>
                <a:prstGeom prst="rect">
                  <a:avLst/>
                </a:prstGeom>
                <a:grpFill/>
              </p:spPr>
            </p:pic>
          </p:grpSp>
          <p:cxnSp>
            <p:nvCxnSpPr>
              <p:cNvPr id="131" name="Elbow Connector 130"/>
              <p:cNvCxnSpPr>
                <a:stCxn id="144" idx="3"/>
                <a:endCxn id="136" idx="1"/>
              </p:cNvCxnSpPr>
              <p:nvPr/>
            </p:nvCxnSpPr>
            <p:spPr>
              <a:xfrm flipV="1">
                <a:off x="23114483" y="10262172"/>
                <a:ext cx="1778482" cy="2198620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24909231" y="10590362"/>
                <a:ext cx="33298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 err="1" smtClean="0">
                    <a:solidFill>
                      <a:srgbClr val="FF0000"/>
                    </a:solidFill>
                  </a:rPr>
                  <a:t>Crossref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   </a:t>
                </a:r>
                <a:r>
                  <a:rPr lang="en-US" sz="1800" i="1" dirty="0" err="1" smtClean="0">
                    <a:solidFill>
                      <a:srgbClr val="FF0000"/>
                    </a:solidFill>
                  </a:rPr>
                  <a:t>Unpaywall</a:t>
                </a:r>
                <a:endParaRPr lang="en-US" sz="1800" i="1" dirty="0" smtClean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7824" y="16532842"/>
                <a:ext cx="814791" cy="957715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20410852" y="16825361"/>
                <a:ext cx="64621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err="1" smtClean="0"/>
                  <a:t>Wikifactmine</a:t>
                </a:r>
                <a:r>
                  <a:rPr lang="en-US" sz="1800" b="1" dirty="0" smtClean="0"/>
                  <a:t> Dictionaries </a:t>
                </a:r>
                <a:r>
                  <a:rPr lang="en-US" sz="1800" i="1" dirty="0" smtClean="0"/>
                  <a:t>(20+)</a:t>
                </a:r>
              </a:p>
              <a:p>
                <a:r>
                  <a:rPr lang="en-US" sz="1800" i="1" dirty="0" smtClean="0"/>
                  <a:t>crops, funders, government, habitat, invasive, pests, </a:t>
                </a:r>
                <a:r>
                  <a:rPr lang="en-US" sz="1800" i="1" dirty="0" err="1" smtClean="0"/>
                  <a:t>soiltypes</a:t>
                </a:r>
                <a:r>
                  <a:rPr lang="en-US" sz="1800" i="1" dirty="0" smtClean="0"/>
                  <a:t>, viruses</a:t>
                </a:r>
                <a:r>
                  <a:rPr lang="mr-IN" sz="1800" i="1" dirty="0" smtClean="0"/>
                  <a:t>…</a:t>
                </a:r>
                <a:endParaRPr lang="en-US" sz="1800" i="1" dirty="0" smtClean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0739898" y="10084115"/>
                <a:ext cx="27557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err="1" smtClean="0"/>
                  <a:t>EssoilDB</a:t>
                </a:r>
                <a:r>
                  <a:rPr lang="en-US" sz="4000" b="1" dirty="0" smtClean="0"/>
                  <a:t> 2.0</a:t>
                </a:r>
                <a:endParaRPr lang="en-US" sz="4000" b="1" dirty="0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16111144" y="9933983"/>
              <a:ext cx="13858602" cy="835020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Straight Arrow Connector 158"/>
          <p:cNvCxnSpPr/>
          <p:nvPr/>
        </p:nvCxnSpPr>
        <p:spPr>
          <a:xfrm>
            <a:off x="12326008" y="16009613"/>
            <a:ext cx="3624356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486693" y="15733342"/>
            <a:ext cx="1306367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</a:t>
            </a:r>
            <a:endParaRPr lang="en-US" sz="24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2326008" y="10487516"/>
            <a:ext cx="3624356" cy="461665"/>
            <a:chOff x="12326008" y="10487516"/>
            <a:chExt cx="3624356" cy="461665"/>
          </a:xfrm>
        </p:grpSpPr>
        <p:cxnSp>
          <p:nvCxnSpPr>
            <p:cNvPr id="163" name="Straight Arrow Connector 162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Check semantics</a:t>
              </a:r>
              <a:endParaRPr lang="en-US" sz="2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275219" y="11486568"/>
            <a:ext cx="3624356" cy="461665"/>
            <a:chOff x="12326008" y="10487516"/>
            <a:chExt cx="3624356" cy="46166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disambiguate</a:t>
              </a:r>
              <a:endParaRPr lang="en-US" sz="24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2275219" y="12497118"/>
            <a:ext cx="3624356" cy="461665"/>
            <a:chOff x="12326008" y="10487516"/>
            <a:chExt cx="3624356" cy="461665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2326008" y="10685036"/>
              <a:ext cx="3624356" cy="0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12782712" y="10487516"/>
              <a:ext cx="2964463" cy="461665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normalize</a:t>
              </a:r>
              <a:endParaRPr lang="en-US" sz="2400" dirty="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11369" y="8056042"/>
            <a:ext cx="30241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Papers are searched with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</a:t>
            </a:r>
            <a:r>
              <a:rPr lang="en-US" sz="4400" dirty="0" smtClean="0"/>
              <a:t>2.0/WikiFactMine </a:t>
            </a:r>
            <a:r>
              <a:rPr lang="en-US" sz="4400" dirty="0" smtClean="0"/>
              <a:t>dictionaries, extracted to enhance </a:t>
            </a:r>
            <a:r>
              <a:rPr lang="en-US" sz="4400" dirty="0" err="1" smtClean="0"/>
              <a:t>EssoilDB</a:t>
            </a:r>
            <a:r>
              <a:rPr lang="en-US" sz="4400" dirty="0" smtClean="0"/>
              <a:t> 2.0, and progressively indexed</a:t>
            </a:r>
            <a:endParaRPr lang="en-US" sz="4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629516" y="17336215"/>
            <a:ext cx="2498626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EssoilDB</a:t>
            </a:r>
            <a:r>
              <a:rPr lang="en-US" sz="3600" b="1" dirty="0" smtClean="0"/>
              <a:t> 1.0</a:t>
            </a:r>
            <a:endParaRPr lang="en-US" sz="3600" b="1" dirty="0"/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9074779" y="17659381"/>
            <a:ext cx="7036365" cy="62009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443203" y="17490557"/>
            <a:ext cx="6253183" cy="461665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Syntax, spelling, semantics, disambiguate, link 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16063" y="2057400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6"/>
          <a:srcRect l="15399" t="28808" r="39699" b="16589"/>
          <a:stretch>
            <a:fillRect/>
          </a:stretch>
        </p:blipFill>
        <p:spPr>
          <a:xfrm>
            <a:off x="748127" y="24170294"/>
            <a:ext cx="1667510" cy="163322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57" y="21977301"/>
            <a:ext cx="2051685" cy="187896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7" name="Text Box 9"/>
          <p:cNvSpPr txBox="1"/>
          <p:nvPr/>
        </p:nvSpPr>
        <p:spPr>
          <a:xfrm>
            <a:off x="365364" y="26742441"/>
            <a:ext cx="3873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</a:t>
            </a:r>
            <a:r>
              <a:rPr lang="en-US" sz="3000" dirty="0" smtClean="0"/>
              <a:t>ommonly </a:t>
            </a:r>
            <a:r>
              <a:rPr lang="en-US" sz="3000" dirty="0"/>
              <a:t>used  </a:t>
            </a:r>
            <a:r>
              <a:rPr lang="en-US" sz="3000" b="1" dirty="0" err="1" smtClean="0"/>
              <a:t>plantpart</a:t>
            </a:r>
            <a:r>
              <a:rPr lang="en-US" sz="3000" dirty="0" err="1" smtClean="0"/>
              <a:t>s</a:t>
            </a:r>
            <a:r>
              <a:rPr lang="en-US" sz="3000" dirty="0" smtClean="0"/>
              <a:t> </a:t>
            </a:r>
            <a:r>
              <a:rPr lang="en-US" sz="3000" dirty="0"/>
              <a:t>of </a:t>
            </a:r>
            <a:r>
              <a:rPr lang="en-US" sz="3000" dirty="0" smtClean="0"/>
              <a:t>Lantana </a:t>
            </a:r>
            <a:endParaRPr lang="en-US" sz="3000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8"/>
          <a:srcRect r="17990" b="4930"/>
          <a:stretch>
            <a:fillRect/>
          </a:stretch>
        </p:blipFill>
        <p:spPr>
          <a:xfrm>
            <a:off x="365364" y="29810934"/>
            <a:ext cx="2059305" cy="2193925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64" name="TextBox 163"/>
          <p:cNvSpPr txBox="1"/>
          <p:nvPr/>
        </p:nvSpPr>
        <p:spPr>
          <a:xfrm>
            <a:off x="1168893" y="21333905"/>
            <a:ext cx="11332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plantpart</a:t>
            </a:r>
            <a:endParaRPr lang="en-US" sz="1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109091" y="21517290"/>
            <a:ext cx="6849496" cy="7147816"/>
            <a:chOff x="4503137" y="18327041"/>
            <a:chExt cx="8279574" cy="8718653"/>
          </a:xfrm>
        </p:grpSpPr>
        <p:sp>
          <p:nvSpPr>
            <p:cNvPr id="172" name="Text Box 11"/>
            <p:cNvSpPr txBox="1"/>
            <p:nvPr/>
          </p:nvSpPr>
          <p:spPr>
            <a:xfrm rot="16200000">
              <a:off x="8458880" y="18325534"/>
              <a:ext cx="1426577" cy="1429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 algn="r"/>
              <a:r>
                <a:rPr lang="en-IN" altLang="en-US" sz="1600" dirty="0" smtClean="0">
                  <a:latin typeface="Arial" panose="020B0604020202020204" pitchFamily="34" charset="0"/>
                </a:rPr>
                <a:t>Clevger </a:t>
              </a:r>
              <a:r>
                <a:rPr lang="en-IN" altLang="en-US" sz="1600" dirty="0" smtClean="0">
                  <a:latin typeface="Arial" panose="020B0604020202020204" pitchFamily="34" charset="0"/>
                </a:rPr>
                <a:t>Apparatus Hydrodistillation </a:t>
              </a:r>
              <a:r>
                <a:rPr lang="en-IN" altLang="en-US" sz="1600" baseline="30000" dirty="0" smtClean="0">
                  <a:latin typeface="Arial" panose="020B0604020202020204" pitchFamily="34" charset="0"/>
                </a:rPr>
                <a:t>[1]</a:t>
              </a:r>
              <a:endParaRPr lang="en-IN" altLang="en-US" sz="1600" baseline="30000" dirty="0">
                <a:latin typeface="Arial" panose="020B0604020202020204" pitchFamily="34" charset="0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9"/>
            <a:srcRect l="631" t="-409" r="675" b="4410"/>
            <a:stretch>
              <a:fillRect/>
            </a:stretch>
          </p:blipFill>
          <p:spPr>
            <a:xfrm>
              <a:off x="4503137" y="18463475"/>
              <a:ext cx="8279574" cy="8582219"/>
            </a:xfrm>
            <a:prstGeom prst="ellipse">
              <a:avLst/>
            </a:prstGeom>
            <a:ln w="38100">
              <a:solidFill>
                <a:schemeClr val="accent4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82" name="Text Box 21"/>
            <p:cNvSpPr txBox="1"/>
            <p:nvPr/>
          </p:nvSpPr>
          <p:spPr>
            <a:xfrm rot="10800000">
              <a:off x="7909994" y="19069150"/>
              <a:ext cx="653752" cy="24155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/>
                <a:t>β-caryophyllene</a:t>
              </a:r>
            </a:p>
          </p:txBody>
        </p:sp>
        <p:sp>
          <p:nvSpPr>
            <p:cNvPr id="185" name="Text Box 22"/>
            <p:cNvSpPr txBox="1"/>
            <p:nvPr/>
          </p:nvSpPr>
          <p:spPr>
            <a:xfrm rot="12000000">
              <a:off x="9029203" y="1928690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humulene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188" name="Text Box 24"/>
            <p:cNvSpPr txBox="1"/>
            <p:nvPr/>
          </p:nvSpPr>
          <p:spPr>
            <a:xfrm rot="13260000">
              <a:off x="9970212" y="19604487"/>
              <a:ext cx="653752" cy="21796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en-US" sz="1600" b="1"/>
            </a:p>
          </p:txBody>
        </p:sp>
        <p:sp>
          <p:nvSpPr>
            <p:cNvPr id="189" name="Text Box 35"/>
            <p:cNvSpPr txBox="1"/>
            <p:nvPr/>
          </p:nvSpPr>
          <p:spPr>
            <a:xfrm rot="13140000">
              <a:off x="10008917" y="19357248"/>
              <a:ext cx="653752" cy="25077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ge</a:t>
              </a:r>
              <a:r>
                <a:rPr lang="en-IN" altLang="en-US" sz="1600" b="1">
                  <a:latin typeface="Shruti" charset="0"/>
                  <a:cs typeface="Shruti" charset="0"/>
                </a:rPr>
                <a:t>rmacrene </a:t>
              </a:r>
              <a:r>
                <a:rPr lang="en-IN" altLang="en-US" sz="1600" b="1"/>
                <a:t>D</a:t>
              </a:r>
            </a:p>
          </p:txBody>
        </p:sp>
        <p:sp>
          <p:nvSpPr>
            <p:cNvPr id="190" name="Text Box 43"/>
            <p:cNvSpPr txBox="1"/>
            <p:nvPr/>
          </p:nvSpPr>
          <p:spPr>
            <a:xfrm rot="20760000">
              <a:off x="10470536" y="21361506"/>
              <a:ext cx="15493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/>
                <a:t>davanone</a:t>
              </a:r>
            </a:p>
          </p:txBody>
        </p:sp>
        <p:sp>
          <p:nvSpPr>
            <p:cNvPr id="191" name="Text Box 46"/>
            <p:cNvSpPr txBox="1"/>
            <p:nvPr/>
          </p:nvSpPr>
          <p:spPr>
            <a:xfrm>
              <a:off x="10122906" y="2255915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3" name="Text Box 47"/>
            <p:cNvSpPr txBox="1"/>
            <p:nvPr/>
          </p:nvSpPr>
          <p:spPr>
            <a:xfrm>
              <a:off x="9887015" y="22457223"/>
              <a:ext cx="2756573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γ-curcumene</a:t>
              </a:r>
            </a:p>
          </p:txBody>
        </p:sp>
        <p:sp>
          <p:nvSpPr>
            <p:cNvPr id="194" name="Text Box 48"/>
            <p:cNvSpPr txBox="1"/>
            <p:nvPr/>
          </p:nvSpPr>
          <p:spPr>
            <a:xfrm rot="1140000">
              <a:off x="9833702" y="23401763"/>
              <a:ext cx="223476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/>
            </a:p>
          </p:txBody>
        </p:sp>
        <p:sp>
          <p:nvSpPr>
            <p:cNvPr id="195" name="Text Box 52"/>
            <p:cNvSpPr txBox="1"/>
            <p:nvPr/>
          </p:nvSpPr>
          <p:spPr>
            <a:xfrm rot="3540000">
              <a:off x="8783454" y="24576984"/>
              <a:ext cx="1493969" cy="887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 dirty="0">
                  <a:latin typeface="Shruti" charset="0"/>
                  <a:cs typeface="Shruti" charset="0"/>
                </a:rPr>
                <a:t>sabinene</a:t>
              </a:r>
            </a:p>
          </p:txBody>
        </p:sp>
        <p:sp>
          <p:nvSpPr>
            <p:cNvPr id="196" name="Text Box 53"/>
            <p:cNvSpPr txBox="1"/>
            <p:nvPr/>
          </p:nvSpPr>
          <p:spPr>
            <a:xfrm rot="1080000">
              <a:off x="9765418" y="23397972"/>
              <a:ext cx="1827612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β-elemene</a:t>
              </a:r>
            </a:p>
          </p:txBody>
        </p:sp>
        <p:sp>
          <p:nvSpPr>
            <p:cNvPr id="197" name="Text Box 54"/>
            <p:cNvSpPr txBox="1"/>
            <p:nvPr/>
          </p:nvSpPr>
          <p:spPr>
            <a:xfrm rot="2400000">
              <a:off x="9576997" y="24392409"/>
              <a:ext cx="1903930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600" b="1">
                  <a:latin typeface="Shruti" charset="0"/>
                  <a:cs typeface="Shruti" charset="0"/>
                </a:rPr>
                <a:t>γ-cadinene</a:t>
              </a:r>
            </a:p>
          </p:txBody>
        </p:sp>
        <p:sp>
          <p:nvSpPr>
            <p:cNvPr id="198" name="Text Box 55"/>
            <p:cNvSpPr txBox="1"/>
            <p:nvPr/>
          </p:nvSpPr>
          <p:spPr>
            <a:xfrm>
              <a:off x="8325119" y="24382074"/>
              <a:ext cx="653752" cy="23127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1-octen</a:t>
              </a:r>
              <a:r>
                <a:rPr lang="en-IN" altLang="en-US" sz="1600" b="1">
                  <a:latin typeface="Shruti" charset="0"/>
                  <a:cs typeface="Shruti" charset="0"/>
                </a:rPr>
                <a:t>-</a:t>
              </a:r>
              <a:r>
                <a:rPr lang="en-US" sz="1600" b="1">
                  <a:latin typeface="Shruti" charset="0"/>
                  <a:cs typeface="Shruti" charset="0"/>
                </a:rPr>
                <a:t>3-ol</a:t>
              </a:r>
            </a:p>
          </p:txBody>
        </p:sp>
        <p:sp>
          <p:nvSpPr>
            <p:cNvPr id="199" name="Text Box 59"/>
            <p:cNvSpPr txBox="1"/>
            <p:nvPr/>
          </p:nvSpPr>
          <p:spPr>
            <a:xfrm rot="12240000">
              <a:off x="7373214" y="24128516"/>
              <a:ext cx="653752" cy="17841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myrcene</a:t>
              </a:r>
            </a:p>
          </p:txBody>
        </p:sp>
        <p:sp>
          <p:nvSpPr>
            <p:cNvPr id="200" name="Text Box 60"/>
            <p:cNvSpPr txBox="1"/>
            <p:nvPr/>
          </p:nvSpPr>
          <p:spPr>
            <a:xfrm rot="14340000">
              <a:off x="6643694" y="23621915"/>
              <a:ext cx="655566" cy="175275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1,8-cineo</a:t>
              </a:r>
              <a:r>
                <a:rPr lang="en-IN" altLang="en-US" sz="1600" b="1">
                  <a:latin typeface="Shruti" charset="0"/>
                  <a:cs typeface="Shruti" charset="0"/>
                </a:rPr>
                <a:t>l</a:t>
              </a:r>
              <a:r>
                <a:rPr lang="en-US" sz="1600" b="1">
                  <a:latin typeface="Shruti" charset="0"/>
                  <a:cs typeface="Shruti" charset="0"/>
                </a:rPr>
                <a:t>e</a:t>
              </a:r>
            </a:p>
          </p:txBody>
        </p:sp>
        <p:sp>
          <p:nvSpPr>
            <p:cNvPr id="201" name="Text Box 61"/>
            <p:cNvSpPr txBox="1"/>
            <p:nvPr/>
          </p:nvSpPr>
          <p:spPr>
            <a:xfrm rot="20220000">
              <a:off x="5784474" y="23688533"/>
              <a:ext cx="1108617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linalool</a:t>
              </a:r>
            </a:p>
          </p:txBody>
        </p:sp>
        <p:sp>
          <p:nvSpPr>
            <p:cNvPr id="202" name="Text Box 62"/>
            <p:cNvSpPr txBox="1"/>
            <p:nvPr/>
          </p:nvSpPr>
          <p:spPr>
            <a:xfrm rot="21060000">
              <a:off x="5528133" y="22845868"/>
              <a:ext cx="1621299" cy="515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β-pinene</a:t>
              </a:r>
            </a:p>
          </p:txBody>
        </p:sp>
        <p:sp>
          <p:nvSpPr>
            <p:cNvPr id="203" name="Text Box 63"/>
            <p:cNvSpPr txBox="1"/>
            <p:nvPr/>
          </p:nvSpPr>
          <p:spPr>
            <a:xfrm rot="840000">
              <a:off x="5102725" y="22070358"/>
              <a:ext cx="2471750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α-</a:t>
              </a:r>
              <a:r>
                <a:rPr lang="en-US" sz="1600" b="1" dirty="0" err="1">
                  <a:latin typeface="Shruti" charset="0"/>
                  <a:cs typeface="Shruti" charset="0"/>
                </a:rPr>
                <a:t>phellandrene</a:t>
              </a:r>
              <a:endParaRPr lang="en-US" sz="1600" b="1" dirty="0">
                <a:latin typeface="Shruti" charset="0"/>
                <a:cs typeface="Shruti" charset="0"/>
              </a:endParaRPr>
            </a:p>
          </p:txBody>
        </p:sp>
        <p:sp>
          <p:nvSpPr>
            <p:cNvPr id="204" name="Text Box 64"/>
            <p:cNvSpPr txBox="1"/>
            <p:nvPr/>
          </p:nvSpPr>
          <p:spPr>
            <a:xfrm rot="1860000">
              <a:off x="5849106" y="21177555"/>
              <a:ext cx="1549363" cy="8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hruti" charset="0"/>
                  <a:cs typeface="Shruti" charset="0"/>
                </a:rPr>
                <a:t>limonene</a:t>
              </a:r>
            </a:p>
          </p:txBody>
        </p:sp>
        <p:sp>
          <p:nvSpPr>
            <p:cNvPr id="205" name="Text Box 65"/>
            <p:cNvSpPr txBox="1"/>
            <p:nvPr/>
          </p:nvSpPr>
          <p:spPr>
            <a:xfrm rot="3180000">
              <a:off x="6496637" y="20532891"/>
              <a:ext cx="2122812" cy="513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Shruti" charset="0"/>
                  <a:cs typeface="Shruti" charset="0"/>
                </a:rPr>
                <a:t>α-terpineol</a:t>
              </a:r>
            </a:p>
          </p:txBody>
        </p:sp>
        <p:sp>
          <p:nvSpPr>
            <p:cNvPr id="206" name="Text Box 71"/>
            <p:cNvSpPr txBox="1"/>
            <p:nvPr/>
          </p:nvSpPr>
          <p:spPr>
            <a:xfrm>
              <a:off x="7287711" y="21675404"/>
              <a:ext cx="2339324" cy="2304628"/>
            </a:xfrm>
            <a:prstGeom prst="ellipse">
              <a:avLst/>
            </a:prstGeom>
            <a:solidFill>
              <a:schemeClr val="accent4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1600" b="1" dirty="0">
                  <a:latin typeface="Shruti" charset="0"/>
                  <a:cs typeface="Shruti" charset="0"/>
                </a:rPr>
                <a:t>compound</a:t>
              </a:r>
            </a:p>
            <a:p>
              <a:pPr algn="just"/>
              <a:r>
                <a:rPr lang="en-IN" altLang="en-US" sz="1600" dirty="0">
                  <a:latin typeface="Shruti" charset="0"/>
                  <a:cs typeface="Shruti" charset="0"/>
                </a:rPr>
                <a:t>{Records: ca. 7157}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15248" y="18958539"/>
            <a:ext cx="22532068" cy="13542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Wikidata and </a:t>
            </a:r>
            <a:r>
              <a:rPr lang="en-US" dirty="0"/>
              <a:t>WikiFactMine </a:t>
            </a:r>
            <a:r>
              <a:rPr lang="en-US" dirty="0" smtClean="0"/>
              <a:t>link all the components! </a:t>
            </a:r>
            <a:endParaRPr lang="en-US" dirty="0"/>
          </a:p>
        </p:txBody>
      </p:sp>
      <p:pic>
        <p:nvPicPr>
          <p:cNvPr id="12" name="Picture 11" descr="Screenshot 2019-07-22 at 22.46.4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72" y="29451572"/>
            <a:ext cx="15836900" cy="5892800"/>
          </a:xfrm>
          <a:prstGeom prst="rect">
            <a:avLst/>
          </a:prstGeom>
        </p:spPr>
      </p:pic>
      <p:pic>
        <p:nvPicPr>
          <p:cNvPr id="13" name="Picture 12" descr="Screenshot 2019-07-22 at 22.51.59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693" y="28410437"/>
            <a:ext cx="7099300" cy="8242300"/>
          </a:xfrm>
          <a:prstGeom prst="rect">
            <a:avLst/>
          </a:prstGeom>
        </p:spPr>
      </p:pic>
      <p:pic>
        <p:nvPicPr>
          <p:cNvPr id="14" name="Picture 13" descr="Screenshot 2019-07-22 at 22.56.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65" y="21881146"/>
            <a:ext cx="13500818" cy="544341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6850136" y="19948957"/>
            <a:ext cx="2511003" cy="3360371"/>
            <a:chOff x="26509588" y="19172260"/>
            <a:chExt cx="2511003" cy="3360371"/>
          </a:xfrm>
        </p:grpSpPr>
        <p:pic>
          <p:nvPicPr>
            <p:cNvPr id="160" name="Picture 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509588" y="19172260"/>
              <a:ext cx="2511003" cy="27559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8" name="TextBox 207"/>
            <p:cNvSpPr txBox="1"/>
            <p:nvPr/>
          </p:nvSpPr>
          <p:spPr>
            <a:xfrm>
              <a:off x="26810453" y="22163299"/>
              <a:ext cx="142552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extraction </a:t>
              </a:r>
              <a:endParaRPr lang="en-US" sz="1800" b="1" dirty="0"/>
            </a:p>
          </p:txBody>
        </p:sp>
      </p:grpSp>
      <p:sp>
        <p:nvSpPr>
          <p:cNvPr id="209" name="Text Box 29"/>
          <p:cNvSpPr txBox="1"/>
          <p:nvPr/>
        </p:nvSpPr>
        <p:spPr>
          <a:xfrm>
            <a:off x="35052635" y="11798300"/>
            <a:ext cx="63176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IN" altLang="en-US" sz="3600" dirty="0" smtClean="0">
                <a:latin typeface="Arial" panose="020B0604020202020204" pitchFamily="34" charset="0"/>
              </a:rPr>
              <a:t>GC/MS Instrument – Agilent Technologies </a:t>
            </a:r>
            <a:r>
              <a:rPr lang="en-IN" altLang="en-US" sz="3600" baseline="30000" dirty="0" smtClean="0">
                <a:latin typeface="Arial" panose="020B0604020202020204" pitchFamily="34" charset="0"/>
              </a:rPr>
              <a:t>[3]</a:t>
            </a:r>
          </a:p>
        </p:txBody>
      </p:sp>
      <p:pic>
        <p:nvPicPr>
          <p:cNvPr id="210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259645" y="8901430"/>
            <a:ext cx="3416688" cy="25200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211" name="TextBox 210"/>
          <p:cNvSpPr txBox="1"/>
          <p:nvPr/>
        </p:nvSpPr>
        <p:spPr>
          <a:xfrm>
            <a:off x="37625020" y="3570605"/>
            <a:ext cx="4832985" cy="3835393"/>
          </a:xfrm>
          <a:prstGeom prst="snip2DiagRec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400" b="1" u="sng" smtClean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Benefits:</a:t>
            </a:r>
            <a:endParaRPr lang="en-US" sz="2400" b="1" smtClean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Potential preventive and therapeutic  agents in pharmacology.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In aroma-therapy, for transdermal delivery of medicines.</a:t>
            </a:r>
          </a:p>
        </p:txBody>
      </p:sp>
      <p:pic>
        <p:nvPicPr>
          <p:cNvPr id="212" name="Picture 24"/>
          <p:cNvPicPr>
            <a:picLocks noChangeAspect="1"/>
          </p:cNvPicPr>
          <p:nvPr/>
        </p:nvPicPr>
        <p:blipFill>
          <a:blip r:embed="rId15"/>
          <a:srcRect l="51884" t="27831" r="17282" b="1047"/>
          <a:stretch>
            <a:fillRect/>
          </a:stretch>
        </p:blipFill>
        <p:spPr>
          <a:xfrm>
            <a:off x="35052635" y="3638550"/>
            <a:ext cx="2195195" cy="39611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13" name="Text Box 36"/>
          <p:cNvSpPr txBox="1"/>
          <p:nvPr/>
        </p:nvSpPr>
        <p:spPr>
          <a:xfrm>
            <a:off x="34478595" y="7599680"/>
            <a:ext cx="533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Lantana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Essential </a:t>
            </a:r>
            <a:r>
              <a:rPr lang="en-US" sz="3600"/>
              <a:t>Oil </a:t>
            </a:r>
            <a:r>
              <a:rPr lang="en-US" sz="3600" baseline="30000"/>
              <a:t>[4]</a:t>
            </a:r>
          </a:p>
        </p:txBody>
      </p:sp>
      <p:sp>
        <p:nvSpPr>
          <p:cNvPr id="260" name="Text Box 29"/>
          <p:cNvSpPr txBox="1"/>
          <p:nvPr/>
        </p:nvSpPr>
        <p:spPr>
          <a:xfrm>
            <a:off x="35205035" y="11950700"/>
            <a:ext cx="63176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IN" altLang="en-US" sz="3600" dirty="0" smtClean="0">
                <a:latin typeface="Arial" panose="020B0604020202020204" pitchFamily="34" charset="0"/>
              </a:rPr>
              <a:t>GC/MS Instrument – Agilent Technologies </a:t>
            </a:r>
            <a:r>
              <a:rPr lang="en-IN" altLang="en-US" sz="3600" baseline="30000" dirty="0" smtClean="0">
                <a:latin typeface="Arial" panose="020B0604020202020204" pitchFamily="34" charset="0"/>
              </a:rPr>
              <a:t>[3]</a:t>
            </a:r>
          </a:p>
        </p:txBody>
      </p:sp>
      <p:pic>
        <p:nvPicPr>
          <p:cNvPr id="261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12045" y="9053830"/>
            <a:ext cx="3416688" cy="25200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262" name="TextBox 261"/>
          <p:cNvSpPr txBox="1"/>
          <p:nvPr/>
        </p:nvSpPr>
        <p:spPr>
          <a:xfrm>
            <a:off x="37777420" y="3723005"/>
            <a:ext cx="4832985" cy="3835393"/>
          </a:xfrm>
          <a:prstGeom prst="snip2DiagRect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400" b="1" u="sng" smtClean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Benefits:</a:t>
            </a:r>
            <a:endParaRPr lang="en-US" sz="2400" b="1" smtClean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Potential preventive and therapeutic  agents in pharmacology.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In aroma-therapy, for transdermal delivery of medicines.</a:t>
            </a:r>
          </a:p>
        </p:txBody>
      </p:sp>
      <p:pic>
        <p:nvPicPr>
          <p:cNvPr id="263" name="Picture 24"/>
          <p:cNvPicPr>
            <a:picLocks noChangeAspect="1"/>
          </p:cNvPicPr>
          <p:nvPr/>
        </p:nvPicPr>
        <p:blipFill>
          <a:blip r:embed="rId15"/>
          <a:srcRect l="51884" t="27831" r="17282" b="1047"/>
          <a:stretch>
            <a:fillRect/>
          </a:stretch>
        </p:blipFill>
        <p:spPr>
          <a:xfrm>
            <a:off x="35205035" y="3790950"/>
            <a:ext cx="2195195" cy="39611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64" name="Text Box 36"/>
          <p:cNvSpPr txBox="1"/>
          <p:nvPr/>
        </p:nvSpPr>
        <p:spPr>
          <a:xfrm>
            <a:off x="34630995" y="7752080"/>
            <a:ext cx="533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Lantana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Essential </a:t>
            </a:r>
            <a:r>
              <a:rPr lang="en-US" sz="3600"/>
              <a:t>Oil </a:t>
            </a:r>
            <a:r>
              <a:rPr lang="en-US" sz="3600" baseline="30000"/>
              <a:t>[4]</a:t>
            </a: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15"/>
          <a:srcRect l="51884" t="27831" r="17282" b="1047"/>
          <a:stretch>
            <a:fillRect/>
          </a:stretch>
        </p:blipFill>
        <p:spPr>
          <a:xfrm>
            <a:off x="8588157" y="24574080"/>
            <a:ext cx="1414481" cy="255236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23677053" y="26121081"/>
            <a:ext cx="958716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GBIF</a:t>
            </a:r>
            <a:endParaRPr lang="en-US" sz="3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451691" y="23804245"/>
            <a:ext cx="2757411" cy="3269315"/>
            <a:chOff x="26451691" y="22925872"/>
            <a:chExt cx="2757411" cy="3269315"/>
          </a:xfrm>
        </p:grpSpPr>
        <p:sp>
          <p:nvSpPr>
            <p:cNvPr id="11" name="TextBox 10"/>
            <p:cNvSpPr txBox="1"/>
            <p:nvPr/>
          </p:nvSpPr>
          <p:spPr>
            <a:xfrm>
              <a:off x="26451691" y="23040940"/>
              <a:ext cx="184666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686213" y="22925872"/>
              <a:ext cx="2522889" cy="18607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sp>
          <p:nvSpPr>
            <p:cNvPr id="270" name="TextBox 269"/>
            <p:cNvSpPr txBox="1"/>
            <p:nvPr/>
          </p:nvSpPr>
          <p:spPr>
            <a:xfrm>
              <a:off x="26939554" y="25176927"/>
              <a:ext cx="158217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measurement</a:t>
              </a:r>
              <a:endParaRPr lang="en-US" sz="1800" b="1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6955323" y="25825855"/>
              <a:ext cx="1592281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profile (????)</a:t>
              </a:r>
              <a:endParaRPr lang="en-US" sz="1800" b="1" dirty="0"/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18748532" y="36283405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Wikipathways</a:t>
            </a:r>
            <a:endParaRPr lang="en-US" sz="18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9366306" y="29626268"/>
            <a:ext cx="15922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Compound</a:t>
            </a:r>
            <a:endParaRPr lang="en-US" sz="1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465293" y="20274926"/>
            <a:ext cx="35950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Lantana </a:t>
            </a:r>
            <a:endParaRPr lang="en-US" dirty="0"/>
          </a:p>
        </p:txBody>
      </p:sp>
      <p:pic>
        <p:nvPicPr>
          <p:cNvPr id="274" name="Picture 273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496" y="14245933"/>
            <a:ext cx="321563" cy="293417"/>
          </a:xfrm>
          <a:prstGeom prst="rect">
            <a:avLst/>
          </a:prstGeom>
        </p:spPr>
      </p:pic>
      <p:pic>
        <p:nvPicPr>
          <p:cNvPr id="275" name="Picture 274" descr="Screenshot 2019-07-22 at 11.43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901" y="17189506"/>
            <a:ext cx="321563" cy="2934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7229" y="21052784"/>
            <a:ext cx="1309956" cy="115271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3438" y="20274926"/>
            <a:ext cx="1592964" cy="18007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76" name="TextBox 275"/>
          <p:cNvSpPr txBox="1"/>
          <p:nvPr/>
        </p:nvSpPr>
        <p:spPr>
          <a:xfrm>
            <a:off x="20537584" y="27740734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89401" y="21051097"/>
            <a:ext cx="923302" cy="15234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65578" y="21880744"/>
            <a:ext cx="521350" cy="132944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01747" y="23417980"/>
            <a:ext cx="716489" cy="150462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98026" y="24986904"/>
            <a:ext cx="1034444" cy="85952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3459588">
            <a:off x="3564639" y="26490449"/>
            <a:ext cx="1601876" cy="50398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208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363</Words>
  <Application>Microsoft Macintosh PowerPoint</Application>
  <PresentationFormat>Custom</PresentationFormat>
  <Paragraphs>81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74</cp:revision>
  <dcterms:created xsi:type="dcterms:W3CDTF">2019-07-22T15:46:39Z</dcterms:created>
  <dcterms:modified xsi:type="dcterms:W3CDTF">2019-07-23T10:16:06Z</dcterms:modified>
</cp:coreProperties>
</file>