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7" autoAdjust="0"/>
    <p:restoredTop sz="94660"/>
  </p:normalViewPr>
  <p:slideViewPr>
    <p:cSldViewPr snapToGrid="0" snapToObjects="1">
      <p:cViewPr>
        <p:scale>
          <a:sx n="33" d="100"/>
          <a:sy n="33" d="100"/>
        </p:scale>
        <p:origin x="-1800" y="5424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375-1030-984A-BC9B-F6D70871E3B9}" type="datetimeFigureOut">
              <a:rPr lang="en-US" smtClean="0"/>
              <a:pPr/>
              <a:t>24/07/19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hyperlink" Target="https://tigr2ess.globalfood.cam.ac.uk/news/adventures-r-reflections-tigr2ess-workshop-r-genomics-and-data-mining" TargetMode="External"/><Relationship Id="rId32" Type="http://schemas.openxmlformats.org/officeDocument/2006/relationships/image" Target="../media/image30.png"/><Relationship Id="rId9" Type="http://schemas.openxmlformats.org/officeDocument/2006/relationships/image" Target="../media/image8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33" Type="http://schemas.openxmlformats.org/officeDocument/2006/relationships/hyperlink" Target="https://www.wikidata.org/wiki/Property:P5626" TargetMode="Externa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9-07-22 at 17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2" y="18169522"/>
            <a:ext cx="10042855" cy="282682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756326" y="17803015"/>
            <a:ext cx="1425029" cy="751687"/>
            <a:chOff x="16473310" y="17943323"/>
            <a:chExt cx="2348090" cy="1462277"/>
          </a:xfrm>
        </p:grpSpPr>
        <p:grpSp>
          <p:nvGrpSpPr>
            <p:cNvPr id="17" name="Group 16"/>
            <p:cNvGrpSpPr/>
            <p:nvPr/>
          </p:nvGrpSpPr>
          <p:grpSpPr>
            <a:xfrm>
              <a:off x="16473310" y="17943323"/>
              <a:ext cx="2348090" cy="1462277"/>
              <a:chOff x="16473310" y="17943323"/>
              <a:chExt cx="2348090" cy="146227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6929100" y="18834100"/>
                <a:ext cx="1892300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473310" y="17943323"/>
                <a:ext cx="2348090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agriculture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0" name="Straight Arrow Connector 9"/>
            <p:cNvCxnSpPr>
              <a:stCxn id="7" idx="2"/>
              <a:endCxn id="3" idx="0"/>
            </p:cNvCxnSpPr>
            <p:nvPr/>
          </p:nvCxnSpPr>
          <p:spPr>
            <a:xfrm>
              <a:off x="17647356" y="18721668"/>
              <a:ext cx="227895" cy="11243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97978" y="17789957"/>
            <a:ext cx="1564622" cy="755408"/>
            <a:chOff x="16840809" y="17936084"/>
            <a:chExt cx="1980591" cy="1469516"/>
          </a:xfrm>
        </p:grpSpPr>
        <p:sp>
          <p:nvSpPr>
            <p:cNvPr id="20" name="Rectangle 19"/>
            <p:cNvSpPr/>
            <p:nvPr/>
          </p:nvSpPr>
          <p:spPr>
            <a:xfrm>
              <a:off x="16840809" y="18834100"/>
              <a:ext cx="1980591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244081" y="17936084"/>
              <a:ext cx="933384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plant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685230" y="18190068"/>
            <a:ext cx="222231" cy="70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713840" y="17809543"/>
            <a:ext cx="2827793" cy="1042512"/>
            <a:chOff x="16091121" y="17529973"/>
            <a:chExt cx="4124147" cy="2028027"/>
          </a:xfrm>
        </p:grpSpPr>
        <p:sp>
          <p:nvSpPr>
            <p:cNvPr id="30" name="Rectangle 29"/>
            <p:cNvSpPr/>
            <p:nvPr/>
          </p:nvSpPr>
          <p:spPr>
            <a:xfrm>
              <a:off x="17875250" y="18986500"/>
              <a:ext cx="2340018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91121" y="17529973"/>
              <a:ext cx="2348090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terpene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9" name="Straight Arrow Connector 28"/>
          <p:cNvCxnSpPr>
            <a:stCxn id="31" idx="2"/>
            <a:endCxn id="30" idx="0"/>
          </p:cNvCxnSpPr>
          <p:nvPr/>
        </p:nvCxnSpPr>
        <p:spPr>
          <a:xfrm>
            <a:off x="5518845" y="18209653"/>
            <a:ext cx="1220551" cy="348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97974" y="17809543"/>
            <a:ext cx="3483785" cy="1388668"/>
            <a:chOff x="16840810" y="16069185"/>
            <a:chExt cx="4409983" cy="2701414"/>
          </a:xfrm>
        </p:grpSpPr>
        <p:sp>
          <p:nvSpPr>
            <p:cNvPr id="34" name="Rectangle 33"/>
            <p:cNvSpPr/>
            <p:nvPr/>
          </p:nvSpPr>
          <p:spPr>
            <a:xfrm>
              <a:off x="16840810" y="18199099"/>
              <a:ext cx="2548100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73474" y="16069185"/>
              <a:ext cx="1577319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plantpart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5" idx="2"/>
            <a:endCxn id="34" idx="0"/>
          </p:cNvCxnSpPr>
          <p:nvPr/>
        </p:nvCxnSpPr>
        <p:spPr>
          <a:xfrm flipH="1">
            <a:off x="2004444" y="18209654"/>
            <a:ext cx="1854292" cy="6947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Screenshot 2019-07-22 at 17.4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8" y="16080414"/>
            <a:ext cx="8794242" cy="159947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9074779" y="17827301"/>
            <a:ext cx="2243371" cy="1370910"/>
            <a:chOff x="14704748" y="18569596"/>
            <a:chExt cx="3271807" cy="2666869"/>
          </a:xfrm>
        </p:grpSpPr>
        <p:grpSp>
          <p:nvGrpSpPr>
            <p:cNvPr id="49" name="Group 48"/>
            <p:cNvGrpSpPr/>
            <p:nvPr/>
          </p:nvGrpSpPr>
          <p:grpSpPr>
            <a:xfrm>
              <a:off x="14704748" y="18569596"/>
              <a:ext cx="3271807" cy="2666869"/>
              <a:chOff x="14704748" y="18569596"/>
              <a:chExt cx="3271807" cy="266686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4704748" y="20664965"/>
                <a:ext cx="2180612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5288433" y="18569596"/>
                <a:ext cx="2688122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microorganism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50" name="Straight Arrow Connector 49"/>
            <p:cNvCxnSpPr>
              <a:stCxn id="52" idx="2"/>
              <a:endCxn id="51" idx="0"/>
            </p:cNvCxnSpPr>
            <p:nvPr/>
          </p:nvCxnSpPr>
          <p:spPr>
            <a:xfrm flipH="1">
              <a:off x="15795054" y="19347941"/>
              <a:ext cx="837441" cy="131702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15731" y="19198211"/>
            <a:ext cx="4573671" cy="2265424"/>
            <a:chOff x="17184432" y="24099137"/>
            <a:chExt cx="7536259" cy="4406992"/>
          </a:xfrm>
        </p:grpSpPr>
        <p:grpSp>
          <p:nvGrpSpPr>
            <p:cNvPr id="59" name="Group 58"/>
            <p:cNvGrpSpPr/>
            <p:nvPr/>
          </p:nvGrpSpPr>
          <p:grpSpPr>
            <a:xfrm>
              <a:off x="17184432" y="24099137"/>
              <a:ext cx="7536259" cy="4406992"/>
              <a:chOff x="17031056" y="18777837"/>
              <a:chExt cx="5789624" cy="440699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9078489" y="18777837"/>
                <a:ext cx="3742191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7031056" y="22406484"/>
                <a:ext cx="1754966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enzyme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62" name="Straight Arrow Connector 61"/>
            <p:cNvCxnSpPr>
              <a:stCxn id="61" idx="0"/>
              <a:endCxn id="60" idx="2"/>
            </p:cNvCxnSpPr>
            <p:nvPr/>
          </p:nvCxnSpPr>
          <p:spPr>
            <a:xfrm flipV="1">
              <a:off x="18326638" y="24670637"/>
              <a:ext cx="3958478" cy="305714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878829" y="19848720"/>
            <a:ext cx="2335815" cy="1669551"/>
            <a:chOff x="19265364" y="23576367"/>
            <a:chExt cx="3848835" cy="3247825"/>
          </a:xfrm>
        </p:grpSpPr>
        <p:grpSp>
          <p:nvGrpSpPr>
            <p:cNvPr id="70" name="Group 69"/>
            <p:cNvGrpSpPr/>
            <p:nvPr/>
          </p:nvGrpSpPr>
          <p:grpSpPr>
            <a:xfrm>
              <a:off x="19265364" y="23576367"/>
              <a:ext cx="3848835" cy="3247825"/>
              <a:chOff x="18629710" y="18255067"/>
              <a:chExt cx="2956814" cy="324782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629710" y="18255067"/>
                <a:ext cx="2020517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639969" y="20125821"/>
                <a:ext cx="1946555" cy="137707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>
                    <a:solidFill>
                      <a:srgbClr val="0000FF"/>
                    </a:solidFill>
                  </a:rPr>
                  <a:t>n</a:t>
                </a:r>
                <a:r>
                  <a:rPr lang="en-US" sz="2000" b="1" dirty="0" err="1" smtClean="0">
                    <a:solidFill>
                      <a:srgbClr val="0000FF"/>
                    </a:solidFill>
                  </a:rPr>
                  <a:t>onplant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 species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71" name="Straight Arrow Connector 70"/>
            <p:cNvCxnSpPr>
              <a:stCxn id="73" idx="0"/>
              <a:endCxn id="72" idx="2"/>
            </p:cNvCxnSpPr>
            <p:nvPr/>
          </p:nvCxnSpPr>
          <p:spPr>
            <a:xfrm flipH="1" flipV="1">
              <a:off x="20580401" y="24147868"/>
              <a:ext cx="1266899" cy="129925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655331" y="15345344"/>
            <a:ext cx="11670677" cy="61362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2" name="Group 81"/>
          <p:cNvGrpSpPr/>
          <p:nvPr/>
        </p:nvGrpSpPr>
        <p:grpSpPr>
          <a:xfrm>
            <a:off x="915732" y="16160998"/>
            <a:ext cx="8906634" cy="1518889"/>
            <a:chOff x="19651142" y="18700749"/>
            <a:chExt cx="12989729" cy="2954737"/>
          </a:xfrm>
        </p:grpSpPr>
        <p:sp>
          <p:nvSpPr>
            <p:cNvPr id="84" name="Rectangle 83"/>
            <p:cNvSpPr/>
            <p:nvPr/>
          </p:nvSpPr>
          <p:spPr>
            <a:xfrm>
              <a:off x="19651142" y="18700749"/>
              <a:ext cx="12989729" cy="295473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410124" y="20730372"/>
              <a:ext cx="2950953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bibliography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601747" y="19789679"/>
            <a:ext cx="2024993" cy="1706746"/>
            <a:chOff x="11599399" y="17856750"/>
            <a:chExt cx="2563356" cy="3320180"/>
          </a:xfrm>
        </p:grpSpPr>
        <p:sp>
          <p:nvSpPr>
            <p:cNvPr id="91" name="Rectangle 90"/>
            <p:cNvSpPr/>
            <p:nvPr/>
          </p:nvSpPr>
          <p:spPr>
            <a:xfrm>
              <a:off x="11599399" y="17856750"/>
              <a:ext cx="2563356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1996247" y="20398585"/>
              <a:ext cx="1992656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datetime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3" name="Straight Arrow Connector 92"/>
          <p:cNvCxnSpPr>
            <a:stCxn id="92" idx="0"/>
          </p:cNvCxnSpPr>
          <p:nvPr/>
        </p:nvCxnSpPr>
        <p:spPr>
          <a:xfrm flipH="1" flipV="1">
            <a:off x="4481759" y="19841359"/>
            <a:ext cx="220566" cy="12549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48127" y="15384276"/>
            <a:ext cx="7152519" cy="58477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i</a:t>
            </a:r>
            <a:r>
              <a:rPr lang="en-US" sz="3200" b="1" dirty="0" smtClean="0"/>
              <a:t>ngestion + annotation of current articles</a:t>
            </a:r>
            <a:endParaRPr lang="en-US" sz="3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680203" y="2345592"/>
            <a:ext cx="25081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EssoilDB</a:t>
            </a:r>
            <a:r>
              <a:rPr lang="en-US" dirty="0" smtClean="0"/>
              <a:t>: A semantic phytochemical knowledgebase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591998" y="3962400"/>
            <a:ext cx="2525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Vinita </a:t>
            </a:r>
            <a:r>
              <a:rPr lang="en-US" sz="4800" dirty="0" err="1" smtClean="0"/>
              <a:t>Lamba</a:t>
            </a:r>
            <a:r>
              <a:rPr lang="en-US" sz="4800" dirty="0" smtClean="0"/>
              <a:t>, </a:t>
            </a:r>
            <a:r>
              <a:rPr lang="en-US" sz="4800" dirty="0" err="1"/>
              <a:t>Shruthi</a:t>
            </a:r>
            <a:r>
              <a:rPr lang="en-US" sz="4800" dirty="0"/>
              <a:t> </a:t>
            </a:r>
            <a:r>
              <a:rPr lang="en-US" sz="4800" dirty="0" smtClean="0"/>
              <a:t>M</a:t>
            </a:r>
            <a:r>
              <a:rPr lang="en-US" sz="4800" baseline="30000" dirty="0"/>
              <a:t>1</a:t>
            </a:r>
            <a:r>
              <a:rPr lang="en-US" sz="4800" dirty="0" smtClean="0"/>
              <a:t>, Manish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Ambarish</a:t>
            </a:r>
            <a:r>
              <a:rPr lang="en-US" sz="4800" dirty="0" smtClean="0"/>
              <a:t>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Gitanjali</a:t>
            </a:r>
            <a:r>
              <a:rPr lang="en-US" sz="4800" dirty="0" smtClean="0"/>
              <a:t> Yadav</a:t>
            </a:r>
            <a:r>
              <a:rPr lang="en-US" sz="4800" baseline="30000" dirty="0" smtClean="0"/>
              <a:t>1,2</a:t>
            </a:r>
            <a:r>
              <a:rPr lang="en-US" sz="4800" dirty="0" smtClean="0"/>
              <a:t>, Peter Murray-Rust</a:t>
            </a:r>
            <a:r>
              <a:rPr lang="en-US" sz="4800" baseline="30000" dirty="0" smtClean="0"/>
              <a:t>2,3</a:t>
            </a:r>
          </a:p>
          <a:p>
            <a:pPr algn="ctr"/>
            <a:r>
              <a:rPr lang="en-US" sz="3600" baseline="30000" dirty="0" smtClean="0"/>
              <a:t>1 </a:t>
            </a:r>
            <a:r>
              <a:rPr lang="en-US" sz="3600" dirty="0" smtClean="0"/>
              <a:t>National Institute of Plant Genome Research, New Delhi, IN; 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University of Cambridge, UK;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ContentMine Ltd, Cambridge, UK</a:t>
            </a:r>
            <a:endParaRPr lang="en-US" sz="3600" baseline="30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703813" y="16714271"/>
            <a:ext cx="2840860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Location </a:t>
            </a:r>
            <a:r>
              <a:rPr lang="en-US" sz="1800" i="1" dirty="0" smtClean="0"/>
              <a:t>(500)</a:t>
            </a:r>
            <a:endParaRPr lang="en-US" sz="1800" i="1" dirty="0"/>
          </a:p>
        </p:txBody>
      </p:sp>
      <p:cxnSp>
        <p:nvCxnSpPr>
          <p:cNvPr id="110" name="Elbow Connector 109"/>
          <p:cNvCxnSpPr>
            <a:stCxn id="144" idx="1"/>
            <a:endCxn id="123" idx="3"/>
          </p:cNvCxnSpPr>
          <p:nvPr/>
        </p:nvCxnSpPr>
        <p:spPr>
          <a:xfrm rot="10800000" flipV="1">
            <a:off x="19647612" y="17653533"/>
            <a:ext cx="763234" cy="104384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6699703" y="17547373"/>
            <a:ext cx="2730079" cy="1033893"/>
            <a:chOff x="2640020" y="1203231"/>
            <a:chExt cx="1432934" cy="58175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48" name="Group 147"/>
            <p:cNvGrpSpPr/>
            <p:nvPr/>
          </p:nvGrpSpPr>
          <p:grpSpPr>
            <a:xfrm>
              <a:off x="2640020" y="1203231"/>
              <a:ext cx="1432934" cy="581750"/>
              <a:chOff x="2640022" y="1203231"/>
              <a:chExt cx="749349" cy="581750"/>
            </a:xfrm>
            <a:grpFill/>
          </p:grpSpPr>
          <p:sp>
            <p:nvSpPr>
              <p:cNvPr id="150" name="TextBox 149"/>
              <p:cNvSpPr txBox="1"/>
              <p:nvPr/>
            </p:nvSpPr>
            <p:spPr>
              <a:xfrm>
                <a:off x="2640022" y="1203231"/>
                <a:ext cx="749349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/>
                  <a:t>p</a:t>
                </a:r>
                <a:r>
                  <a:rPr lang="en-US" sz="1800" b="1" dirty="0" smtClean="0"/>
                  <a:t>lant </a:t>
                </a:r>
                <a:r>
                  <a:rPr lang="en-US" sz="1800" i="1" dirty="0" smtClean="0"/>
                  <a:t>(1860)</a:t>
                </a:r>
                <a:endParaRPr lang="en-US" sz="1800" i="1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47770" y="1572563"/>
                <a:ext cx="711329" cy="21241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rgbClr val="FF0000"/>
                    </a:solidFill>
                  </a:rPr>
                  <a:t>GBIF TRNS</a:t>
                </a:r>
              </a:p>
            </p:txBody>
          </p:sp>
        </p:grpSp>
        <p:pic>
          <p:nvPicPr>
            <p:cNvPr id="149" name="Picture 14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951" y="1330546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12" name="Picture 111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09" y="16962145"/>
            <a:ext cx="321564" cy="293417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24856010" y="19153946"/>
            <a:ext cx="3443183" cy="1025713"/>
            <a:chOff x="2640022" y="1203231"/>
            <a:chExt cx="769328" cy="5771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6" name="TextBox 145"/>
            <p:cNvSpPr txBox="1"/>
            <p:nvPr/>
          </p:nvSpPr>
          <p:spPr>
            <a:xfrm>
              <a:off x="2640022" y="1203231"/>
              <a:ext cx="749349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compound </a:t>
              </a:r>
              <a:r>
                <a:rPr lang="en-US" sz="1800" i="1" dirty="0" smtClean="0"/>
                <a:t>(7500)</a:t>
              </a:r>
              <a:endParaRPr lang="en-US" sz="1800" i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640024" y="1572563"/>
              <a:ext cx="769326" cy="207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solidFill>
                    <a:srgbClr val="FF0000"/>
                  </a:solidFill>
                </a:rPr>
                <a:t>Pubchem</a:t>
              </a:r>
              <a:r>
                <a:rPr lang="en-US" sz="1800" i="1" dirty="0" smtClean="0"/>
                <a:t> </a:t>
              </a:r>
              <a:r>
                <a:rPr lang="en-US" sz="1800" i="1" dirty="0" smtClean="0">
                  <a:solidFill>
                    <a:srgbClr val="FF0000"/>
                  </a:solidFill>
                </a:rPr>
                <a:t>OPSIN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410846" y="17325344"/>
            <a:ext cx="2703637" cy="1302710"/>
            <a:chOff x="2640022" y="1203231"/>
            <a:chExt cx="893898" cy="7330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4" name="TextBox 143"/>
            <p:cNvSpPr txBox="1"/>
            <p:nvPr/>
          </p:nvSpPr>
          <p:spPr>
            <a:xfrm>
              <a:off x="2640022" y="1203231"/>
              <a:ext cx="89389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 (????)</a:t>
              </a:r>
              <a:endParaRPr lang="en-US" sz="1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40024" y="1572563"/>
              <a:ext cx="893896" cy="36367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Compounds emitted in single experiment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4929624" y="17924884"/>
            <a:ext cx="2703637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measurement</a:t>
            </a:r>
            <a:endParaRPr lang="en-US" sz="1800" b="1" dirty="0"/>
          </a:p>
        </p:txBody>
      </p:sp>
      <p:cxnSp>
        <p:nvCxnSpPr>
          <p:cNvPr id="117" name="Elbow Connector 116"/>
          <p:cNvCxnSpPr>
            <a:stCxn id="144" idx="3"/>
            <a:endCxn id="116" idx="1"/>
          </p:cNvCxnSpPr>
          <p:nvPr/>
        </p:nvCxnSpPr>
        <p:spPr>
          <a:xfrm>
            <a:off x="23114483" y="17623557"/>
            <a:ext cx="1815141" cy="6594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6722129" y="19052071"/>
            <a:ext cx="2266441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cxnSp>
        <p:nvCxnSpPr>
          <p:cNvPr id="119" name="Elbow Connector 118"/>
          <p:cNvCxnSpPr>
            <a:stCxn id="145" idx="3"/>
            <a:endCxn id="146" idx="1"/>
          </p:cNvCxnSpPr>
          <p:nvPr/>
        </p:nvCxnSpPr>
        <p:spPr>
          <a:xfrm>
            <a:off x="23114483" y="18246026"/>
            <a:ext cx="1741527" cy="129497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757824" y="15896728"/>
            <a:ext cx="242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Independent</a:t>
            </a:r>
          </a:p>
          <a:p>
            <a:r>
              <a:rPr lang="en-US" sz="1800" dirty="0" smtClean="0"/>
              <a:t>variables</a:t>
            </a:r>
            <a:endParaRPr lang="en-US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6735639" y="19984059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1" dirty="0"/>
              <a:t>d</a:t>
            </a:r>
            <a:r>
              <a:rPr lang="en-US" sz="1800" b="1" i="1" dirty="0" smtClean="0"/>
              <a:t>ate-time</a:t>
            </a:r>
            <a:endParaRPr lang="en-US" sz="1800" b="1" i="1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16757824" y="20770243"/>
            <a:ext cx="11097222" cy="2484706"/>
            <a:chOff x="16757824" y="15577501"/>
            <a:chExt cx="11097222" cy="2484706"/>
          </a:xfrm>
        </p:grpSpPr>
        <p:grpSp>
          <p:nvGrpSpPr>
            <p:cNvPr id="140" name="Group 139"/>
            <p:cNvGrpSpPr/>
            <p:nvPr/>
          </p:nvGrpSpPr>
          <p:grpSpPr>
            <a:xfrm>
              <a:off x="20395090" y="15577501"/>
              <a:ext cx="7459956" cy="2245341"/>
              <a:chOff x="2644675" y="1342971"/>
              <a:chExt cx="755596" cy="34503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42" name="TextBox 141"/>
              <p:cNvSpPr txBox="1"/>
              <p:nvPr/>
            </p:nvSpPr>
            <p:spPr>
              <a:xfrm>
                <a:off x="2644675" y="1342971"/>
                <a:ext cx="749349" cy="1596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>
                    <a:solidFill>
                      <a:srgbClr val="0000FF"/>
                    </a:solidFill>
                  </a:rPr>
                  <a:t>f</a:t>
                </a:r>
                <a:r>
                  <a:rPr lang="en-US" sz="1800" b="1" dirty="0" err="1" smtClean="0">
                    <a:solidFill>
                      <a:srgbClr val="0000FF"/>
                    </a:solidFill>
                  </a:rPr>
                  <a:t>reetext</a:t>
                </a:r>
                <a:r>
                  <a:rPr lang="en-US" sz="1800" b="1" dirty="0" smtClean="0">
                    <a:solidFill>
                      <a:srgbClr val="0000FF"/>
                    </a:solidFill>
                  </a:rPr>
                  <a:t> mined data linked to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646271" y="1528379"/>
                <a:ext cx="754000" cy="1596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800" dirty="0" smtClean="0"/>
              </a:p>
            </p:txBody>
          </p:sp>
        </p:grpSp>
        <p:pic>
          <p:nvPicPr>
            <p:cNvPr id="141" name="Picture 140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7824" y="17591081"/>
              <a:ext cx="839503" cy="4711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</p:grpSp>
      <p:sp>
        <p:nvSpPr>
          <p:cNvPr id="123" name="Rectangle 122"/>
          <p:cNvSpPr/>
          <p:nvPr/>
        </p:nvSpPr>
        <p:spPr>
          <a:xfrm>
            <a:off x="16661299" y="15783103"/>
            <a:ext cx="2986313" cy="5828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4" name="TextBox 123"/>
          <p:cNvSpPr txBox="1"/>
          <p:nvPr/>
        </p:nvSpPr>
        <p:spPr>
          <a:xfrm>
            <a:off x="16735639" y="20881237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conditions</a:t>
            </a:r>
            <a:endParaRPr lang="en-US" sz="1800" b="1" dirty="0"/>
          </a:p>
        </p:txBody>
      </p:sp>
      <p:pic>
        <p:nvPicPr>
          <p:cNvPr id="126" name="Picture 125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835" y="19284229"/>
            <a:ext cx="387344" cy="293417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24964905" y="16937801"/>
            <a:ext cx="2266441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8" name="TextBox 137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  <p:pic>
          <p:nvPicPr>
            <p:cNvPr id="139" name="Picture 13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28" name="Picture 127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44" y="18164904"/>
            <a:ext cx="321564" cy="293417"/>
          </a:xfrm>
          <a:prstGeom prst="rect">
            <a:avLst/>
          </a:prstGeom>
        </p:spPr>
      </p:pic>
      <p:cxnSp>
        <p:nvCxnSpPr>
          <p:cNvPr id="129" name="Elbow Connector 128"/>
          <p:cNvCxnSpPr>
            <a:stCxn id="144" idx="3"/>
            <a:endCxn id="138" idx="1"/>
          </p:cNvCxnSpPr>
          <p:nvPr/>
        </p:nvCxnSpPr>
        <p:spPr>
          <a:xfrm flipV="1">
            <a:off x="23114483" y="17246614"/>
            <a:ext cx="1850422" cy="42629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4892965" y="15126725"/>
            <a:ext cx="3432723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6" name="TextBox 135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Bibliography </a:t>
              </a:r>
              <a:r>
                <a:rPr lang="en-US" sz="1800" i="1" dirty="0" smtClean="0"/>
                <a:t>(1600) </a:t>
              </a:r>
              <a:endParaRPr lang="en-US" sz="1800" i="1" dirty="0"/>
            </a:p>
          </p:txBody>
        </p:sp>
        <p:pic>
          <p:nvPicPr>
            <p:cNvPr id="137" name="Picture 136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cxnSp>
        <p:nvCxnSpPr>
          <p:cNvPr id="131" name="Elbow Connector 130"/>
          <p:cNvCxnSpPr>
            <a:stCxn id="144" idx="3"/>
            <a:endCxn id="136" idx="1"/>
          </p:cNvCxnSpPr>
          <p:nvPr/>
        </p:nvCxnSpPr>
        <p:spPr>
          <a:xfrm flipV="1">
            <a:off x="23114483" y="15344984"/>
            <a:ext cx="1778482" cy="241848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4909231" y="15783104"/>
            <a:ext cx="332982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solidFill>
                  <a:srgbClr val="FF0000"/>
                </a:solidFill>
              </a:rPr>
              <a:t>Crossref</a:t>
            </a:r>
            <a:r>
              <a:rPr lang="en-US" sz="1800" i="1" dirty="0" smtClean="0">
                <a:solidFill>
                  <a:srgbClr val="FF0000"/>
                </a:solidFill>
              </a:rPr>
              <a:t>   </a:t>
            </a:r>
            <a:r>
              <a:rPr lang="en-US" sz="1800" i="1" dirty="0" err="1" smtClean="0">
                <a:solidFill>
                  <a:srgbClr val="FF0000"/>
                </a:solidFill>
              </a:rPr>
              <a:t>Unpaywall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823" y="21725583"/>
            <a:ext cx="814792" cy="957716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20410852" y="22018103"/>
            <a:ext cx="646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Wikifactmine</a:t>
            </a:r>
            <a:r>
              <a:rPr lang="en-US" sz="1800" b="1" dirty="0" smtClean="0"/>
              <a:t> Dictionaries </a:t>
            </a:r>
            <a:r>
              <a:rPr lang="en-US" sz="1800" i="1" dirty="0" smtClean="0"/>
              <a:t>(20+)</a:t>
            </a:r>
          </a:p>
          <a:p>
            <a:r>
              <a:rPr lang="en-US" sz="1800" i="1" dirty="0" smtClean="0"/>
              <a:t>crops, funders, government, habitat, invasive species, organisms,, pests, </a:t>
            </a:r>
            <a:r>
              <a:rPr lang="en-US" sz="1800" i="1" dirty="0" err="1" smtClean="0"/>
              <a:t>soiltypes</a:t>
            </a:r>
            <a:r>
              <a:rPr lang="en-US" sz="1800" i="1" dirty="0" smtClean="0"/>
              <a:t>, viruses</a:t>
            </a:r>
            <a:r>
              <a:rPr lang="mr-IN" sz="1800" i="1" dirty="0" smtClean="0"/>
              <a:t>…</a:t>
            </a:r>
            <a:r>
              <a:rPr lang="en-GB" sz="1800" i="1" dirty="0" smtClean="0"/>
              <a:t>mono-, di-, </a:t>
            </a:r>
            <a:r>
              <a:rPr lang="en-GB" sz="1800" i="1" dirty="0" err="1" smtClean="0"/>
              <a:t>triterpens</a:t>
            </a:r>
            <a:r>
              <a:rPr lang="en-GB" sz="1800" i="1" dirty="0" smtClean="0"/>
              <a:t>, </a:t>
            </a:r>
            <a:endParaRPr lang="en-US" sz="1800" i="1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20739898" y="15276857"/>
            <a:ext cx="275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EssoilDB</a:t>
            </a:r>
            <a:r>
              <a:rPr lang="en-US" sz="4000" b="1" dirty="0" smtClean="0"/>
              <a:t> 2.0</a:t>
            </a:r>
            <a:endParaRPr lang="en-US" sz="4000" b="1" dirty="0"/>
          </a:p>
        </p:txBody>
      </p:sp>
      <p:sp>
        <p:nvSpPr>
          <p:cNvPr id="156" name="Rectangle 155"/>
          <p:cNvSpPr/>
          <p:nvPr/>
        </p:nvSpPr>
        <p:spPr>
          <a:xfrm>
            <a:off x="16106785" y="15033333"/>
            <a:ext cx="13858602" cy="902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2326008" y="21108963"/>
            <a:ext cx="3624356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486693" y="20832692"/>
            <a:ext cx="1306367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</a:t>
            </a:r>
            <a:endParaRPr lang="en-US" sz="24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2326008" y="15586866"/>
            <a:ext cx="3624356" cy="461665"/>
            <a:chOff x="12326008" y="10487516"/>
            <a:chExt cx="3624356" cy="461665"/>
          </a:xfrm>
        </p:grpSpPr>
        <p:cxnSp>
          <p:nvCxnSpPr>
            <p:cNvPr id="163" name="Straight Arrow Connector 162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Check semantics</a:t>
              </a:r>
              <a:endParaRPr lang="en-US" sz="2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275219" y="16585918"/>
            <a:ext cx="3624356" cy="461665"/>
            <a:chOff x="12326008" y="10487516"/>
            <a:chExt cx="3624356" cy="46166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disambiguate</a:t>
              </a:r>
              <a:endParaRPr lang="en-US" sz="24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2275219" y="17596468"/>
            <a:ext cx="3624356" cy="461665"/>
            <a:chOff x="12326008" y="10487516"/>
            <a:chExt cx="3624356" cy="461665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normalize</a:t>
              </a:r>
              <a:endParaRPr lang="en-US" sz="2400" dirty="0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6629516" y="22435565"/>
            <a:ext cx="249862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EssoilDB</a:t>
            </a:r>
            <a:r>
              <a:rPr lang="en-US" sz="3600" b="1" dirty="0" smtClean="0"/>
              <a:t> 1.0</a:t>
            </a:r>
            <a:endParaRPr lang="en-US" sz="3600" b="1" dirty="0"/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9074779" y="22758731"/>
            <a:ext cx="7036365" cy="620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443203" y="22589907"/>
            <a:ext cx="6253183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Syntax, spelling, semantics, disambiguate, link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16063" y="2798257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6"/>
          <a:srcRect l="15399" t="28808" r="39699" b="16589"/>
          <a:stretch>
            <a:fillRect/>
          </a:stretch>
        </p:blipFill>
        <p:spPr>
          <a:xfrm>
            <a:off x="1468359" y="31748269"/>
            <a:ext cx="1667511" cy="163322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229" y="29011881"/>
            <a:ext cx="2051686" cy="1878967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7" name="Text Box 9"/>
          <p:cNvSpPr txBox="1"/>
          <p:nvPr/>
        </p:nvSpPr>
        <p:spPr>
          <a:xfrm>
            <a:off x="692418" y="36560253"/>
            <a:ext cx="4339650" cy="95410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ommonly </a:t>
            </a:r>
            <a:r>
              <a:rPr lang="en-US" sz="2800" dirty="0"/>
              <a:t>used </a:t>
            </a:r>
            <a:r>
              <a:rPr lang="en-US" sz="2800" b="1" dirty="0" smtClean="0"/>
              <a:t>plant-parts</a:t>
            </a:r>
            <a:r>
              <a:rPr lang="en-US" sz="2800" dirty="0" smtClean="0"/>
              <a:t> </a:t>
            </a:r>
            <a:r>
              <a:rPr lang="en-US" sz="2800" dirty="0"/>
              <a:t>of </a:t>
            </a:r>
            <a:r>
              <a:rPr lang="en-US" sz="2800" dirty="0" smtClean="0"/>
              <a:t>Lantana </a:t>
            </a:r>
            <a:endParaRPr lang="en-US" sz="28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8"/>
          <a:srcRect r="17990" b="4930"/>
          <a:stretch>
            <a:fillRect/>
          </a:stretch>
        </p:blipFill>
        <p:spPr>
          <a:xfrm>
            <a:off x="2053905" y="34417249"/>
            <a:ext cx="1613813" cy="1719310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7564117" y="25305190"/>
            <a:ext cx="13449195" cy="83099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Components in </a:t>
            </a:r>
            <a:r>
              <a:rPr lang="en-US" sz="4800" dirty="0" err="1" smtClean="0"/>
              <a:t>EssoilDB</a:t>
            </a:r>
            <a:r>
              <a:rPr lang="en-US" sz="4800" dirty="0" smtClean="0"/>
              <a:t> 2.0 (illustrated by </a:t>
            </a:r>
            <a:r>
              <a:rPr lang="en-US" sz="4800" i="1" dirty="0" smtClean="0"/>
              <a:t>L. </a:t>
            </a:r>
            <a:r>
              <a:rPr lang="en-US" sz="4800" i="1" dirty="0" err="1" smtClean="0"/>
              <a:t>camara</a:t>
            </a:r>
            <a:r>
              <a:rPr lang="en-US" sz="4800" i="1" dirty="0" smtClean="0"/>
              <a:t>)</a:t>
            </a:r>
            <a:endParaRPr lang="en-US" sz="4800" i="1" dirty="0"/>
          </a:p>
        </p:txBody>
      </p:sp>
      <p:pic>
        <p:nvPicPr>
          <p:cNvPr id="14" name="Picture 13" descr="Screenshot 2019-07-22 at 22.56.0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060" y="28244006"/>
            <a:ext cx="8784389" cy="354179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6850136" y="27357527"/>
            <a:ext cx="2511003" cy="3360371"/>
            <a:chOff x="26509588" y="19172260"/>
            <a:chExt cx="2511003" cy="3360371"/>
          </a:xfrm>
        </p:grpSpPr>
        <p:pic>
          <p:nvPicPr>
            <p:cNvPr id="16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509588" y="19172260"/>
              <a:ext cx="2511003" cy="27559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8" name="TextBox 207"/>
            <p:cNvSpPr txBox="1"/>
            <p:nvPr/>
          </p:nvSpPr>
          <p:spPr>
            <a:xfrm>
              <a:off x="26810453" y="22163299"/>
              <a:ext cx="142552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</p:grpSp>
      <p:pic>
        <p:nvPicPr>
          <p:cNvPr id="265" name="Picture 264"/>
          <p:cNvPicPr>
            <a:picLocks noChangeAspect="1"/>
          </p:cNvPicPr>
          <p:nvPr/>
        </p:nvPicPr>
        <p:blipFill>
          <a:blip r:embed="rId11"/>
          <a:srcRect l="51884" t="27831" r="17282" b="1047"/>
          <a:stretch>
            <a:fillRect/>
          </a:stretch>
        </p:blipFill>
        <p:spPr>
          <a:xfrm>
            <a:off x="21013312" y="34449942"/>
            <a:ext cx="1217840" cy="2362807"/>
          </a:xfrm>
          <a:prstGeom prst="rect">
            <a:avLst/>
          </a:prstGeom>
          <a:noFill/>
          <a:ln w="76200"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8910179" y="32097324"/>
            <a:ext cx="958716" cy="584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GBIF</a:t>
            </a: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451691" y="31212815"/>
            <a:ext cx="2757411" cy="2620387"/>
            <a:chOff x="26451691" y="22925872"/>
            <a:chExt cx="2757411" cy="2620387"/>
          </a:xfrm>
        </p:grpSpPr>
        <p:sp>
          <p:nvSpPr>
            <p:cNvPr id="11" name="TextBox 10"/>
            <p:cNvSpPr txBox="1"/>
            <p:nvPr/>
          </p:nvSpPr>
          <p:spPr>
            <a:xfrm>
              <a:off x="26451691" y="23040940"/>
              <a:ext cx="18466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686213" y="22925872"/>
              <a:ext cx="2522889" cy="18607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sp>
          <p:nvSpPr>
            <p:cNvPr id="270" name="TextBox 269"/>
            <p:cNvSpPr txBox="1"/>
            <p:nvPr/>
          </p:nvSpPr>
          <p:spPr>
            <a:xfrm>
              <a:off x="26939554" y="25176927"/>
              <a:ext cx="158217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measurement</a:t>
              </a:r>
              <a:endParaRPr lang="en-US" sz="1800" b="1" dirty="0"/>
            </a:p>
          </p:txBody>
        </p:sp>
      </p:grpSp>
      <p:pic>
        <p:nvPicPr>
          <p:cNvPr id="274" name="Picture 273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961" y="19399890"/>
            <a:ext cx="321564" cy="293417"/>
          </a:xfrm>
          <a:prstGeom prst="rect">
            <a:avLst/>
          </a:prstGeom>
        </p:spPr>
      </p:pic>
      <p:pic>
        <p:nvPicPr>
          <p:cNvPr id="275" name="Picture 274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900" y="22288856"/>
            <a:ext cx="321564" cy="293417"/>
          </a:xfrm>
          <a:prstGeom prst="rect">
            <a:avLst/>
          </a:prstGeom>
        </p:spPr>
      </p:pic>
      <p:sp>
        <p:nvSpPr>
          <p:cNvPr id="276" name="TextBox 275"/>
          <p:cNvSpPr txBox="1"/>
          <p:nvPr/>
        </p:nvSpPr>
        <p:spPr>
          <a:xfrm>
            <a:off x="20537584" y="35149304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15317" y="13439952"/>
            <a:ext cx="1890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</a:t>
            </a:r>
            <a:r>
              <a:rPr lang="en-US" sz="3600" dirty="0" smtClean="0"/>
              <a:t>ow </a:t>
            </a:r>
            <a:r>
              <a:rPr lang="en-US" sz="3600" dirty="0" smtClean="0"/>
              <a:t>we are creating a new version of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(2.0) with semantic objects linked to Wikidata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7193768" y="39516839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References PMR</a:t>
            </a:r>
            <a:endParaRPr lang="en-US" sz="2000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26860166" y="23228479"/>
            <a:ext cx="3432723" cy="427684"/>
            <a:chOff x="4839793" y="618379"/>
            <a:chExt cx="1432934" cy="2406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8" name="TextBox 307"/>
            <p:cNvSpPr txBox="1"/>
            <p:nvPr/>
          </p:nvSpPr>
          <p:spPr>
            <a:xfrm>
              <a:off x="4839793" y="618379"/>
              <a:ext cx="1432934" cy="2078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Table</a:t>
              </a:r>
              <a:r>
                <a:rPr lang="en-US" sz="1800" i="1" dirty="0" smtClean="0"/>
                <a:t>(count) </a:t>
              </a:r>
              <a:endParaRPr lang="en-US" sz="1800" i="1" dirty="0"/>
            </a:p>
          </p:txBody>
        </p:sp>
        <p:pic>
          <p:nvPicPr>
            <p:cNvPr id="309" name="Picture 30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sp>
        <p:nvSpPr>
          <p:cNvPr id="310" name="TextBox 309"/>
          <p:cNvSpPr txBox="1"/>
          <p:nvPr/>
        </p:nvSpPr>
        <p:spPr>
          <a:xfrm>
            <a:off x="26821630" y="23597812"/>
            <a:ext cx="332982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Open lookup/disambiguation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073850" y="23336198"/>
            <a:ext cx="697627" cy="523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315" name="Rectangle 314"/>
          <p:cNvSpPr/>
          <p:nvPr/>
        </p:nvSpPr>
        <p:spPr>
          <a:xfrm>
            <a:off x="11971850" y="37788168"/>
            <a:ext cx="419556" cy="6380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109091" y="27683496"/>
            <a:ext cx="8129122" cy="10260821"/>
            <a:chOff x="4109091" y="24508496"/>
            <a:chExt cx="8129122" cy="10260821"/>
          </a:xfrm>
        </p:grpSpPr>
        <p:grpSp>
          <p:nvGrpSpPr>
            <p:cNvPr id="6" name="Group 5"/>
            <p:cNvGrpSpPr/>
            <p:nvPr/>
          </p:nvGrpSpPr>
          <p:grpSpPr>
            <a:xfrm>
              <a:off x="4109091" y="25750860"/>
              <a:ext cx="6849496" cy="7147816"/>
              <a:chOff x="4503137" y="18327041"/>
              <a:chExt cx="8279574" cy="8718653"/>
            </a:xfrm>
          </p:grpSpPr>
          <p:sp>
            <p:nvSpPr>
              <p:cNvPr id="172" name="Text Box 11"/>
              <p:cNvSpPr txBox="1"/>
              <p:nvPr/>
            </p:nvSpPr>
            <p:spPr>
              <a:xfrm rot="16200000">
                <a:off x="8458880" y="18325534"/>
                <a:ext cx="1426577" cy="142959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vert="eaVert" wrap="square" anchor="t">
                <a:spAutoFit/>
              </a:bodyPr>
              <a:lstStyle/>
              <a:p>
                <a:pPr algn="r"/>
                <a:r>
                  <a:rPr lang="en-IN" altLang="en-US" sz="1600" dirty="0" smtClean="0">
                    <a:latin typeface="Arial" panose="020B0604020202020204" pitchFamily="34" charset="0"/>
                  </a:rPr>
                  <a:t>Clevger Apparatus Hydrodistillation </a:t>
                </a:r>
                <a:r>
                  <a:rPr lang="en-IN" altLang="en-US" sz="1600" baseline="30000" dirty="0" smtClean="0">
                    <a:latin typeface="Arial" panose="020B0604020202020204" pitchFamily="34" charset="0"/>
                  </a:rPr>
                  <a:t>[1]</a:t>
                </a:r>
                <a:endParaRPr lang="en-IN" altLang="en-US" sz="1600" baseline="30000" dirty="0">
                  <a:latin typeface="Arial" panose="020B0604020202020204" pitchFamily="34" charset="0"/>
                </a:endParaRPr>
              </a:p>
            </p:txBody>
          </p:sp>
          <p:pic>
            <p:nvPicPr>
              <p:cNvPr id="181" name="Picture 180"/>
              <p:cNvPicPr>
                <a:picLocks noChangeAspect="1"/>
              </p:cNvPicPr>
              <p:nvPr/>
            </p:nvPicPr>
            <p:blipFill>
              <a:blip r:embed="rId13"/>
              <a:srcRect l="631" t="-409" r="675" b="4410"/>
              <a:stretch>
                <a:fillRect/>
              </a:stretch>
            </p:blipFill>
            <p:spPr>
              <a:xfrm>
                <a:off x="4503137" y="18463475"/>
                <a:ext cx="8279574" cy="8582219"/>
              </a:xfrm>
              <a:prstGeom prst="ellipse">
                <a:avLst/>
              </a:prstGeom>
              <a:ln w="38100">
                <a:solidFill>
                  <a:schemeClr val="accent4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82" name="Text Box 21"/>
              <p:cNvSpPr txBox="1"/>
              <p:nvPr/>
            </p:nvSpPr>
            <p:spPr>
              <a:xfrm rot="10800000">
                <a:off x="7909994" y="19069150"/>
                <a:ext cx="653752" cy="241553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1600" b="1"/>
                  <a:t>β-caryophyllene</a:t>
                </a:r>
              </a:p>
            </p:txBody>
          </p:sp>
          <p:sp>
            <p:nvSpPr>
              <p:cNvPr id="185" name="Text Box 22"/>
              <p:cNvSpPr txBox="1"/>
              <p:nvPr/>
            </p:nvSpPr>
            <p:spPr>
              <a:xfrm rot="12000000">
                <a:off x="9029203" y="19286907"/>
                <a:ext cx="653752" cy="217967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1600" b="1" dirty="0">
                    <a:latin typeface="Shruti" charset="0"/>
                    <a:cs typeface="Shruti" charset="0"/>
                  </a:rPr>
                  <a:t>α-humulene</a:t>
                </a:r>
              </a:p>
            </p:txBody>
          </p:sp>
          <p:sp>
            <p:nvSpPr>
              <p:cNvPr id="188" name="Text Box 24"/>
              <p:cNvSpPr txBox="1"/>
              <p:nvPr/>
            </p:nvSpPr>
            <p:spPr>
              <a:xfrm rot="13260000">
                <a:off x="9970212" y="19604487"/>
                <a:ext cx="653752" cy="217967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endParaRPr lang="en-US" sz="1600" b="1"/>
              </a:p>
            </p:txBody>
          </p:sp>
          <p:sp>
            <p:nvSpPr>
              <p:cNvPr id="189" name="Text Box 35"/>
              <p:cNvSpPr txBox="1"/>
              <p:nvPr/>
            </p:nvSpPr>
            <p:spPr>
              <a:xfrm rot="13140000">
                <a:off x="10008917" y="19357248"/>
                <a:ext cx="653752" cy="250778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1600" b="1">
                    <a:latin typeface="Shruti" charset="0"/>
                    <a:cs typeface="Shruti" charset="0"/>
                  </a:rPr>
                  <a:t>ge</a:t>
                </a:r>
                <a:r>
                  <a:rPr lang="en-IN" altLang="en-US" sz="1600" b="1">
                    <a:latin typeface="Shruti" charset="0"/>
                    <a:cs typeface="Shruti" charset="0"/>
                  </a:rPr>
                  <a:t>rmacrene </a:t>
                </a:r>
                <a:r>
                  <a:rPr lang="en-IN" altLang="en-US" sz="1600" b="1"/>
                  <a:t>D</a:t>
                </a:r>
              </a:p>
            </p:txBody>
          </p:sp>
          <p:sp>
            <p:nvSpPr>
              <p:cNvPr id="190" name="Text Box 43"/>
              <p:cNvSpPr txBox="1"/>
              <p:nvPr/>
            </p:nvSpPr>
            <p:spPr>
              <a:xfrm rot="20760000">
                <a:off x="10470536" y="21361506"/>
                <a:ext cx="1549362" cy="51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altLang="en-US" sz="1600" b="1" dirty="0"/>
                  <a:t>davanone</a:t>
                </a:r>
              </a:p>
            </p:txBody>
          </p:sp>
          <p:sp>
            <p:nvSpPr>
              <p:cNvPr id="191" name="Text Box 46"/>
              <p:cNvSpPr txBox="1"/>
              <p:nvPr/>
            </p:nvSpPr>
            <p:spPr>
              <a:xfrm>
                <a:off x="10122906" y="22559153"/>
                <a:ext cx="2234762" cy="51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193" name="Text Box 47"/>
              <p:cNvSpPr txBox="1"/>
              <p:nvPr/>
            </p:nvSpPr>
            <p:spPr>
              <a:xfrm>
                <a:off x="9887015" y="22457223"/>
                <a:ext cx="2756573" cy="51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altLang="en-US" sz="1600" b="1">
                    <a:latin typeface="Shruti" charset="0"/>
                    <a:cs typeface="Shruti" charset="0"/>
                  </a:rPr>
                  <a:t>γ-curcumene</a:t>
                </a:r>
              </a:p>
            </p:txBody>
          </p:sp>
          <p:sp>
            <p:nvSpPr>
              <p:cNvPr id="194" name="Text Box 48"/>
              <p:cNvSpPr txBox="1"/>
              <p:nvPr/>
            </p:nvSpPr>
            <p:spPr>
              <a:xfrm rot="1140000">
                <a:off x="9833702" y="23401763"/>
                <a:ext cx="2234762" cy="51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195" name="Text Box 52"/>
              <p:cNvSpPr txBox="1"/>
              <p:nvPr/>
            </p:nvSpPr>
            <p:spPr>
              <a:xfrm rot="3540000">
                <a:off x="8556033" y="24576985"/>
                <a:ext cx="1493969" cy="887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altLang="en-US" sz="1600" b="1" dirty="0">
                    <a:latin typeface="Shruti" charset="0"/>
                    <a:cs typeface="Shruti" charset="0"/>
                  </a:rPr>
                  <a:t>sabinene</a:t>
                </a:r>
              </a:p>
            </p:txBody>
          </p:sp>
          <p:sp>
            <p:nvSpPr>
              <p:cNvPr id="196" name="Text Box 53"/>
              <p:cNvSpPr txBox="1"/>
              <p:nvPr/>
            </p:nvSpPr>
            <p:spPr>
              <a:xfrm rot="1080000">
                <a:off x="9765418" y="23397972"/>
                <a:ext cx="1827612" cy="51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altLang="en-US" sz="1600" b="1">
                    <a:latin typeface="Shruti" charset="0"/>
                    <a:cs typeface="Shruti" charset="0"/>
                  </a:rPr>
                  <a:t>β-elemene</a:t>
                </a:r>
              </a:p>
            </p:txBody>
          </p:sp>
          <p:sp>
            <p:nvSpPr>
              <p:cNvPr id="197" name="Text Box 54"/>
              <p:cNvSpPr txBox="1"/>
              <p:nvPr/>
            </p:nvSpPr>
            <p:spPr>
              <a:xfrm rot="2400000">
                <a:off x="9576997" y="24392409"/>
                <a:ext cx="1903930" cy="51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altLang="en-US" sz="1600" b="1">
                    <a:latin typeface="Shruti" charset="0"/>
                    <a:cs typeface="Shruti" charset="0"/>
                  </a:rPr>
                  <a:t>γ-cadinene</a:t>
                </a:r>
              </a:p>
            </p:txBody>
          </p:sp>
          <p:sp>
            <p:nvSpPr>
              <p:cNvPr id="198" name="Text Box 55"/>
              <p:cNvSpPr txBox="1"/>
              <p:nvPr/>
            </p:nvSpPr>
            <p:spPr>
              <a:xfrm>
                <a:off x="8325119" y="24382074"/>
                <a:ext cx="653752" cy="231276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1600" b="1">
                    <a:latin typeface="Shruti" charset="0"/>
                    <a:cs typeface="Shruti" charset="0"/>
                  </a:rPr>
                  <a:t>1-octen</a:t>
                </a:r>
                <a:r>
                  <a:rPr lang="en-IN" altLang="en-US" sz="1600" b="1">
                    <a:latin typeface="Shruti" charset="0"/>
                    <a:cs typeface="Shruti" charset="0"/>
                  </a:rPr>
                  <a:t>-</a:t>
                </a:r>
                <a:r>
                  <a:rPr lang="en-US" sz="1600" b="1">
                    <a:latin typeface="Shruti" charset="0"/>
                    <a:cs typeface="Shruti" charset="0"/>
                  </a:rPr>
                  <a:t>3-ol</a:t>
                </a:r>
              </a:p>
            </p:txBody>
          </p:sp>
          <p:sp>
            <p:nvSpPr>
              <p:cNvPr id="199" name="Text Box 59"/>
              <p:cNvSpPr txBox="1"/>
              <p:nvPr/>
            </p:nvSpPr>
            <p:spPr>
              <a:xfrm rot="12240000">
                <a:off x="7373214" y="24128516"/>
                <a:ext cx="653752" cy="178417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1600" b="1">
                    <a:latin typeface="Shruti" charset="0"/>
                    <a:cs typeface="Shruti" charset="0"/>
                  </a:rPr>
                  <a:t>myrcene</a:t>
                </a:r>
              </a:p>
            </p:txBody>
          </p:sp>
          <p:sp>
            <p:nvSpPr>
              <p:cNvPr id="200" name="Text Box 60"/>
              <p:cNvSpPr txBox="1"/>
              <p:nvPr/>
            </p:nvSpPr>
            <p:spPr>
              <a:xfrm rot="14340000">
                <a:off x="6643694" y="23621915"/>
                <a:ext cx="655566" cy="1752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1600" b="1">
                    <a:latin typeface="Shruti" charset="0"/>
                    <a:cs typeface="Shruti" charset="0"/>
                  </a:rPr>
                  <a:t>1,8-cineo</a:t>
                </a:r>
                <a:r>
                  <a:rPr lang="en-IN" altLang="en-US" sz="1600" b="1">
                    <a:latin typeface="Shruti" charset="0"/>
                    <a:cs typeface="Shruti" charset="0"/>
                  </a:rPr>
                  <a:t>l</a:t>
                </a:r>
                <a:r>
                  <a:rPr lang="en-US" sz="1600" b="1">
                    <a:latin typeface="Shruti" charset="0"/>
                    <a:cs typeface="Shruti" charset="0"/>
                  </a:rPr>
                  <a:t>e</a:t>
                </a:r>
              </a:p>
            </p:txBody>
          </p:sp>
          <p:sp>
            <p:nvSpPr>
              <p:cNvPr id="201" name="Text Box 61"/>
              <p:cNvSpPr txBox="1"/>
              <p:nvPr/>
            </p:nvSpPr>
            <p:spPr>
              <a:xfrm rot="20220000">
                <a:off x="5784474" y="23688533"/>
                <a:ext cx="1108617" cy="88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Shruti" charset="0"/>
                    <a:cs typeface="Shruti" charset="0"/>
                  </a:rPr>
                  <a:t>linalool</a:t>
                </a:r>
              </a:p>
            </p:txBody>
          </p:sp>
          <p:sp>
            <p:nvSpPr>
              <p:cNvPr id="202" name="Text Box 62"/>
              <p:cNvSpPr txBox="1"/>
              <p:nvPr/>
            </p:nvSpPr>
            <p:spPr>
              <a:xfrm rot="21060000">
                <a:off x="5528133" y="22845868"/>
                <a:ext cx="1621299" cy="51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>
                    <a:latin typeface="Shruti" charset="0"/>
                    <a:cs typeface="Shruti" charset="0"/>
                  </a:rPr>
                  <a:t>β-pinene</a:t>
                </a:r>
              </a:p>
            </p:txBody>
          </p:sp>
          <p:sp>
            <p:nvSpPr>
              <p:cNvPr id="203" name="Text Box 63"/>
              <p:cNvSpPr txBox="1"/>
              <p:nvPr/>
            </p:nvSpPr>
            <p:spPr>
              <a:xfrm rot="840000">
                <a:off x="5102725" y="22070358"/>
                <a:ext cx="2471750" cy="88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Shruti" charset="0"/>
                    <a:cs typeface="Shruti" charset="0"/>
                  </a:rPr>
                  <a:t>α-</a:t>
                </a:r>
                <a:r>
                  <a:rPr lang="en-US" sz="1600" b="1" dirty="0" err="1">
                    <a:latin typeface="Shruti" charset="0"/>
                    <a:cs typeface="Shruti" charset="0"/>
                  </a:rPr>
                  <a:t>phellandrene</a:t>
                </a:r>
                <a:endParaRPr lang="en-US" sz="1600" b="1" dirty="0">
                  <a:latin typeface="Shruti" charset="0"/>
                  <a:cs typeface="Shruti" charset="0"/>
                </a:endParaRPr>
              </a:p>
            </p:txBody>
          </p:sp>
          <p:sp>
            <p:nvSpPr>
              <p:cNvPr id="204" name="Text Box 64"/>
              <p:cNvSpPr txBox="1"/>
              <p:nvPr/>
            </p:nvSpPr>
            <p:spPr>
              <a:xfrm rot="1860000">
                <a:off x="5849106" y="21177555"/>
                <a:ext cx="1549363" cy="88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Shruti" charset="0"/>
                    <a:cs typeface="Shruti" charset="0"/>
                  </a:rPr>
                  <a:t>limonene</a:t>
                </a:r>
              </a:p>
            </p:txBody>
          </p:sp>
          <p:sp>
            <p:nvSpPr>
              <p:cNvPr id="205" name="Text Box 65"/>
              <p:cNvSpPr txBox="1"/>
              <p:nvPr/>
            </p:nvSpPr>
            <p:spPr>
              <a:xfrm rot="3180000">
                <a:off x="6496637" y="20532891"/>
                <a:ext cx="2122812" cy="513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>
                    <a:latin typeface="Shruti" charset="0"/>
                    <a:cs typeface="Shruti" charset="0"/>
                  </a:rPr>
                  <a:t>α-terpineol</a:t>
                </a:r>
              </a:p>
            </p:txBody>
          </p:sp>
          <p:sp>
            <p:nvSpPr>
              <p:cNvPr id="206" name="Text Box 71"/>
              <p:cNvSpPr txBox="1"/>
              <p:nvPr/>
            </p:nvSpPr>
            <p:spPr>
              <a:xfrm>
                <a:off x="7287711" y="21690894"/>
                <a:ext cx="2443563" cy="2269989"/>
              </a:xfrm>
              <a:prstGeom prst="ellipse">
                <a:avLst/>
              </a:prstGeom>
              <a:solidFill>
                <a:schemeClr val="accent4">
                  <a:alpha val="66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altLang="en-US" sz="1600" b="1" dirty="0" smtClean="0">
                  <a:latin typeface="Shruti" charset="0"/>
                  <a:cs typeface="Shruti" charset="0"/>
                </a:endParaRPr>
              </a:p>
              <a:p>
                <a:pPr algn="ctr"/>
                <a:endParaRPr lang="en-IN" altLang="en-US" sz="1600" b="1" dirty="0">
                  <a:latin typeface="Shruti" charset="0"/>
                  <a:cs typeface="Shruti" charset="0"/>
                </a:endParaRPr>
              </a:p>
              <a:p>
                <a:pPr algn="ctr"/>
                <a:r>
                  <a:rPr lang="en-IN" altLang="en-US" sz="1600" b="1" dirty="0" smtClean="0">
                    <a:latin typeface="Shruti" charset="0"/>
                    <a:cs typeface="Shruti" charset="0"/>
                  </a:rPr>
                  <a:t>Compound</a:t>
                </a:r>
                <a:endParaRPr lang="en-IN" altLang="en-US" sz="1600" b="1" dirty="0">
                  <a:latin typeface="Shruti" charset="0"/>
                  <a:cs typeface="Shruti" charset="0"/>
                </a:endParaRPr>
              </a:p>
              <a:p>
                <a:pPr algn="just"/>
                <a:r>
                  <a:rPr lang="en-IN" altLang="en-US" sz="1600" dirty="0" smtClean="0">
                    <a:latin typeface="Shruti" charset="0"/>
                    <a:cs typeface="Shruti" charset="0"/>
                  </a:rPr>
                  <a:t>     (</a:t>
                </a:r>
                <a:r>
                  <a:rPr lang="en-IN" altLang="en-US" sz="1600" dirty="0" smtClean="0">
                    <a:latin typeface="Shruti" charset="0"/>
                    <a:cs typeface="Shruti" charset="0"/>
                  </a:rPr>
                  <a:t>7000+)</a:t>
                </a:r>
              </a:p>
              <a:p>
                <a:pPr algn="just"/>
                <a:endParaRPr lang="en-IN" altLang="en-US" sz="1600" dirty="0">
                  <a:latin typeface="Shruti" charset="0"/>
                  <a:cs typeface="Shruti" charset="0"/>
                </a:endParaRPr>
              </a:p>
            </p:txBody>
          </p:sp>
        </p:grpSp>
        <p:sp>
          <p:nvSpPr>
            <p:cNvPr id="273" name="TextBox 272"/>
            <p:cNvSpPr txBox="1"/>
            <p:nvPr/>
          </p:nvSpPr>
          <p:spPr>
            <a:xfrm>
              <a:off x="6014867" y="34399985"/>
              <a:ext cx="1592281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Compound</a:t>
              </a:r>
              <a:endParaRPr lang="en-US" sz="1800" b="1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73164" y="25341846"/>
              <a:ext cx="1309956" cy="115271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63438" y="24508496"/>
              <a:ext cx="1592964" cy="180079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89401" y="25284667"/>
              <a:ext cx="923302" cy="152344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365578" y="26114314"/>
              <a:ext cx="521350" cy="132944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3459588">
              <a:off x="3583714" y="30773968"/>
              <a:ext cx="1601876" cy="503983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64" name="Rectangle 63"/>
            <p:cNvSpPr/>
            <p:nvPr/>
          </p:nvSpPr>
          <p:spPr>
            <a:xfrm>
              <a:off x="7856402" y="25476223"/>
              <a:ext cx="644160" cy="734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4271981" y="27439698"/>
              <a:ext cx="419556" cy="713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4885237" y="26210871"/>
              <a:ext cx="694468" cy="1106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569953" y="27817796"/>
              <a:ext cx="748197" cy="3632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 rot="3145722">
              <a:off x="9890333" y="29924942"/>
              <a:ext cx="870146" cy="3632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9630521" y="26210871"/>
              <a:ext cx="976438" cy="1440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9782921" y="26363271"/>
              <a:ext cx="976438" cy="1454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 rot="4821233">
              <a:off x="6666541" y="31562782"/>
              <a:ext cx="781651" cy="368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 rot="7059296">
              <a:off x="5954134" y="31153208"/>
              <a:ext cx="785248" cy="3730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 rot="1925920">
              <a:off x="4262470" y="32229296"/>
              <a:ext cx="2803132" cy="154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 rot="5608691">
              <a:off x="7223748" y="31512349"/>
              <a:ext cx="870146" cy="3632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 rot="4202728">
              <a:off x="7833245" y="31418279"/>
              <a:ext cx="870146" cy="3632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426367" y="31712825"/>
              <a:ext cx="1071239" cy="1071239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17812448">
              <a:off x="5730848" y="32057477"/>
              <a:ext cx="586940" cy="123502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709395" y="32821994"/>
              <a:ext cx="1471959" cy="44060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267768" y="32152890"/>
              <a:ext cx="980850" cy="120217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221128" y="31602540"/>
              <a:ext cx="1385831" cy="138583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0214644" y="30515705"/>
              <a:ext cx="1521473" cy="152147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0569953" y="28922324"/>
              <a:ext cx="1668260" cy="166826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 rot="3506282">
              <a:off x="10242516" y="27294989"/>
              <a:ext cx="2473122" cy="1144585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9756302" y="25397220"/>
              <a:ext cx="1627302" cy="1627302"/>
            </a:xfrm>
            <a:prstGeom prst="rect">
              <a:avLst/>
            </a:prstGeom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13885534" y="34200960"/>
            <a:ext cx="5983361" cy="2611789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7" name="TextBox 206"/>
          <p:cNvSpPr txBox="1"/>
          <p:nvPr/>
        </p:nvSpPr>
        <p:spPr>
          <a:xfrm>
            <a:off x="26955323" y="34112798"/>
            <a:ext cx="1592281" cy="3693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Profile </a:t>
            </a:r>
            <a:endParaRPr lang="en-US" sz="18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2053906" y="5642472"/>
            <a:ext cx="25616558" cy="175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Plants are capable of generating a diverse spectrum of volatile organic compounds for maintaining communication and fruitful adaptive interaction with their environment.  These are proven to be important protective and </a:t>
            </a:r>
            <a:r>
              <a:rPr lang="en-US" sz="3600" dirty="0" err="1" smtClean="0"/>
              <a:t>signalling</a:t>
            </a:r>
            <a:r>
              <a:rPr lang="en-US" sz="3600" dirty="0" smtClean="0"/>
              <a:t> </a:t>
            </a:r>
            <a:r>
              <a:rPr lang="en-US" sz="3600" dirty="0" smtClean="0"/>
              <a:t>molecules &amp; constitute a platform for plant–plant interaction. For 13 years,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in NIPGR, has captured the plant literature on </a:t>
            </a:r>
            <a:r>
              <a:rPr lang="en-US" sz="3600" dirty="0" err="1" smtClean="0"/>
              <a:t>terpenes</a:t>
            </a:r>
            <a:r>
              <a:rPr lang="en-US" sz="3600" dirty="0" smtClean="0"/>
              <a:t> (class of phytochemicals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01747" y="30890847"/>
            <a:ext cx="716489" cy="150462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398026" y="32395474"/>
            <a:ext cx="1034444" cy="104613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TextBox 12"/>
          <p:cNvSpPr txBox="1"/>
          <p:nvPr/>
        </p:nvSpPr>
        <p:spPr>
          <a:xfrm>
            <a:off x="3521324" y="43064275"/>
            <a:ext cx="8744463" cy="523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1"/>
              </a:rPr>
              <a:t>https://tigr2ess.globalfood.cam.ac.uk/news/adventures-r-reflections-tigr2ess-workshop-r-genomics-and-data-</a:t>
            </a:r>
            <a:r>
              <a:rPr lang="en-US" sz="1400" dirty="0" smtClean="0">
                <a:hlinkClick r:id="rId31"/>
              </a:rPr>
              <a:t>mining</a:t>
            </a:r>
            <a:endParaRPr lang="en-US" sz="1400" dirty="0" smtClean="0"/>
          </a:p>
          <a:p>
            <a:endParaRPr lang="en-US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601747" y="7996946"/>
            <a:ext cx="21227791" cy="2062103"/>
            <a:chOff x="3592137" y="7996947"/>
            <a:chExt cx="21875139" cy="1986189"/>
          </a:xfrm>
        </p:grpSpPr>
        <p:sp>
          <p:nvSpPr>
            <p:cNvPr id="12" name="TextBox 11"/>
            <p:cNvSpPr txBox="1"/>
            <p:nvPr/>
          </p:nvSpPr>
          <p:spPr>
            <a:xfrm>
              <a:off x="3592137" y="7996947"/>
              <a:ext cx="21875139" cy="1986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In 2019-02 [1] GY, VL, AK collaborated with </a:t>
              </a:r>
              <a:r>
                <a:rPr lang="en-US" sz="3200" dirty="0"/>
                <a:t>ContentMine/</a:t>
              </a:r>
              <a:r>
                <a:rPr lang="en-US" sz="3200" dirty="0" smtClean="0"/>
                <a:t>PMR to run a                    workshop on mining the plant literature. We deployed  Open </a:t>
              </a:r>
              <a:r>
                <a:rPr lang="en-US" sz="3200" b="1" dirty="0" smtClean="0"/>
                <a:t>text-mining</a:t>
              </a:r>
              <a:r>
                <a:rPr lang="en-US" sz="3200" dirty="0" smtClean="0"/>
                <a:t> tools (</a:t>
              </a:r>
              <a:r>
                <a:rPr lang="en-US" sz="3200" dirty="0" err="1" smtClean="0"/>
                <a:t>ContentMine’s</a:t>
              </a:r>
              <a:r>
                <a:rPr lang="en-US" sz="3200" dirty="0" smtClean="0"/>
                <a:t> </a:t>
              </a:r>
              <a:r>
                <a:rPr lang="en-US" sz="3200" b="1" dirty="0" err="1" smtClean="0">
                  <a:latin typeface="Courier New"/>
                  <a:cs typeface="Courier New"/>
                </a:rPr>
                <a:t>getpapers</a:t>
              </a:r>
              <a:r>
                <a:rPr lang="en-US" sz="3200" b="1" dirty="0" smtClean="0">
                  <a:latin typeface="Courier New"/>
                  <a:cs typeface="Courier New"/>
                </a:rPr>
                <a:t>, AMI</a:t>
              </a:r>
              <a:r>
                <a:rPr lang="en-US" sz="3200" dirty="0" smtClean="0"/>
                <a:t>) and used Wikipedia/Wikidata to create WikiFactMine </a:t>
              </a:r>
              <a:r>
                <a:rPr lang="en-US" sz="3200" b="1" dirty="0" smtClean="0"/>
                <a:t>dictionaries </a:t>
              </a:r>
              <a:r>
                <a:rPr lang="en-US" sz="3200" dirty="0" smtClean="0"/>
                <a:t>(e.g. pests</a:t>
              </a:r>
              <a:r>
                <a:rPr lang="en-US" sz="3200" dirty="0"/>
                <a:t>, microorganisms, </a:t>
              </a:r>
              <a:r>
                <a:rPr lang="en-US" sz="3200" dirty="0" err="1"/>
                <a:t>soiltypes</a:t>
              </a:r>
              <a:r>
                <a:rPr lang="en-US" sz="3200" dirty="0"/>
                <a:t>, invasive species, </a:t>
              </a:r>
              <a:r>
                <a:rPr lang="en-US" sz="3200" dirty="0" smtClean="0"/>
                <a:t>spices</a:t>
              </a:r>
              <a:r>
                <a:rPr lang="mr-IN" sz="3200" dirty="0" smtClean="0"/>
                <a:t>…</a:t>
              </a:r>
              <a:r>
                <a:rPr lang="en-GB" sz="3200" dirty="0" smtClean="0"/>
                <a:t>) and showed that Open semantic text-mining was robust and could be deployed in many areas of Plant Science.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6016158" y="8170693"/>
              <a:ext cx="1581169" cy="539547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478177" y="10642798"/>
            <a:ext cx="25285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Wikidata</a:t>
            </a:r>
            <a:r>
              <a:rPr lang="en-US" sz="3200" dirty="0" smtClean="0"/>
              <a:t> (a Wikimedia project) has over 50 million </a:t>
            </a:r>
            <a:r>
              <a:rPr lang="en-US" sz="3200" b="1" dirty="0" smtClean="0"/>
              <a:t>items</a:t>
            </a:r>
            <a:r>
              <a:rPr lang="en-US" sz="3200" dirty="0" smtClean="0"/>
              <a:t> of Open semantic information including on Open Plant Science. </a:t>
            </a:r>
            <a:r>
              <a:rPr lang="en-US" sz="3200" b="1" dirty="0" smtClean="0"/>
              <a:t>Items </a:t>
            </a:r>
            <a:r>
              <a:rPr lang="en-US" sz="3200" dirty="0" smtClean="0"/>
              <a:t>have unique identifiers (</a:t>
            </a:r>
            <a:r>
              <a:rPr lang="en-US" sz="3200" b="1" dirty="0" smtClean="0"/>
              <a:t>Q numbers</a:t>
            </a:r>
            <a:r>
              <a:rPr lang="en-US" sz="3200" dirty="0" smtClean="0"/>
              <a:t>) related by </a:t>
            </a:r>
            <a:r>
              <a:rPr lang="en-US" sz="3200" b="1" dirty="0" smtClean="0"/>
              <a:t>properties (P).</a:t>
            </a:r>
          </a:p>
          <a:p>
            <a:r>
              <a:rPr lang="en-US" sz="3200" b="1" dirty="0" smtClean="0"/>
              <a:t>Example: “</a:t>
            </a:r>
            <a:r>
              <a:rPr lang="en-US" sz="3200" dirty="0" smtClean="0"/>
              <a:t>the invasive species </a:t>
            </a:r>
            <a:r>
              <a:rPr lang="en-US" sz="3200" i="1" dirty="0" smtClean="0"/>
              <a:t>Lantana </a:t>
            </a:r>
            <a:r>
              <a:rPr lang="en-US" sz="3200" i="1" dirty="0" err="1" smtClean="0"/>
              <a:t>camara</a:t>
            </a:r>
            <a:r>
              <a:rPr lang="en-US" sz="3200" i="1" dirty="0" smtClean="0"/>
              <a:t> </a:t>
            </a:r>
            <a:r>
              <a:rPr lang="en-US" sz="3200" dirty="0" smtClean="0"/>
              <a:t>has </a:t>
            </a:r>
            <a:r>
              <a:rPr lang="en-US" sz="3200" dirty="0">
                <a:hlinkClick r:id="rId33" tooltip="Property:P5626"/>
              </a:rPr>
              <a:t>Global Invasive Species Database ID</a:t>
            </a:r>
            <a:r>
              <a:rPr lang="en-US" sz="3200" dirty="0"/>
              <a:t> </a:t>
            </a:r>
            <a:r>
              <a:rPr lang="en-US" sz="3200" dirty="0" smtClean="0"/>
              <a:t> 56”  is represented by the triple:</a:t>
            </a:r>
            <a:br>
              <a:rPr lang="en-US" sz="3200" dirty="0" smtClean="0"/>
            </a:br>
            <a:r>
              <a:rPr lang="en-US" sz="3600" dirty="0" smtClean="0"/>
              <a:t>    </a:t>
            </a:r>
            <a:r>
              <a:rPr lang="is-IS" sz="3600" b="1" dirty="0" smtClean="0">
                <a:latin typeface="Courier New"/>
                <a:cs typeface="Courier New"/>
              </a:rPr>
              <a:t>Q332469</a:t>
            </a:r>
            <a:r>
              <a:rPr lang="en-US" sz="3600" i="1" dirty="0" smtClean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P5626 “56”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This is creating a global knowledge graph.</a:t>
            </a:r>
            <a:endParaRPr lang="en-US" sz="3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68791" y="15427155"/>
            <a:ext cx="221314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EssoilDB</a:t>
            </a:r>
            <a:r>
              <a:rPr lang="en-US" sz="2000" b="1" dirty="0" smtClean="0">
                <a:solidFill>
                  <a:srgbClr val="FF0000"/>
                </a:solidFill>
              </a:rPr>
              <a:t> table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037008" y="15824114"/>
            <a:ext cx="184315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dictionary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13934" y="14401654"/>
            <a:ext cx="9003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TextMining</a:t>
            </a:r>
            <a:r>
              <a:rPr lang="en-US" sz="4000" b="1" dirty="0" smtClean="0"/>
              <a:t> uses E2.0 and also builds E2.0</a:t>
            </a:r>
            <a:endParaRPr lang="en-US" sz="40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24022856" y="39516839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Rexammples</a:t>
            </a:r>
            <a:r>
              <a:rPr lang="en-US" sz="2000" dirty="0" smtClean="0"/>
              <a:t> of </a:t>
            </a:r>
            <a:r>
              <a:rPr lang="en-US" sz="2000" dirty="0" err="1" smtClean="0"/>
              <a:t>querries</a:t>
            </a:r>
            <a:r>
              <a:rPr lang="en-US" sz="2000" dirty="0" smtClean="0"/>
              <a:t> PMR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26253" y="41026877"/>
            <a:ext cx="263260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Funding and thanks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080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483</Words>
  <Application>Microsoft Macintosh PowerPoint</Application>
  <PresentationFormat>Custom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138</cp:revision>
  <dcterms:created xsi:type="dcterms:W3CDTF">2019-07-22T15:46:39Z</dcterms:created>
  <dcterms:modified xsi:type="dcterms:W3CDTF">2019-07-24T10:04:02Z</dcterms:modified>
</cp:coreProperties>
</file>