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5213" cy="42811700"/>
  <p:notesSz cx="6858000" cy="9144000"/>
  <p:defaultTextStyle>
    <a:defPPr>
      <a:defRPr lang="en-US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>
    <p:restoredLeft sz="34610" autoAdjust="0"/>
    <p:restoredTop sz="86430" autoAdjust="0"/>
  </p:normalViewPr>
  <p:slideViewPr>
    <p:cSldViewPr snapToGrid="0" snapToObjects="1">
      <p:cViewPr>
        <p:scale>
          <a:sx n="60" d="100"/>
          <a:sy n="60" d="100"/>
        </p:scale>
        <p:origin x="-72" y="12384"/>
      </p:cViewPr>
      <p:guideLst>
        <p:guide orient="horz" pos="13484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95EB0-CE63-694D-AAF3-FA4D35E1C657}" type="datetimeFigureOut">
              <a:rPr lang="en-US" smtClean="0"/>
              <a:t>24/07/19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0CE09-7B4A-6042-B6F8-6009C7314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12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=.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0CE09-7B4A-6042-B6F8-6009C7314F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23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9379"/>
            <a:ext cx="25733931" cy="917676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9963"/>
            <a:ext cx="21192649" cy="10940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24/07/19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9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24/07/19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9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9529" y="1714456"/>
            <a:ext cx="6811923" cy="36528687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761" y="1714456"/>
            <a:ext cx="19931182" cy="3652868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24/07/19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2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24/07/19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1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10485"/>
            <a:ext cx="25733931" cy="850287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5428"/>
            <a:ext cx="25733931" cy="936505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7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3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5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6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24/07/19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5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761" y="9989400"/>
            <a:ext cx="13371552" cy="2825374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89900" y="9989400"/>
            <a:ext cx="13371552" cy="2825374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24/07/19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3085"/>
            <a:ext cx="13376810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6859"/>
            <a:ext cx="13376810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9583085"/>
            <a:ext cx="13382065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13576859"/>
            <a:ext cx="13382065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24/07/19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2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24/07/19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3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24/07/19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7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1704540"/>
            <a:ext cx="9960336" cy="7254205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543"/>
            <a:ext cx="16924685" cy="3653860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8958748"/>
            <a:ext cx="9960336" cy="29284395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24/07/19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3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8190"/>
            <a:ext cx="18165128" cy="353791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5305"/>
            <a:ext cx="18165128" cy="25687020"/>
          </a:xfrm>
        </p:spPr>
        <p:txBody>
          <a:bodyPr/>
          <a:lstStyle>
            <a:lvl1pPr marL="0" indent="0">
              <a:buNone/>
              <a:defRPr sz="14600"/>
            </a:lvl1pPr>
            <a:lvl2pPr marL="2088170" indent="0">
              <a:buNone/>
              <a:defRPr sz="12800"/>
            </a:lvl2pPr>
            <a:lvl3pPr marL="4176339" indent="0">
              <a:buNone/>
              <a:defRPr sz="11000"/>
            </a:lvl3pPr>
            <a:lvl4pPr marL="6264509" indent="0">
              <a:buNone/>
              <a:defRPr sz="9100"/>
            </a:lvl4pPr>
            <a:lvl5pPr marL="8352678" indent="0">
              <a:buNone/>
              <a:defRPr sz="9100"/>
            </a:lvl5pPr>
            <a:lvl6pPr marL="10440848" indent="0">
              <a:buNone/>
              <a:defRPr sz="9100"/>
            </a:lvl6pPr>
            <a:lvl7pPr marL="12529017" indent="0">
              <a:buNone/>
              <a:defRPr sz="9100"/>
            </a:lvl7pPr>
            <a:lvl8pPr marL="14617187" indent="0">
              <a:buNone/>
              <a:defRPr sz="9100"/>
            </a:lvl8pPr>
            <a:lvl9pPr marL="16705356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506104"/>
            <a:ext cx="18165128" cy="5024426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24/07/19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8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 vert="horz" lIns="417634" tIns="208817" rIns="417634" bIns="208817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9400"/>
            <a:ext cx="27247692" cy="28253743"/>
          </a:xfrm>
          <a:prstGeom prst="rect">
            <a:avLst/>
          </a:prstGeom>
        </p:spPr>
        <p:txBody>
          <a:bodyPr vert="horz" lIns="417634" tIns="208817" rIns="417634" bIns="208817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86375-1030-984A-BC9B-F6D70871E3B9}" type="datetimeFigureOut">
              <a:rPr lang="en-US" smtClean="0"/>
              <a:pPr/>
              <a:t>24/07/19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4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26" Type="http://schemas.openxmlformats.org/officeDocument/2006/relationships/image" Target="../media/image24.png"/><Relationship Id="rId27" Type="http://schemas.openxmlformats.org/officeDocument/2006/relationships/image" Target="../media/image25.png"/><Relationship Id="rId28" Type="http://schemas.openxmlformats.org/officeDocument/2006/relationships/image" Target="../media/image26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30" Type="http://schemas.openxmlformats.org/officeDocument/2006/relationships/hyperlink" Target="https://orcid.org/0000-0003-3386-3972" TargetMode="External"/><Relationship Id="rId31" Type="http://schemas.openxmlformats.org/officeDocument/2006/relationships/image" Target="../media/image28.png"/><Relationship Id="rId32" Type="http://schemas.openxmlformats.org/officeDocument/2006/relationships/image" Target="../media/image29.png"/><Relationship Id="rId9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5.tiff"/><Relationship Id="rId8" Type="http://schemas.openxmlformats.org/officeDocument/2006/relationships/image" Target="../media/image6.tiff"/><Relationship Id="rId33" Type="http://schemas.openxmlformats.org/officeDocument/2006/relationships/image" Target="../media/image30.png"/><Relationship Id="rId34" Type="http://schemas.openxmlformats.org/officeDocument/2006/relationships/image" Target="../media/image31.png"/><Relationship Id="rId35" Type="http://schemas.openxmlformats.org/officeDocument/2006/relationships/image" Target="../media/image32.png"/><Relationship Id="rId36" Type="http://schemas.openxmlformats.org/officeDocument/2006/relationships/image" Target="../media/image33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jpe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37" Type="http://schemas.openxmlformats.org/officeDocument/2006/relationships/image" Target="../media/image34.png"/><Relationship Id="rId38" Type="http://schemas.openxmlformats.org/officeDocument/2006/relationships/image" Target="../media/image35.png"/><Relationship Id="rId39" Type="http://schemas.openxmlformats.org/officeDocument/2006/relationships/hyperlink" Target="https://tigr2ess.globalfood.cam.ac.uk/news/adventures-r-reflections-tigr2ess-workshop-r-genomics-and-data-mining" TargetMode="External"/><Relationship Id="rId40" Type="http://schemas.openxmlformats.org/officeDocument/2006/relationships/hyperlink" Target="http://github.com/contentmine" TargetMode="External"/><Relationship Id="rId41" Type="http://schemas.openxmlformats.org/officeDocument/2006/relationships/hyperlink" Target="http://github.com/petermr/normami" TargetMode="External"/><Relationship Id="rId42" Type="http://schemas.openxmlformats.org/officeDocument/2006/relationships/hyperlink" Target="https://www.wikidata.org/wiki/Wikidata:WikiFactMine" TargetMode="External"/><Relationship Id="rId43" Type="http://schemas.openxmlformats.org/officeDocument/2006/relationships/hyperlink" Target="http://www.all4export.com/index.php?route=product/product&amp;product_id=41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19-07-22 at 17.46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32" y="19729777"/>
            <a:ext cx="10042855" cy="2826824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756326" y="19363270"/>
            <a:ext cx="1425029" cy="751687"/>
            <a:chOff x="16473310" y="17943323"/>
            <a:chExt cx="2348090" cy="1462277"/>
          </a:xfrm>
        </p:grpSpPr>
        <p:grpSp>
          <p:nvGrpSpPr>
            <p:cNvPr id="17" name="Group 16"/>
            <p:cNvGrpSpPr/>
            <p:nvPr/>
          </p:nvGrpSpPr>
          <p:grpSpPr>
            <a:xfrm>
              <a:off x="16473310" y="17943323"/>
              <a:ext cx="2348090" cy="1462277"/>
              <a:chOff x="16473310" y="17943323"/>
              <a:chExt cx="2348090" cy="1462277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6929100" y="18834100"/>
                <a:ext cx="1892300" cy="571500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6473310" y="17943323"/>
                <a:ext cx="2348090" cy="778345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00FF"/>
                    </a:solidFill>
                  </a:rPr>
                  <a:t>agriculture</a:t>
                </a:r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p:grpSp>
        <p:cxnSp>
          <p:nvCxnSpPr>
            <p:cNvPr id="10" name="Straight Arrow Connector 9"/>
            <p:cNvCxnSpPr>
              <a:stCxn id="7" idx="2"/>
              <a:endCxn id="3" idx="0"/>
            </p:cNvCxnSpPr>
            <p:nvPr/>
          </p:nvCxnSpPr>
          <p:spPr>
            <a:xfrm>
              <a:off x="17647356" y="18721668"/>
              <a:ext cx="227895" cy="112432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997978" y="19350212"/>
            <a:ext cx="1564622" cy="755408"/>
            <a:chOff x="16840809" y="17936084"/>
            <a:chExt cx="1980591" cy="1469516"/>
          </a:xfrm>
        </p:grpSpPr>
        <p:sp>
          <p:nvSpPr>
            <p:cNvPr id="20" name="Rectangle 19"/>
            <p:cNvSpPr/>
            <p:nvPr/>
          </p:nvSpPr>
          <p:spPr>
            <a:xfrm>
              <a:off x="16840809" y="18834100"/>
              <a:ext cx="1980591" cy="571500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244081" y="17936084"/>
              <a:ext cx="933384" cy="7783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plant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1685230" y="19750323"/>
            <a:ext cx="222231" cy="708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713840" y="19369798"/>
            <a:ext cx="2827793" cy="1042512"/>
            <a:chOff x="16091121" y="17529973"/>
            <a:chExt cx="4124147" cy="2028027"/>
          </a:xfrm>
        </p:grpSpPr>
        <p:sp>
          <p:nvSpPr>
            <p:cNvPr id="30" name="Rectangle 29"/>
            <p:cNvSpPr/>
            <p:nvPr/>
          </p:nvSpPr>
          <p:spPr>
            <a:xfrm>
              <a:off x="17875250" y="18986500"/>
              <a:ext cx="2340018" cy="571500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091121" y="17529973"/>
              <a:ext cx="2348090" cy="7783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FF0000"/>
                  </a:solidFill>
                </a:rPr>
                <a:t>terpene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9" name="Straight Arrow Connector 28"/>
          <p:cNvCxnSpPr>
            <a:stCxn id="31" idx="2"/>
            <a:endCxn id="30" idx="0"/>
          </p:cNvCxnSpPr>
          <p:nvPr/>
        </p:nvCxnSpPr>
        <p:spPr>
          <a:xfrm>
            <a:off x="5518845" y="19769908"/>
            <a:ext cx="1220551" cy="3486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997974" y="19369798"/>
            <a:ext cx="3483785" cy="1388668"/>
            <a:chOff x="16840810" y="16069185"/>
            <a:chExt cx="4409983" cy="2701414"/>
          </a:xfrm>
        </p:grpSpPr>
        <p:sp>
          <p:nvSpPr>
            <p:cNvPr id="34" name="Rectangle 33"/>
            <p:cNvSpPr/>
            <p:nvPr/>
          </p:nvSpPr>
          <p:spPr>
            <a:xfrm>
              <a:off x="16840810" y="18199099"/>
              <a:ext cx="2548100" cy="571500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673474" y="16069185"/>
              <a:ext cx="1577319" cy="7783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FF0000"/>
                  </a:solidFill>
                </a:rPr>
                <a:t>plantpart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7" name="Straight Arrow Connector 36"/>
          <p:cNvCxnSpPr>
            <a:stCxn id="35" idx="2"/>
            <a:endCxn id="34" idx="0"/>
          </p:cNvCxnSpPr>
          <p:nvPr/>
        </p:nvCxnSpPr>
        <p:spPr>
          <a:xfrm flipH="1">
            <a:off x="2004444" y="19769909"/>
            <a:ext cx="1854292" cy="6947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Screenshot 2019-07-22 at 17.45.1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78" y="17640669"/>
            <a:ext cx="8794242" cy="1599473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9074779" y="19387556"/>
            <a:ext cx="2243371" cy="1370910"/>
            <a:chOff x="14704748" y="18569596"/>
            <a:chExt cx="3271807" cy="2666869"/>
          </a:xfrm>
        </p:grpSpPr>
        <p:grpSp>
          <p:nvGrpSpPr>
            <p:cNvPr id="49" name="Group 48"/>
            <p:cNvGrpSpPr/>
            <p:nvPr/>
          </p:nvGrpSpPr>
          <p:grpSpPr>
            <a:xfrm>
              <a:off x="14704748" y="18569596"/>
              <a:ext cx="3271807" cy="2666869"/>
              <a:chOff x="14704748" y="18569596"/>
              <a:chExt cx="3271807" cy="2666869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4704748" y="20664965"/>
                <a:ext cx="2180612" cy="571500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5288433" y="18569596"/>
                <a:ext cx="2688122" cy="778345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00FF"/>
                    </a:solidFill>
                  </a:rPr>
                  <a:t>microorganism</a:t>
                </a:r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p:grpSp>
        <p:cxnSp>
          <p:nvCxnSpPr>
            <p:cNvPr id="50" name="Straight Arrow Connector 49"/>
            <p:cNvCxnSpPr>
              <a:stCxn id="52" idx="2"/>
              <a:endCxn id="51" idx="0"/>
            </p:cNvCxnSpPr>
            <p:nvPr/>
          </p:nvCxnSpPr>
          <p:spPr>
            <a:xfrm flipH="1">
              <a:off x="15795054" y="19347941"/>
              <a:ext cx="837441" cy="1317024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915731" y="20758466"/>
            <a:ext cx="4573671" cy="2265424"/>
            <a:chOff x="17184432" y="24099137"/>
            <a:chExt cx="7536259" cy="4406992"/>
          </a:xfrm>
        </p:grpSpPr>
        <p:grpSp>
          <p:nvGrpSpPr>
            <p:cNvPr id="59" name="Group 58"/>
            <p:cNvGrpSpPr/>
            <p:nvPr/>
          </p:nvGrpSpPr>
          <p:grpSpPr>
            <a:xfrm>
              <a:off x="17184432" y="24099137"/>
              <a:ext cx="7536259" cy="4406992"/>
              <a:chOff x="17031056" y="18777837"/>
              <a:chExt cx="5789624" cy="4406992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9078489" y="18777837"/>
                <a:ext cx="3742191" cy="571500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7031056" y="22406484"/>
                <a:ext cx="1754966" cy="778345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00FF"/>
                    </a:solidFill>
                  </a:rPr>
                  <a:t>enzyme</a:t>
                </a:r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p:grpSp>
        <p:cxnSp>
          <p:nvCxnSpPr>
            <p:cNvPr id="62" name="Straight Arrow Connector 61"/>
            <p:cNvCxnSpPr>
              <a:stCxn id="61" idx="0"/>
              <a:endCxn id="60" idx="2"/>
            </p:cNvCxnSpPr>
            <p:nvPr/>
          </p:nvCxnSpPr>
          <p:spPr>
            <a:xfrm flipV="1">
              <a:off x="18326638" y="24670637"/>
              <a:ext cx="3958478" cy="3057147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7878829" y="21408978"/>
            <a:ext cx="2335815" cy="1669549"/>
            <a:chOff x="19265364" y="23576367"/>
            <a:chExt cx="3848835" cy="3247820"/>
          </a:xfrm>
        </p:grpSpPr>
        <p:grpSp>
          <p:nvGrpSpPr>
            <p:cNvPr id="70" name="Group 69"/>
            <p:cNvGrpSpPr/>
            <p:nvPr/>
          </p:nvGrpSpPr>
          <p:grpSpPr>
            <a:xfrm>
              <a:off x="19265364" y="23576367"/>
              <a:ext cx="3848835" cy="3247820"/>
              <a:chOff x="18629710" y="18255067"/>
              <a:chExt cx="2956814" cy="324782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8629710" y="18255067"/>
                <a:ext cx="2020517" cy="571500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9639969" y="20125817"/>
                <a:ext cx="1946555" cy="137707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err="1">
                    <a:solidFill>
                      <a:srgbClr val="0000FF"/>
                    </a:solidFill>
                  </a:rPr>
                  <a:t>n</a:t>
                </a:r>
                <a:r>
                  <a:rPr lang="en-US" sz="2000" b="1" dirty="0" err="1" smtClean="0">
                    <a:solidFill>
                      <a:srgbClr val="0000FF"/>
                    </a:solidFill>
                  </a:rPr>
                  <a:t>onplant</a:t>
                </a:r>
                <a:r>
                  <a:rPr lang="en-US" sz="2000" b="1" dirty="0" smtClean="0">
                    <a:solidFill>
                      <a:srgbClr val="0000FF"/>
                    </a:solidFill>
                  </a:rPr>
                  <a:t> species</a:t>
                </a:r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p:grpSp>
        <p:cxnSp>
          <p:nvCxnSpPr>
            <p:cNvPr id="71" name="Straight Arrow Connector 70"/>
            <p:cNvCxnSpPr>
              <a:stCxn id="73" idx="0"/>
              <a:endCxn id="72" idx="2"/>
            </p:cNvCxnSpPr>
            <p:nvPr/>
          </p:nvCxnSpPr>
          <p:spPr>
            <a:xfrm flipH="1" flipV="1">
              <a:off x="20580401" y="24147868"/>
              <a:ext cx="1266899" cy="1299254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ectangle 78"/>
          <p:cNvSpPr/>
          <p:nvPr/>
        </p:nvSpPr>
        <p:spPr>
          <a:xfrm>
            <a:off x="655331" y="16905599"/>
            <a:ext cx="11670677" cy="613629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82" name="Group 81"/>
          <p:cNvGrpSpPr/>
          <p:nvPr/>
        </p:nvGrpSpPr>
        <p:grpSpPr>
          <a:xfrm>
            <a:off x="915732" y="17721253"/>
            <a:ext cx="8906634" cy="1518889"/>
            <a:chOff x="19651142" y="18700749"/>
            <a:chExt cx="12989729" cy="2954737"/>
          </a:xfrm>
        </p:grpSpPr>
        <p:sp>
          <p:nvSpPr>
            <p:cNvPr id="84" name="Rectangle 83"/>
            <p:cNvSpPr/>
            <p:nvPr/>
          </p:nvSpPr>
          <p:spPr>
            <a:xfrm>
              <a:off x="19651142" y="18700749"/>
              <a:ext cx="12989729" cy="2954737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9410124" y="20730372"/>
              <a:ext cx="2950953" cy="7783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bibliography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601747" y="21349934"/>
            <a:ext cx="2024993" cy="1706746"/>
            <a:chOff x="11599399" y="17856750"/>
            <a:chExt cx="2563356" cy="3320180"/>
          </a:xfrm>
        </p:grpSpPr>
        <p:sp>
          <p:nvSpPr>
            <p:cNvPr id="91" name="Rectangle 90"/>
            <p:cNvSpPr/>
            <p:nvPr/>
          </p:nvSpPr>
          <p:spPr>
            <a:xfrm>
              <a:off x="11599399" y="17856750"/>
              <a:ext cx="2563356" cy="571500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1996247" y="20398585"/>
              <a:ext cx="1992656" cy="7783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FF0000"/>
                  </a:solidFill>
                </a:rPr>
                <a:t>datetime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93" name="Straight Arrow Connector 92"/>
          <p:cNvCxnSpPr>
            <a:stCxn id="92" idx="0"/>
          </p:cNvCxnSpPr>
          <p:nvPr/>
        </p:nvCxnSpPr>
        <p:spPr>
          <a:xfrm flipH="1" flipV="1">
            <a:off x="4481759" y="21401614"/>
            <a:ext cx="220566" cy="12549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48127" y="16944531"/>
            <a:ext cx="7152519" cy="584776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/>
              <a:t>i</a:t>
            </a:r>
            <a:r>
              <a:rPr lang="en-US" sz="3200" b="1" dirty="0" smtClean="0"/>
              <a:t>ngestion + annotation of current articles</a:t>
            </a:r>
            <a:endParaRPr lang="en-US" sz="32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2258573" y="2999871"/>
            <a:ext cx="250817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EssoilDB</a:t>
            </a:r>
            <a:r>
              <a:rPr lang="en-US" dirty="0" smtClean="0"/>
              <a:t>: A semantic phytochemical knowledgebase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2170368" y="4296591"/>
            <a:ext cx="252581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Vinita </a:t>
            </a:r>
            <a:r>
              <a:rPr lang="en-US" sz="4400" dirty="0" smtClean="0"/>
              <a:t>Lamba</a:t>
            </a:r>
            <a:r>
              <a:rPr lang="en-US" sz="4800" baseline="30000" dirty="0" smtClean="0"/>
              <a:t>1</a:t>
            </a:r>
            <a:r>
              <a:rPr lang="en-US" sz="4800" dirty="0" smtClean="0"/>
              <a:t>, </a:t>
            </a:r>
            <a:r>
              <a:rPr lang="en-US" sz="4400" dirty="0" err="1"/>
              <a:t>Shruthi</a:t>
            </a:r>
            <a:r>
              <a:rPr lang="en-US" sz="4400" dirty="0"/>
              <a:t> </a:t>
            </a:r>
            <a:r>
              <a:rPr lang="en-US" sz="4400" dirty="0" smtClean="0"/>
              <a:t>M</a:t>
            </a:r>
            <a:r>
              <a:rPr lang="en-US" sz="4800" baseline="30000" dirty="0" smtClean="0"/>
              <a:t>1</a:t>
            </a:r>
            <a:r>
              <a:rPr lang="en-US" sz="4800" dirty="0" smtClean="0"/>
              <a:t>, </a:t>
            </a:r>
            <a:r>
              <a:rPr lang="en-US" sz="4400" dirty="0" smtClean="0"/>
              <a:t>Manish </a:t>
            </a:r>
            <a:r>
              <a:rPr lang="en-US" sz="4400" dirty="0" smtClean="0"/>
              <a:t>Kumar</a:t>
            </a:r>
            <a:r>
              <a:rPr lang="en-US" sz="4800" baseline="30000" dirty="0" smtClean="0"/>
              <a:t>1</a:t>
            </a:r>
            <a:r>
              <a:rPr lang="en-US" sz="4800" dirty="0" smtClean="0"/>
              <a:t>, </a:t>
            </a:r>
            <a:r>
              <a:rPr lang="en-US" sz="4400" dirty="0" err="1" smtClean="0"/>
              <a:t>Ambarish</a:t>
            </a:r>
            <a:r>
              <a:rPr lang="en-US" sz="4400" dirty="0" smtClean="0"/>
              <a:t> </a:t>
            </a:r>
            <a:r>
              <a:rPr lang="en-US" sz="4400" dirty="0" smtClean="0"/>
              <a:t>Kumar</a:t>
            </a:r>
            <a:r>
              <a:rPr lang="en-US" sz="4800" baseline="30000" dirty="0" smtClean="0"/>
              <a:t>1</a:t>
            </a:r>
            <a:r>
              <a:rPr lang="en-US" sz="4800" dirty="0" smtClean="0"/>
              <a:t>, </a:t>
            </a:r>
            <a:r>
              <a:rPr lang="en-US" sz="4400" dirty="0" err="1" smtClean="0"/>
              <a:t>Gitanjali</a:t>
            </a:r>
            <a:r>
              <a:rPr lang="en-US" sz="4400" dirty="0" smtClean="0"/>
              <a:t> </a:t>
            </a:r>
            <a:r>
              <a:rPr lang="en-US" sz="4400" dirty="0" smtClean="0"/>
              <a:t>Yadav</a:t>
            </a:r>
            <a:r>
              <a:rPr lang="en-US" sz="4800" baseline="30000" dirty="0" smtClean="0"/>
              <a:t>1,2</a:t>
            </a:r>
            <a:r>
              <a:rPr lang="en-US" sz="4800" dirty="0" smtClean="0"/>
              <a:t>, </a:t>
            </a:r>
            <a:r>
              <a:rPr lang="en-US" sz="4400" dirty="0" smtClean="0"/>
              <a:t>Peter </a:t>
            </a:r>
            <a:r>
              <a:rPr lang="en-US" sz="4400" dirty="0" smtClean="0"/>
              <a:t>Murray</a:t>
            </a:r>
            <a:r>
              <a:rPr lang="en-US" sz="4400" dirty="0" smtClean="0"/>
              <a:t>-</a:t>
            </a:r>
            <a:r>
              <a:rPr lang="en-US" sz="4400" dirty="0" smtClean="0"/>
              <a:t>Rust</a:t>
            </a:r>
            <a:r>
              <a:rPr lang="en-US" sz="4800" baseline="30000" dirty="0" smtClean="0"/>
              <a:t>2,3, a</a:t>
            </a:r>
            <a:endParaRPr lang="en-US" sz="4800" baseline="30000" dirty="0" smtClean="0"/>
          </a:p>
          <a:p>
            <a:pPr algn="ctr"/>
            <a:r>
              <a:rPr lang="en-US" sz="3600" baseline="30000" dirty="0" smtClean="0"/>
              <a:t>1 </a:t>
            </a:r>
            <a:r>
              <a:rPr lang="en-US" sz="3600" dirty="0" smtClean="0"/>
              <a:t>National Institute of Plant Genome Research, New Delhi, </a:t>
            </a:r>
            <a:r>
              <a:rPr lang="en-US" sz="3600" dirty="0" smtClean="0"/>
              <a:t>IN; </a:t>
            </a:r>
            <a:r>
              <a:rPr lang="en-US" sz="3600" baseline="30000" dirty="0" smtClean="0"/>
              <a:t>2 </a:t>
            </a:r>
            <a:r>
              <a:rPr lang="en-US" sz="3600" dirty="0" smtClean="0"/>
              <a:t>University </a:t>
            </a:r>
            <a:r>
              <a:rPr lang="en-US" sz="3600" dirty="0" smtClean="0"/>
              <a:t>of Cambridge, </a:t>
            </a:r>
            <a:r>
              <a:rPr lang="en-US" sz="3600" dirty="0" smtClean="0"/>
              <a:t>UK; </a:t>
            </a:r>
            <a:r>
              <a:rPr lang="en-US" sz="3600" baseline="30000" dirty="0" smtClean="0"/>
              <a:t>3</a:t>
            </a:r>
            <a:r>
              <a:rPr lang="en-US" sz="3600" dirty="0" smtClean="0"/>
              <a:t> ContentMine </a:t>
            </a:r>
            <a:r>
              <a:rPr lang="en-US" sz="3600" dirty="0" smtClean="0"/>
              <a:t>Ltd, Cambridge, UK</a:t>
            </a:r>
            <a:endParaRPr lang="en-US" sz="3600" baseline="30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6703813" y="18274526"/>
            <a:ext cx="2840860" cy="656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Location </a:t>
            </a:r>
            <a:r>
              <a:rPr lang="en-US" sz="1800" i="1" dirty="0" smtClean="0"/>
              <a:t>(500)</a:t>
            </a:r>
            <a:endParaRPr lang="en-US" sz="1800" i="1" dirty="0"/>
          </a:p>
        </p:txBody>
      </p:sp>
      <p:cxnSp>
        <p:nvCxnSpPr>
          <p:cNvPr id="110" name="Elbow Connector 109"/>
          <p:cNvCxnSpPr>
            <a:stCxn id="144" idx="1"/>
            <a:endCxn id="123" idx="3"/>
          </p:cNvCxnSpPr>
          <p:nvPr/>
        </p:nvCxnSpPr>
        <p:spPr>
          <a:xfrm rot="10800000" flipV="1">
            <a:off x="19647612" y="19070264"/>
            <a:ext cx="763234" cy="1187374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16699703" y="19107629"/>
            <a:ext cx="2730079" cy="1025715"/>
            <a:chOff x="2640020" y="1203231"/>
            <a:chExt cx="1432934" cy="577148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148" name="Group 147"/>
            <p:cNvGrpSpPr/>
            <p:nvPr/>
          </p:nvGrpSpPr>
          <p:grpSpPr>
            <a:xfrm>
              <a:off x="2640020" y="1203231"/>
              <a:ext cx="1432934" cy="577148"/>
              <a:chOff x="2640022" y="1203231"/>
              <a:chExt cx="749349" cy="577148"/>
            </a:xfrm>
            <a:grpFill/>
          </p:grpSpPr>
          <p:sp>
            <p:nvSpPr>
              <p:cNvPr id="150" name="TextBox 149"/>
              <p:cNvSpPr txBox="1"/>
              <p:nvPr/>
            </p:nvSpPr>
            <p:spPr>
              <a:xfrm>
                <a:off x="2640022" y="1203231"/>
                <a:ext cx="749349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/>
                  <a:t>p</a:t>
                </a:r>
                <a:r>
                  <a:rPr lang="en-US" sz="1800" b="1" dirty="0" smtClean="0"/>
                  <a:t>lant </a:t>
                </a:r>
                <a:r>
                  <a:rPr lang="en-US" sz="1800" i="1" dirty="0" smtClean="0"/>
                  <a:t>(1860)</a:t>
                </a:r>
                <a:endParaRPr lang="en-US" sz="1800" i="1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2647770" y="1572564"/>
                <a:ext cx="741601" cy="20781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i="1" dirty="0" smtClean="0">
                    <a:solidFill>
                      <a:srgbClr val="FF0000"/>
                    </a:solidFill>
                  </a:rPr>
                  <a:t>GBIF TRNS</a:t>
                </a:r>
              </a:p>
            </p:txBody>
          </p:sp>
        </p:grpSp>
        <p:pic>
          <p:nvPicPr>
            <p:cNvPr id="149" name="Picture 148" descr="Screenshot 2019-07-22 at 11.43.20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951" y="1330546"/>
              <a:ext cx="203305" cy="165100"/>
            </a:xfrm>
            <a:prstGeom prst="rect">
              <a:avLst/>
            </a:prstGeom>
            <a:grpFill/>
          </p:spPr>
        </p:pic>
      </p:grpSp>
      <p:pic>
        <p:nvPicPr>
          <p:cNvPr id="112" name="Picture 111" descr="Screenshot 2019-07-22 at 11.43.2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3109" y="18522400"/>
            <a:ext cx="321564" cy="293417"/>
          </a:xfrm>
          <a:prstGeom prst="rect">
            <a:avLst/>
          </a:prstGeom>
        </p:spPr>
      </p:pic>
      <p:grpSp>
        <p:nvGrpSpPr>
          <p:cNvPr id="113" name="Group 112"/>
          <p:cNvGrpSpPr/>
          <p:nvPr/>
        </p:nvGrpSpPr>
        <p:grpSpPr>
          <a:xfrm>
            <a:off x="24856010" y="20714203"/>
            <a:ext cx="3443183" cy="1025715"/>
            <a:chOff x="2640022" y="1203229"/>
            <a:chExt cx="769328" cy="57714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46" name="TextBox 145"/>
            <p:cNvSpPr txBox="1"/>
            <p:nvPr/>
          </p:nvSpPr>
          <p:spPr>
            <a:xfrm>
              <a:off x="2640022" y="1203229"/>
              <a:ext cx="749349" cy="36933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compound </a:t>
              </a:r>
              <a:r>
                <a:rPr lang="en-US" sz="1800" i="1" dirty="0" smtClean="0"/>
                <a:t>(7500)</a:t>
              </a:r>
              <a:endParaRPr lang="en-US" sz="1800" i="1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640024" y="1572561"/>
              <a:ext cx="769326" cy="2078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i="1" dirty="0" err="1" smtClean="0">
                  <a:solidFill>
                    <a:srgbClr val="FF0000"/>
                  </a:solidFill>
                </a:rPr>
                <a:t>Pubchem</a:t>
              </a:r>
              <a:r>
                <a:rPr lang="en-US" sz="1800" i="1" dirty="0" smtClean="0"/>
                <a:t> </a:t>
              </a:r>
              <a:r>
                <a:rPr lang="en-US" sz="1800" i="1" dirty="0" smtClean="0">
                  <a:solidFill>
                    <a:srgbClr val="FF0000"/>
                  </a:solidFill>
                </a:rPr>
                <a:t>OPSIN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20410846" y="18885601"/>
            <a:ext cx="2703637" cy="997914"/>
            <a:chOff x="20410846" y="18885601"/>
            <a:chExt cx="2703637" cy="997914"/>
          </a:xfrm>
        </p:grpSpPr>
        <p:sp>
          <p:nvSpPr>
            <p:cNvPr id="144" name="TextBox 143"/>
            <p:cNvSpPr txBox="1"/>
            <p:nvPr/>
          </p:nvSpPr>
          <p:spPr>
            <a:xfrm>
              <a:off x="20410846" y="18885601"/>
              <a:ext cx="2703637" cy="3693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Profile</a:t>
              </a:r>
              <a:endParaRPr lang="en-US" sz="1800" b="1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0410852" y="19237183"/>
              <a:ext cx="2703631" cy="64633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i="1" dirty="0" smtClean="0"/>
                <a:t>Compounds emitted in single experiment</a:t>
              </a: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24929624" y="19485139"/>
            <a:ext cx="2703637" cy="656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measurement</a:t>
            </a:r>
            <a:endParaRPr lang="en-US" sz="1800" b="1" dirty="0"/>
          </a:p>
        </p:txBody>
      </p:sp>
      <p:cxnSp>
        <p:nvCxnSpPr>
          <p:cNvPr id="117" name="Elbow Connector 116"/>
          <p:cNvCxnSpPr>
            <a:stCxn id="144" idx="3"/>
            <a:endCxn id="116" idx="1"/>
          </p:cNvCxnSpPr>
          <p:nvPr/>
        </p:nvCxnSpPr>
        <p:spPr>
          <a:xfrm>
            <a:off x="23114483" y="19070264"/>
            <a:ext cx="1815141" cy="743065"/>
          </a:xfrm>
          <a:prstGeom prst="bentConnector3">
            <a:avLst>
              <a:gd name="adj1" fmla="val 61195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6722129" y="20612326"/>
            <a:ext cx="2266441" cy="656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err="1" smtClean="0"/>
              <a:t>plantpart</a:t>
            </a:r>
            <a:endParaRPr lang="en-US" sz="1800" b="1" dirty="0"/>
          </a:p>
        </p:txBody>
      </p:sp>
      <p:cxnSp>
        <p:nvCxnSpPr>
          <p:cNvPr id="119" name="Elbow Connector 118"/>
          <p:cNvCxnSpPr>
            <a:stCxn id="145" idx="3"/>
            <a:endCxn id="146" idx="1"/>
          </p:cNvCxnSpPr>
          <p:nvPr/>
        </p:nvCxnSpPr>
        <p:spPr>
          <a:xfrm>
            <a:off x="23114483" y="19560349"/>
            <a:ext cx="1741527" cy="148204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6757824" y="17456983"/>
            <a:ext cx="2426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Independent</a:t>
            </a:r>
          </a:p>
          <a:p>
            <a:r>
              <a:rPr lang="en-US" sz="1800" dirty="0" smtClean="0"/>
              <a:t>variables</a:t>
            </a:r>
            <a:endParaRPr lang="en-US" sz="18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6735639" y="21544314"/>
            <a:ext cx="1998955" cy="656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i="1" dirty="0"/>
              <a:t>d</a:t>
            </a:r>
            <a:r>
              <a:rPr lang="en-US" sz="1800" b="1" i="1" dirty="0" smtClean="0"/>
              <a:t>ate-time</a:t>
            </a:r>
            <a:endParaRPr lang="en-US" sz="1800" b="1" i="1" dirty="0"/>
          </a:p>
        </p:txBody>
      </p:sp>
      <p:sp>
        <p:nvSpPr>
          <p:cNvPr id="123" name="Rectangle 122"/>
          <p:cNvSpPr/>
          <p:nvPr/>
        </p:nvSpPr>
        <p:spPr>
          <a:xfrm>
            <a:off x="16661299" y="17343358"/>
            <a:ext cx="2986313" cy="58285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4" name="TextBox 123"/>
          <p:cNvSpPr txBox="1"/>
          <p:nvPr/>
        </p:nvSpPr>
        <p:spPr>
          <a:xfrm>
            <a:off x="16735639" y="22441492"/>
            <a:ext cx="1998955" cy="656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conditions</a:t>
            </a:r>
            <a:endParaRPr lang="en-US" sz="1800" b="1" dirty="0"/>
          </a:p>
        </p:txBody>
      </p:sp>
      <p:pic>
        <p:nvPicPr>
          <p:cNvPr id="126" name="Picture 125" descr="Screenshot 2019-07-22 at 11.43.2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835" y="20844484"/>
            <a:ext cx="387344" cy="293417"/>
          </a:xfrm>
          <a:prstGeom prst="rect">
            <a:avLst/>
          </a:prstGeom>
        </p:spPr>
      </p:pic>
      <p:grpSp>
        <p:nvGrpSpPr>
          <p:cNvPr id="127" name="Group 126"/>
          <p:cNvGrpSpPr/>
          <p:nvPr/>
        </p:nvGrpSpPr>
        <p:grpSpPr>
          <a:xfrm>
            <a:off x="24964905" y="18498056"/>
            <a:ext cx="2266441" cy="656379"/>
            <a:chOff x="4816917" y="575396"/>
            <a:chExt cx="1432934" cy="36933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38" name="TextBox 137"/>
            <p:cNvSpPr txBox="1"/>
            <p:nvPr/>
          </p:nvSpPr>
          <p:spPr>
            <a:xfrm>
              <a:off x="4816917" y="575396"/>
              <a:ext cx="1432934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extraction </a:t>
              </a:r>
              <a:endParaRPr lang="en-US" sz="1800" b="1" dirty="0"/>
            </a:p>
          </p:txBody>
        </p:sp>
        <p:pic>
          <p:nvPicPr>
            <p:cNvPr id="139" name="Picture 138" descr="Screenshot 2019-07-22 at 11.43.20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0384" y="693929"/>
              <a:ext cx="203305" cy="165100"/>
            </a:xfrm>
            <a:prstGeom prst="rect">
              <a:avLst/>
            </a:prstGeom>
            <a:grpFill/>
          </p:spPr>
        </p:pic>
      </p:grpSp>
      <p:pic>
        <p:nvPicPr>
          <p:cNvPr id="128" name="Picture 127" descr="Screenshot 2019-07-22 at 11.43.2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1344" y="19725159"/>
            <a:ext cx="321564" cy="293417"/>
          </a:xfrm>
          <a:prstGeom prst="rect">
            <a:avLst/>
          </a:prstGeom>
        </p:spPr>
      </p:pic>
      <p:cxnSp>
        <p:nvCxnSpPr>
          <p:cNvPr id="129" name="Elbow Connector 128"/>
          <p:cNvCxnSpPr>
            <a:stCxn id="144" idx="3"/>
            <a:endCxn id="138" idx="1"/>
          </p:cNvCxnSpPr>
          <p:nvPr/>
        </p:nvCxnSpPr>
        <p:spPr>
          <a:xfrm flipV="1">
            <a:off x="23114483" y="18826246"/>
            <a:ext cx="1850422" cy="244018"/>
          </a:xfrm>
          <a:prstGeom prst="bentConnector3">
            <a:avLst>
              <a:gd name="adj1" fmla="val 58236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24892965" y="16686980"/>
            <a:ext cx="3432723" cy="656379"/>
            <a:chOff x="4816917" y="575396"/>
            <a:chExt cx="1432934" cy="36933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36" name="TextBox 135"/>
            <p:cNvSpPr txBox="1"/>
            <p:nvPr/>
          </p:nvSpPr>
          <p:spPr>
            <a:xfrm>
              <a:off x="4816917" y="575396"/>
              <a:ext cx="1432934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Bibliography </a:t>
              </a:r>
              <a:r>
                <a:rPr lang="en-US" sz="1800" i="1" dirty="0" smtClean="0"/>
                <a:t>(1600) </a:t>
              </a:r>
              <a:endParaRPr lang="en-US" sz="1800" i="1" dirty="0"/>
            </a:p>
          </p:txBody>
        </p:sp>
        <p:pic>
          <p:nvPicPr>
            <p:cNvPr id="137" name="Picture 136" descr="Screenshot 2019-07-22 at 11.43.20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0384" y="693929"/>
              <a:ext cx="203305" cy="165100"/>
            </a:xfrm>
            <a:prstGeom prst="rect">
              <a:avLst/>
            </a:prstGeom>
            <a:grpFill/>
          </p:spPr>
        </p:pic>
      </p:grpSp>
      <p:cxnSp>
        <p:nvCxnSpPr>
          <p:cNvPr id="131" name="Elbow Connector 130"/>
          <p:cNvCxnSpPr>
            <a:stCxn id="144" idx="3"/>
            <a:endCxn id="136" idx="1"/>
          </p:cNvCxnSpPr>
          <p:nvPr/>
        </p:nvCxnSpPr>
        <p:spPr>
          <a:xfrm flipV="1">
            <a:off x="23114483" y="17015170"/>
            <a:ext cx="1778482" cy="205509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4951563" y="17343359"/>
            <a:ext cx="3329828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i="1" dirty="0" err="1" smtClean="0">
                <a:solidFill>
                  <a:srgbClr val="FF0000"/>
                </a:solidFill>
              </a:rPr>
              <a:t>Crossref</a:t>
            </a:r>
            <a:r>
              <a:rPr lang="en-US" sz="1800" i="1" dirty="0" smtClean="0">
                <a:solidFill>
                  <a:srgbClr val="FF0000"/>
                </a:solidFill>
              </a:rPr>
              <a:t>   </a:t>
            </a:r>
            <a:r>
              <a:rPr lang="en-US" sz="1800" i="1" dirty="0" err="1" smtClean="0">
                <a:solidFill>
                  <a:srgbClr val="FF0000"/>
                </a:solidFill>
              </a:rPr>
              <a:t>Unpaywall</a:t>
            </a:r>
            <a:endParaRPr lang="en-US" sz="1800" i="1" dirty="0" smtClean="0">
              <a:solidFill>
                <a:srgbClr val="FF0000"/>
              </a:solidFill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20220056" y="22076990"/>
            <a:ext cx="6479781" cy="2585323"/>
            <a:chOff x="19530764" y="23205105"/>
            <a:chExt cx="6479781" cy="2585323"/>
          </a:xfrm>
        </p:grpSpPr>
        <p:sp>
          <p:nvSpPr>
            <p:cNvPr id="134" name="TextBox 133"/>
            <p:cNvSpPr txBox="1"/>
            <p:nvPr/>
          </p:nvSpPr>
          <p:spPr>
            <a:xfrm>
              <a:off x="19530764" y="23205105"/>
              <a:ext cx="6479781" cy="258532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b="1" dirty="0" err="1" smtClean="0"/>
                <a:t>Wikifactmine</a:t>
              </a:r>
              <a:r>
                <a:rPr lang="en-US" sz="1800" b="1" dirty="0" smtClean="0"/>
                <a:t> Dictionaries </a:t>
              </a:r>
              <a:r>
                <a:rPr lang="en-US" sz="1800" i="1" dirty="0" smtClean="0"/>
                <a:t>(20+</a:t>
              </a:r>
              <a:r>
                <a:rPr lang="en-US" sz="1800" i="1" dirty="0" smtClean="0"/>
                <a:t>)</a:t>
              </a:r>
            </a:p>
            <a:p>
              <a:endParaRPr lang="en-US" sz="1800" i="1" dirty="0" smtClean="0"/>
            </a:p>
            <a:p>
              <a:r>
                <a:rPr lang="en-US" sz="1800" i="1" dirty="0" smtClean="0"/>
                <a:t>Easily created by </a:t>
              </a:r>
              <a:r>
                <a:rPr lang="en-US" sz="1800" i="1" dirty="0" err="1" smtClean="0"/>
                <a:t>dataminers</a:t>
              </a:r>
              <a:r>
                <a:rPr lang="en-US" sz="1800" i="1" dirty="0" smtClean="0"/>
                <a:t> from selected Wikipedia/Wikidata entries</a:t>
              </a:r>
              <a:r>
                <a:rPr lang="en-US" sz="1800" i="1" dirty="0" smtClean="0"/>
                <a:t>, such as </a:t>
              </a:r>
              <a:r>
                <a:rPr lang="en-US" sz="1800" b="1" i="1" dirty="0" smtClean="0"/>
                <a:t>crops</a:t>
              </a:r>
              <a:r>
                <a:rPr lang="en-US" sz="1800" b="1" i="1" dirty="0" smtClean="0"/>
                <a:t>, funders, government, habitat, invasive species, organisms</a:t>
              </a:r>
              <a:r>
                <a:rPr lang="en-US" sz="1800" b="1" i="1" dirty="0" smtClean="0"/>
                <a:t>, </a:t>
              </a:r>
              <a:r>
                <a:rPr lang="en-US" sz="1800" b="1" i="1" dirty="0" smtClean="0"/>
                <a:t>pests, </a:t>
              </a:r>
              <a:r>
                <a:rPr lang="en-US" sz="1800" b="1" i="1" dirty="0" smtClean="0"/>
                <a:t>pollinators, soil types</a:t>
              </a:r>
              <a:r>
                <a:rPr lang="en-US" sz="1800" b="1" i="1" dirty="0" smtClean="0"/>
                <a:t>, viruses</a:t>
              </a:r>
              <a:r>
                <a:rPr lang="mr-IN" sz="1800" b="1" i="1" dirty="0" smtClean="0"/>
                <a:t>…</a:t>
              </a:r>
              <a:r>
                <a:rPr lang="en-GB" sz="1800" b="1" i="1" dirty="0" smtClean="0"/>
                <a:t>mono-, di-, </a:t>
              </a:r>
              <a:r>
                <a:rPr lang="en-GB" sz="1800" b="1" i="1" dirty="0" err="1" smtClean="0"/>
                <a:t>triterpenes</a:t>
              </a:r>
              <a:r>
                <a:rPr lang="en-GB" sz="1800" i="1" dirty="0" smtClean="0"/>
                <a:t>, </a:t>
              </a:r>
              <a:endParaRPr lang="en-GB" sz="1800" i="1" dirty="0" smtClean="0"/>
            </a:p>
            <a:p>
              <a:endParaRPr lang="en-GB" sz="1800" i="1" dirty="0"/>
            </a:p>
            <a:p>
              <a:endParaRPr lang="en-GB" sz="1800" i="1" dirty="0" smtClean="0"/>
            </a:p>
            <a:p>
              <a:endParaRPr lang="en-US" sz="1800" i="1" dirty="0" smtClean="0"/>
            </a:p>
          </p:txBody>
        </p:sp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326" y="24788851"/>
              <a:ext cx="814792" cy="957716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35" name="TextBox 134"/>
          <p:cNvSpPr txBox="1"/>
          <p:nvPr/>
        </p:nvSpPr>
        <p:spPr>
          <a:xfrm>
            <a:off x="20739898" y="16837112"/>
            <a:ext cx="2755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EssoilDB</a:t>
            </a:r>
            <a:r>
              <a:rPr lang="en-US" sz="4000" b="1" dirty="0" smtClean="0"/>
              <a:t> 2.0</a:t>
            </a:r>
            <a:endParaRPr lang="en-US" sz="4000" b="1" dirty="0"/>
          </a:p>
        </p:txBody>
      </p:sp>
      <p:sp>
        <p:nvSpPr>
          <p:cNvPr id="156" name="Rectangle 155"/>
          <p:cNvSpPr/>
          <p:nvPr/>
        </p:nvSpPr>
        <p:spPr>
          <a:xfrm>
            <a:off x="16106785" y="16593588"/>
            <a:ext cx="13858602" cy="902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Arrow Connector 158"/>
          <p:cNvCxnSpPr/>
          <p:nvPr/>
        </p:nvCxnSpPr>
        <p:spPr>
          <a:xfrm>
            <a:off x="12326008" y="22669218"/>
            <a:ext cx="3785136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3486693" y="22392947"/>
            <a:ext cx="1306367" cy="461665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populate</a:t>
            </a:r>
            <a:endParaRPr lang="en-US" sz="2400" dirty="0"/>
          </a:p>
        </p:txBody>
      </p:sp>
      <p:grpSp>
        <p:nvGrpSpPr>
          <p:cNvPr id="168" name="Group 167"/>
          <p:cNvGrpSpPr/>
          <p:nvPr/>
        </p:nvGrpSpPr>
        <p:grpSpPr>
          <a:xfrm>
            <a:off x="12275219" y="17147121"/>
            <a:ext cx="3871105" cy="637358"/>
            <a:chOff x="12326008" y="10487516"/>
            <a:chExt cx="3624356" cy="461665"/>
          </a:xfrm>
        </p:grpSpPr>
        <p:cxnSp>
          <p:nvCxnSpPr>
            <p:cNvPr id="163" name="Straight Arrow Connector 162"/>
            <p:cNvCxnSpPr/>
            <p:nvPr/>
          </p:nvCxnSpPr>
          <p:spPr>
            <a:xfrm flipH="1">
              <a:off x="12326008" y="10685036"/>
              <a:ext cx="3624356" cy="0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12782712" y="10487516"/>
              <a:ext cx="2964463" cy="461665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Check semantics</a:t>
              </a:r>
              <a:endParaRPr lang="en-US" sz="2400" dirty="0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12275218" y="18146173"/>
            <a:ext cx="3871105" cy="660696"/>
            <a:chOff x="12326008" y="10487516"/>
            <a:chExt cx="3624356" cy="461665"/>
          </a:xfrm>
        </p:grpSpPr>
        <p:cxnSp>
          <p:nvCxnSpPr>
            <p:cNvPr id="170" name="Straight Arrow Connector 169"/>
            <p:cNvCxnSpPr/>
            <p:nvPr/>
          </p:nvCxnSpPr>
          <p:spPr>
            <a:xfrm flipH="1">
              <a:off x="12326008" y="10685036"/>
              <a:ext cx="3624356" cy="0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12782712" y="10487516"/>
              <a:ext cx="2964463" cy="461665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disambiguate</a:t>
              </a:r>
              <a:endParaRPr lang="en-US" sz="2400" dirty="0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12275218" y="19156723"/>
            <a:ext cx="3871105" cy="606657"/>
            <a:chOff x="12326008" y="10487516"/>
            <a:chExt cx="3624356" cy="461665"/>
          </a:xfrm>
        </p:grpSpPr>
        <p:cxnSp>
          <p:nvCxnSpPr>
            <p:cNvPr id="174" name="Straight Arrow Connector 173"/>
            <p:cNvCxnSpPr/>
            <p:nvPr/>
          </p:nvCxnSpPr>
          <p:spPr>
            <a:xfrm flipH="1">
              <a:off x="12326008" y="10685036"/>
              <a:ext cx="3624356" cy="0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12782712" y="10487516"/>
              <a:ext cx="2964463" cy="461665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normalize</a:t>
              </a:r>
              <a:endParaRPr lang="en-US" sz="2400" dirty="0"/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6629516" y="23995820"/>
            <a:ext cx="2498626" cy="646331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EssoilDB</a:t>
            </a:r>
            <a:r>
              <a:rPr lang="en-US" sz="3600" b="1" dirty="0" smtClean="0"/>
              <a:t> 1.0</a:t>
            </a:r>
            <a:endParaRPr lang="en-US" sz="3600" b="1" dirty="0"/>
          </a:p>
        </p:txBody>
      </p:sp>
      <p:cxnSp>
        <p:nvCxnSpPr>
          <p:cNvPr id="186" name="Straight Arrow Connector 185"/>
          <p:cNvCxnSpPr/>
          <p:nvPr/>
        </p:nvCxnSpPr>
        <p:spPr>
          <a:xfrm flipV="1">
            <a:off x="9074779" y="24318986"/>
            <a:ext cx="7036365" cy="62009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9443203" y="24150162"/>
            <a:ext cx="6253183" cy="461665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Syntax, spelling, semantics, disambiguate, link 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616063" y="29542825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 rotWithShape="1">
          <a:blip r:embed="rId7"/>
          <a:srcRect l="15399" t="28808" r="39699" b="16589"/>
          <a:stretch>
            <a:fillRect/>
          </a:stretch>
        </p:blipFill>
        <p:spPr>
          <a:xfrm>
            <a:off x="1468359" y="33121946"/>
            <a:ext cx="1667511" cy="1633220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2919" y="30412399"/>
            <a:ext cx="2051686" cy="1878967"/>
          </a:xfrm>
          <a:prstGeom prst="ellipse">
            <a:avLst/>
          </a:prstGeom>
          <a:ln>
            <a:solidFill>
              <a:schemeClr val="tx1"/>
            </a:solidFill>
          </a:ln>
        </p:spPr>
      </p:pic>
      <p:sp>
        <p:nvSpPr>
          <p:cNvPr id="157" name="Text Box 9"/>
          <p:cNvSpPr txBox="1"/>
          <p:nvPr/>
        </p:nvSpPr>
        <p:spPr>
          <a:xfrm>
            <a:off x="307713" y="38289785"/>
            <a:ext cx="4339650" cy="95410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800" dirty="0"/>
              <a:t>C</a:t>
            </a:r>
            <a:r>
              <a:rPr lang="en-US" sz="2800" dirty="0" smtClean="0"/>
              <a:t>ommonly </a:t>
            </a:r>
            <a:r>
              <a:rPr lang="en-US" sz="2800" dirty="0"/>
              <a:t>used </a:t>
            </a:r>
            <a:r>
              <a:rPr lang="en-US" sz="2800" b="1" dirty="0" smtClean="0"/>
              <a:t>plant-parts</a:t>
            </a:r>
            <a:r>
              <a:rPr lang="en-US" sz="2800" dirty="0" smtClean="0"/>
              <a:t> </a:t>
            </a:r>
            <a:r>
              <a:rPr lang="en-US" sz="2800" dirty="0"/>
              <a:t>of </a:t>
            </a:r>
            <a:r>
              <a:rPr lang="en-US" sz="2800" dirty="0" smtClean="0"/>
              <a:t>Lantana </a:t>
            </a:r>
            <a:endParaRPr lang="en-US" sz="2800" dirty="0"/>
          </a:p>
        </p:txBody>
      </p:sp>
      <p:pic>
        <p:nvPicPr>
          <p:cNvPr id="158" name="Picture 157"/>
          <p:cNvPicPr>
            <a:picLocks noChangeAspect="1"/>
          </p:cNvPicPr>
          <p:nvPr/>
        </p:nvPicPr>
        <p:blipFill>
          <a:blip r:embed="rId9"/>
          <a:srcRect r="17990" b="4930"/>
          <a:stretch>
            <a:fillRect/>
          </a:stretch>
        </p:blipFill>
        <p:spPr>
          <a:xfrm>
            <a:off x="1685230" y="35570381"/>
            <a:ext cx="1613813" cy="1719310"/>
          </a:xfrm>
          <a:prstGeom prst="ellipse">
            <a:avLst/>
          </a:prstGeom>
          <a:ln w="38100"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8" name="TextBox 7"/>
          <p:cNvSpPr txBox="1"/>
          <p:nvPr/>
        </p:nvSpPr>
        <p:spPr>
          <a:xfrm>
            <a:off x="5955361" y="26455393"/>
            <a:ext cx="16443696" cy="83099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Knowledge Components in </a:t>
            </a:r>
            <a:r>
              <a:rPr lang="en-US" sz="4800" dirty="0" err="1" smtClean="0"/>
              <a:t>EssoilDB</a:t>
            </a:r>
            <a:r>
              <a:rPr lang="en-US" sz="4800" dirty="0" smtClean="0"/>
              <a:t> 2.0 (illustrated by </a:t>
            </a:r>
            <a:r>
              <a:rPr lang="en-US" sz="4800" i="1" dirty="0" smtClean="0"/>
              <a:t>L. </a:t>
            </a:r>
            <a:r>
              <a:rPr lang="en-US" sz="4800" i="1" dirty="0" err="1" smtClean="0"/>
              <a:t>camara</a:t>
            </a:r>
            <a:r>
              <a:rPr lang="en-US" sz="4800" i="1" dirty="0" smtClean="0"/>
              <a:t>)</a:t>
            </a:r>
            <a:endParaRPr lang="en-US" sz="4800" i="1" dirty="0"/>
          </a:p>
        </p:txBody>
      </p:sp>
      <p:pic>
        <p:nvPicPr>
          <p:cNvPr id="274" name="Picture 273" descr="Screenshot 2019-07-22 at 11.43.2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4961" y="20960145"/>
            <a:ext cx="321564" cy="293417"/>
          </a:xfrm>
          <a:prstGeom prst="rect">
            <a:avLst/>
          </a:prstGeom>
        </p:spPr>
      </p:pic>
      <p:sp>
        <p:nvSpPr>
          <p:cNvPr id="276" name="TextBox 275"/>
          <p:cNvSpPr txBox="1"/>
          <p:nvPr/>
        </p:nvSpPr>
        <p:spPr>
          <a:xfrm>
            <a:off x="20537584" y="36709559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25753774" y="24838180"/>
            <a:ext cx="4154196" cy="746946"/>
            <a:chOff x="25753774" y="24838180"/>
            <a:chExt cx="4154196" cy="746946"/>
          </a:xfrm>
        </p:grpSpPr>
        <p:grpSp>
          <p:nvGrpSpPr>
            <p:cNvPr id="307" name="Group 306"/>
            <p:cNvGrpSpPr/>
            <p:nvPr/>
          </p:nvGrpSpPr>
          <p:grpSpPr>
            <a:xfrm>
              <a:off x="26475247" y="24838180"/>
              <a:ext cx="3432723" cy="427684"/>
              <a:chOff x="4839793" y="618379"/>
              <a:chExt cx="1432934" cy="24065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08" name="TextBox 307"/>
              <p:cNvSpPr txBox="1"/>
              <p:nvPr/>
            </p:nvSpPr>
            <p:spPr>
              <a:xfrm>
                <a:off x="4839793" y="618379"/>
                <a:ext cx="1432934" cy="2078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 smtClean="0"/>
                  <a:t>Table</a:t>
                </a:r>
                <a:r>
                  <a:rPr lang="en-US" sz="1800" i="1" dirty="0" smtClean="0"/>
                  <a:t>(count) </a:t>
                </a:r>
                <a:endParaRPr lang="en-US" sz="1800" i="1" dirty="0"/>
              </a:p>
            </p:txBody>
          </p:sp>
          <p:pic>
            <p:nvPicPr>
              <p:cNvPr id="309" name="Picture 308" descr="Screenshot 2019-07-22 at 11.43.20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10384" y="693929"/>
                <a:ext cx="203305" cy="165100"/>
              </a:xfrm>
              <a:prstGeom prst="rect">
                <a:avLst/>
              </a:prstGeom>
              <a:grpFill/>
            </p:spPr>
          </p:pic>
        </p:grpSp>
        <p:sp>
          <p:nvSpPr>
            <p:cNvPr id="310" name="TextBox 309"/>
            <p:cNvSpPr txBox="1"/>
            <p:nvPr/>
          </p:nvSpPr>
          <p:spPr>
            <a:xfrm>
              <a:off x="26475247" y="25207511"/>
              <a:ext cx="3413172" cy="377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i="1" dirty="0" smtClean="0">
                  <a:solidFill>
                    <a:srgbClr val="FF0000"/>
                  </a:solidFill>
                </a:rPr>
                <a:t>Open lookup/disambiguation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5753774" y="24945899"/>
              <a:ext cx="697627" cy="5232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key</a:t>
              </a:r>
              <a:endParaRPr lang="en-US" sz="2800" dirty="0"/>
            </a:p>
          </p:txBody>
        </p:sp>
      </p:grpSp>
      <p:sp>
        <p:nvSpPr>
          <p:cNvPr id="315" name="Rectangle 314"/>
          <p:cNvSpPr/>
          <p:nvPr/>
        </p:nvSpPr>
        <p:spPr>
          <a:xfrm>
            <a:off x="11971850" y="39348423"/>
            <a:ext cx="419556" cy="6380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837520" y="30123476"/>
            <a:ext cx="6849496" cy="7394036"/>
            <a:chOff x="4503137" y="18026710"/>
            <a:chExt cx="8279574" cy="9018984"/>
          </a:xfrm>
        </p:grpSpPr>
        <p:sp>
          <p:nvSpPr>
            <p:cNvPr id="172" name="Text Box 11"/>
            <p:cNvSpPr txBox="1"/>
            <p:nvPr/>
          </p:nvSpPr>
          <p:spPr>
            <a:xfrm rot="16200000">
              <a:off x="8158548" y="18325534"/>
              <a:ext cx="2027240" cy="142959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vert="eaVert" wrap="square" anchor="t">
              <a:spAutoFit/>
            </a:bodyPr>
            <a:lstStyle/>
            <a:p>
              <a:pPr algn="r"/>
              <a:r>
                <a:rPr lang="en-IN" altLang="en-US" sz="1600" dirty="0" smtClean="0">
                  <a:latin typeface="Courier New"/>
                  <a:cs typeface="Courier New"/>
                </a:rPr>
                <a:t>Clevger Apparatus Hydrodistillation </a:t>
              </a:r>
              <a:r>
                <a:rPr lang="en-IN" altLang="en-US" sz="1600" baseline="30000" dirty="0" smtClean="0">
                  <a:latin typeface="Courier New"/>
                  <a:cs typeface="Courier New"/>
                </a:rPr>
                <a:t>[1]</a:t>
              </a:r>
              <a:endParaRPr lang="en-IN" altLang="en-US" sz="1600" baseline="30000" dirty="0">
                <a:latin typeface="Courier New"/>
                <a:cs typeface="Courier New"/>
              </a:endParaRPr>
            </a:p>
          </p:txBody>
        </p:sp>
        <p:pic>
          <p:nvPicPr>
            <p:cNvPr id="181" name="Picture 180"/>
            <p:cNvPicPr>
              <a:picLocks noChangeAspect="1"/>
            </p:cNvPicPr>
            <p:nvPr/>
          </p:nvPicPr>
          <p:blipFill>
            <a:blip r:embed="rId10"/>
            <a:srcRect l="631" t="-409" r="675" b="4410"/>
            <a:stretch>
              <a:fillRect/>
            </a:stretch>
          </p:blipFill>
          <p:spPr>
            <a:xfrm>
              <a:off x="4503137" y="18463475"/>
              <a:ext cx="8279574" cy="8582219"/>
            </a:xfrm>
            <a:prstGeom prst="ellipse">
              <a:avLst/>
            </a:prstGeom>
            <a:ln w="38100">
              <a:solidFill>
                <a:schemeClr val="accent4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pic>
        <p:sp>
          <p:nvSpPr>
            <p:cNvPr id="182" name="Text Box 21"/>
            <p:cNvSpPr txBox="1"/>
            <p:nvPr/>
          </p:nvSpPr>
          <p:spPr>
            <a:xfrm rot="10800000">
              <a:off x="8140201" y="19069150"/>
              <a:ext cx="520850" cy="241553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 dirty="0">
                  <a:latin typeface="Courier New"/>
                  <a:cs typeface="Courier New"/>
                </a:rPr>
                <a:t>β-</a:t>
              </a:r>
              <a:r>
                <a:rPr lang="en-US" sz="1600" b="1" dirty="0" err="1">
                  <a:latin typeface="Courier New"/>
                  <a:cs typeface="Courier New"/>
                </a:rPr>
                <a:t>caryophyllene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85" name="Text Box 22"/>
            <p:cNvSpPr txBox="1"/>
            <p:nvPr/>
          </p:nvSpPr>
          <p:spPr>
            <a:xfrm rot="12000000">
              <a:off x="9095653" y="19286906"/>
              <a:ext cx="520850" cy="21796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 dirty="0">
                  <a:latin typeface="Courier New"/>
                  <a:cs typeface="Courier New"/>
                </a:rPr>
                <a:t>α-humulene</a:t>
              </a:r>
            </a:p>
          </p:txBody>
        </p:sp>
        <p:sp>
          <p:nvSpPr>
            <p:cNvPr id="188" name="Text Box 24"/>
            <p:cNvSpPr txBox="1"/>
            <p:nvPr/>
          </p:nvSpPr>
          <p:spPr>
            <a:xfrm rot="13260000">
              <a:off x="10036663" y="19604489"/>
              <a:ext cx="520850" cy="21796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endParaRPr lang="en-US" sz="1600" b="1">
                <a:latin typeface="Courier New"/>
                <a:cs typeface="Courier New"/>
              </a:endParaRPr>
            </a:p>
          </p:txBody>
        </p:sp>
        <p:sp>
          <p:nvSpPr>
            <p:cNvPr id="189" name="Text Box 35"/>
            <p:cNvSpPr txBox="1"/>
            <p:nvPr/>
          </p:nvSpPr>
          <p:spPr>
            <a:xfrm rot="13140000">
              <a:off x="10075368" y="19357250"/>
              <a:ext cx="520850" cy="25077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>
                  <a:latin typeface="Courier New"/>
                  <a:cs typeface="Courier New"/>
                </a:rPr>
                <a:t>ge</a:t>
              </a:r>
              <a:r>
                <a:rPr lang="en-IN" altLang="en-US" sz="1600" b="1">
                  <a:latin typeface="Courier New"/>
                  <a:cs typeface="Courier New"/>
                </a:rPr>
                <a:t>rmacrene D</a:t>
              </a:r>
            </a:p>
          </p:txBody>
        </p:sp>
        <p:sp>
          <p:nvSpPr>
            <p:cNvPr id="190" name="Text Box 43"/>
            <p:cNvSpPr txBox="1"/>
            <p:nvPr/>
          </p:nvSpPr>
          <p:spPr>
            <a:xfrm rot="20760000">
              <a:off x="10470536" y="21412572"/>
              <a:ext cx="1549363" cy="412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 b="1" dirty="0">
                  <a:latin typeface="Courier New"/>
                  <a:cs typeface="Courier New"/>
                </a:rPr>
                <a:t>davanone</a:t>
              </a:r>
            </a:p>
          </p:txBody>
        </p:sp>
        <p:sp>
          <p:nvSpPr>
            <p:cNvPr id="191" name="Text Box 46"/>
            <p:cNvSpPr txBox="1"/>
            <p:nvPr/>
          </p:nvSpPr>
          <p:spPr>
            <a:xfrm>
              <a:off x="10122906" y="22559152"/>
              <a:ext cx="2234762" cy="412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>
                <a:latin typeface="Courier New"/>
                <a:cs typeface="Courier New"/>
              </a:endParaRPr>
            </a:p>
          </p:txBody>
        </p:sp>
        <p:sp>
          <p:nvSpPr>
            <p:cNvPr id="193" name="Text Box 47"/>
            <p:cNvSpPr txBox="1"/>
            <p:nvPr/>
          </p:nvSpPr>
          <p:spPr>
            <a:xfrm>
              <a:off x="9887015" y="22457225"/>
              <a:ext cx="2756573" cy="412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 b="1">
                  <a:latin typeface="Courier New"/>
                  <a:cs typeface="Courier New"/>
                </a:rPr>
                <a:t>γ-curcumene</a:t>
              </a:r>
            </a:p>
          </p:txBody>
        </p:sp>
        <p:sp>
          <p:nvSpPr>
            <p:cNvPr id="194" name="Text Box 48"/>
            <p:cNvSpPr txBox="1"/>
            <p:nvPr/>
          </p:nvSpPr>
          <p:spPr>
            <a:xfrm rot="1140000">
              <a:off x="9833703" y="23452828"/>
              <a:ext cx="2234762" cy="412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>
                <a:latin typeface="Courier New"/>
                <a:cs typeface="Courier New"/>
              </a:endParaRPr>
            </a:p>
          </p:txBody>
        </p:sp>
        <p:sp>
          <p:nvSpPr>
            <p:cNvPr id="195" name="Text Box 52"/>
            <p:cNvSpPr txBox="1"/>
            <p:nvPr/>
          </p:nvSpPr>
          <p:spPr>
            <a:xfrm rot="3540000">
              <a:off x="8760728" y="24815982"/>
              <a:ext cx="1493969" cy="409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 b="1" dirty="0">
                  <a:latin typeface="Courier New"/>
                  <a:cs typeface="Courier New"/>
                </a:rPr>
                <a:t>sabinene</a:t>
              </a:r>
            </a:p>
          </p:txBody>
        </p:sp>
        <p:sp>
          <p:nvSpPr>
            <p:cNvPr id="196" name="Text Box 53"/>
            <p:cNvSpPr txBox="1"/>
            <p:nvPr/>
          </p:nvSpPr>
          <p:spPr>
            <a:xfrm rot="1080000">
              <a:off x="9765418" y="23449037"/>
              <a:ext cx="1827612" cy="412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 b="1">
                  <a:latin typeface="Courier New"/>
                  <a:cs typeface="Courier New"/>
                </a:rPr>
                <a:t>β-elemene</a:t>
              </a:r>
            </a:p>
          </p:txBody>
        </p:sp>
        <p:sp>
          <p:nvSpPr>
            <p:cNvPr id="197" name="Text Box 54"/>
            <p:cNvSpPr txBox="1"/>
            <p:nvPr/>
          </p:nvSpPr>
          <p:spPr>
            <a:xfrm rot="2400000">
              <a:off x="9576998" y="24443475"/>
              <a:ext cx="1903930" cy="412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 b="1">
                  <a:latin typeface="Courier New"/>
                  <a:cs typeface="Courier New"/>
                </a:rPr>
                <a:t>γ-cadinene</a:t>
              </a:r>
            </a:p>
          </p:txBody>
        </p:sp>
        <p:sp>
          <p:nvSpPr>
            <p:cNvPr id="198" name="Text Box 55"/>
            <p:cNvSpPr txBox="1"/>
            <p:nvPr/>
          </p:nvSpPr>
          <p:spPr>
            <a:xfrm>
              <a:off x="8335203" y="24382073"/>
              <a:ext cx="520850" cy="231276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 dirty="0">
                  <a:latin typeface="Courier New"/>
                  <a:cs typeface="Courier New"/>
                </a:rPr>
                <a:t>1-octen</a:t>
              </a:r>
              <a:r>
                <a:rPr lang="en-IN" altLang="en-US" sz="1600" b="1" dirty="0">
                  <a:latin typeface="Courier New"/>
                  <a:cs typeface="Courier New"/>
                </a:rPr>
                <a:t>-</a:t>
              </a:r>
              <a:r>
                <a:rPr lang="en-US" sz="1600" b="1" dirty="0">
                  <a:latin typeface="Courier New"/>
                  <a:cs typeface="Courier New"/>
                </a:rPr>
                <a:t>3-ol</a:t>
              </a:r>
            </a:p>
          </p:txBody>
        </p:sp>
        <p:sp>
          <p:nvSpPr>
            <p:cNvPr id="199" name="Text Box 59"/>
            <p:cNvSpPr txBox="1"/>
            <p:nvPr/>
          </p:nvSpPr>
          <p:spPr>
            <a:xfrm rot="12240000">
              <a:off x="7439665" y="24128516"/>
              <a:ext cx="520850" cy="17841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>
                  <a:latin typeface="Courier New"/>
                  <a:cs typeface="Courier New"/>
                </a:rPr>
                <a:t>myrcene</a:t>
              </a:r>
            </a:p>
          </p:txBody>
        </p:sp>
        <p:sp>
          <p:nvSpPr>
            <p:cNvPr id="200" name="Text Box 60"/>
            <p:cNvSpPr txBox="1"/>
            <p:nvPr/>
          </p:nvSpPr>
          <p:spPr>
            <a:xfrm rot="14340000">
              <a:off x="6544930" y="23683877"/>
              <a:ext cx="525581" cy="1752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 dirty="0">
                  <a:latin typeface="Courier New"/>
                  <a:cs typeface="Courier New"/>
                </a:rPr>
                <a:t>1,8-cineo</a:t>
              </a:r>
              <a:r>
                <a:rPr lang="en-IN" altLang="en-US" sz="1600" b="1" dirty="0">
                  <a:latin typeface="Courier New"/>
                  <a:cs typeface="Courier New"/>
                </a:rPr>
                <a:t>l</a:t>
              </a:r>
              <a:r>
                <a:rPr lang="en-US" sz="1600" b="1" dirty="0">
                  <a:latin typeface="Courier New"/>
                  <a:cs typeface="Courier New"/>
                </a:rPr>
                <a:t>e</a:t>
              </a:r>
            </a:p>
          </p:txBody>
        </p:sp>
        <p:sp>
          <p:nvSpPr>
            <p:cNvPr id="201" name="Text Box 61"/>
            <p:cNvSpPr txBox="1"/>
            <p:nvPr/>
          </p:nvSpPr>
          <p:spPr>
            <a:xfrm rot="20220000">
              <a:off x="5629283" y="23661320"/>
              <a:ext cx="1408106" cy="412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ourier New"/>
                  <a:cs typeface="Courier New"/>
                </a:rPr>
                <a:t>linalool</a:t>
              </a:r>
            </a:p>
          </p:txBody>
        </p:sp>
        <p:sp>
          <p:nvSpPr>
            <p:cNvPr id="202" name="Text Box 62"/>
            <p:cNvSpPr txBox="1"/>
            <p:nvPr/>
          </p:nvSpPr>
          <p:spPr>
            <a:xfrm rot="21060000">
              <a:off x="5528133" y="22896933"/>
              <a:ext cx="1621299" cy="412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latin typeface="Courier New"/>
                  <a:cs typeface="Courier New"/>
                </a:rPr>
                <a:t>β-pinene</a:t>
              </a:r>
            </a:p>
          </p:txBody>
        </p:sp>
        <p:sp>
          <p:nvSpPr>
            <p:cNvPr id="203" name="Text Box 63"/>
            <p:cNvSpPr txBox="1"/>
            <p:nvPr/>
          </p:nvSpPr>
          <p:spPr>
            <a:xfrm rot="840000">
              <a:off x="5102725" y="22060877"/>
              <a:ext cx="2471750" cy="412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ourier New"/>
                  <a:cs typeface="Courier New"/>
                </a:rPr>
                <a:t>α-</a:t>
              </a:r>
              <a:r>
                <a:rPr lang="en-US" sz="1600" b="1" dirty="0" err="1">
                  <a:latin typeface="Courier New"/>
                  <a:cs typeface="Courier New"/>
                </a:rPr>
                <a:t>phellandrene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204" name="Text Box 64"/>
            <p:cNvSpPr txBox="1"/>
            <p:nvPr/>
          </p:nvSpPr>
          <p:spPr>
            <a:xfrm rot="1860000">
              <a:off x="5849106" y="21044148"/>
              <a:ext cx="1549363" cy="412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ourier New"/>
                  <a:cs typeface="Courier New"/>
                </a:rPr>
                <a:t>limonene</a:t>
              </a:r>
            </a:p>
          </p:txBody>
        </p:sp>
        <p:sp>
          <p:nvSpPr>
            <p:cNvPr id="205" name="Text Box 65"/>
            <p:cNvSpPr txBox="1"/>
            <p:nvPr/>
          </p:nvSpPr>
          <p:spPr>
            <a:xfrm rot="3180000">
              <a:off x="6496637" y="20585104"/>
              <a:ext cx="2122813" cy="409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latin typeface="Courier New"/>
                  <a:cs typeface="Courier New"/>
                </a:rPr>
                <a:t>α-terpineol</a:t>
              </a:r>
            </a:p>
          </p:txBody>
        </p:sp>
        <p:sp>
          <p:nvSpPr>
            <p:cNvPr id="206" name="Text Box 71"/>
            <p:cNvSpPr txBox="1"/>
            <p:nvPr/>
          </p:nvSpPr>
          <p:spPr>
            <a:xfrm>
              <a:off x="7287711" y="21690894"/>
              <a:ext cx="2443563" cy="2269989"/>
            </a:xfrm>
            <a:prstGeom prst="ellipse">
              <a:avLst/>
            </a:prstGeom>
            <a:solidFill>
              <a:schemeClr val="accent4">
                <a:alpha val="6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IN" altLang="en-US" sz="1600" b="1" dirty="0" smtClean="0">
                <a:latin typeface="Courier New"/>
                <a:cs typeface="Courier New"/>
              </a:endParaRPr>
            </a:p>
            <a:p>
              <a:pPr algn="ctr"/>
              <a:r>
                <a:rPr lang="en-IN" altLang="en-US" sz="1600" b="1" dirty="0" smtClean="0">
                  <a:latin typeface="Courier New"/>
                  <a:cs typeface="Courier New"/>
                </a:rPr>
                <a:t>Compound</a:t>
              </a:r>
            </a:p>
            <a:p>
              <a:pPr algn="ctr"/>
              <a:r>
                <a:rPr lang="en-IN" altLang="en-US" sz="1600" b="1" dirty="0" smtClean="0">
                  <a:latin typeface="Courier New"/>
                  <a:cs typeface="Courier New"/>
                </a:rPr>
                <a:t>[</a:t>
              </a:r>
              <a:r>
                <a:rPr lang="cs-CZ" sz="1600" b="1" dirty="0" smtClean="0"/>
                <a:t>Q11173]</a:t>
              </a:r>
              <a:endParaRPr lang="cs-CZ" sz="1600" b="1" dirty="0"/>
            </a:p>
            <a:p>
              <a:pPr algn="just"/>
              <a:r>
                <a:rPr lang="en-IN" altLang="en-US" sz="1600" dirty="0" smtClean="0">
                  <a:latin typeface="Courier New"/>
                  <a:cs typeface="Courier New"/>
                </a:rPr>
                <a:t>  (</a:t>
              </a:r>
              <a:r>
                <a:rPr lang="en-IN" altLang="en-US" sz="1600" dirty="0" smtClean="0">
                  <a:latin typeface="Courier New"/>
                  <a:cs typeface="Courier New"/>
                </a:rPr>
                <a:t>7000+)</a:t>
              </a:r>
            </a:p>
            <a:p>
              <a:pPr algn="just"/>
              <a:endParaRPr lang="en-IN" altLang="en-US" sz="1600" dirty="0" smtClean="0">
                <a:latin typeface="Courier New"/>
                <a:cs typeface="Courier New"/>
              </a:endParaRPr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1593" y="29960683"/>
            <a:ext cx="1309956" cy="1152718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91867" y="29127333"/>
            <a:ext cx="1592964" cy="180079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4" name="Rectangle 63"/>
          <p:cNvSpPr/>
          <p:nvPr/>
        </p:nvSpPr>
        <p:spPr>
          <a:xfrm>
            <a:off x="8584831" y="30095060"/>
            <a:ext cx="644160" cy="7346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/>
              <a:cs typeface="Courier New"/>
            </a:endParaRPr>
          </a:p>
        </p:txBody>
      </p:sp>
      <p:sp>
        <p:nvSpPr>
          <p:cNvPr id="311" name="Rectangle 310"/>
          <p:cNvSpPr/>
          <p:nvPr/>
        </p:nvSpPr>
        <p:spPr>
          <a:xfrm>
            <a:off x="5099289" y="31907500"/>
            <a:ext cx="419556" cy="7131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/>
              <a:cs typeface="Courier New"/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5613666" y="30829708"/>
            <a:ext cx="694468" cy="11065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/>
              <a:cs typeface="Courier New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11298382" y="32436633"/>
            <a:ext cx="748197" cy="36323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/>
              <a:cs typeface="Courier New"/>
            </a:endParaRPr>
          </a:p>
        </p:txBody>
      </p:sp>
      <p:sp>
        <p:nvSpPr>
          <p:cNvPr id="314" name="Rectangle 313"/>
          <p:cNvSpPr/>
          <p:nvPr/>
        </p:nvSpPr>
        <p:spPr>
          <a:xfrm rot="3145722">
            <a:off x="10618762" y="34543779"/>
            <a:ext cx="870146" cy="36323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/>
              <a:cs typeface="Courier New"/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10358950" y="30829708"/>
            <a:ext cx="976438" cy="14406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/>
              <a:cs typeface="Courier New"/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10511350" y="30982108"/>
            <a:ext cx="976438" cy="1454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/>
              <a:cs typeface="Courier New"/>
            </a:endParaRPr>
          </a:p>
        </p:txBody>
      </p:sp>
      <p:sp>
        <p:nvSpPr>
          <p:cNvPr id="318" name="Rectangle 317"/>
          <p:cNvSpPr/>
          <p:nvPr/>
        </p:nvSpPr>
        <p:spPr>
          <a:xfrm rot="4821233">
            <a:off x="7394970" y="36181619"/>
            <a:ext cx="781651" cy="36811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/>
              <a:cs typeface="Courier New"/>
            </a:endParaRPr>
          </a:p>
        </p:txBody>
      </p:sp>
      <p:sp>
        <p:nvSpPr>
          <p:cNvPr id="319" name="Rectangle 318"/>
          <p:cNvSpPr/>
          <p:nvPr/>
        </p:nvSpPr>
        <p:spPr>
          <a:xfrm rot="7059296">
            <a:off x="6682563" y="35772045"/>
            <a:ext cx="785248" cy="37309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/>
              <a:cs typeface="Courier New"/>
            </a:endParaRPr>
          </a:p>
        </p:txBody>
      </p:sp>
      <p:sp>
        <p:nvSpPr>
          <p:cNvPr id="320" name="Rectangle 319"/>
          <p:cNvSpPr/>
          <p:nvPr/>
        </p:nvSpPr>
        <p:spPr>
          <a:xfrm rot="1925920">
            <a:off x="4990899" y="36848133"/>
            <a:ext cx="2803132" cy="15439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/>
              <a:cs typeface="Courier New"/>
            </a:endParaRPr>
          </a:p>
        </p:txBody>
      </p:sp>
      <p:sp>
        <p:nvSpPr>
          <p:cNvPr id="321" name="Rectangle 320"/>
          <p:cNvSpPr/>
          <p:nvPr/>
        </p:nvSpPr>
        <p:spPr>
          <a:xfrm rot="5608691">
            <a:off x="7952177" y="36131186"/>
            <a:ext cx="870146" cy="36323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/>
              <a:cs typeface="Courier New"/>
            </a:endParaRPr>
          </a:p>
        </p:txBody>
      </p:sp>
      <p:sp>
        <p:nvSpPr>
          <p:cNvPr id="322" name="Rectangle 321"/>
          <p:cNvSpPr/>
          <p:nvPr/>
        </p:nvSpPr>
        <p:spPr>
          <a:xfrm rot="4202728">
            <a:off x="8561674" y="36037116"/>
            <a:ext cx="870146" cy="36323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ourier New"/>
              <a:cs typeface="Courier New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37824" y="37440831"/>
            <a:ext cx="1471959" cy="440609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298382" y="33151702"/>
            <a:ext cx="1668260" cy="166826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84731" y="30016057"/>
            <a:ext cx="1627302" cy="1627302"/>
          </a:xfrm>
          <a:prstGeom prst="rect">
            <a:avLst/>
          </a:prstGeom>
        </p:spPr>
      </p:pic>
      <p:grpSp>
        <p:nvGrpSpPr>
          <p:cNvPr id="287" name="Group 286"/>
          <p:cNvGrpSpPr/>
          <p:nvPr/>
        </p:nvGrpSpPr>
        <p:grpSpPr>
          <a:xfrm>
            <a:off x="14315191" y="35711324"/>
            <a:ext cx="7797696" cy="2611789"/>
            <a:chOff x="13561312" y="33863307"/>
            <a:chExt cx="7797696" cy="2611789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13561312" y="33863307"/>
              <a:ext cx="5983361" cy="2611789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grpSp>
          <p:nvGrpSpPr>
            <p:cNvPr id="286" name="Group 285"/>
            <p:cNvGrpSpPr/>
            <p:nvPr/>
          </p:nvGrpSpPr>
          <p:grpSpPr>
            <a:xfrm>
              <a:off x="13878145" y="33934248"/>
              <a:ext cx="7480863" cy="2362807"/>
              <a:chOff x="13878145" y="33934248"/>
              <a:chExt cx="7480863" cy="2362807"/>
            </a:xfrm>
          </p:grpSpPr>
          <p:pic>
            <p:nvPicPr>
              <p:cNvPr id="265" name="Picture 264"/>
              <p:cNvPicPr>
                <a:picLocks noChangeAspect="1"/>
              </p:cNvPicPr>
              <p:nvPr/>
            </p:nvPicPr>
            <p:blipFill>
              <a:blip r:embed="rId17"/>
              <a:srcRect l="51884" t="27831" r="17282" b="1047"/>
              <a:stretch>
                <a:fillRect/>
              </a:stretch>
            </p:blipFill>
            <p:spPr>
              <a:xfrm>
                <a:off x="20141168" y="33934248"/>
                <a:ext cx="1217840" cy="2362807"/>
              </a:xfrm>
              <a:prstGeom prst="rect">
                <a:avLst/>
              </a:prstGeom>
              <a:noFill/>
              <a:ln w="76200">
                <a:noFill/>
              </a:ln>
            </p:spPr>
          </p:pic>
          <p:sp>
            <p:nvSpPr>
              <p:cNvPr id="207" name="TextBox 206"/>
              <p:cNvSpPr txBox="1"/>
              <p:nvPr/>
            </p:nvSpPr>
            <p:spPr>
              <a:xfrm>
                <a:off x="13878145" y="34127169"/>
                <a:ext cx="1029288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 smtClean="0"/>
                  <a:t>Profile </a:t>
                </a:r>
                <a:endParaRPr lang="en-US" sz="1800" b="1" dirty="0"/>
              </a:p>
            </p:txBody>
          </p:sp>
        </p:grpSp>
      </p:grpSp>
      <p:sp>
        <p:nvSpPr>
          <p:cNvPr id="192" name="TextBox 191"/>
          <p:cNvSpPr txBox="1"/>
          <p:nvPr/>
        </p:nvSpPr>
        <p:spPr>
          <a:xfrm>
            <a:off x="1685231" y="6289884"/>
            <a:ext cx="26331294" cy="17543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OVERVIEW</a:t>
            </a:r>
            <a:r>
              <a:rPr lang="en-US" sz="3600" dirty="0" smtClean="0"/>
              <a:t>. Plants </a:t>
            </a:r>
            <a:r>
              <a:rPr lang="en-US" sz="3600" dirty="0" smtClean="0"/>
              <a:t>are capable of generating a diverse spectrum of volatile organic compounds for maintaining communication and fruitful adaptive interaction with their environment.  These are proven to be important protective and </a:t>
            </a:r>
            <a:r>
              <a:rPr lang="en-US" sz="3600" dirty="0" err="1" smtClean="0"/>
              <a:t>signalling</a:t>
            </a:r>
            <a:r>
              <a:rPr lang="en-US" sz="3600" dirty="0" smtClean="0"/>
              <a:t> </a:t>
            </a:r>
            <a:r>
              <a:rPr lang="en-US" sz="3600" dirty="0" smtClean="0"/>
              <a:t>molecules &amp; constitute a platform for plant–plant interaction. For 13 years, </a:t>
            </a:r>
            <a:r>
              <a:rPr lang="en-US" sz="3600" dirty="0" err="1" smtClean="0"/>
              <a:t>EssoilDB</a:t>
            </a:r>
            <a:r>
              <a:rPr lang="en-US" sz="3600" dirty="0" smtClean="0"/>
              <a:t> in NIPGR, has captured the plant literature on </a:t>
            </a:r>
            <a:r>
              <a:rPr lang="en-US" sz="3600" dirty="0" err="1" smtClean="0"/>
              <a:t>terpenes</a:t>
            </a:r>
            <a:r>
              <a:rPr lang="en-US" sz="3600" dirty="0" smtClean="0"/>
              <a:t> (class of phytochemicals</a:t>
            </a:r>
            <a:r>
              <a:rPr lang="en-US" sz="3600" dirty="0" smtClean="0"/>
              <a:t>).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4047394" y="8640853"/>
            <a:ext cx="21227791" cy="21236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BACKGROUND: </a:t>
            </a:r>
            <a:r>
              <a:rPr lang="en-US" sz="3200" dirty="0" smtClean="0"/>
              <a:t>In 2019-02 [1] GY, VL, AK collaborated with </a:t>
            </a:r>
            <a:r>
              <a:rPr lang="en-US" sz="3200" dirty="0"/>
              <a:t>ContentMine/</a:t>
            </a:r>
            <a:r>
              <a:rPr lang="en-US" sz="3200" dirty="0" smtClean="0"/>
              <a:t>PMR to run a  TIGR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ESS workshop on mining the plant literature. We deployed  Open </a:t>
            </a:r>
            <a:r>
              <a:rPr lang="en-US" sz="3200" b="1" dirty="0" smtClean="0"/>
              <a:t>text-mining</a:t>
            </a:r>
            <a:r>
              <a:rPr lang="en-US" sz="3200" dirty="0" smtClean="0"/>
              <a:t> tools (</a:t>
            </a:r>
            <a:r>
              <a:rPr lang="en-US" sz="3200" dirty="0" err="1" smtClean="0"/>
              <a:t>ContentMine’s</a:t>
            </a:r>
            <a:r>
              <a:rPr lang="en-US" sz="3200" dirty="0" smtClean="0"/>
              <a:t> </a:t>
            </a:r>
            <a:r>
              <a:rPr lang="en-US" sz="3200" b="1" dirty="0" err="1" smtClean="0">
                <a:latin typeface="Courier New"/>
                <a:cs typeface="Courier New"/>
              </a:rPr>
              <a:t>getpapers</a:t>
            </a:r>
            <a:r>
              <a:rPr lang="en-US" sz="3200" b="1" dirty="0" smtClean="0">
                <a:latin typeface="Courier New"/>
                <a:cs typeface="Courier New"/>
              </a:rPr>
              <a:t>, AMI</a:t>
            </a:r>
            <a:r>
              <a:rPr lang="en-US" sz="3200" dirty="0" smtClean="0"/>
              <a:t>) and used Wikipedia/Wikidata to create WikiFactMine </a:t>
            </a:r>
            <a:r>
              <a:rPr lang="en-US" sz="3200" b="1" dirty="0" smtClean="0"/>
              <a:t>dictionaries </a:t>
            </a:r>
            <a:r>
              <a:rPr lang="en-US" sz="3200" dirty="0" smtClean="0"/>
              <a:t>(e.g. pests</a:t>
            </a:r>
            <a:r>
              <a:rPr lang="en-US" sz="3200" dirty="0"/>
              <a:t>, microorganisms, </a:t>
            </a:r>
            <a:r>
              <a:rPr lang="en-US" sz="3200" dirty="0" err="1"/>
              <a:t>soiltypes</a:t>
            </a:r>
            <a:r>
              <a:rPr lang="en-US" sz="3200" dirty="0"/>
              <a:t>, invasive species, </a:t>
            </a:r>
            <a:r>
              <a:rPr lang="en-US" sz="3200" dirty="0" smtClean="0"/>
              <a:t>spices</a:t>
            </a:r>
            <a:r>
              <a:rPr lang="mr-IN" sz="3200" dirty="0" smtClean="0"/>
              <a:t>…</a:t>
            </a:r>
            <a:r>
              <a:rPr lang="en-GB" sz="3200" dirty="0" smtClean="0"/>
              <a:t>) and showed that Open semantic text-mining was robust and could be deployed in many areas of Plant Science.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10429700" y="16947984"/>
            <a:ext cx="1811374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EssoilDB</a:t>
            </a:r>
            <a:r>
              <a:rPr lang="en-US" sz="2000" b="1" dirty="0" smtClean="0">
                <a:solidFill>
                  <a:srgbClr val="FF0000"/>
                </a:solidFill>
              </a:rPr>
              <a:t> table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0429701" y="17344943"/>
            <a:ext cx="1811374" cy="4001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dictionary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841364" y="15707914"/>
            <a:ext cx="247496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We use EssoilDB2.0 to support text-</a:t>
            </a:r>
            <a:r>
              <a:rPr lang="en-US" sz="4000" b="1" dirty="0" smtClean="0"/>
              <a:t>mining </a:t>
            </a:r>
            <a:r>
              <a:rPr lang="mr-IN" sz="4000" b="1" dirty="0" smtClean="0"/>
              <a:t>…</a:t>
            </a:r>
            <a:r>
              <a:rPr lang="en-GB" sz="4000" b="1" dirty="0" smtClean="0"/>
              <a:t>                                                            </a:t>
            </a:r>
            <a:r>
              <a:rPr lang="mr-IN" sz="4000" b="1" dirty="0" smtClean="0"/>
              <a:t>…</a:t>
            </a:r>
            <a:r>
              <a:rPr lang="en-GB" sz="4000" b="1" dirty="0" smtClean="0"/>
              <a:t> and text-mining to populate EssoilDB2.0!</a:t>
            </a:r>
            <a:r>
              <a:rPr lang="en-US" sz="4000" b="1" dirty="0" smtClean="0"/>
              <a:t>   </a:t>
            </a:r>
            <a:endParaRPr lang="en-US" sz="4000" b="1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23988" y="8640853"/>
            <a:ext cx="2892759" cy="2119884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760485" y="10341111"/>
            <a:ext cx="126342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s-IS" sz="2000" b="1" dirty="0">
                <a:latin typeface="Courier New"/>
                <a:cs typeface="Courier New"/>
              </a:rPr>
              <a:t>Q332469</a:t>
            </a:r>
            <a:endParaRPr lang="en-US" sz="2000" dirty="0"/>
          </a:p>
        </p:txBody>
      </p:sp>
      <p:sp>
        <p:nvSpPr>
          <p:cNvPr id="216" name="TextBox 215"/>
          <p:cNvSpPr txBox="1"/>
          <p:nvPr/>
        </p:nvSpPr>
        <p:spPr>
          <a:xfrm>
            <a:off x="25716807" y="16059082"/>
            <a:ext cx="1263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000" b="1" dirty="0">
                <a:latin typeface="Courier New"/>
                <a:cs typeface="Courier New"/>
              </a:rPr>
              <a:t>Q332469</a:t>
            </a:r>
            <a:endParaRPr lang="en-US" sz="2000" dirty="0"/>
          </a:p>
        </p:txBody>
      </p:sp>
      <p:pic>
        <p:nvPicPr>
          <p:cNvPr id="256" name="Picture 25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487946" y="27243345"/>
            <a:ext cx="3440020" cy="4300026"/>
          </a:xfrm>
          <a:prstGeom prst="rect">
            <a:avLst/>
          </a:prstGeom>
        </p:spPr>
      </p:pic>
      <p:sp>
        <p:nvSpPr>
          <p:cNvPr id="217" name="TextBox 216"/>
          <p:cNvSpPr txBox="1"/>
          <p:nvPr/>
        </p:nvSpPr>
        <p:spPr>
          <a:xfrm>
            <a:off x="27303762" y="31020287"/>
            <a:ext cx="142552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extraction </a:t>
            </a:r>
            <a:endParaRPr lang="en-US" sz="1800" b="1" dirty="0"/>
          </a:p>
        </p:txBody>
      </p:sp>
      <p:sp>
        <p:nvSpPr>
          <p:cNvPr id="262" name="TextBox 261"/>
          <p:cNvSpPr txBox="1"/>
          <p:nvPr/>
        </p:nvSpPr>
        <p:spPr>
          <a:xfrm>
            <a:off x="7541633" y="37951231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600" b="1" dirty="0" smtClean="0">
                <a:latin typeface="Courier New"/>
                <a:cs typeface="Courier New"/>
              </a:rPr>
              <a:t>Q161667</a:t>
            </a:r>
            <a:endParaRPr lang="mr-IN" sz="1600" b="1" dirty="0">
              <a:latin typeface="Courier New"/>
              <a:cs typeface="Courier New"/>
            </a:endParaRPr>
          </a:p>
        </p:txBody>
      </p:sp>
      <p:grpSp>
        <p:nvGrpSpPr>
          <p:cNvPr id="245" name="Group 244"/>
          <p:cNvGrpSpPr/>
          <p:nvPr/>
        </p:nvGrpSpPr>
        <p:grpSpPr>
          <a:xfrm>
            <a:off x="5097607" y="30643076"/>
            <a:ext cx="938841" cy="1329443"/>
            <a:chOff x="4950545" y="29172896"/>
            <a:chExt cx="938841" cy="1329443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094007" y="29172896"/>
              <a:ext cx="521350" cy="1329443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221" name="TextBox 220"/>
            <p:cNvSpPr txBox="1"/>
            <p:nvPr/>
          </p:nvSpPr>
          <p:spPr>
            <a:xfrm>
              <a:off x="4950545" y="29775327"/>
              <a:ext cx="93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b="1" dirty="0">
                  <a:latin typeface="Courier New"/>
                  <a:cs typeface="Courier New"/>
                </a:rPr>
                <a:t>Q278809</a:t>
              </a: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4086270" y="32206118"/>
            <a:ext cx="1154320" cy="1504627"/>
            <a:chOff x="3321519" y="30890847"/>
            <a:chExt cx="1154320" cy="1504627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601747" y="30890847"/>
              <a:ext cx="716489" cy="1504627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222" name="TextBox 221"/>
            <p:cNvSpPr txBox="1"/>
            <p:nvPr/>
          </p:nvSpPr>
          <p:spPr>
            <a:xfrm>
              <a:off x="3321519" y="31794893"/>
              <a:ext cx="1154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b="1" dirty="0">
                  <a:latin typeface="Courier New"/>
                  <a:cs typeface="Courier New"/>
                </a:rPr>
                <a:t>Q25933668</a:t>
              </a:r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4406643" y="34570335"/>
            <a:ext cx="1019248" cy="1928943"/>
            <a:chOff x="4353351" y="32886950"/>
            <a:chExt cx="1019248" cy="1928943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 rot="3459588">
              <a:off x="4104685" y="33547979"/>
              <a:ext cx="1928943" cy="606885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224" name="TextBox 223"/>
            <p:cNvSpPr txBox="1"/>
            <p:nvPr/>
          </p:nvSpPr>
          <p:spPr>
            <a:xfrm>
              <a:off x="4353351" y="34109472"/>
              <a:ext cx="93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b="1" dirty="0" smtClean="0">
                  <a:latin typeface="Courier New"/>
                  <a:cs typeface="Courier New"/>
                </a:rPr>
                <a:t>Q410932</a:t>
              </a:r>
              <a:endParaRPr lang="mr-IN" sz="1400" b="1" dirty="0">
                <a:latin typeface="Courier New"/>
                <a:cs typeface="Courier New"/>
              </a:endParaRPr>
            </a:p>
          </p:txBody>
        </p:sp>
      </p:grpSp>
      <p:grpSp>
        <p:nvGrpSpPr>
          <p:cNvPr id="290" name="Group 289"/>
          <p:cNvGrpSpPr/>
          <p:nvPr/>
        </p:nvGrpSpPr>
        <p:grpSpPr>
          <a:xfrm>
            <a:off x="6224381" y="37072256"/>
            <a:ext cx="1235020" cy="894230"/>
            <a:chOff x="6224381" y="35512001"/>
            <a:chExt cx="1235020" cy="89423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 rot="17812448">
              <a:off x="6548421" y="35187961"/>
              <a:ext cx="586940" cy="1235020"/>
            </a:xfrm>
            <a:prstGeom prst="rect">
              <a:avLst/>
            </a:prstGeom>
          </p:spPr>
        </p:pic>
        <p:sp>
          <p:nvSpPr>
            <p:cNvPr id="225" name="TextBox 224"/>
            <p:cNvSpPr txBox="1"/>
            <p:nvPr/>
          </p:nvSpPr>
          <p:spPr>
            <a:xfrm>
              <a:off x="6269975" y="36098454"/>
              <a:ext cx="93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b="1" dirty="0">
                  <a:latin typeface="Courier New"/>
                  <a:cs typeface="Courier New"/>
                </a:rPr>
                <a:t>Q424577</a:t>
              </a: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4947826" y="36331662"/>
            <a:ext cx="1278209" cy="1121882"/>
            <a:chOff x="4947826" y="34771407"/>
            <a:chExt cx="1278209" cy="1121882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5154796" y="34771407"/>
              <a:ext cx="1071239" cy="1071239"/>
            </a:xfrm>
            <a:prstGeom prst="rect">
              <a:avLst/>
            </a:prstGeom>
          </p:spPr>
        </p:pic>
        <p:sp>
          <p:nvSpPr>
            <p:cNvPr id="226" name="TextBox 225"/>
            <p:cNvSpPr txBox="1"/>
            <p:nvPr/>
          </p:nvSpPr>
          <p:spPr>
            <a:xfrm>
              <a:off x="4947826" y="35585512"/>
              <a:ext cx="1154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b="1" dirty="0">
                  <a:latin typeface="Courier New"/>
                  <a:cs typeface="Courier New"/>
                </a:rPr>
                <a:t>Q28138856</a:t>
              </a:r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9788611" y="35997928"/>
            <a:ext cx="1640912" cy="1786516"/>
            <a:chOff x="9788611" y="34437673"/>
            <a:chExt cx="1640912" cy="1786516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9788611" y="34437673"/>
              <a:ext cx="1385831" cy="1385831"/>
            </a:xfrm>
            <a:prstGeom prst="rect">
              <a:avLst/>
            </a:prstGeom>
          </p:spPr>
        </p:pic>
        <p:sp>
          <p:nvSpPr>
            <p:cNvPr id="227" name="TextBox 226"/>
            <p:cNvSpPr txBox="1"/>
            <p:nvPr/>
          </p:nvSpPr>
          <p:spPr>
            <a:xfrm>
              <a:off x="10275203" y="35916412"/>
              <a:ext cx="1154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b="1" dirty="0">
                  <a:latin typeface="Courier New"/>
                  <a:cs typeface="Courier New"/>
                </a:rPr>
                <a:t>Q27132466</a:t>
              </a:r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8982188" y="36771727"/>
            <a:ext cx="1008867" cy="1620947"/>
            <a:chOff x="8996197" y="35211472"/>
            <a:chExt cx="1008867" cy="1620947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8996197" y="35211472"/>
              <a:ext cx="980850" cy="1202170"/>
            </a:xfrm>
            <a:prstGeom prst="rect">
              <a:avLst/>
            </a:prstGeom>
          </p:spPr>
        </p:pic>
        <p:sp>
          <p:nvSpPr>
            <p:cNvPr id="228" name="TextBox 227"/>
            <p:cNvSpPr txBox="1"/>
            <p:nvPr/>
          </p:nvSpPr>
          <p:spPr>
            <a:xfrm>
              <a:off x="9066223" y="36524642"/>
              <a:ext cx="93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b="1" dirty="0">
                  <a:latin typeface="Courier New"/>
                  <a:cs typeface="Courier New"/>
                </a:rPr>
                <a:t>Q421278</a:t>
              </a:r>
            </a:p>
          </p:txBody>
        </p:sp>
      </p:grpSp>
      <p:sp>
        <p:nvSpPr>
          <p:cNvPr id="229" name="TextBox 228"/>
          <p:cNvSpPr txBox="1"/>
          <p:nvPr/>
        </p:nvSpPr>
        <p:spPr>
          <a:xfrm>
            <a:off x="11237086" y="34350670"/>
            <a:ext cx="115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400" b="1" dirty="0">
                <a:latin typeface="Courier New"/>
                <a:cs typeface="Courier New"/>
              </a:rPr>
              <a:t>Q27132733</a:t>
            </a:r>
          </a:p>
        </p:txBody>
      </p:sp>
      <p:grpSp>
        <p:nvGrpSpPr>
          <p:cNvPr id="289" name="Group 288"/>
          <p:cNvGrpSpPr/>
          <p:nvPr/>
        </p:nvGrpSpPr>
        <p:grpSpPr>
          <a:xfrm>
            <a:off x="11022651" y="34830548"/>
            <a:ext cx="1561192" cy="1901127"/>
            <a:chOff x="11022651" y="33270293"/>
            <a:chExt cx="1561192" cy="1901127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1022651" y="33270293"/>
              <a:ext cx="1521473" cy="1521473"/>
            </a:xfrm>
            <a:prstGeom prst="rect">
              <a:avLst/>
            </a:prstGeom>
          </p:spPr>
        </p:pic>
        <p:sp>
          <p:nvSpPr>
            <p:cNvPr id="230" name="TextBox 229"/>
            <p:cNvSpPr txBox="1"/>
            <p:nvPr/>
          </p:nvSpPr>
          <p:spPr>
            <a:xfrm>
              <a:off x="11429523" y="34863643"/>
              <a:ext cx="1154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b="1" dirty="0">
                  <a:latin typeface="Courier New"/>
                  <a:cs typeface="Courier New"/>
                </a:rPr>
                <a:t>Q27132237</a:t>
              </a:r>
            </a:p>
          </p:txBody>
        </p:sp>
      </p:grpSp>
      <p:sp>
        <p:nvSpPr>
          <p:cNvPr id="231" name="TextBox 230"/>
          <p:cNvSpPr txBox="1"/>
          <p:nvPr/>
        </p:nvSpPr>
        <p:spPr>
          <a:xfrm>
            <a:off x="10817530" y="31119176"/>
            <a:ext cx="115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400" b="1" dirty="0">
                <a:latin typeface="Courier New"/>
                <a:cs typeface="Courier New"/>
              </a:rPr>
              <a:t>Q27121451</a:t>
            </a:r>
          </a:p>
        </p:txBody>
      </p:sp>
      <p:grpSp>
        <p:nvGrpSpPr>
          <p:cNvPr id="291" name="Group 290"/>
          <p:cNvGrpSpPr/>
          <p:nvPr/>
        </p:nvGrpSpPr>
        <p:grpSpPr>
          <a:xfrm>
            <a:off x="11000577" y="31012496"/>
            <a:ext cx="1779221" cy="2473122"/>
            <a:chOff x="11000577" y="29452241"/>
            <a:chExt cx="1779221" cy="2473122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 rot="3506282">
              <a:off x="10970945" y="30116509"/>
              <a:ext cx="2473122" cy="1144585"/>
            </a:xfrm>
            <a:prstGeom prst="rect">
              <a:avLst/>
            </a:prstGeom>
          </p:spPr>
        </p:pic>
        <p:sp>
          <p:nvSpPr>
            <p:cNvPr id="232" name="TextBox 231"/>
            <p:cNvSpPr txBox="1"/>
            <p:nvPr/>
          </p:nvSpPr>
          <p:spPr>
            <a:xfrm>
              <a:off x="11000577" y="30704412"/>
              <a:ext cx="1154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b="1" dirty="0">
                  <a:latin typeface="Courier New"/>
                  <a:cs typeface="Courier New"/>
                </a:rPr>
                <a:t>Q58896121</a:t>
              </a:r>
            </a:p>
          </p:txBody>
        </p:sp>
      </p:grpSp>
      <p:sp>
        <p:nvSpPr>
          <p:cNvPr id="233" name="TextBox 232"/>
          <p:cNvSpPr txBox="1"/>
          <p:nvPr/>
        </p:nvSpPr>
        <p:spPr>
          <a:xfrm>
            <a:off x="8714315" y="30701290"/>
            <a:ext cx="115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400" b="1" dirty="0">
                <a:latin typeface="Courier New"/>
                <a:cs typeface="Courier New"/>
              </a:rPr>
              <a:t>Q27121615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7507151" y="29806794"/>
            <a:ext cx="93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400" b="1" dirty="0">
                <a:latin typeface="Courier New"/>
                <a:cs typeface="Courier New"/>
              </a:rPr>
              <a:t>Q421614</a:t>
            </a:r>
          </a:p>
        </p:txBody>
      </p:sp>
      <p:grpSp>
        <p:nvGrpSpPr>
          <p:cNvPr id="243" name="Group 242"/>
          <p:cNvGrpSpPr/>
          <p:nvPr/>
        </p:nvGrpSpPr>
        <p:grpSpPr>
          <a:xfrm>
            <a:off x="6011634" y="29903504"/>
            <a:ext cx="1154320" cy="1523449"/>
            <a:chOff x="6011634" y="28343249"/>
            <a:chExt cx="1154320" cy="152344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6217830" y="28343249"/>
              <a:ext cx="923302" cy="1523449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236" name="TextBox 235"/>
            <p:cNvSpPr txBox="1"/>
            <p:nvPr/>
          </p:nvSpPr>
          <p:spPr>
            <a:xfrm>
              <a:off x="6011634" y="28987146"/>
              <a:ext cx="1154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b="1" dirty="0">
                  <a:latin typeface="Courier New"/>
                  <a:cs typeface="Courier New"/>
                </a:rPr>
                <a:t>Q27109437</a:t>
              </a:r>
            </a:p>
          </p:txBody>
        </p:sp>
      </p:grpSp>
      <p:sp>
        <p:nvSpPr>
          <p:cNvPr id="263" name="TextBox 262"/>
          <p:cNvSpPr txBox="1"/>
          <p:nvPr/>
        </p:nvSpPr>
        <p:spPr>
          <a:xfrm>
            <a:off x="1485445" y="29707769"/>
            <a:ext cx="245027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 smtClean="0"/>
              <a:t>Plantpart</a:t>
            </a:r>
            <a:r>
              <a:rPr lang="en-US" sz="1800" b="1" dirty="0" smtClean="0"/>
              <a:t> [Q20011319)]</a:t>
            </a:r>
            <a:endParaRPr lang="en-US" sz="1800" b="1" dirty="0"/>
          </a:p>
        </p:txBody>
      </p:sp>
      <p:sp>
        <p:nvSpPr>
          <p:cNvPr id="271" name="TextBox 270"/>
          <p:cNvSpPr txBox="1"/>
          <p:nvPr/>
        </p:nvSpPr>
        <p:spPr>
          <a:xfrm>
            <a:off x="24116835" y="42189738"/>
            <a:ext cx="5253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[Wikidata] (ORCID):  f: </a:t>
            </a:r>
            <a:r>
              <a:rPr lang="fi-FI" sz="1600" dirty="0">
                <a:solidFill>
                  <a:srgbClr val="0000FF"/>
                </a:solidFill>
                <a:latin typeface="Arial"/>
                <a:cs typeface="Arial"/>
              </a:rPr>
              <a:t>[Q908710] (</a:t>
            </a:r>
            <a:r>
              <a:rPr lang="mr-IN" sz="1600" dirty="0">
                <a:latin typeface="Arial"/>
                <a:cs typeface="Arial"/>
                <a:hlinkClick r:id="rId30"/>
              </a:rPr>
              <a:t>0000-0003-3386-3972</a:t>
            </a:r>
            <a:r>
              <a:rPr lang="en-GB" sz="1600" dirty="0" smtClean="0">
                <a:latin typeface="Arial"/>
                <a:cs typeface="Arial"/>
              </a:rPr>
              <a:t>)</a:t>
            </a:r>
            <a:endParaRPr 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pic>
        <p:nvPicPr>
          <p:cNvPr id="277" name="Picture 276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345363" y="24923002"/>
            <a:ext cx="3302000" cy="2463800"/>
          </a:xfrm>
          <a:prstGeom prst="rect">
            <a:avLst/>
          </a:prstGeom>
        </p:spPr>
      </p:pic>
      <p:pic>
        <p:nvPicPr>
          <p:cNvPr id="251" name="Shape 35"/>
          <p:cNvPicPr preferRelativeResize="0"/>
          <p:nvPr/>
        </p:nvPicPr>
        <p:blipFill>
          <a:blip r:embed="rId32"/>
          <a:stretch>
            <a:fillRect/>
          </a:stretch>
        </p:blipFill>
        <p:spPr>
          <a:xfrm>
            <a:off x="913936" y="893984"/>
            <a:ext cx="5402598" cy="1112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Picture 282" descr="image.1.13.2096_2367.-2376_-2083.png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9413" y="0"/>
            <a:ext cx="2512433" cy="2710140"/>
          </a:xfrm>
          <a:prstGeom prst="rect">
            <a:avLst/>
          </a:prstGeom>
        </p:spPr>
      </p:pic>
      <p:pic>
        <p:nvPicPr>
          <p:cNvPr id="284" name="Picture 283" descr="logo.png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2698" y="844764"/>
            <a:ext cx="4565904" cy="1865376"/>
          </a:xfrm>
          <a:prstGeom prst="rect">
            <a:avLst/>
          </a:prstGeom>
        </p:spPr>
      </p:pic>
      <p:grpSp>
        <p:nvGrpSpPr>
          <p:cNvPr id="80" name="Group 79"/>
          <p:cNvGrpSpPr/>
          <p:nvPr/>
        </p:nvGrpSpPr>
        <p:grpSpPr>
          <a:xfrm>
            <a:off x="1843803" y="11232331"/>
            <a:ext cx="26413523" cy="3293209"/>
            <a:chOff x="1843803" y="11232331"/>
            <a:chExt cx="26413523" cy="3293209"/>
          </a:xfrm>
        </p:grpSpPr>
        <p:sp>
          <p:nvSpPr>
            <p:cNvPr id="16" name="TextBox 15"/>
            <p:cNvSpPr txBox="1"/>
            <p:nvPr/>
          </p:nvSpPr>
          <p:spPr>
            <a:xfrm>
              <a:off x="1856707" y="11232331"/>
              <a:ext cx="26400619" cy="32932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SEMANTICS: Wikidata</a:t>
              </a:r>
              <a:r>
                <a:rPr lang="en-US" sz="3200" dirty="0" smtClean="0"/>
                <a:t> (a Wikimedia project) has over 50 million </a:t>
              </a:r>
              <a:r>
                <a:rPr lang="en-US" sz="3200" b="1" dirty="0" smtClean="0"/>
                <a:t>items</a:t>
              </a:r>
              <a:r>
                <a:rPr lang="en-US" sz="3200" dirty="0" smtClean="0"/>
                <a:t> of Open semantic knowledge. </a:t>
              </a:r>
              <a:r>
                <a:rPr lang="en-US" sz="3200" b="1" dirty="0" smtClean="0"/>
                <a:t>Items </a:t>
              </a:r>
              <a:r>
                <a:rPr lang="en-US" sz="3200" dirty="0" smtClean="0"/>
                <a:t>have unique identifiers (</a:t>
              </a:r>
              <a:r>
                <a:rPr lang="en-US" sz="3200" b="1" dirty="0" smtClean="0"/>
                <a:t>Q numbers</a:t>
              </a:r>
              <a:r>
                <a:rPr lang="en-US" sz="3200" dirty="0" smtClean="0"/>
                <a:t>) related by </a:t>
              </a:r>
              <a:r>
                <a:rPr lang="en-US" sz="3200" b="1" dirty="0" smtClean="0"/>
                <a:t>properties (P). Example: “ </a:t>
              </a:r>
              <a:r>
                <a:rPr lang="en-US" sz="3200" dirty="0" smtClean="0"/>
                <a:t>the invasive species </a:t>
              </a:r>
              <a:r>
                <a:rPr lang="en-US" sz="3200" i="1" dirty="0" smtClean="0"/>
                <a:t>Lantana </a:t>
              </a:r>
              <a:r>
                <a:rPr lang="en-US" sz="3200" i="1" dirty="0" err="1" smtClean="0"/>
                <a:t>camara</a:t>
              </a:r>
              <a:r>
                <a:rPr lang="en-US" sz="3200" i="1" dirty="0" smtClean="0"/>
                <a:t> </a:t>
              </a:r>
              <a:r>
                <a:rPr lang="en-US" sz="3200" dirty="0" smtClean="0"/>
                <a:t>produces beta-</a:t>
              </a:r>
              <a:r>
                <a:rPr lang="en-US" sz="3200" dirty="0" err="1" smtClean="0"/>
                <a:t>caryophyllene</a:t>
              </a:r>
              <a:r>
                <a:rPr lang="en-US" sz="3200" dirty="0" smtClean="0"/>
                <a:t>”  is represented by the triples:</a:t>
              </a:r>
              <a:br>
                <a:rPr lang="en-US" sz="3200" dirty="0" smtClean="0"/>
              </a:br>
              <a:r>
                <a:rPr lang="en-US" sz="3600" dirty="0" smtClean="0"/>
                <a:t>                                          </a:t>
              </a:r>
              <a:r>
                <a:rPr lang="is-IS" sz="3600" b="1" dirty="0" smtClean="0">
                  <a:latin typeface="Courier New"/>
                  <a:cs typeface="Courier New"/>
                </a:rPr>
                <a:t>Q332469</a:t>
              </a:r>
              <a:r>
                <a:rPr lang="en-US" sz="3600" i="1" dirty="0" smtClean="0">
                  <a:latin typeface="Courier New"/>
                  <a:cs typeface="Courier New"/>
                </a:rPr>
                <a:t> </a:t>
              </a:r>
              <a:r>
                <a:rPr lang="en-US" sz="3600" b="1" dirty="0" smtClean="0">
                  <a:latin typeface="Courier New"/>
                  <a:cs typeface="Courier New"/>
                </a:rPr>
                <a:t>P5626 “56”</a:t>
              </a:r>
              <a:r>
                <a:rPr lang="en-US" sz="3600" dirty="0" smtClean="0"/>
                <a:t>                   (</a:t>
              </a:r>
              <a:r>
                <a:rPr lang="en-US" sz="3600" i="1" dirty="0" smtClean="0"/>
                <a:t>L. </a:t>
              </a:r>
              <a:r>
                <a:rPr lang="en-US" sz="3600" i="1" dirty="0" err="1" smtClean="0"/>
                <a:t>camara</a:t>
              </a:r>
              <a:r>
                <a:rPr lang="en-US" sz="3600" dirty="0" smtClean="0"/>
                <a:t> </a:t>
              </a:r>
              <a:r>
                <a:rPr lang="en-US" sz="3600" b="1" dirty="0" err="1" smtClean="0">
                  <a:latin typeface="Courier New"/>
                  <a:cs typeface="Courier New"/>
                </a:rPr>
                <a:t>hasGISDId</a:t>
              </a:r>
              <a:r>
                <a:rPr lang="en-US" sz="3600" b="1" dirty="0" smtClean="0">
                  <a:latin typeface="Courier"/>
                  <a:cs typeface="Courier"/>
                </a:rPr>
                <a:t> 56 </a:t>
              </a:r>
              <a:r>
                <a:rPr lang="mr-IN" sz="3600" b="1" dirty="0" smtClean="0">
                  <a:latin typeface="Courier"/>
                  <a:cs typeface="Courier"/>
                </a:rPr>
                <a:t>–</a:t>
              </a:r>
              <a:r>
                <a:rPr lang="en-US" sz="3600" b="1" dirty="0" smtClean="0">
                  <a:latin typeface="Courier"/>
                  <a:cs typeface="Courier"/>
                </a:rPr>
                <a:t> (</a:t>
              </a:r>
              <a:r>
                <a:rPr lang="en-US" sz="3600" dirty="0" err="1" smtClean="0"/>
                <a:t>GlobalInvasiveSpeciesDatabase</a:t>
              </a:r>
              <a:r>
                <a:rPr lang="en-US" sz="3600" dirty="0" smtClean="0"/>
                <a:t>))</a:t>
              </a:r>
            </a:p>
            <a:p>
              <a:r>
                <a:rPr lang="en-US" sz="3600" dirty="0"/>
                <a:t> </a:t>
              </a:r>
              <a:r>
                <a:rPr lang="en-US" sz="3600" dirty="0" smtClean="0"/>
                <a:t>                                         </a:t>
              </a:r>
              <a:r>
                <a:rPr lang="it-IT" sz="3600" b="1" dirty="0" smtClean="0">
                  <a:latin typeface="Courier New"/>
                  <a:cs typeface="Courier New"/>
                </a:rPr>
                <a:t>Q421614 P1528 </a:t>
              </a:r>
              <a:r>
                <a:rPr lang="is-IS" sz="3600" b="1" dirty="0" smtClean="0">
                  <a:latin typeface="Courier New"/>
                  <a:cs typeface="Courier New"/>
                </a:rPr>
                <a:t>Q332469    </a:t>
              </a:r>
              <a:r>
                <a:rPr lang="is-IS" sz="3600" dirty="0" smtClean="0">
                  <a:latin typeface="Arial"/>
                  <a:cs typeface="Arial"/>
                </a:rPr>
                <a:t>(beta-caryophyllene </a:t>
              </a:r>
              <a:r>
                <a:rPr lang="is-IS" sz="3600" b="1" dirty="0" smtClean="0">
                  <a:latin typeface="Courier New"/>
                  <a:cs typeface="Courier New"/>
                </a:rPr>
                <a:t>isNaturalProductOf</a:t>
              </a:r>
              <a:r>
                <a:rPr lang="is-IS" sz="3600" i="1" dirty="0" smtClean="0">
                  <a:latin typeface="Arial"/>
                  <a:cs typeface="Arial"/>
                </a:rPr>
                <a:t> L. </a:t>
              </a:r>
              <a:r>
                <a:rPr lang="en-US" sz="3600" i="1" dirty="0">
                  <a:latin typeface="Arial"/>
                  <a:cs typeface="Arial"/>
                </a:rPr>
                <a:t>c</a:t>
              </a:r>
              <a:r>
                <a:rPr lang="is-IS" sz="3600" i="1" dirty="0" smtClean="0">
                  <a:latin typeface="Arial"/>
                  <a:cs typeface="Arial"/>
                </a:rPr>
                <a:t>amara</a:t>
              </a:r>
              <a:r>
                <a:rPr lang="is-IS" sz="3600" dirty="0" smtClean="0">
                  <a:latin typeface="Arial"/>
                  <a:cs typeface="Arial"/>
                </a:rPr>
                <a:t>)</a:t>
              </a:r>
              <a:endParaRPr lang="it-IT" sz="3600" dirty="0">
                <a:latin typeface="Arial"/>
                <a:cs typeface="Arial"/>
              </a:endParaRPr>
            </a:p>
            <a:p>
              <a:r>
                <a:rPr lang="en-US" sz="3600" dirty="0" smtClean="0"/>
                <a:t> </a:t>
              </a:r>
            </a:p>
            <a:p>
              <a:endParaRPr lang="en-US" sz="3600" dirty="0" smtClean="0"/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1843803" y="13821462"/>
              <a:ext cx="26400619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UPDATE: </a:t>
              </a:r>
              <a:r>
                <a:rPr lang="en-US" sz="3600" dirty="0" smtClean="0"/>
                <a:t>We are </a:t>
              </a:r>
              <a:r>
                <a:rPr lang="en-US" sz="3600" dirty="0"/>
                <a:t>creating </a:t>
              </a:r>
              <a:r>
                <a:rPr lang="en-US" sz="3600" dirty="0" smtClean="0"/>
                <a:t>version 2.0 </a:t>
              </a:r>
              <a:r>
                <a:rPr lang="en-US" sz="3600" dirty="0"/>
                <a:t>of </a:t>
              </a:r>
              <a:r>
                <a:rPr lang="en-US" sz="3600" dirty="0" err="1"/>
                <a:t>EssoilDB</a:t>
              </a:r>
              <a:r>
                <a:rPr lang="en-US" sz="3600" dirty="0"/>
                <a:t> </a:t>
              </a:r>
              <a:r>
                <a:rPr lang="en-US" sz="3600" dirty="0" smtClean="0"/>
                <a:t>with </a:t>
              </a:r>
              <a:r>
                <a:rPr lang="en-US" sz="3600" dirty="0"/>
                <a:t>semantic objects linked to </a:t>
              </a:r>
              <a:r>
                <a:rPr lang="en-US" sz="3600" dirty="0" smtClean="0"/>
                <a:t>Wikidata, adding to the global knowledge graph.</a:t>
              </a:r>
              <a:endParaRPr lang="en-US" sz="3600" dirty="0"/>
            </a:p>
          </p:txBody>
        </p:sp>
      </p:grpSp>
      <p:sp>
        <p:nvSpPr>
          <p:cNvPr id="241" name="TextBox 240"/>
          <p:cNvSpPr txBox="1"/>
          <p:nvPr/>
        </p:nvSpPr>
        <p:spPr>
          <a:xfrm>
            <a:off x="9584434" y="26130522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49" name="Group 248"/>
          <p:cNvGrpSpPr/>
          <p:nvPr/>
        </p:nvGrpSpPr>
        <p:grpSpPr>
          <a:xfrm>
            <a:off x="3913382" y="33696547"/>
            <a:ext cx="1436972" cy="1046137"/>
            <a:chOff x="3398026" y="32395474"/>
            <a:chExt cx="1436972" cy="1046137"/>
          </a:xfrm>
          <a:solidFill>
            <a:schemeClr val="bg1"/>
          </a:solidFill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3398026" y="32395474"/>
              <a:ext cx="1034444" cy="1046137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223" name="TextBox 222"/>
            <p:cNvSpPr txBox="1"/>
            <p:nvPr/>
          </p:nvSpPr>
          <p:spPr>
            <a:xfrm>
              <a:off x="3896157" y="33073602"/>
              <a:ext cx="938841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mr-IN" sz="1400" b="1" dirty="0">
                  <a:latin typeface="Courier New"/>
                  <a:cs typeface="Courier New"/>
                </a:rPr>
                <a:t>Q300928</a:t>
              </a:r>
            </a:p>
          </p:txBody>
        </p:sp>
      </p:grpSp>
      <p:sp>
        <p:nvSpPr>
          <p:cNvPr id="294" name="TextBox 293"/>
          <p:cNvSpPr txBox="1"/>
          <p:nvPr/>
        </p:nvSpPr>
        <p:spPr>
          <a:xfrm>
            <a:off x="1733474" y="32490822"/>
            <a:ext cx="1706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</a:t>
            </a:r>
            <a:r>
              <a:rPr lang="en-US" sz="2400" dirty="0" smtClean="0"/>
              <a:t>eaf Q33971</a:t>
            </a:r>
            <a:endParaRPr lang="en-US" sz="2400" dirty="0"/>
          </a:p>
        </p:txBody>
      </p:sp>
      <p:sp>
        <p:nvSpPr>
          <p:cNvPr id="295" name="TextBox 294"/>
          <p:cNvSpPr txBox="1"/>
          <p:nvPr/>
        </p:nvSpPr>
        <p:spPr>
          <a:xfrm>
            <a:off x="1553570" y="34823712"/>
            <a:ext cx="162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fruit Q1364</a:t>
            </a:r>
            <a:endParaRPr lang="en-US" sz="2400" dirty="0"/>
          </a:p>
        </p:txBody>
      </p:sp>
      <p:sp>
        <p:nvSpPr>
          <p:cNvPr id="296" name="TextBox 295"/>
          <p:cNvSpPr txBox="1"/>
          <p:nvPr/>
        </p:nvSpPr>
        <p:spPr>
          <a:xfrm>
            <a:off x="1608923" y="37623466"/>
            <a:ext cx="1736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lower Q506</a:t>
            </a:r>
            <a:endParaRPr lang="en-US" sz="2400" dirty="0"/>
          </a:p>
        </p:txBody>
      </p:sp>
      <p:sp>
        <p:nvSpPr>
          <p:cNvPr id="273" name="TextBox 272"/>
          <p:cNvSpPr txBox="1"/>
          <p:nvPr/>
        </p:nvSpPr>
        <p:spPr>
          <a:xfrm>
            <a:off x="7385214" y="38420246"/>
            <a:ext cx="1592281" cy="5847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Compound Q11173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15848125" y="34256530"/>
            <a:ext cx="1445309" cy="354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5636516" y="28768248"/>
            <a:ext cx="7909678" cy="412291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67" name="Picture 266" descr="Screenshot 2019-07-24 at 15.04.40.png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0026" y="33483646"/>
            <a:ext cx="9618616" cy="16074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64" name="Rectangle 263"/>
          <p:cNvSpPr/>
          <p:nvPr/>
        </p:nvSpPr>
        <p:spPr>
          <a:xfrm>
            <a:off x="18481733" y="34292873"/>
            <a:ext cx="1171715" cy="461665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is-IS" sz="2400" b="1" dirty="0" smtClean="0">
                <a:solidFill>
                  <a:srgbClr val="FF0000"/>
                </a:solidFill>
              </a:rPr>
              <a:t>Q40942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17838614" y="33745366"/>
            <a:ext cx="2171700" cy="489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TextBox 297"/>
          <p:cNvSpPr txBox="1"/>
          <p:nvPr/>
        </p:nvSpPr>
        <p:spPr>
          <a:xfrm>
            <a:off x="22112887" y="32436633"/>
            <a:ext cx="110013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/>
              <a:t>l</a:t>
            </a:r>
            <a:r>
              <a:rPr lang="en-US" sz="1800" b="1" dirty="0" smtClean="0"/>
              <a:t>ocation</a:t>
            </a:r>
            <a:endParaRPr lang="en-US" sz="1800" b="1" dirty="0"/>
          </a:p>
        </p:txBody>
      </p:sp>
      <p:sp>
        <p:nvSpPr>
          <p:cNvPr id="301" name="TextBox 300"/>
          <p:cNvSpPr txBox="1"/>
          <p:nvPr/>
        </p:nvSpPr>
        <p:spPr>
          <a:xfrm>
            <a:off x="25594179" y="27386802"/>
            <a:ext cx="3274329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steam </a:t>
            </a:r>
            <a:r>
              <a:rPr lang="en-US" sz="2000" dirty="0"/>
              <a:t>distillation (Q1164392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grpSp>
        <p:nvGrpSpPr>
          <p:cNvPr id="304" name="Group 303"/>
          <p:cNvGrpSpPr/>
          <p:nvPr/>
        </p:nvGrpSpPr>
        <p:grpSpPr>
          <a:xfrm>
            <a:off x="25487946" y="32356473"/>
            <a:ext cx="4176477" cy="3213908"/>
            <a:chOff x="24705344" y="30680033"/>
            <a:chExt cx="2504442" cy="2039956"/>
          </a:xfrm>
        </p:grpSpPr>
        <p:sp>
          <p:nvSpPr>
            <p:cNvPr id="11" name="TextBox 10"/>
            <p:cNvSpPr txBox="1"/>
            <p:nvPr/>
          </p:nvSpPr>
          <p:spPr>
            <a:xfrm>
              <a:off x="24705344" y="30680033"/>
              <a:ext cx="184666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302" name="Picture 301"/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24705344" y="30791569"/>
              <a:ext cx="2504442" cy="1928420"/>
            </a:xfrm>
            <a:prstGeom prst="rect">
              <a:avLst/>
            </a:prstGeom>
          </p:spPr>
        </p:pic>
        <p:sp>
          <p:nvSpPr>
            <p:cNvPr id="303" name="TextBox 302"/>
            <p:cNvSpPr txBox="1"/>
            <p:nvPr/>
          </p:nvSpPr>
          <p:spPr>
            <a:xfrm>
              <a:off x="24778351" y="30819707"/>
              <a:ext cx="1876911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is-IS" sz="1800" dirty="0" smtClean="0"/>
                <a:t>GC-MS (</a:t>
              </a:r>
              <a:r>
                <a:rPr lang="is-IS" sz="1800" dirty="0"/>
                <a:t>Q873009)</a:t>
              </a:r>
              <a:endParaRPr lang="en-US" sz="1800" dirty="0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25397319" y="32297768"/>
              <a:ext cx="1582172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measurement</a:t>
              </a:r>
              <a:endParaRPr lang="en-US" sz="1800" b="1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917504" y="39986517"/>
            <a:ext cx="1500923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References and Acknowledgements</a:t>
            </a:r>
          </a:p>
          <a:p>
            <a:pPr marL="342900" indent="-342900">
              <a:buFontTx/>
              <a:buChar char="•"/>
            </a:pPr>
            <a:r>
              <a:rPr lang="en-US" sz="2000" dirty="0" smtClean="0">
                <a:hlinkClick r:id="rId39"/>
              </a:rPr>
              <a:t>TIGR2ESS workshop : https</a:t>
            </a:r>
            <a:r>
              <a:rPr lang="en-US" sz="2000" dirty="0">
                <a:hlinkClick r:id="rId39"/>
              </a:rPr>
              <a:t>://tigr2ess.globalfood.cam.ac.uk/news/adventures-r-reflections-tigr2ess-workshop-r-genomics-and-data-</a:t>
            </a:r>
            <a:r>
              <a:rPr lang="en-US" sz="2000" dirty="0" smtClean="0">
                <a:hlinkClick r:id="rId39"/>
              </a:rPr>
              <a:t>mining</a:t>
            </a:r>
            <a:endParaRPr lang="en-US" sz="2000" dirty="0" smtClean="0"/>
          </a:p>
          <a:p>
            <a:pPr marL="342900" indent="-342900">
              <a:buFontTx/>
              <a:buChar char="•"/>
            </a:pPr>
            <a:r>
              <a:rPr lang="en-US" sz="2000" dirty="0" err="1" smtClean="0"/>
              <a:t>ContentMine.org</a:t>
            </a:r>
            <a:r>
              <a:rPr lang="en-US" sz="2000" dirty="0" smtClean="0"/>
              <a:t> software:  </a:t>
            </a:r>
            <a:r>
              <a:rPr lang="en-US" sz="2000" dirty="0" smtClean="0">
                <a:hlinkClick r:id="rId40"/>
              </a:rPr>
              <a:t>http://github.com/contentmine</a:t>
            </a:r>
            <a:r>
              <a:rPr lang="en-US" sz="2000" dirty="0" smtClean="0"/>
              <a:t> and </a:t>
            </a:r>
            <a:r>
              <a:rPr lang="en-US" sz="2000" dirty="0"/>
              <a:t>:  </a:t>
            </a:r>
            <a:r>
              <a:rPr lang="en-US" sz="2000" dirty="0">
                <a:hlinkClick r:id="rId41"/>
              </a:rPr>
              <a:t>http://github.com</a:t>
            </a:r>
            <a:r>
              <a:rPr lang="en-US" sz="2000" dirty="0" smtClean="0">
                <a:hlinkClick r:id="rId41"/>
              </a:rPr>
              <a:t>/petermr/normami</a:t>
            </a:r>
            <a:r>
              <a:rPr lang="en-US" sz="2000" dirty="0" smtClean="0"/>
              <a:t> 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hlinkClick r:id="rId42"/>
              </a:rPr>
              <a:t>https://www.wikidata.org/wiki/Wikidata:</a:t>
            </a:r>
            <a:r>
              <a:rPr lang="en-US" sz="2000" dirty="0" smtClean="0">
                <a:hlinkClick r:id="rId42"/>
              </a:rPr>
              <a:t>WikiFactMine</a:t>
            </a:r>
            <a:r>
              <a:rPr lang="en-US" sz="2000" dirty="0" smtClean="0"/>
              <a:t> </a:t>
            </a:r>
          </a:p>
          <a:p>
            <a:pPr marL="342900" indent="-342900">
              <a:buFontTx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hlinkClick r:id="rId43"/>
              </a:rPr>
              <a:t>http</a:t>
            </a:r>
            <a:r>
              <a:rPr lang="en-US" altLang="zh-CN" sz="2000" dirty="0">
                <a:latin typeface="Arial" panose="020B0604020202020204" pitchFamily="34" charset="0"/>
                <a:hlinkClick r:id="rId43"/>
              </a:rPr>
              <a:t>://www.all4export.com/index.php?route=product/product&amp;product_id=</a:t>
            </a:r>
            <a:r>
              <a:rPr lang="en-US" altLang="zh-CN" sz="2000" dirty="0" smtClean="0">
                <a:latin typeface="Arial" panose="020B0604020202020204" pitchFamily="34" charset="0"/>
                <a:hlinkClick r:id="rId43"/>
              </a:rPr>
              <a:t>411</a:t>
            </a:r>
            <a:r>
              <a:rPr lang="en-US" altLang="zh-CN" sz="2000" dirty="0" smtClean="0">
                <a:latin typeface="Arial" panose="020B0604020202020204" pitchFamily="34" charset="0"/>
              </a:rPr>
              <a:t> </a:t>
            </a:r>
            <a:endParaRPr lang="en-US" sz="2000" dirty="0" smtClean="0"/>
          </a:p>
          <a:p>
            <a:pPr marL="342900" indent="-342900">
              <a:buFontTx/>
              <a:buChar char="•"/>
            </a:pPr>
            <a:r>
              <a:rPr lang="en-US" sz="2000" dirty="0" smtClean="0"/>
              <a:t>Images from </a:t>
            </a:r>
            <a:r>
              <a:rPr lang="en-US" sz="2000" dirty="0"/>
              <a:t>W</a:t>
            </a:r>
            <a:r>
              <a:rPr lang="en-US" sz="2000" dirty="0" smtClean="0"/>
              <a:t>ikimedia </a:t>
            </a:r>
            <a:r>
              <a:rPr lang="en-US" sz="2000" dirty="0"/>
              <a:t>C</a:t>
            </a:r>
            <a:r>
              <a:rPr lang="en-US" sz="2000" dirty="0" smtClean="0"/>
              <a:t>ommons; </a:t>
            </a:r>
            <a:r>
              <a:rPr lang="en-US" sz="2000" dirty="0" err="1" smtClean="0"/>
              <a:t>Licence</a:t>
            </a:r>
            <a:r>
              <a:rPr lang="en-US" sz="2000" dirty="0" smtClean="0"/>
              <a:t> CC0 and CC BY-SA</a:t>
            </a:r>
          </a:p>
          <a:p>
            <a:pPr marL="342900" indent="-342900">
              <a:buFontTx/>
              <a:buChar char="•"/>
            </a:pPr>
            <a:r>
              <a:rPr lang="en-GB" sz="2000" dirty="0" smtClean="0">
                <a:latin typeface="Arial"/>
                <a:cs typeface="Arial"/>
              </a:rPr>
              <a:t>GY</a:t>
            </a:r>
            <a:r>
              <a:rPr lang="en-GB" sz="2000" dirty="0">
                <a:latin typeface="Arial"/>
                <a:cs typeface="Arial"/>
              </a:rPr>
              <a:t>, VL, </a:t>
            </a:r>
            <a:r>
              <a:rPr lang="en-GB" sz="2000" dirty="0" smtClean="0">
                <a:latin typeface="Arial"/>
                <a:cs typeface="Arial"/>
              </a:rPr>
              <a:t>AK, MK thank NIPGR for financial support.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6736686" y="38882054"/>
            <a:ext cx="132075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Queries that EssoilDB2.0/Wikidata can support </a:t>
            </a:r>
          </a:p>
          <a:p>
            <a:endParaRPr lang="en-US" sz="3200" b="1" dirty="0" smtClean="0"/>
          </a:p>
          <a:p>
            <a:pPr marL="457200" indent="-457200">
              <a:buFontTx/>
              <a:buChar char="•"/>
            </a:pPr>
            <a:r>
              <a:rPr lang="en-US" sz="3200" dirty="0" smtClean="0"/>
              <a:t>What invasive species produce </a:t>
            </a:r>
            <a:r>
              <a:rPr lang="en-US" sz="3200" dirty="0" err="1" smtClean="0"/>
              <a:t>monoterpene</a:t>
            </a:r>
            <a:r>
              <a:rPr lang="en-US" sz="3200" dirty="0" smtClean="0"/>
              <a:t> alcohols?</a:t>
            </a:r>
          </a:p>
          <a:p>
            <a:pPr marL="457200" indent="-457200">
              <a:buFontTx/>
              <a:buChar char="•"/>
            </a:pPr>
            <a:r>
              <a:rPr lang="en-US" sz="3200" dirty="0" smtClean="0"/>
              <a:t>How much does the profile of </a:t>
            </a:r>
            <a:r>
              <a:rPr lang="en-US" sz="3200" i="1" dirty="0" smtClean="0"/>
              <a:t>L. </a:t>
            </a:r>
            <a:r>
              <a:rPr lang="en-US" sz="3200" i="1" dirty="0" err="1" smtClean="0"/>
              <a:t>camara</a:t>
            </a:r>
            <a:r>
              <a:rPr lang="en-US" sz="3200" i="1" dirty="0" smtClean="0"/>
              <a:t> </a:t>
            </a:r>
            <a:r>
              <a:rPr lang="en-US" sz="3200" dirty="0" smtClean="0"/>
              <a:t>vary between India and Brazil?</a:t>
            </a:r>
          </a:p>
          <a:p>
            <a:pPr marL="457200" indent="-457200">
              <a:buFontTx/>
              <a:buChar char="•"/>
            </a:pPr>
            <a:r>
              <a:rPr lang="en-US" sz="3200" dirty="0" smtClean="0"/>
              <a:t>Who funds </a:t>
            </a:r>
            <a:r>
              <a:rPr lang="en-US" sz="3200" dirty="0" err="1" smtClean="0"/>
              <a:t>terpene</a:t>
            </a:r>
            <a:r>
              <a:rPr lang="en-US" sz="3200" dirty="0" smtClean="0"/>
              <a:t> research?</a:t>
            </a:r>
          </a:p>
          <a:p>
            <a:pPr marL="457200" indent="-457200">
              <a:buFontTx/>
              <a:buChar char="•"/>
            </a:pPr>
            <a:r>
              <a:rPr lang="en-US" sz="3200" dirty="0" smtClean="0"/>
              <a:t>What </a:t>
            </a:r>
            <a:r>
              <a:rPr lang="en-US" sz="3200" dirty="0" err="1" smtClean="0"/>
              <a:t>terpenes</a:t>
            </a:r>
            <a:r>
              <a:rPr lang="en-US" sz="3200" dirty="0" smtClean="0"/>
              <a:t> have been reported in 2019 preprints?</a:t>
            </a:r>
          </a:p>
          <a:p>
            <a:endParaRPr lang="en-US" sz="3200" dirty="0" smtClean="0"/>
          </a:p>
          <a:p>
            <a:pPr marL="457200" indent="-457200">
              <a:buFontTx/>
              <a:buChar char="•"/>
            </a:pPr>
            <a:endParaRPr lang="en-US" sz="3200" b="1" dirty="0" smtClean="0"/>
          </a:p>
          <a:p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26192926" y="8044211"/>
            <a:ext cx="2842711" cy="2902172"/>
            <a:chOff x="26192926" y="8044211"/>
            <a:chExt cx="2842711" cy="2902172"/>
          </a:xfrm>
        </p:grpSpPr>
        <p:pic>
          <p:nvPicPr>
            <p:cNvPr id="324" name="Picture 32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6468408" y="8044211"/>
              <a:ext cx="2567229" cy="2902172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89" name="Rectangle 88"/>
            <p:cNvSpPr/>
            <p:nvPr/>
          </p:nvSpPr>
          <p:spPr>
            <a:xfrm>
              <a:off x="26192926" y="10349442"/>
              <a:ext cx="14775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s-IS" sz="2400" b="1" dirty="0">
                  <a:latin typeface="Courier New"/>
                  <a:cs typeface="Courier New"/>
                </a:rPr>
                <a:t>Q332469</a:t>
              </a:r>
              <a:endParaRPr lang="en-US" sz="2400" dirty="0"/>
            </a:p>
          </p:txBody>
        </p:sp>
      </p:grpSp>
      <p:cxnSp>
        <p:nvCxnSpPr>
          <p:cNvPr id="98" name="Straight Arrow Connector 97"/>
          <p:cNvCxnSpPr/>
          <p:nvPr/>
        </p:nvCxnSpPr>
        <p:spPr>
          <a:xfrm flipH="1" flipV="1">
            <a:off x="18287362" y="31245508"/>
            <a:ext cx="896557" cy="25938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" name="TextBox 326"/>
          <p:cNvSpPr txBox="1"/>
          <p:nvPr/>
        </p:nvSpPr>
        <p:spPr>
          <a:xfrm>
            <a:off x="21391954" y="34635502"/>
            <a:ext cx="149793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/>
              <a:t>b</a:t>
            </a:r>
            <a:r>
              <a:rPr lang="en-US" sz="1800" b="1" dirty="0" smtClean="0"/>
              <a:t>ibliography</a:t>
            </a:r>
            <a:endParaRPr lang="en-US" sz="1800" b="1" dirty="0"/>
          </a:p>
        </p:txBody>
      </p:sp>
      <p:pic>
        <p:nvPicPr>
          <p:cNvPr id="141" name="Picture 140" descr="Screenshot 2019-07-22 at 11.43.2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8415" y="23681212"/>
            <a:ext cx="1317779" cy="884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sp>
        <p:nvSpPr>
          <p:cNvPr id="330" name="TextBox 329"/>
          <p:cNvSpPr txBox="1"/>
          <p:nvPr/>
        </p:nvSpPr>
        <p:spPr>
          <a:xfrm>
            <a:off x="16851490" y="29286973"/>
            <a:ext cx="5156583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Global distribution of </a:t>
            </a:r>
            <a:r>
              <a:rPr lang="en-US" sz="1800" b="1" i="1" dirty="0" smtClean="0"/>
              <a:t>L. </a:t>
            </a:r>
            <a:r>
              <a:rPr lang="en-US" sz="1800" b="1" i="1" dirty="0" err="1" smtClean="0"/>
              <a:t>camara</a:t>
            </a:r>
            <a:r>
              <a:rPr lang="en-US" sz="1800" b="1" dirty="0" smtClean="0"/>
              <a:t> (Wikimedia)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120807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2236</TotalTime>
  <Words>699</Words>
  <Application>Microsoft Macintosh PowerPoint</Application>
  <PresentationFormat>Custom</PresentationFormat>
  <Paragraphs>125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Murray-Rust</dc:creator>
  <cp:lastModifiedBy>Peter Murray-Rust</cp:lastModifiedBy>
  <cp:revision>232</cp:revision>
  <dcterms:created xsi:type="dcterms:W3CDTF">2019-07-22T15:46:39Z</dcterms:created>
  <dcterms:modified xsi:type="dcterms:W3CDTF">2019-07-24T21:51:59Z</dcterms:modified>
</cp:coreProperties>
</file>