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3763" cy="30275213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28" autoAdjust="0"/>
    <p:restoredTop sz="79893"/>
  </p:normalViewPr>
  <p:slideViewPr>
    <p:cSldViewPr snapToGrid="0">
      <p:cViewPr>
        <p:scale>
          <a:sx n="40" d="100"/>
          <a:sy n="40" d="100"/>
        </p:scale>
        <p:origin x="-1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15244174997882"/>
          <c:y val="0.15448477333544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416641018179"/>
          <c:y val="0.161739694302918"/>
          <c:w val="0.745649086222034"/>
          <c:h val="0.74564908622203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Plant part Statistics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Leaves</c:v>
                </c:pt>
                <c:pt idx="1">
                  <c:v>Leaves and Flowers</c:v>
                </c:pt>
                <c:pt idx="2">
                  <c:v>Flowers</c:v>
                </c:pt>
                <c:pt idx="3">
                  <c:v>Fruits</c:v>
                </c:pt>
                <c:pt idx="4">
                  <c:v>Stem</c:v>
                </c:pt>
                <c:pt idx="5">
                  <c:v>Aerial parts</c:v>
                </c:pt>
                <c:pt idx="6">
                  <c:v>Whole plant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 formatCode="#,##0.00">
                  <c:v>9463.04</c:v>
                </c:pt>
                <c:pt idx="1">
                  <c:v>171.05</c:v>
                </c:pt>
                <c:pt idx="2">
                  <c:v>286.2</c:v>
                </c:pt>
                <c:pt idx="3">
                  <c:v>301.75</c:v>
                </c:pt>
                <c:pt idx="4">
                  <c:v>96.6</c:v>
                </c:pt>
                <c:pt idx="5">
                  <c:v>605.6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8195148787784"/>
          <c:y val="0.825934162524887"/>
          <c:w val="0.714130827611131"/>
          <c:h val="0.16909216909216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708" y="0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C3F6B-B584-BE48-ABAE-D3A0246B3E9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2650" y="887413"/>
            <a:ext cx="3390900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4605" y="3419251"/>
            <a:ext cx="8187690" cy="279666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8143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708" y="6748143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A4843-4438-1A49-A7AB-F0CD2C39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8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A4843-4438-1A49-A7AB-F0CD2C39D9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8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0583" y="4954958"/>
            <a:ext cx="32103500" cy="10540671"/>
          </a:xfrm>
        </p:spPr>
        <p:txBody>
          <a:bodyPr anchor="b"/>
          <a:lstStyle>
            <a:lvl1pPr algn="ctr">
              <a:defRPr sz="264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583" y="15902118"/>
            <a:ext cx="32103500" cy="7309785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665" indent="0" algn="ctr">
              <a:buNone/>
              <a:defRPr sz="8825"/>
            </a:lvl2pPr>
            <a:lvl3pPr marL="4036695" indent="0" algn="ctr">
              <a:buNone/>
              <a:defRPr sz="7945"/>
            </a:lvl3pPr>
            <a:lvl4pPr marL="6055360" indent="0" algn="ctr">
              <a:buNone/>
              <a:defRPr sz="7065"/>
            </a:lvl4pPr>
            <a:lvl5pPr marL="8074025" indent="0" algn="ctr">
              <a:buNone/>
              <a:defRPr sz="7065"/>
            </a:lvl5pPr>
            <a:lvl6pPr marL="10092690" indent="0" algn="ctr">
              <a:buNone/>
              <a:defRPr sz="7065"/>
            </a:lvl6pPr>
            <a:lvl7pPr marL="12110720" indent="0" algn="ctr">
              <a:buNone/>
              <a:defRPr sz="7065"/>
            </a:lvl7pPr>
            <a:lvl8pPr marL="14129385" indent="0" algn="ctr">
              <a:buNone/>
              <a:defRPr sz="7065"/>
            </a:lvl8pPr>
            <a:lvl9pPr marL="16146780" indent="0" algn="ctr">
              <a:buNone/>
              <a:defRPr sz="706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942821" y="1611938"/>
            <a:ext cx="36919025" cy="25657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527" y="7548076"/>
            <a:ext cx="36919025" cy="12594137"/>
          </a:xfrm>
        </p:spPr>
        <p:txBody>
          <a:bodyPr anchor="b"/>
          <a:lstStyle>
            <a:lvl1pPr>
              <a:defRPr sz="264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527" y="20261358"/>
            <a:ext cx="36919025" cy="6622959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>
                    <a:tint val="75000"/>
                  </a:schemeClr>
                </a:solidFill>
              </a:defRPr>
            </a:lvl1pPr>
            <a:lvl2pPr marL="2018665" indent="0">
              <a:buNone/>
              <a:defRPr sz="8825">
                <a:solidFill>
                  <a:schemeClr val="tx1">
                    <a:tint val="75000"/>
                  </a:schemeClr>
                </a:solidFill>
              </a:defRPr>
            </a:lvl2pPr>
            <a:lvl3pPr marL="403669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3pPr>
            <a:lvl4pPr marL="605536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4pPr>
            <a:lvl5pPr marL="8074025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5pPr>
            <a:lvl6pPr marL="1009269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6pPr>
            <a:lvl7pPr marL="1211072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7pPr>
            <a:lvl8pPr marL="14129385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8pPr>
            <a:lvl9pPr marL="1614678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821" y="8059688"/>
            <a:ext cx="18191983" cy="19210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863" y="8059688"/>
            <a:ext cx="18191983" cy="19210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96" y="1611938"/>
            <a:ext cx="36919025" cy="5852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96" y="7421924"/>
            <a:ext cx="18108379" cy="3637370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665" indent="0">
              <a:buNone/>
              <a:defRPr sz="8825" b="1"/>
            </a:lvl2pPr>
            <a:lvl3pPr marL="4036695" indent="0">
              <a:buNone/>
              <a:defRPr sz="7945" b="1"/>
            </a:lvl3pPr>
            <a:lvl4pPr marL="6055360" indent="0">
              <a:buNone/>
              <a:defRPr sz="7065" b="1"/>
            </a:lvl4pPr>
            <a:lvl5pPr marL="8074025" indent="0">
              <a:buNone/>
              <a:defRPr sz="7065" b="1"/>
            </a:lvl5pPr>
            <a:lvl6pPr marL="10092690" indent="0">
              <a:buNone/>
              <a:defRPr sz="7065" b="1"/>
            </a:lvl6pPr>
            <a:lvl7pPr marL="12110720" indent="0">
              <a:buNone/>
              <a:defRPr sz="7065" b="1"/>
            </a:lvl7pPr>
            <a:lvl8pPr marL="14129385" indent="0">
              <a:buNone/>
              <a:defRPr sz="7065" b="1"/>
            </a:lvl8pPr>
            <a:lvl9pPr marL="16146780" indent="0">
              <a:buNone/>
              <a:defRPr sz="70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96" y="11059294"/>
            <a:ext cx="18108379" cy="162665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863" y="7421924"/>
            <a:ext cx="18197559" cy="3637370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665" indent="0">
              <a:buNone/>
              <a:defRPr sz="8825" b="1"/>
            </a:lvl2pPr>
            <a:lvl3pPr marL="4036695" indent="0">
              <a:buNone/>
              <a:defRPr sz="7945" b="1"/>
            </a:lvl3pPr>
            <a:lvl4pPr marL="6055360" indent="0">
              <a:buNone/>
              <a:defRPr sz="7065" b="1"/>
            </a:lvl4pPr>
            <a:lvl5pPr marL="8074025" indent="0">
              <a:buNone/>
              <a:defRPr sz="7065" b="1"/>
            </a:lvl5pPr>
            <a:lvl6pPr marL="10092690" indent="0">
              <a:buNone/>
              <a:defRPr sz="7065" b="1"/>
            </a:lvl6pPr>
            <a:lvl7pPr marL="12110720" indent="0">
              <a:buNone/>
              <a:defRPr sz="7065" b="1"/>
            </a:lvl7pPr>
            <a:lvl8pPr marL="14129385" indent="0">
              <a:buNone/>
              <a:defRPr sz="7065" b="1"/>
            </a:lvl8pPr>
            <a:lvl9pPr marL="16146780" indent="0">
              <a:buNone/>
              <a:defRPr sz="70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863" y="11059294"/>
            <a:ext cx="18197559" cy="162665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96" y="2018426"/>
            <a:ext cx="13805618" cy="7064492"/>
          </a:xfrm>
        </p:spPr>
        <p:txBody>
          <a:bodyPr anchor="b"/>
          <a:lstStyle>
            <a:lvl1pPr>
              <a:defRPr sz="141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97559" y="4359240"/>
            <a:ext cx="21669863" cy="21515864"/>
          </a:xfrm>
        </p:spPr>
        <p:txBody>
          <a:bodyPr/>
          <a:lstStyle>
            <a:lvl1pPr marL="0" indent="0">
              <a:buNone/>
              <a:defRPr sz="14125"/>
            </a:lvl1pPr>
            <a:lvl2pPr marL="2018665" indent="0">
              <a:buNone/>
              <a:defRPr sz="12360"/>
            </a:lvl2pPr>
            <a:lvl3pPr marL="4036695" indent="0">
              <a:buNone/>
              <a:defRPr sz="10595"/>
            </a:lvl3pPr>
            <a:lvl4pPr marL="6055360" indent="0">
              <a:buNone/>
              <a:defRPr sz="8825"/>
            </a:lvl4pPr>
            <a:lvl5pPr marL="8074025" indent="0">
              <a:buNone/>
              <a:defRPr sz="8825"/>
            </a:lvl5pPr>
            <a:lvl6pPr marL="10092690" indent="0">
              <a:buNone/>
              <a:defRPr sz="8825"/>
            </a:lvl6pPr>
            <a:lvl7pPr marL="12110720" indent="0">
              <a:buNone/>
              <a:defRPr sz="8825"/>
            </a:lvl7pPr>
            <a:lvl8pPr marL="14129385" indent="0">
              <a:buNone/>
              <a:defRPr sz="8825"/>
            </a:lvl8pPr>
            <a:lvl9pPr marL="16146780" indent="0">
              <a:buNone/>
              <a:defRPr sz="88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96" y="9082918"/>
            <a:ext cx="13805618" cy="16827230"/>
          </a:xfrm>
        </p:spPr>
        <p:txBody>
          <a:bodyPr/>
          <a:lstStyle>
            <a:lvl1pPr marL="0" indent="0">
              <a:buNone/>
              <a:defRPr sz="7065"/>
            </a:lvl1pPr>
            <a:lvl2pPr marL="2018665" indent="0">
              <a:buNone/>
              <a:defRPr sz="6180"/>
            </a:lvl2pPr>
            <a:lvl3pPr marL="4036695" indent="0">
              <a:buNone/>
              <a:defRPr sz="5300"/>
            </a:lvl3pPr>
            <a:lvl4pPr marL="6055360" indent="0">
              <a:buNone/>
              <a:defRPr sz="4415"/>
            </a:lvl4pPr>
            <a:lvl5pPr marL="8074025" indent="0">
              <a:buNone/>
              <a:defRPr sz="4415"/>
            </a:lvl5pPr>
            <a:lvl6pPr marL="10092690" indent="0">
              <a:buNone/>
              <a:defRPr sz="4415"/>
            </a:lvl6pPr>
            <a:lvl7pPr marL="12110720" indent="0">
              <a:buNone/>
              <a:defRPr sz="4415"/>
            </a:lvl7pPr>
            <a:lvl8pPr marL="14129385" indent="0">
              <a:buNone/>
              <a:defRPr sz="4415"/>
            </a:lvl8pPr>
            <a:lvl9pPr marL="16146780" indent="0">
              <a:buNone/>
              <a:defRPr sz="44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2090" y="1611938"/>
            <a:ext cx="9229756" cy="25657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821" y="1611938"/>
            <a:ext cx="27154211" cy="25657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821" y="1611938"/>
            <a:ext cx="36919025" cy="5852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821" y="8059688"/>
            <a:ext cx="36919025" cy="19210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821" y="28061732"/>
            <a:ext cx="9631050" cy="1611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9046" y="28061732"/>
            <a:ext cx="14446575" cy="1611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796" y="28061732"/>
            <a:ext cx="9631050" cy="1611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036695" rtl="0" eaLnBrk="1" latinLnBrk="0" hangingPunct="1">
        <a:lnSpc>
          <a:spcPct val="90000"/>
        </a:lnSpc>
        <a:spcBef>
          <a:spcPct val="0"/>
        </a:spcBef>
        <a:buNone/>
        <a:defRPr sz="19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015" indent="-1009015" algn="l" defTabSz="4036695" rtl="0" eaLnBrk="1" latinLnBrk="0" hangingPunct="1">
        <a:lnSpc>
          <a:spcPct val="90000"/>
        </a:lnSpc>
        <a:spcBef>
          <a:spcPct val="885000"/>
        </a:spcBef>
        <a:buFont typeface="Arial" panose="020B0604020202020204" pitchFamily="34" charset="0"/>
        <a:buChar char="•"/>
        <a:defRPr sz="12360" kern="1200">
          <a:solidFill>
            <a:schemeClr val="tx1"/>
          </a:solidFill>
          <a:latin typeface="+mn-lt"/>
          <a:ea typeface="+mn-ea"/>
          <a:cs typeface="+mn-cs"/>
        </a:defRPr>
      </a:lvl1pPr>
      <a:lvl2pPr marL="302768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6345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8825" kern="1200">
          <a:solidFill>
            <a:schemeClr val="tx1"/>
          </a:solidFill>
          <a:latin typeface="+mn-lt"/>
          <a:ea typeface="+mn-ea"/>
          <a:cs typeface="+mn-cs"/>
        </a:defRPr>
      </a:lvl3pPr>
      <a:lvl4pPr marL="706501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4pPr>
      <a:lvl5pPr marL="908304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5pPr>
      <a:lvl6pPr marL="11101705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6pPr>
      <a:lvl7pPr marL="1312037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7pPr>
      <a:lvl8pPr marL="1513840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8pPr>
      <a:lvl9pPr marL="1715643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1pPr>
      <a:lvl2pPr marL="201866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403669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05536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4pPr>
      <a:lvl5pPr marL="807402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5pPr>
      <a:lvl6pPr marL="1009269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6pPr>
      <a:lvl7pPr marL="1211072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7pPr>
      <a:lvl8pPr marL="1412938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8pPr>
      <a:lvl9pPr marL="1614678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chart" Target="../charts/chart1.xm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0485379" y="1484518"/>
            <a:ext cx="12133423" cy="6720704"/>
          </a:xfrm>
          <a:prstGeom prst="ellipse">
            <a:avLst/>
          </a:prstGeom>
          <a:solidFill>
            <a:schemeClr val="accent6">
              <a:alpha val="1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163070" y="18435727"/>
            <a:ext cx="13708605" cy="792152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440015" y="8085423"/>
            <a:ext cx="12703956" cy="12006901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231714" y="2075240"/>
            <a:ext cx="11277389" cy="6815643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856057" y="17931749"/>
            <a:ext cx="13226902" cy="792152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173" y="2865602"/>
            <a:ext cx="2486025" cy="2538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8" name="Text Box 11"/>
          <p:cNvSpPr txBox="1"/>
          <p:nvPr/>
        </p:nvSpPr>
        <p:spPr>
          <a:xfrm rot="16200000">
            <a:off x="12694077" y="4586015"/>
            <a:ext cx="800219" cy="2486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 anchor="t">
            <a:spAutoFit/>
          </a:bodyPr>
          <a:lstStyle/>
          <a:p>
            <a:pPr algn="r"/>
            <a:r>
              <a:rPr lang="en-IN" altLang="en-US" sz="2000" dirty="0">
                <a:latin typeface="Arial" panose="020B0604020202020204" pitchFamily="34" charset="0"/>
              </a:rPr>
              <a:t>Clevenger </a:t>
            </a:r>
            <a:r>
              <a:rPr lang="en-IN" altLang="en-US" sz="2000" dirty="0" smtClean="0">
                <a:latin typeface="Arial" panose="020B0604020202020204" pitchFamily="34" charset="0"/>
              </a:rPr>
              <a:t>Apparatus </a:t>
            </a:r>
            <a:r>
              <a:rPr lang="en-IN" altLang="en-US" sz="2000" dirty="0" err="1" smtClean="0">
                <a:latin typeface="Arial" panose="020B0604020202020204" pitchFamily="34" charset="0"/>
              </a:rPr>
              <a:t>Hydrodistillation</a:t>
            </a:r>
            <a:r>
              <a:rPr lang="en-IN" altLang="en-US" sz="2000" dirty="0" smtClean="0">
                <a:latin typeface="Arial" panose="020B0604020202020204" pitchFamily="34" charset="0"/>
              </a:rPr>
              <a:t> </a:t>
            </a:r>
            <a:r>
              <a:rPr lang="en-IN" altLang="en-US" sz="2000" baseline="30000" dirty="0" smtClean="0">
                <a:latin typeface="Arial" panose="020B0604020202020204" pitchFamily="34" charset="0"/>
              </a:rPr>
              <a:t>[1]</a:t>
            </a:r>
            <a:endParaRPr lang="en-IN" altLang="en-US" sz="2000" baseline="30000" dirty="0">
              <a:latin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682084" y="2010471"/>
            <a:ext cx="2349500" cy="1106591"/>
          </a:xfrm>
          <a:prstGeom prst="doubleWav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u="sng" dirty="0"/>
              <a:t>Extraction</a:t>
            </a:r>
          </a:p>
          <a:p>
            <a:pPr algn="ctr"/>
            <a:r>
              <a:rPr lang="en-IN" altLang="en-US" sz="2400" dirty="0"/>
              <a:t>{Records: }</a:t>
            </a:r>
            <a:endParaRPr lang="en-IN" altLang="en-US" sz="2400" u="sng" dirty="0"/>
          </a:p>
        </p:txBody>
      </p:sp>
      <p:sp>
        <p:nvSpPr>
          <p:cNvPr id="18" name="Text Box 17"/>
          <p:cNvSpPr txBox="1"/>
          <p:nvPr/>
        </p:nvSpPr>
        <p:spPr>
          <a:xfrm>
            <a:off x="29504907" y="18718066"/>
            <a:ext cx="2358670" cy="600075"/>
          </a:xfrm>
          <a:prstGeom prst="plaqu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altLang="en-US" sz="2400" b="1" dirty="0" err="1"/>
              <a:t>Analyticaldata</a:t>
            </a:r>
            <a:endParaRPr lang="en-IN" altLang="en-US" sz="2400" b="1" dirty="0"/>
          </a:p>
        </p:txBody>
      </p:sp>
      <p:sp>
        <p:nvSpPr>
          <p:cNvPr id="17" name="Text Box 16"/>
          <p:cNvSpPr txBox="1"/>
          <p:nvPr/>
        </p:nvSpPr>
        <p:spPr>
          <a:xfrm>
            <a:off x="28923676" y="2443757"/>
            <a:ext cx="2352725" cy="1102269"/>
          </a:xfrm>
          <a:prstGeom prst="horizontalScroll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dirty="0"/>
              <a:t>Profile</a:t>
            </a:r>
          </a:p>
          <a:p>
            <a:pPr algn="ctr"/>
            <a:r>
              <a:rPr lang="en-IN" altLang="en-US" sz="2400" dirty="0"/>
              <a:t>{Records: }</a:t>
            </a:r>
          </a:p>
        </p:txBody>
      </p:sp>
      <p:sp>
        <p:nvSpPr>
          <p:cNvPr id="5" name="Text Box 29"/>
          <p:cNvSpPr txBox="1"/>
          <p:nvPr/>
        </p:nvSpPr>
        <p:spPr>
          <a:xfrm>
            <a:off x="32978308" y="23899681"/>
            <a:ext cx="523851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IN" altLang="en-US" sz="2000" dirty="0" smtClean="0">
                <a:latin typeface="Arial" panose="020B0604020202020204" pitchFamily="34" charset="0"/>
              </a:rPr>
              <a:t>GC/MS Instrument – Agilent Technologies </a:t>
            </a:r>
            <a:r>
              <a:rPr lang="en-IN" altLang="en-US" sz="2000" baseline="30000" dirty="0" smtClean="0">
                <a:latin typeface="Arial" panose="020B0604020202020204" pitchFamily="34" charset="0"/>
              </a:rPr>
              <a:t>[3]</a:t>
            </a:r>
            <a:endParaRPr lang="en-IN" altLang="en-US" sz="2000" baseline="30000" dirty="0">
              <a:latin typeface="Arial" panose="020B0604020202020204" pitchFamily="34" charset="0"/>
            </a:endParaRPr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7575" y="19119850"/>
            <a:ext cx="5600021" cy="4659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6009" y="20477985"/>
            <a:ext cx="6466840" cy="30759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2243417" y="18798825"/>
            <a:ext cx="3347085" cy="1297591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u="sng" dirty="0"/>
              <a:t>Location</a:t>
            </a:r>
            <a:endParaRPr lang="en-IN" altLang="en-US" sz="2400" b="1" dirty="0"/>
          </a:p>
          <a:p>
            <a:pPr algn="ctr"/>
            <a:r>
              <a:rPr lang="en-IN" altLang="en-US" sz="2400" dirty="0"/>
              <a:t>{Records: 878}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12711833" y="23935494"/>
            <a:ext cx="720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dirty="0"/>
              <a:t>Global distribution of lantana based on records taken from the Global Biodiversity Information Facility</a:t>
            </a:r>
          </a:p>
          <a:p>
            <a:r>
              <a:rPr lang="en-IN" altLang="en-US" sz="2000" dirty="0"/>
              <a:t>2007 together with the current potential global distribution of lantana modelled by CLIMEX for reference climate (averaging</a:t>
            </a:r>
          </a:p>
          <a:p>
            <a:r>
              <a:rPr lang="en-IN" altLang="en-US" sz="2000" dirty="0"/>
              <a:t>period 1950-2000</a:t>
            </a:r>
            <a:r>
              <a:rPr lang="en-IN" altLang="en-US" sz="2000" dirty="0" smtClean="0"/>
              <a:t>).</a:t>
            </a:r>
            <a:r>
              <a:rPr lang="en-IN" altLang="en-US" sz="2000" baseline="30000" dirty="0" smtClean="0"/>
              <a:t>(2)</a:t>
            </a:r>
            <a:endParaRPr lang="en-IN" altLang="en-US" sz="2000" baseline="30000" dirty="0"/>
          </a:p>
        </p:txBody>
      </p:sp>
      <p:sp>
        <p:nvSpPr>
          <p:cNvPr id="23" name="Oval 22"/>
          <p:cNvSpPr/>
          <p:nvPr/>
        </p:nvSpPr>
        <p:spPr>
          <a:xfrm>
            <a:off x="2179875" y="9008306"/>
            <a:ext cx="14313736" cy="7524416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 rot="21448963">
            <a:off x="5511855" y="9300191"/>
            <a:ext cx="3708000" cy="1332000"/>
          </a:xfrm>
          <a:custGeom>
            <a:avLst/>
            <a:gdLst>
              <a:gd name="connsiteX0" fmla="*/ 0 w 5888"/>
              <a:gd name="connsiteY0" fmla="*/ 1272 h 2199"/>
              <a:gd name="connsiteX1" fmla="*/ 2813 w 5888"/>
              <a:gd name="connsiteY1" fmla="*/ 0 h 2199"/>
              <a:gd name="connsiteX2" fmla="*/ 5888 w 5888"/>
              <a:gd name="connsiteY2" fmla="*/ 825 h 2199"/>
              <a:gd name="connsiteX3" fmla="*/ 5888 w 5888"/>
              <a:gd name="connsiteY3" fmla="*/ 750 h 2199"/>
              <a:gd name="connsiteX4" fmla="*/ 2543 w 5888"/>
              <a:gd name="connsiteY4" fmla="*/ 2199 h 2199"/>
              <a:gd name="connsiteX5" fmla="*/ 0 w 5888"/>
              <a:gd name="connsiteY5" fmla="*/ 1272 h 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8" h="2199">
                <a:moveTo>
                  <a:pt x="0" y="1272"/>
                </a:moveTo>
                <a:cubicBezTo>
                  <a:pt x="0" y="761"/>
                  <a:pt x="1409" y="0"/>
                  <a:pt x="2813" y="0"/>
                </a:cubicBezTo>
                <a:cubicBezTo>
                  <a:pt x="3661" y="0"/>
                  <a:pt x="5040" y="825"/>
                  <a:pt x="5888" y="825"/>
                </a:cubicBezTo>
                <a:cubicBezTo>
                  <a:pt x="5888" y="1134"/>
                  <a:pt x="5888" y="442"/>
                  <a:pt x="5888" y="750"/>
                </a:cubicBezTo>
                <a:cubicBezTo>
                  <a:pt x="5888" y="1262"/>
                  <a:pt x="3947" y="2199"/>
                  <a:pt x="2543" y="2199"/>
                </a:cubicBezTo>
                <a:cubicBezTo>
                  <a:pt x="1139" y="2199"/>
                  <a:pt x="0" y="1784"/>
                  <a:pt x="0" y="1272"/>
                </a:cubicBezTo>
                <a:close/>
              </a:path>
            </a:pathLst>
          </a:cu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u="sng" dirty="0" err="1"/>
              <a:t>Plantpart</a:t>
            </a:r>
            <a:endParaRPr lang="en-IN" altLang="en-US" sz="2400" b="1" dirty="0"/>
          </a:p>
          <a:p>
            <a:pPr algn="ctr"/>
            <a:r>
              <a:rPr lang="en-IN" altLang="en-US" sz="2400" dirty="0"/>
              <a:t>{Records: }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88145241"/>
              </p:ext>
            </p:extLst>
          </p:nvPr>
        </p:nvGraphicFramePr>
        <p:xfrm>
          <a:off x="9702151" y="8529619"/>
          <a:ext cx="5962015" cy="729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Oval 26"/>
          <p:cNvSpPr/>
          <p:nvPr/>
        </p:nvSpPr>
        <p:spPr>
          <a:xfrm>
            <a:off x="31276401" y="9673933"/>
            <a:ext cx="11277389" cy="7209322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3894001" y="10152376"/>
            <a:ext cx="2349500" cy="1106591"/>
          </a:xfrm>
          <a:prstGeom prst="horizontalScroll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dirty="0" err="1"/>
              <a:t>Profiledata</a:t>
            </a:r>
            <a:endParaRPr lang="en-IN" altLang="en-US" sz="2400" b="1" dirty="0"/>
          </a:p>
          <a:p>
            <a:pPr algn="ctr"/>
            <a:r>
              <a:rPr lang="en-IN" altLang="en-US" sz="2400" dirty="0"/>
              <a:t>{Records: }</a:t>
            </a:r>
          </a:p>
        </p:txBody>
      </p:sp>
      <p:pic>
        <p:nvPicPr>
          <p:cNvPr id="5137" name="Picture 31"/>
          <p:cNvPicPr>
            <a:picLocks noChangeAspect="1"/>
          </p:cNvPicPr>
          <p:nvPr/>
        </p:nvPicPr>
        <p:blipFill>
          <a:blip r:embed="rId7"/>
          <a:srcRect l="5219" t="16537" r="18785" b="10168"/>
          <a:stretch>
            <a:fillRect/>
          </a:stretch>
        </p:blipFill>
        <p:spPr>
          <a:xfrm>
            <a:off x="37474833" y="10806498"/>
            <a:ext cx="3512082" cy="494419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Text Box 8"/>
          <p:cNvSpPr txBox="1"/>
          <p:nvPr/>
        </p:nvSpPr>
        <p:spPr>
          <a:xfrm>
            <a:off x="98197" y="28641424"/>
            <a:ext cx="4270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 dirty="0">
                <a:latin typeface="Arial" charset="0"/>
                <a:ea typeface="Arial" charset="0"/>
                <a:cs typeface="Arial" charset="0"/>
              </a:rPr>
              <a:t>REFERENCES</a:t>
            </a:r>
            <a:r>
              <a:rPr lang="en-IN" altLang="en-US" sz="2400" b="1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1. 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Ismaiel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Omnia &amp;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Abdelghani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Essam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&amp;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Mousa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Heba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&amp;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Eldahmy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Samih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&amp;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Bayoumy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B.E.. (2016). Determination of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Estragole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in Pharmaceutical Products, Herbal Teas and Herbal Extracts Using GC-FID. Journal of Applied Pharmaceutical Science. 6. 144-150. 10.7324/JAPS.2016.601220. </a:t>
            </a:r>
          </a:p>
          <a:p>
            <a:r>
              <a:rPr lang="en-IN" altLang="en-US" sz="2400" dirty="0" smtClean="0">
                <a:latin typeface="Arial" charset="0"/>
                <a:ea typeface="Arial" charset="0"/>
                <a:cs typeface="Arial" charset="0"/>
              </a:rPr>
              <a:t>2. </a:t>
            </a:r>
            <a:r>
              <a:rPr lang="en-IN" sz="2400" dirty="0" err="1">
                <a:latin typeface="Arial" charset="0"/>
                <a:ea typeface="Arial" charset="0"/>
                <a:cs typeface="Arial" charset="0"/>
              </a:rPr>
              <a:t>Subhashni</a:t>
            </a:r>
            <a:r>
              <a:rPr lang="en-I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IN" sz="2400" dirty="0" smtClean="0">
                <a:latin typeface="Arial" charset="0"/>
                <a:ea typeface="Arial" charset="0"/>
                <a:cs typeface="Arial" charset="0"/>
              </a:rPr>
              <a:t>Taylor </a:t>
            </a:r>
            <a:r>
              <a:rPr lang="en-IN" sz="24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IN" sz="2400" dirty="0" err="1">
                <a:latin typeface="Arial" charset="0"/>
                <a:ea typeface="Arial" charset="0"/>
                <a:cs typeface="Arial" charset="0"/>
              </a:rPr>
              <a:t>Lalit</a:t>
            </a:r>
            <a:r>
              <a:rPr lang="en-IN" sz="2400" dirty="0">
                <a:latin typeface="Arial" charset="0"/>
                <a:ea typeface="Arial" charset="0"/>
                <a:cs typeface="Arial" charset="0"/>
              </a:rPr>
              <a:t> Kumar, (2014). Impacts of climate change on invasive Lantana </a:t>
            </a:r>
            <a:r>
              <a:rPr lang="en-IN" sz="2400" dirty="0" err="1">
                <a:latin typeface="Arial" charset="0"/>
                <a:ea typeface="Arial" charset="0"/>
                <a:cs typeface="Arial" charset="0"/>
              </a:rPr>
              <a:t>camara</a:t>
            </a:r>
            <a:r>
              <a:rPr lang="en-IN" sz="2400" dirty="0">
                <a:latin typeface="Arial" charset="0"/>
                <a:ea typeface="Arial" charset="0"/>
                <a:cs typeface="Arial" charset="0"/>
              </a:rPr>
              <a:t> L. distribution in South Africa. African Journal of Environmental Science and </a:t>
            </a:r>
            <a:r>
              <a:rPr lang="en-IN" sz="2400" dirty="0" smtClean="0">
                <a:latin typeface="Arial" charset="0"/>
                <a:ea typeface="Arial" charset="0"/>
                <a:cs typeface="Arial" charset="0"/>
              </a:rPr>
              <a:t>Technology.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Vol. 8(6), pp. 391-400, June 2014 DOI: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10.5897/AJEST2014.1705</a:t>
            </a:r>
          </a:p>
          <a:p>
            <a:r>
              <a:rPr lang="en-US" altLang="en-US" sz="2400" dirty="0" smtClean="0">
                <a:latin typeface="Arial" charset="0"/>
                <a:ea typeface="Arial" charset="0"/>
                <a:cs typeface="Arial" charset="0"/>
              </a:rPr>
              <a:t>3. </a:t>
            </a:r>
            <a:r>
              <a:rPr lang="en-US" altLang="zh-CN" sz="2400" dirty="0">
                <a:latin typeface="Arial" panose="020B0604020202020204" pitchFamily="34" charset="0"/>
              </a:rPr>
              <a:t>https://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www.agilent.com</a:t>
            </a:r>
            <a:r>
              <a:rPr lang="en-US" altLang="zh-CN" sz="2400" dirty="0" smtClean="0">
                <a:latin typeface="Arial" panose="020B0604020202020204" pitchFamily="34" charset="0"/>
              </a:rPr>
              <a:t>/en/products/gas-chromatography-mass-spectrometry-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gc</a:t>
            </a:r>
            <a:r>
              <a:rPr lang="en-US" altLang="zh-CN" sz="2400" dirty="0" smtClean="0">
                <a:latin typeface="Arial" panose="020B0604020202020204" pitchFamily="34" charset="0"/>
              </a:rPr>
              <a:t>-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ms</a:t>
            </a:r>
            <a:r>
              <a:rPr lang="en-US" altLang="zh-CN" sz="2400" dirty="0" smtClean="0">
                <a:latin typeface="Arial" panose="020B0604020202020204" pitchFamily="34" charset="0"/>
              </a:rPr>
              <a:t>/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gc</a:t>
            </a:r>
            <a:r>
              <a:rPr lang="en-US" altLang="zh-CN" sz="2400" dirty="0" smtClean="0">
                <a:latin typeface="Arial" panose="020B0604020202020204" pitchFamily="34" charset="0"/>
              </a:rPr>
              <a:t>-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ms</a:t>
            </a:r>
            <a:r>
              <a:rPr lang="en-US" altLang="zh-CN" sz="2400" dirty="0" smtClean="0">
                <a:latin typeface="Arial" panose="020B0604020202020204" pitchFamily="34" charset="0"/>
              </a:rPr>
              <a:t>-instruments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1" name="Text Box 1"/>
          <p:cNvSpPr txBox="1">
            <a:spLocks noChangeArrowheads="1"/>
          </p:cNvSpPr>
          <p:nvPr/>
        </p:nvSpPr>
        <p:spPr bwMode="auto">
          <a:xfrm>
            <a:off x="721622" y="4916698"/>
            <a:ext cx="9525539" cy="3564000"/>
          </a:xfrm>
          <a:prstGeom prst="wedgeEllipseCallou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IN" altLang="en-US" sz="2400" b="1" dirty="0">
                <a:solidFill>
                  <a:srgbClr val="FF0000"/>
                </a:solidFill>
              </a:rPr>
              <a:t>What is </a:t>
            </a:r>
            <a:r>
              <a:rPr lang="en-IN" altLang="en-US" sz="2400" b="1" dirty="0" err="1">
                <a:solidFill>
                  <a:srgbClr val="FF0000"/>
                </a:solidFill>
              </a:rPr>
              <a:t>EssOilDB</a:t>
            </a:r>
            <a:r>
              <a:rPr lang="en-IN" altLang="en-US" sz="2400" dirty="0">
                <a:solidFill>
                  <a:srgbClr val="FF0000"/>
                </a:solidFill>
              </a:rPr>
              <a:t>?</a:t>
            </a:r>
            <a:endParaRPr lang="en-IN" altLang="en-US" sz="2400" dirty="0"/>
          </a:p>
          <a:p>
            <a:r>
              <a:rPr lang="en-IN" altLang="en-US" sz="2400" dirty="0"/>
              <a:t>The </a:t>
            </a:r>
            <a:r>
              <a:rPr lang="en-IN" altLang="en-US" sz="2400" dirty="0" err="1"/>
              <a:t>EssOilDB</a:t>
            </a:r>
            <a:r>
              <a:rPr lang="en-IN" altLang="en-US" sz="2400" dirty="0"/>
              <a:t> (the </a:t>
            </a:r>
            <a:r>
              <a:rPr lang="en-IN" altLang="en-US" sz="2400" dirty="0" err="1"/>
              <a:t>ESSential</a:t>
            </a:r>
            <a:r>
              <a:rPr lang="en-IN" altLang="en-US" sz="2400" dirty="0"/>
              <a:t> OIL </a:t>
            </a:r>
            <a:r>
              <a:rPr lang="en-IN" altLang="en-US" sz="2400" dirty="0" err="1"/>
              <a:t>DataBase</a:t>
            </a:r>
            <a:r>
              <a:rPr lang="en-IN" altLang="en-US" sz="2400" dirty="0"/>
              <a:t>) is an organized collection of plant volatile emissions, containing experimental records of essential oil composition data, from published reports.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6795045" y="3684962"/>
            <a:ext cx="5636081" cy="5323344"/>
          </a:xfrm>
          <a:prstGeom prst="flowChartMagneticTape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IN" altLang="en-US" sz="2400" b="1" dirty="0">
                <a:solidFill>
                  <a:srgbClr val="FF0000"/>
                </a:solidFill>
              </a:rPr>
              <a:t>W</a:t>
            </a:r>
            <a:r>
              <a:rPr lang="en-US" altLang="zh-CN" sz="2400" b="1" dirty="0" err="1">
                <a:solidFill>
                  <a:srgbClr val="FF0000"/>
                </a:solidFill>
              </a:rPr>
              <a:t>hy</a:t>
            </a:r>
            <a:r>
              <a:rPr lang="en-US" altLang="zh-CN" sz="2400" b="1" dirty="0">
                <a:solidFill>
                  <a:srgbClr val="FF0000"/>
                </a:solidFill>
              </a:rPr>
              <a:t> is it important?</a:t>
            </a:r>
            <a:endParaRPr lang="en-US" altLang="zh-CN" sz="2400" dirty="0"/>
          </a:p>
          <a:p>
            <a:r>
              <a:rPr lang="en-IN" altLang="en-US" sz="2400" dirty="0"/>
              <a:t>C</a:t>
            </a:r>
            <a:r>
              <a:rPr lang="en-US" altLang="zh-CN" sz="2400" dirty="0" err="1"/>
              <a:t>ontext</a:t>
            </a:r>
            <a:r>
              <a:rPr lang="en-US" altLang="zh-CN" sz="2400" dirty="0"/>
              <a:t> based scientific research, through a multitude of queries on volatile profiles of native, invasive, normal or stressed plants, across taxonomic clades, geographical locations and several other biotic and abiotic influences.</a:t>
            </a:r>
          </a:p>
        </p:txBody>
      </p:sp>
      <p:sp>
        <p:nvSpPr>
          <p:cNvPr id="33" name="Text Box 4"/>
          <p:cNvSpPr txBox="1"/>
          <p:nvPr/>
        </p:nvSpPr>
        <p:spPr>
          <a:xfrm>
            <a:off x="0" y="16654656"/>
            <a:ext cx="9623425" cy="5294174"/>
          </a:xfrm>
          <a:prstGeom prst="cloudCallou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IN" altLang="en-US" sz="2200" b="1">
                <a:solidFill>
                  <a:srgbClr val="FF0000"/>
                </a:solidFill>
                <a:latin typeface="Times New Roman" charset="0"/>
              </a:rPr>
              <a:t>What can I infer?</a:t>
            </a:r>
            <a:endParaRPr lang="en-US" altLang="zh-CN" sz="2200" dirty="0"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IN" altLang="en-US" sz="2200" dirty="0">
                <a:latin typeface="Times New Roman" charset="0"/>
              </a:rPr>
              <a:t>The most prominent essential oil produced by a particular species</a:t>
            </a:r>
          </a:p>
          <a:p>
            <a:pPr>
              <a:buFont typeface="Arial" charset="0"/>
              <a:buChar char="•"/>
            </a:pPr>
            <a:r>
              <a:rPr lang="en-IN" altLang="en-US" sz="2200" dirty="0">
                <a:latin typeface="Times New Roman" charset="0"/>
              </a:rPr>
              <a:t>The part of the plant which yields maximum amount of the desired compound</a:t>
            </a:r>
          </a:p>
          <a:p>
            <a:pPr>
              <a:buFont typeface="Arial" charset="0"/>
              <a:buChar char="•"/>
            </a:pPr>
            <a:r>
              <a:rPr lang="en-IN" altLang="en-US" sz="2200" dirty="0">
                <a:latin typeface="Times New Roman" charset="0"/>
              </a:rPr>
              <a:t>The</a:t>
            </a:r>
            <a:r>
              <a:rPr lang="en-US" altLang="zh-CN" sz="2200" dirty="0">
                <a:latin typeface="Times New Roman" charset="0"/>
              </a:rPr>
              <a:t> </a:t>
            </a:r>
            <a:r>
              <a:rPr lang="en-IN" altLang="en-US" sz="2200" dirty="0">
                <a:latin typeface="Times New Roman" charset="0"/>
              </a:rPr>
              <a:t>number of f</a:t>
            </a:r>
            <a:r>
              <a:rPr lang="en-US" altLang="zh-CN" sz="2200" dirty="0" err="1">
                <a:latin typeface="Times New Roman" charset="0"/>
              </a:rPr>
              <a:t>amilies</a:t>
            </a:r>
            <a:r>
              <a:rPr lang="en-US" altLang="zh-CN" sz="2200" dirty="0">
                <a:latin typeface="Times New Roman" charset="0"/>
              </a:rPr>
              <a:t> </a:t>
            </a:r>
            <a:r>
              <a:rPr lang="en-IN" altLang="en-US" sz="2200" dirty="0">
                <a:latin typeface="Times New Roman" charset="0"/>
              </a:rPr>
              <a:t>that</a:t>
            </a:r>
            <a:r>
              <a:rPr lang="en-US" altLang="zh-CN" sz="2200" dirty="0">
                <a:latin typeface="Times New Roman" charset="0"/>
              </a:rPr>
              <a:t> contribute to one particular </a:t>
            </a:r>
            <a:r>
              <a:rPr lang="en-US" altLang="zh-CN" sz="2200" dirty="0" err="1">
                <a:latin typeface="Times New Roman" charset="0"/>
              </a:rPr>
              <a:t>terpene</a:t>
            </a:r>
            <a:endParaRPr lang="en-US" altLang="zh-CN" sz="2200" dirty="0"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IN" altLang="en-US" sz="2200" dirty="0">
                <a:latin typeface="Times New Roman" charset="0"/>
              </a:rPr>
              <a:t>The location at which a particular species </a:t>
            </a:r>
            <a:r>
              <a:rPr lang="en-IN" altLang="en-US" sz="2200" dirty="0" err="1">
                <a:latin typeface="Times New Roman" charset="0"/>
              </a:rPr>
              <a:t>produes</a:t>
            </a:r>
            <a:r>
              <a:rPr lang="en-IN" altLang="en-US" sz="2200" dirty="0">
                <a:latin typeface="Times New Roman" charset="0"/>
              </a:rPr>
              <a:t> maximum amount of </a:t>
            </a:r>
            <a:r>
              <a:rPr lang="en-IN" altLang="en-US" sz="2200" dirty="0" err="1">
                <a:latin typeface="Times New Roman" charset="0"/>
              </a:rPr>
              <a:t>terpenes</a:t>
            </a:r>
            <a:endParaRPr lang="en-IN" altLang="en-US" sz="2200" dirty="0"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IN" altLang="en-US" sz="2200" dirty="0">
                <a:latin typeface="Times New Roman" charset="0"/>
              </a:rPr>
              <a:t>Seasonal changes in the production of essential oils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690380" y="23737678"/>
            <a:ext cx="5540960" cy="5220000"/>
          </a:xfrm>
          <a:prstGeom prst="flowChartDocumen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charset="0"/>
                <a:ea typeface="Arial" charset="0"/>
                <a:cs typeface="Arial" charset="0"/>
              </a:rPr>
              <a:t>CONCLUSIONS:</a:t>
            </a:r>
            <a:endParaRPr lang="en-US" sz="2400" b="1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8" name="Picture 27" title="Campho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157" y="17483227"/>
            <a:ext cx="6096960" cy="262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0140919" y="17204640"/>
            <a:ext cx="418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Camphor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329" y="24898821"/>
            <a:ext cx="3810000" cy="381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216822" y="25014973"/>
            <a:ext cx="401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eta-</a:t>
            </a:r>
            <a:r>
              <a:rPr lang="en-US" sz="2400" b="1" dirty="0" err="1" smtClean="0">
                <a:latin typeface="Arial" charset="0"/>
                <a:ea typeface="Arial" charset="0"/>
                <a:cs typeface="Arial" charset="0"/>
              </a:rPr>
              <a:t>Caryophyllene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31584" y="10259949"/>
            <a:ext cx="924950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EssoilDB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: </a:t>
            </a: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A Semantic Knowledge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base for </a:t>
            </a: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Synthetic </a:t>
            </a:r>
            <a:r>
              <a:rPr lang="en-US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Phytochemistry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endParaRPr lang="en-US" sz="80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338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Comic Sans MS</vt:lpstr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mohan</dc:creator>
  <cp:lastModifiedBy>Microsoft Office User</cp:lastModifiedBy>
  <cp:revision>15</cp:revision>
  <dcterms:created xsi:type="dcterms:W3CDTF">2019-07-18T07:19:44Z</dcterms:created>
  <dcterms:modified xsi:type="dcterms:W3CDTF">2019-07-18T09:56:34Z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