
<file path=[Content_Types].xml><?xml version="1.0" encoding="utf-8"?>
<Types xmlns="http://schemas.openxmlformats.org/package/2006/content-types">
  <Default Extension="jpeg" ContentType="image/jpe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42803445" cy="30274895"/>
  <p:notesSz cx="10234295" cy="710374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28" autoAdjust="0"/>
    <p:restoredTop sz="79893"/>
  </p:normalViewPr>
  <p:slideViewPr>
    <p:cSldViewPr snapToGrid="0">
      <p:cViewPr>
        <p:scale>
          <a:sx n="50" d="100"/>
          <a:sy n="50" d="100"/>
        </p:scale>
        <p:origin x="-4736" y="-202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618" cy="3559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7708" y="0"/>
            <a:ext cx="4434617" cy="355920"/>
          </a:xfrm>
          <a:prstGeom prst="rect">
            <a:avLst/>
          </a:prstGeom>
        </p:spPr>
        <p:txBody>
          <a:bodyPr vert="horz" lIns="91440" tIns="45720" rIns="91440" bIns="45720" rtlCol="0"/>
          <a:lstStyle>
            <a:lvl1pPr algn="r">
              <a:defRPr sz="1200"/>
            </a:lvl1pPr>
          </a:lstStyle>
          <a:p>
            <a:fld id="{E10C3F6B-B584-BE48-ABAE-D3A0246B3E9F}" type="datetimeFigureOut">
              <a:rPr lang="en-US" smtClean="0"/>
            </a:fld>
            <a:endParaRPr lang="en-US"/>
          </a:p>
        </p:txBody>
      </p:sp>
      <p:sp>
        <p:nvSpPr>
          <p:cNvPr id="4" name="Slide Image Placeholder 3"/>
          <p:cNvSpPr>
            <a:spLocks noGrp="1" noRot="1" noChangeAspect="1"/>
          </p:cNvSpPr>
          <p:nvPr>
            <p:ph type="sldImg" idx="2"/>
          </p:nvPr>
        </p:nvSpPr>
        <p:spPr>
          <a:xfrm>
            <a:off x="3422650" y="887413"/>
            <a:ext cx="3390900" cy="23987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4605" y="3419251"/>
            <a:ext cx="8187690" cy="2796667"/>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1" y="6748143"/>
            <a:ext cx="4434618" cy="3559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7708" y="6748143"/>
            <a:ext cx="4434617" cy="355920"/>
          </a:xfrm>
          <a:prstGeom prst="rect">
            <a:avLst/>
          </a:prstGeom>
        </p:spPr>
        <p:txBody>
          <a:bodyPr vert="horz" lIns="91440" tIns="45720" rIns="91440" bIns="45720" rtlCol="0" anchor="b"/>
          <a:lstStyle>
            <a:lvl1pPr algn="r">
              <a:defRPr sz="1200"/>
            </a:lvl1pPr>
          </a:lstStyle>
          <a:p>
            <a:fld id="{0C4A4843-4438-1A49-A7AB-F0CD2C39D9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A4843-4438-1A49-A7AB-F0CD2C39D96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50583" y="4954958"/>
            <a:ext cx="32103500" cy="10540671"/>
          </a:xfrm>
        </p:spPr>
        <p:txBody>
          <a:bodyPr anchor="b"/>
          <a:lstStyle>
            <a:lvl1pPr algn="ctr">
              <a:defRPr sz="26485"/>
            </a:lvl1pPr>
          </a:lstStyle>
          <a:p>
            <a:r>
              <a:rPr lang="en-US" smtClean="0"/>
              <a:t>Click to edit Master title style</a:t>
            </a:r>
            <a:endParaRPr lang="en-US"/>
          </a:p>
        </p:txBody>
      </p:sp>
      <p:sp>
        <p:nvSpPr>
          <p:cNvPr id="3" name="Subtitle 2"/>
          <p:cNvSpPr>
            <a:spLocks noGrp="1"/>
          </p:cNvSpPr>
          <p:nvPr>
            <p:ph type="subTitle" idx="1"/>
          </p:nvPr>
        </p:nvSpPr>
        <p:spPr>
          <a:xfrm>
            <a:off x="5350583" y="15902118"/>
            <a:ext cx="32103500" cy="7309785"/>
          </a:xfrm>
        </p:spPr>
        <p:txBody>
          <a:bodyPr/>
          <a:lstStyle>
            <a:lvl1pPr marL="0" indent="0" algn="ctr">
              <a:buNone/>
              <a:defRPr sz="10595"/>
            </a:lvl1pPr>
            <a:lvl2pPr marL="2018665" indent="0" algn="ctr">
              <a:buNone/>
              <a:defRPr sz="8825"/>
            </a:lvl2pPr>
            <a:lvl3pPr marL="4036695" indent="0" algn="ctr">
              <a:buNone/>
              <a:defRPr sz="7945"/>
            </a:lvl3pPr>
            <a:lvl4pPr marL="6055360" indent="0" algn="ctr">
              <a:buNone/>
              <a:defRPr sz="7065"/>
            </a:lvl4pPr>
            <a:lvl5pPr marL="8074025" indent="0" algn="ctr">
              <a:buNone/>
              <a:defRPr sz="7065"/>
            </a:lvl5pPr>
            <a:lvl6pPr marL="10092690" indent="0" algn="ctr">
              <a:buNone/>
              <a:defRPr sz="7065"/>
            </a:lvl6pPr>
            <a:lvl7pPr marL="12110720" indent="0" algn="ctr">
              <a:buNone/>
              <a:defRPr sz="7065"/>
            </a:lvl7pPr>
            <a:lvl8pPr marL="14129385" indent="0" algn="ctr">
              <a:buNone/>
              <a:defRPr sz="7065"/>
            </a:lvl8pPr>
            <a:lvl9pPr marL="16146780" indent="0" algn="ctr">
              <a:buNone/>
              <a:defRPr sz="706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942821" y="1611938"/>
            <a:ext cx="36919025" cy="256578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527" y="7548076"/>
            <a:ext cx="36919025" cy="12594137"/>
          </a:xfrm>
        </p:spPr>
        <p:txBody>
          <a:bodyPr anchor="b"/>
          <a:lstStyle>
            <a:lvl1pPr>
              <a:defRPr sz="26485"/>
            </a:lvl1pPr>
          </a:lstStyle>
          <a:p>
            <a:r>
              <a:rPr lang="en-US" smtClean="0"/>
              <a:t>Click to edit Master title style</a:t>
            </a:r>
            <a:endParaRPr lang="en-US"/>
          </a:p>
        </p:txBody>
      </p:sp>
      <p:sp>
        <p:nvSpPr>
          <p:cNvPr id="3" name="Text Placeholder 2"/>
          <p:cNvSpPr>
            <a:spLocks noGrp="1"/>
          </p:cNvSpPr>
          <p:nvPr>
            <p:ph type="body" idx="1"/>
          </p:nvPr>
        </p:nvSpPr>
        <p:spPr>
          <a:xfrm>
            <a:off x="2920527" y="20261358"/>
            <a:ext cx="36919025" cy="6622959"/>
          </a:xfrm>
        </p:spPr>
        <p:txBody>
          <a:bodyPr/>
          <a:lstStyle>
            <a:lvl1pPr marL="0" indent="0">
              <a:buNone/>
              <a:defRPr sz="10595">
                <a:solidFill>
                  <a:schemeClr val="tx1">
                    <a:tint val="75000"/>
                  </a:schemeClr>
                </a:solidFill>
              </a:defRPr>
            </a:lvl1pPr>
            <a:lvl2pPr marL="2018665" indent="0">
              <a:buNone/>
              <a:defRPr sz="8825">
                <a:solidFill>
                  <a:schemeClr val="tx1">
                    <a:tint val="75000"/>
                  </a:schemeClr>
                </a:solidFill>
              </a:defRPr>
            </a:lvl2pPr>
            <a:lvl3pPr marL="4036695" indent="0">
              <a:buNone/>
              <a:defRPr sz="7945">
                <a:solidFill>
                  <a:schemeClr val="tx1">
                    <a:tint val="75000"/>
                  </a:schemeClr>
                </a:solidFill>
              </a:defRPr>
            </a:lvl3pPr>
            <a:lvl4pPr marL="6055360" indent="0">
              <a:buNone/>
              <a:defRPr sz="7065">
                <a:solidFill>
                  <a:schemeClr val="tx1">
                    <a:tint val="75000"/>
                  </a:schemeClr>
                </a:solidFill>
              </a:defRPr>
            </a:lvl4pPr>
            <a:lvl5pPr marL="8074025" indent="0">
              <a:buNone/>
              <a:defRPr sz="7065">
                <a:solidFill>
                  <a:schemeClr val="tx1">
                    <a:tint val="75000"/>
                  </a:schemeClr>
                </a:solidFill>
              </a:defRPr>
            </a:lvl5pPr>
            <a:lvl6pPr marL="10092690" indent="0">
              <a:buNone/>
              <a:defRPr sz="7065">
                <a:solidFill>
                  <a:schemeClr val="tx1">
                    <a:tint val="75000"/>
                  </a:schemeClr>
                </a:solidFill>
              </a:defRPr>
            </a:lvl6pPr>
            <a:lvl7pPr marL="12110720" indent="0">
              <a:buNone/>
              <a:defRPr sz="7065">
                <a:solidFill>
                  <a:schemeClr val="tx1">
                    <a:tint val="75000"/>
                  </a:schemeClr>
                </a:solidFill>
              </a:defRPr>
            </a:lvl7pPr>
            <a:lvl8pPr marL="14129385" indent="0">
              <a:buNone/>
              <a:defRPr sz="7065">
                <a:solidFill>
                  <a:schemeClr val="tx1">
                    <a:tint val="75000"/>
                  </a:schemeClr>
                </a:solidFill>
              </a:defRPr>
            </a:lvl8pPr>
            <a:lvl9pPr marL="16146780" indent="0">
              <a:buNone/>
              <a:defRPr sz="706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42821" y="8059688"/>
            <a:ext cx="18191983" cy="1921009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21669863" y="8059688"/>
            <a:ext cx="18191983" cy="1921009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96" y="1611938"/>
            <a:ext cx="36919025" cy="5852037"/>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948396" y="7421924"/>
            <a:ext cx="18108379" cy="3637370"/>
          </a:xfrm>
        </p:spPr>
        <p:txBody>
          <a:bodyPr anchor="b"/>
          <a:lstStyle>
            <a:lvl1pPr marL="0" indent="0">
              <a:buNone/>
              <a:defRPr sz="10595" b="1"/>
            </a:lvl1pPr>
            <a:lvl2pPr marL="2018665" indent="0">
              <a:buNone/>
              <a:defRPr sz="8825" b="1"/>
            </a:lvl2pPr>
            <a:lvl3pPr marL="4036695" indent="0">
              <a:buNone/>
              <a:defRPr sz="7945" b="1"/>
            </a:lvl3pPr>
            <a:lvl4pPr marL="6055360" indent="0">
              <a:buNone/>
              <a:defRPr sz="7065" b="1"/>
            </a:lvl4pPr>
            <a:lvl5pPr marL="8074025" indent="0">
              <a:buNone/>
              <a:defRPr sz="7065" b="1"/>
            </a:lvl5pPr>
            <a:lvl6pPr marL="10092690" indent="0">
              <a:buNone/>
              <a:defRPr sz="7065" b="1"/>
            </a:lvl6pPr>
            <a:lvl7pPr marL="12110720" indent="0">
              <a:buNone/>
              <a:defRPr sz="7065" b="1"/>
            </a:lvl7pPr>
            <a:lvl8pPr marL="14129385" indent="0">
              <a:buNone/>
              <a:defRPr sz="7065" b="1"/>
            </a:lvl8pPr>
            <a:lvl9pPr marL="16146780" indent="0">
              <a:buNone/>
              <a:defRPr sz="706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948396" y="11059294"/>
            <a:ext cx="18108379" cy="162665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21669863" y="7421924"/>
            <a:ext cx="18197559" cy="3637370"/>
          </a:xfrm>
        </p:spPr>
        <p:txBody>
          <a:bodyPr anchor="b"/>
          <a:lstStyle>
            <a:lvl1pPr marL="0" indent="0">
              <a:buNone/>
              <a:defRPr sz="10595" b="1"/>
            </a:lvl1pPr>
            <a:lvl2pPr marL="2018665" indent="0">
              <a:buNone/>
              <a:defRPr sz="8825" b="1"/>
            </a:lvl2pPr>
            <a:lvl3pPr marL="4036695" indent="0">
              <a:buNone/>
              <a:defRPr sz="7945" b="1"/>
            </a:lvl3pPr>
            <a:lvl4pPr marL="6055360" indent="0">
              <a:buNone/>
              <a:defRPr sz="7065" b="1"/>
            </a:lvl4pPr>
            <a:lvl5pPr marL="8074025" indent="0">
              <a:buNone/>
              <a:defRPr sz="7065" b="1"/>
            </a:lvl5pPr>
            <a:lvl6pPr marL="10092690" indent="0">
              <a:buNone/>
              <a:defRPr sz="7065" b="1"/>
            </a:lvl6pPr>
            <a:lvl7pPr marL="12110720" indent="0">
              <a:buNone/>
              <a:defRPr sz="7065" b="1"/>
            </a:lvl7pPr>
            <a:lvl8pPr marL="14129385" indent="0">
              <a:buNone/>
              <a:defRPr sz="7065" b="1"/>
            </a:lvl8pPr>
            <a:lvl9pPr marL="16146780" indent="0">
              <a:buNone/>
              <a:defRPr sz="706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21669863" y="11059294"/>
            <a:ext cx="18197559" cy="162665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96" y="2018426"/>
            <a:ext cx="13805618" cy="7064492"/>
          </a:xfrm>
        </p:spPr>
        <p:txBody>
          <a:bodyPr anchor="b"/>
          <a:lstStyle>
            <a:lvl1pPr>
              <a:defRPr sz="14125"/>
            </a:lvl1pPr>
          </a:lstStyle>
          <a:p>
            <a:r>
              <a:rPr lang="en-US" smtClean="0"/>
              <a:t>Click to edit Master title style</a:t>
            </a:r>
            <a:endParaRPr lang="en-US"/>
          </a:p>
        </p:txBody>
      </p:sp>
      <p:sp>
        <p:nvSpPr>
          <p:cNvPr id="3" name="Picture Placeholder 2"/>
          <p:cNvSpPr>
            <a:spLocks noGrp="1"/>
          </p:cNvSpPr>
          <p:nvPr>
            <p:ph type="pic" idx="1"/>
          </p:nvPr>
        </p:nvSpPr>
        <p:spPr>
          <a:xfrm>
            <a:off x="18197559" y="4359240"/>
            <a:ext cx="21669863" cy="21515864"/>
          </a:xfrm>
        </p:spPr>
        <p:txBody>
          <a:bodyPr/>
          <a:lstStyle>
            <a:lvl1pPr marL="0" indent="0">
              <a:buNone/>
              <a:defRPr sz="14125"/>
            </a:lvl1pPr>
            <a:lvl2pPr marL="2018665" indent="0">
              <a:buNone/>
              <a:defRPr sz="12360"/>
            </a:lvl2pPr>
            <a:lvl3pPr marL="4036695" indent="0">
              <a:buNone/>
              <a:defRPr sz="10595"/>
            </a:lvl3pPr>
            <a:lvl4pPr marL="6055360" indent="0">
              <a:buNone/>
              <a:defRPr sz="8825"/>
            </a:lvl4pPr>
            <a:lvl5pPr marL="8074025" indent="0">
              <a:buNone/>
              <a:defRPr sz="8825"/>
            </a:lvl5pPr>
            <a:lvl6pPr marL="10092690" indent="0">
              <a:buNone/>
              <a:defRPr sz="8825"/>
            </a:lvl6pPr>
            <a:lvl7pPr marL="12110720" indent="0">
              <a:buNone/>
              <a:defRPr sz="8825"/>
            </a:lvl7pPr>
            <a:lvl8pPr marL="14129385" indent="0">
              <a:buNone/>
              <a:defRPr sz="8825"/>
            </a:lvl8pPr>
            <a:lvl9pPr marL="16146780" indent="0">
              <a:buNone/>
              <a:defRPr sz="8825"/>
            </a:lvl9pPr>
          </a:lstStyle>
          <a:p>
            <a:endParaRPr lang="en-US"/>
          </a:p>
        </p:txBody>
      </p:sp>
      <p:sp>
        <p:nvSpPr>
          <p:cNvPr id="4" name="Text Placeholder 3"/>
          <p:cNvSpPr>
            <a:spLocks noGrp="1"/>
          </p:cNvSpPr>
          <p:nvPr>
            <p:ph type="body" sz="half" idx="2"/>
          </p:nvPr>
        </p:nvSpPr>
        <p:spPr>
          <a:xfrm>
            <a:off x="2948396" y="9082918"/>
            <a:ext cx="13805618" cy="16827230"/>
          </a:xfrm>
        </p:spPr>
        <p:txBody>
          <a:bodyPr/>
          <a:lstStyle>
            <a:lvl1pPr marL="0" indent="0">
              <a:buNone/>
              <a:defRPr sz="7065"/>
            </a:lvl1pPr>
            <a:lvl2pPr marL="2018665" indent="0">
              <a:buNone/>
              <a:defRPr sz="6180"/>
            </a:lvl2pPr>
            <a:lvl3pPr marL="4036695" indent="0">
              <a:buNone/>
              <a:defRPr sz="5300"/>
            </a:lvl3pPr>
            <a:lvl4pPr marL="6055360" indent="0">
              <a:buNone/>
              <a:defRPr sz="4415"/>
            </a:lvl4pPr>
            <a:lvl5pPr marL="8074025" indent="0">
              <a:buNone/>
              <a:defRPr sz="4415"/>
            </a:lvl5pPr>
            <a:lvl6pPr marL="10092690" indent="0">
              <a:buNone/>
              <a:defRPr sz="4415"/>
            </a:lvl6pPr>
            <a:lvl7pPr marL="12110720" indent="0">
              <a:buNone/>
              <a:defRPr sz="4415"/>
            </a:lvl7pPr>
            <a:lvl8pPr marL="14129385" indent="0">
              <a:buNone/>
              <a:defRPr sz="4415"/>
            </a:lvl8pPr>
            <a:lvl9pPr marL="16146780" indent="0">
              <a:buNone/>
              <a:defRPr sz="441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2090" y="1611938"/>
            <a:ext cx="9229756" cy="25657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42821" y="1611938"/>
            <a:ext cx="27154211" cy="2565784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5">
                <a:lumMod val="0"/>
                <a:lumOff val="100000"/>
              </a:schemeClr>
            </a:gs>
            <a:gs pos="78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821" y="1611938"/>
            <a:ext cx="36919025" cy="585203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942821" y="8059688"/>
            <a:ext cx="36919025" cy="1921009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2942821" y="28061732"/>
            <a:ext cx="9631050" cy="1611938"/>
          </a:xfrm>
          <a:prstGeom prst="rect">
            <a:avLst/>
          </a:prstGeom>
        </p:spPr>
        <p:txBody>
          <a:bodyPr vert="horz" lIns="91440" tIns="45720" rIns="91440" bIns="45720" rtlCol="0" anchor="ctr"/>
          <a:lstStyle>
            <a:lvl1pPr algn="l">
              <a:defRPr sz="53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14179046" y="28061732"/>
            <a:ext cx="14446575" cy="1611938"/>
          </a:xfrm>
          <a:prstGeom prst="rect">
            <a:avLst/>
          </a:prstGeom>
        </p:spPr>
        <p:txBody>
          <a:bodyPr vert="horz" lIns="91440" tIns="45720" rIns="91440" bIns="45720"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796" y="28061732"/>
            <a:ext cx="9631050" cy="1611938"/>
          </a:xfrm>
          <a:prstGeom prst="rect">
            <a:avLst/>
          </a:prstGeom>
        </p:spPr>
        <p:txBody>
          <a:bodyPr vert="horz" lIns="91440" tIns="45720" rIns="91440" bIns="45720" rtlCol="0" anchor="ctr"/>
          <a:lstStyle>
            <a:lvl1pPr algn="r">
              <a:defRPr sz="53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4036695" rtl="0" eaLnBrk="1" latinLnBrk="0" hangingPunct="1">
        <a:lnSpc>
          <a:spcPct val="90000"/>
        </a:lnSpc>
        <a:spcBef>
          <a:spcPct val="0"/>
        </a:spcBef>
        <a:buNone/>
        <a:defRPr sz="19425" kern="1200">
          <a:solidFill>
            <a:schemeClr val="tx1"/>
          </a:solidFill>
          <a:latin typeface="+mj-lt"/>
          <a:ea typeface="+mj-ea"/>
          <a:cs typeface="+mj-cs"/>
        </a:defRPr>
      </a:lvl1pPr>
    </p:titleStyle>
    <p:bodyStyle>
      <a:lvl1pPr marL="1009015" indent="-1009015" algn="l" defTabSz="4036695" rtl="0" eaLnBrk="1" latinLnBrk="0" hangingPunct="1">
        <a:lnSpc>
          <a:spcPct val="90000"/>
        </a:lnSpc>
        <a:spcBef>
          <a:spcPct val="885000"/>
        </a:spcBef>
        <a:buFont typeface="Arial" panose="020B0604020202020204" pitchFamily="34" charset="0"/>
        <a:buChar char="•"/>
        <a:defRPr sz="12360" kern="1200">
          <a:solidFill>
            <a:schemeClr val="tx1"/>
          </a:solidFill>
          <a:latin typeface="+mn-lt"/>
          <a:ea typeface="+mn-ea"/>
          <a:cs typeface="+mn-cs"/>
        </a:defRPr>
      </a:lvl1pPr>
      <a:lvl2pPr marL="3027680" indent="-1009015" algn="l" defTabSz="4036695" rtl="0" eaLnBrk="1" latinLnBrk="0" hangingPunct="1">
        <a:lnSpc>
          <a:spcPct val="90000"/>
        </a:lnSpc>
        <a:spcBef>
          <a:spcPts val="2215"/>
        </a:spcBef>
        <a:buFont typeface="Arial" panose="020B0604020202020204" pitchFamily="34" charset="0"/>
        <a:buChar char="•"/>
        <a:defRPr sz="10595" kern="1200">
          <a:solidFill>
            <a:schemeClr val="tx1"/>
          </a:solidFill>
          <a:latin typeface="+mn-lt"/>
          <a:ea typeface="+mn-ea"/>
          <a:cs typeface="+mn-cs"/>
        </a:defRPr>
      </a:lvl2pPr>
      <a:lvl3pPr marL="5046345" indent="-1009015" algn="l" defTabSz="4036695" rtl="0" eaLnBrk="1" latinLnBrk="0" hangingPunct="1">
        <a:lnSpc>
          <a:spcPct val="90000"/>
        </a:lnSpc>
        <a:spcBef>
          <a:spcPts val="2215"/>
        </a:spcBef>
        <a:buFont typeface="Arial" panose="020B0604020202020204" pitchFamily="34" charset="0"/>
        <a:buChar char="•"/>
        <a:defRPr sz="8825" kern="1200">
          <a:solidFill>
            <a:schemeClr val="tx1"/>
          </a:solidFill>
          <a:latin typeface="+mn-lt"/>
          <a:ea typeface="+mn-ea"/>
          <a:cs typeface="+mn-cs"/>
        </a:defRPr>
      </a:lvl3pPr>
      <a:lvl4pPr marL="706501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4pPr>
      <a:lvl5pPr marL="908304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5pPr>
      <a:lvl6pPr marL="11101705"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6pPr>
      <a:lvl7pPr marL="1312037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7pPr>
      <a:lvl8pPr marL="1513840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8pPr>
      <a:lvl9pPr marL="1715643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9pPr>
    </p:bodyStyle>
    <p:otherStyle>
      <a:defPPr>
        <a:defRPr lang="en-US"/>
      </a:defPPr>
      <a:lvl1pPr marL="0" algn="l" defTabSz="4036695" rtl="0" eaLnBrk="1" latinLnBrk="0" hangingPunct="1">
        <a:defRPr sz="7945" kern="1200">
          <a:solidFill>
            <a:schemeClr val="tx1"/>
          </a:solidFill>
          <a:latin typeface="+mn-lt"/>
          <a:ea typeface="+mn-ea"/>
          <a:cs typeface="+mn-cs"/>
        </a:defRPr>
      </a:lvl1pPr>
      <a:lvl2pPr marL="2018665" algn="l" defTabSz="4036695" rtl="0" eaLnBrk="1" latinLnBrk="0" hangingPunct="1">
        <a:defRPr sz="7945" kern="1200">
          <a:solidFill>
            <a:schemeClr val="tx1"/>
          </a:solidFill>
          <a:latin typeface="+mn-lt"/>
          <a:ea typeface="+mn-ea"/>
          <a:cs typeface="+mn-cs"/>
        </a:defRPr>
      </a:lvl2pPr>
      <a:lvl3pPr marL="4036695" algn="l" defTabSz="4036695" rtl="0" eaLnBrk="1" latinLnBrk="0" hangingPunct="1">
        <a:defRPr sz="7945" kern="1200">
          <a:solidFill>
            <a:schemeClr val="tx1"/>
          </a:solidFill>
          <a:latin typeface="+mn-lt"/>
          <a:ea typeface="+mn-ea"/>
          <a:cs typeface="+mn-cs"/>
        </a:defRPr>
      </a:lvl3pPr>
      <a:lvl4pPr marL="6055360" algn="l" defTabSz="4036695" rtl="0" eaLnBrk="1" latinLnBrk="0" hangingPunct="1">
        <a:defRPr sz="7945" kern="1200">
          <a:solidFill>
            <a:schemeClr val="tx1"/>
          </a:solidFill>
          <a:latin typeface="+mn-lt"/>
          <a:ea typeface="+mn-ea"/>
          <a:cs typeface="+mn-cs"/>
        </a:defRPr>
      </a:lvl4pPr>
      <a:lvl5pPr marL="8074025" algn="l" defTabSz="4036695" rtl="0" eaLnBrk="1" latinLnBrk="0" hangingPunct="1">
        <a:defRPr sz="7945" kern="1200">
          <a:solidFill>
            <a:schemeClr val="tx1"/>
          </a:solidFill>
          <a:latin typeface="+mn-lt"/>
          <a:ea typeface="+mn-ea"/>
          <a:cs typeface="+mn-cs"/>
        </a:defRPr>
      </a:lvl5pPr>
      <a:lvl6pPr marL="10092690" algn="l" defTabSz="4036695" rtl="0" eaLnBrk="1" latinLnBrk="0" hangingPunct="1">
        <a:defRPr sz="7945" kern="1200">
          <a:solidFill>
            <a:schemeClr val="tx1"/>
          </a:solidFill>
          <a:latin typeface="+mn-lt"/>
          <a:ea typeface="+mn-ea"/>
          <a:cs typeface="+mn-cs"/>
        </a:defRPr>
      </a:lvl6pPr>
      <a:lvl7pPr marL="12110720" algn="l" defTabSz="4036695" rtl="0" eaLnBrk="1" latinLnBrk="0" hangingPunct="1">
        <a:defRPr sz="7945" kern="1200">
          <a:solidFill>
            <a:schemeClr val="tx1"/>
          </a:solidFill>
          <a:latin typeface="+mn-lt"/>
          <a:ea typeface="+mn-ea"/>
          <a:cs typeface="+mn-cs"/>
        </a:defRPr>
      </a:lvl7pPr>
      <a:lvl8pPr marL="14129385" algn="l" defTabSz="4036695" rtl="0" eaLnBrk="1" latinLnBrk="0" hangingPunct="1">
        <a:defRPr sz="7945" kern="1200">
          <a:solidFill>
            <a:schemeClr val="tx1"/>
          </a:solidFill>
          <a:latin typeface="+mn-lt"/>
          <a:ea typeface="+mn-ea"/>
          <a:cs typeface="+mn-cs"/>
        </a:defRPr>
      </a:lvl8pPr>
      <a:lvl9pPr marL="16146780" algn="l" defTabSz="4036695" rtl="0" eaLnBrk="1" latinLnBrk="0" hangingPunct="1">
        <a:defRPr sz="7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png"/><Relationship Id="rId7" Type="http://schemas.openxmlformats.org/officeDocument/2006/relationships/image" Target="../media/image3.tiff"/><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image" Target="../media/image4.emf"/><Relationship Id="rId3" Type="http://schemas.openxmlformats.org/officeDocument/2006/relationships/image" Target="../media/image3.png"/><Relationship Id="rId24" Type="http://schemas.openxmlformats.org/officeDocument/2006/relationships/notesSlide" Target="../notesSlides/notesSlide1.xml"/><Relationship Id="rId23" Type="http://schemas.openxmlformats.org/officeDocument/2006/relationships/slideLayout" Target="../slideLayouts/slideLayout7.xml"/><Relationship Id="rId22" Type="http://schemas.openxmlformats.org/officeDocument/2006/relationships/image" Target="../media/image19.png"/><Relationship Id="rId21" Type="http://schemas.openxmlformats.org/officeDocument/2006/relationships/image" Target="../media/image18.png"/><Relationship Id="rId20" Type="http://schemas.openxmlformats.org/officeDocument/2006/relationships/image" Target="../media/image17.png"/><Relationship Id="rId2" Type="http://schemas.openxmlformats.org/officeDocument/2006/relationships/image" Target="../media/image2.png"/><Relationship Id="rId19" Type="http://schemas.openxmlformats.org/officeDocument/2006/relationships/image" Target="../media/image16.png"/><Relationship Id="rId18" Type="http://schemas.openxmlformats.org/officeDocument/2006/relationships/image" Target="../media/image15.png"/><Relationship Id="rId17" Type="http://schemas.openxmlformats.org/officeDocument/2006/relationships/image" Target="../media/image14.png"/><Relationship Id="rId16" Type="http://schemas.openxmlformats.org/officeDocument/2006/relationships/image" Target="../media/image13.png"/><Relationship Id="rId15" Type="http://schemas.openxmlformats.org/officeDocument/2006/relationships/image" Target="../media/image12.png"/><Relationship Id="rId14" Type="http://schemas.openxmlformats.org/officeDocument/2006/relationships/image" Target="../media/image11.png"/><Relationship Id="rId13" Type="http://schemas.openxmlformats.org/officeDocument/2006/relationships/image" Target="../media/image10.png"/><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126" name="Picture 9"/>
          <p:cNvPicPr>
            <a:picLocks noChangeAspect="1"/>
          </p:cNvPicPr>
          <p:nvPr/>
        </p:nvPicPr>
        <p:blipFill>
          <a:blip r:embed="rId1"/>
          <a:stretch>
            <a:fillRect/>
          </a:stretch>
        </p:blipFill>
        <p:spPr>
          <a:xfrm>
            <a:off x="28035250" y="4559935"/>
            <a:ext cx="3632200" cy="3986530"/>
          </a:xfrm>
          <a:prstGeom prst="rect">
            <a:avLst/>
          </a:prstGeom>
          <a:noFill/>
          <a:ln w="9525">
            <a:noFill/>
          </a:ln>
        </p:spPr>
      </p:pic>
      <p:sp>
        <p:nvSpPr>
          <p:cNvPr id="2" name="Text Box 11"/>
          <p:cNvSpPr txBox="1"/>
          <p:nvPr/>
        </p:nvSpPr>
        <p:spPr>
          <a:xfrm rot="10800000">
            <a:off x="26635710" y="4559935"/>
            <a:ext cx="1659890" cy="4036695"/>
          </a:xfrm>
          <a:prstGeom prst="rect">
            <a:avLst/>
          </a:prstGeom>
          <a:solidFill>
            <a:schemeClr val="bg1"/>
          </a:solidFill>
          <a:ln w="9525">
            <a:noFill/>
          </a:ln>
        </p:spPr>
        <p:txBody>
          <a:bodyPr vert="eaVert" wrap="square" anchor="t">
            <a:spAutoFit/>
          </a:bodyPr>
          <a:p>
            <a:pPr algn="r"/>
            <a:r>
              <a:rPr lang="en-IN" altLang="en-US" sz="3200" b="1">
                <a:latin typeface="Arial" panose="020B0604020202020204" pitchFamily="34" charset="0"/>
              </a:rPr>
              <a:t>Clevenger Apparatus Hydrodistillation </a:t>
            </a:r>
            <a:r>
              <a:rPr lang="en-US" altLang="en-IN" sz="3200" b="1" baseline="30000">
                <a:latin typeface="Arial" panose="020B0604020202020204" pitchFamily="34" charset="0"/>
              </a:rPr>
              <a:t>[1]</a:t>
            </a:r>
            <a:endParaRPr lang="en-US" altLang="en-IN" sz="3200" b="1" baseline="30000">
              <a:latin typeface="Arial" panose="020B0604020202020204" pitchFamily="34" charset="0"/>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10883" t="25000" r="15534" b="17370"/>
          <a:stretch>
            <a:fillRect/>
          </a:stretch>
        </p:blipFill>
        <p:spPr>
          <a:xfrm>
            <a:off x="9128760" y="12680950"/>
            <a:ext cx="5162550" cy="2717165"/>
          </a:xfrm>
          <a:prstGeom prst="ellipse">
            <a:avLst/>
          </a:prstGeom>
          <a:ln w="38100">
            <a:solidFill>
              <a:schemeClr val="tx1"/>
            </a:solidFill>
          </a:ln>
        </p:spPr>
      </p:pic>
      <p:sp>
        <p:nvSpPr>
          <p:cNvPr id="5128" name="Text Box 11"/>
          <p:cNvSpPr txBox="1"/>
          <p:nvPr/>
        </p:nvSpPr>
        <p:spPr>
          <a:xfrm rot="16200000">
            <a:off x="22356991" y="6550705"/>
            <a:ext cx="798195" cy="2486025"/>
          </a:xfrm>
          <a:prstGeom prst="rect">
            <a:avLst/>
          </a:prstGeom>
          <a:solidFill>
            <a:schemeClr val="bg1"/>
          </a:solidFill>
          <a:ln w="9525">
            <a:noFill/>
          </a:ln>
        </p:spPr>
        <p:txBody>
          <a:bodyPr vert="eaVert" wrap="square" anchor="t">
            <a:spAutoFit/>
          </a:bodyPr>
          <a:lstStyle/>
          <a:p>
            <a:pPr algn="r"/>
            <a:r>
              <a:rPr lang="en-IN" altLang="en-US" sz="2000" dirty="0">
                <a:latin typeface="Arial" panose="020B0604020202020204" pitchFamily="34" charset="0"/>
              </a:rPr>
              <a:t>Clevenger </a:t>
            </a:r>
            <a:r>
              <a:rPr lang="en-IN" altLang="en-US" sz="2000" dirty="0" smtClean="0">
                <a:latin typeface="Arial" panose="020B0604020202020204" pitchFamily="34" charset="0"/>
              </a:rPr>
              <a:t>Apparatus </a:t>
            </a:r>
            <a:r>
              <a:rPr lang="en-IN" altLang="en-US" sz="2000" dirty="0" err="1" smtClean="0">
                <a:latin typeface="Arial" panose="020B0604020202020204" pitchFamily="34" charset="0"/>
              </a:rPr>
              <a:t>Hydrodistillation</a:t>
            </a:r>
            <a:r>
              <a:rPr lang="en-IN" altLang="en-US" sz="2000" dirty="0" smtClean="0">
                <a:latin typeface="Arial" panose="020B0604020202020204" pitchFamily="34" charset="0"/>
              </a:rPr>
              <a:t> </a:t>
            </a:r>
            <a:r>
              <a:rPr lang="en-IN" altLang="en-US" sz="2000" baseline="30000" dirty="0" smtClean="0">
                <a:latin typeface="Arial" panose="020B0604020202020204" pitchFamily="34" charset="0"/>
              </a:rPr>
              <a:t>[1]</a:t>
            </a:r>
            <a:endParaRPr lang="en-IN" altLang="en-US" sz="2000" baseline="30000" dirty="0">
              <a:latin typeface="Arial" panose="020B0604020202020204" pitchFamily="34" charset="0"/>
            </a:endParaRPr>
          </a:p>
        </p:txBody>
      </p:sp>
      <p:sp>
        <p:nvSpPr>
          <p:cNvPr id="15" name="Text Box 14"/>
          <p:cNvSpPr txBox="1"/>
          <p:nvPr/>
        </p:nvSpPr>
        <p:spPr>
          <a:xfrm>
            <a:off x="31667450" y="5128895"/>
            <a:ext cx="3100070" cy="706755"/>
          </a:xfrm>
          <a:prstGeom prst="rect">
            <a:avLst/>
          </a:prstGeom>
          <a:solidFill>
            <a:schemeClr val="bg1"/>
          </a:solidFill>
          <a:ln w="38100">
            <a:solidFill>
              <a:schemeClr val="accent5">
                <a:lumMod val="50000"/>
              </a:schemeClr>
            </a:solidFill>
          </a:ln>
        </p:spPr>
        <p:txBody>
          <a:bodyPr wrap="square" rtlCol="0">
            <a:spAutoFit/>
          </a:bodyPr>
          <a:lstStyle/>
          <a:p>
            <a:pPr algn="ctr"/>
            <a:r>
              <a:rPr lang="en-IN" altLang="en-US" sz="4000" b="1" dirty="0"/>
              <a:t>extraction</a:t>
            </a:r>
            <a:endParaRPr lang="en-IN" altLang="en-US" sz="4000" dirty="0"/>
          </a:p>
        </p:txBody>
      </p:sp>
      <p:sp>
        <p:nvSpPr>
          <p:cNvPr id="18" name="Text Box 17"/>
          <p:cNvSpPr txBox="1"/>
          <p:nvPr/>
        </p:nvSpPr>
        <p:spPr>
          <a:xfrm>
            <a:off x="30805120" y="9190355"/>
            <a:ext cx="4246245" cy="706755"/>
          </a:xfrm>
          <a:prstGeom prst="rect">
            <a:avLst/>
          </a:prstGeom>
          <a:solidFill>
            <a:schemeClr val="bg1"/>
          </a:solidFill>
          <a:ln>
            <a:solidFill>
              <a:schemeClr val="tx1"/>
            </a:solidFill>
          </a:ln>
        </p:spPr>
        <p:txBody>
          <a:bodyPr wrap="square" rtlCol="0">
            <a:spAutoFit/>
          </a:bodyPr>
          <a:lstStyle/>
          <a:p>
            <a:pPr algn="ctr"/>
            <a:r>
              <a:rPr lang="en-US" altLang="en-IN" sz="4000" b="1" dirty="0" err="1"/>
              <a:t>a</a:t>
            </a:r>
            <a:r>
              <a:rPr lang="en-IN" altLang="en-US" sz="4000" b="1" dirty="0" err="1"/>
              <a:t>nalyticaldata</a:t>
            </a:r>
            <a:endParaRPr lang="en-US" altLang="en-IN" sz="4000" b="1" dirty="0" err="1"/>
          </a:p>
        </p:txBody>
      </p:sp>
      <p:sp>
        <p:nvSpPr>
          <p:cNvPr id="17" name="Text Box 16"/>
          <p:cNvSpPr txBox="1"/>
          <p:nvPr/>
        </p:nvSpPr>
        <p:spPr>
          <a:xfrm>
            <a:off x="21513165" y="3853180"/>
            <a:ext cx="4567555" cy="706755"/>
          </a:xfrm>
          <a:prstGeom prst="rect">
            <a:avLst/>
          </a:prstGeom>
          <a:solidFill>
            <a:schemeClr val="bg1"/>
          </a:solidFill>
          <a:ln w="38100">
            <a:solidFill>
              <a:srgbClr val="002060"/>
            </a:solidFill>
          </a:ln>
        </p:spPr>
        <p:txBody>
          <a:bodyPr wrap="square" rtlCol="0">
            <a:spAutoFit/>
          </a:bodyPr>
          <a:lstStyle/>
          <a:p>
            <a:pPr algn="ctr"/>
            <a:r>
              <a:rPr lang="en-IN" altLang="en-US" sz="4000" b="1" dirty="0"/>
              <a:t>profile</a:t>
            </a:r>
            <a:endParaRPr lang="en-IN" altLang="en-US" sz="4000" dirty="0"/>
          </a:p>
        </p:txBody>
      </p:sp>
      <p:sp>
        <p:nvSpPr>
          <p:cNvPr id="5" name="Text Box 29"/>
          <p:cNvSpPr txBox="1"/>
          <p:nvPr/>
        </p:nvSpPr>
        <p:spPr>
          <a:xfrm>
            <a:off x="35052635" y="11798300"/>
            <a:ext cx="6317615" cy="1198880"/>
          </a:xfrm>
          <a:prstGeom prst="rect">
            <a:avLst/>
          </a:prstGeom>
          <a:noFill/>
          <a:ln w="9525">
            <a:noFill/>
          </a:ln>
        </p:spPr>
        <p:txBody>
          <a:bodyPr wrap="square" anchor="t">
            <a:spAutoFit/>
          </a:bodyPr>
          <a:lstStyle/>
          <a:p>
            <a:pPr algn="ctr"/>
            <a:r>
              <a:rPr lang="en-IN" altLang="en-US" sz="3600" dirty="0" smtClean="0">
                <a:latin typeface="Arial" panose="020B0604020202020204" pitchFamily="34" charset="0"/>
              </a:rPr>
              <a:t>GC/MS Instrument – Agilent Technologies </a:t>
            </a:r>
            <a:r>
              <a:rPr lang="en-IN" altLang="en-US" sz="3600" baseline="30000" dirty="0" smtClean="0">
                <a:latin typeface="Arial" panose="020B0604020202020204" pitchFamily="34" charset="0"/>
              </a:rPr>
              <a:t>[3]</a:t>
            </a:r>
            <a:endParaRPr lang="en-IN" altLang="en-US" sz="3600" baseline="30000" dirty="0" smtClean="0">
              <a:latin typeface="Arial" panose="020B0604020202020204" pitchFamily="34" charset="0"/>
            </a:endParaRPr>
          </a:p>
        </p:txBody>
      </p:sp>
      <p:pic>
        <p:nvPicPr>
          <p:cNvPr id="4" name="Picture 27"/>
          <p:cNvPicPr>
            <a:picLocks noChangeAspect="1"/>
          </p:cNvPicPr>
          <p:nvPr/>
        </p:nvPicPr>
        <p:blipFill>
          <a:blip r:embed="rId3"/>
          <a:stretch>
            <a:fillRect/>
          </a:stretch>
        </p:blipFill>
        <p:spPr>
          <a:xfrm>
            <a:off x="35259645" y="8901430"/>
            <a:ext cx="3416688" cy="2520019"/>
          </a:xfrm>
          <a:prstGeom prst="rect">
            <a:avLst/>
          </a:prstGeom>
          <a:noFill/>
          <a:ln w="38100">
            <a:solidFill>
              <a:schemeClr val="tx1"/>
            </a:solidFill>
          </a:ln>
        </p:spPr>
      </p:pic>
      <p:sp>
        <p:nvSpPr>
          <p:cNvPr id="14" name="Text Box 13"/>
          <p:cNvSpPr txBox="1"/>
          <p:nvPr/>
        </p:nvSpPr>
        <p:spPr>
          <a:xfrm>
            <a:off x="7877810" y="17487265"/>
            <a:ext cx="3535680" cy="706755"/>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altLang="en-US" sz="4000" b="1" dirty="0"/>
              <a:t>location</a:t>
            </a:r>
            <a:endParaRPr lang="en-IN" altLang="en-US" sz="4000" dirty="0"/>
          </a:p>
        </p:txBody>
      </p:sp>
      <p:sp>
        <p:nvSpPr>
          <p:cNvPr id="16" name="Text Box 15"/>
          <p:cNvSpPr txBox="1"/>
          <p:nvPr/>
        </p:nvSpPr>
        <p:spPr>
          <a:xfrm>
            <a:off x="10478135" y="23058755"/>
            <a:ext cx="8743315" cy="629920"/>
          </a:xfrm>
          <a:prstGeom prst="rect">
            <a:avLst/>
          </a:prstGeom>
          <a:noFill/>
        </p:spPr>
        <p:txBody>
          <a:bodyPr wrap="square" rtlCol="0">
            <a:spAutoFit/>
          </a:bodyPr>
          <a:lstStyle/>
          <a:p>
            <a:pPr algn="ctr"/>
            <a:r>
              <a:rPr lang="en-IN" altLang="en-US" sz="3500" b="1" dirty="0"/>
              <a:t>Global distribution of lantana </a:t>
            </a:r>
            <a:r>
              <a:rPr lang="en-IN" altLang="en-US" sz="3500" b="1" dirty="0" smtClean="0"/>
              <a:t>(2007)</a:t>
            </a:r>
            <a:endParaRPr lang="en-IN" altLang="en-US" sz="3500" b="1" baseline="30000" dirty="0"/>
          </a:p>
        </p:txBody>
      </p:sp>
      <p:sp>
        <p:nvSpPr>
          <p:cNvPr id="13" name="Text Box 12"/>
          <p:cNvSpPr txBox="1"/>
          <p:nvPr/>
        </p:nvSpPr>
        <p:spPr>
          <a:xfrm>
            <a:off x="14255115" y="3973830"/>
            <a:ext cx="2724785" cy="706755"/>
          </a:xfrm>
          <a:prstGeom prst="rect">
            <a:avLst/>
          </a:prstGeom>
          <a:solidFill>
            <a:schemeClr val="bg1"/>
          </a:solidFill>
          <a:ln w="38100">
            <a:solidFill>
              <a:schemeClr val="tx1"/>
            </a:solidFill>
          </a:ln>
        </p:spPr>
        <p:txBody>
          <a:bodyPr wrap="square" rtlCol="0">
            <a:spAutoFit/>
          </a:bodyPr>
          <a:lstStyle/>
          <a:p>
            <a:pPr algn="ctr"/>
            <a:r>
              <a:rPr lang="en-IN" altLang="en-US" sz="4000" b="1" dirty="0" err="1"/>
              <a:t>plantpart</a:t>
            </a:r>
            <a:endParaRPr lang="en-IN" altLang="en-US" sz="4000" dirty="0"/>
          </a:p>
        </p:txBody>
      </p:sp>
      <p:sp>
        <p:nvSpPr>
          <p:cNvPr id="12" name="Text Box 11"/>
          <p:cNvSpPr txBox="1"/>
          <p:nvPr/>
        </p:nvSpPr>
        <p:spPr>
          <a:xfrm>
            <a:off x="30521910" y="11421745"/>
            <a:ext cx="4245610" cy="706755"/>
          </a:xfrm>
          <a:prstGeom prst="rect">
            <a:avLst/>
          </a:prstGeom>
          <a:solidFill>
            <a:schemeClr val="bg1"/>
          </a:solidFill>
          <a:ln>
            <a:solidFill>
              <a:schemeClr val="accent5">
                <a:lumMod val="50000"/>
              </a:schemeClr>
            </a:solidFill>
          </a:ln>
        </p:spPr>
        <p:txBody>
          <a:bodyPr wrap="square" rtlCol="0">
            <a:spAutoFit/>
          </a:bodyPr>
          <a:lstStyle/>
          <a:p>
            <a:pPr algn="ctr"/>
            <a:r>
              <a:rPr lang="en-US" altLang="en-IN" sz="4000" b="1" dirty="0" err="1"/>
              <a:t>p</a:t>
            </a:r>
            <a:r>
              <a:rPr lang="en-IN" altLang="en-US" sz="4000" b="1" dirty="0" err="1"/>
              <a:t>rofiledata</a:t>
            </a:r>
            <a:endParaRPr lang="en-IN" altLang="en-US" sz="4000" dirty="0"/>
          </a:p>
        </p:txBody>
      </p:sp>
      <p:sp>
        <p:nvSpPr>
          <p:cNvPr id="9" name="Text Box 8"/>
          <p:cNvSpPr txBox="1"/>
          <p:nvPr/>
        </p:nvSpPr>
        <p:spPr>
          <a:xfrm>
            <a:off x="48667" y="28112469"/>
            <a:ext cx="42705566" cy="2122805"/>
          </a:xfrm>
          <a:prstGeom prst="rect">
            <a:avLst/>
          </a:prstGeom>
          <a:noFill/>
        </p:spPr>
        <p:txBody>
          <a:bodyPr wrap="square" rtlCol="0">
            <a:spAutoFit/>
          </a:bodyPr>
          <a:lstStyle/>
          <a:p>
            <a:r>
              <a:rPr lang="en-IN" altLang="en-US" sz="2200" b="1" dirty="0">
                <a:latin typeface="Arial" panose="020B0604020202020204" pitchFamily="34" charset="0"/>
                <a:ea typeface="Arial" panose="020B0604020202020204" pitchFamily="34" charset="0"/>
                <a:cs typeface="Arial" panose="020B0604020202020204" pitchFamily="34" charset="0"/>
              </a:rPr>
              <a:t>REFERENCES</a:t>
            </a:r>
            <a:r>
              <a:rPr lang="en-IN" altLang="en-US" sz="2200" b="1" dirty="0" smtClean="0">
                <a:latin typeface="Arial" panose="020B0604020202020204" pitchFamily="34" charset="0"/>
                <a:ea typeface="Arial" panose="020B0604020202020204" pitchFamily="34" charset="0"/>
                <a:cs typeface="Arial" panose="020B0604020202020204" pitchFamily="34" charset="0"/>
              </a:rPr>
              <a:t>:</a:t>
            </a:r>
            <a:endParaRPr lang="en-IN" altLang="en-US" sz="2200" b="1" dirty="0" smtClean="0">
              <a:latin typeface="Arial" panose="020B0604020202020204" pitchFamily="34" charset="0"/>
              <a:ea typeface="Arial" panose="020B0604020202020204" pitchFamily="34" charset="0"/>
              <a:cs typeface="Arial" panose="020B0604020202020204" pitchFamily="34" charset="0"/>
            </a:endParaRPr>
          </a:p>
          <a:p>
            <a:r>
              <a:rPr lang="en-US" altLang="zh-CN" sz="2200" dirty="0" smtClean="0">
                <a:latin typeface="Arial" panose="020B0604020202020204" pitchFamily="34" charset="0"/>
                <a:ea typeface="Arial" panose="020B0604020202020204" pitchFamily="34" charset="0"/>
                <a:cs typeface="Arial" panose="020B0604020202020204" pitchFamily="34" charset="0"/>
              </a:rPr>
              <a:t>1. </a:t>
            </a:r>
            <a:r>
              <a:rPr lang="en-US" altLang="zh-CN" sz="2200" dirty="0" err="1" smtClean="0">
                <a:latin typeface="Arial" panose="020B0604020202020204" pitchFamily="34" charset="0"/>
                <a:ea typeface="Arial" panose="020B0604020202020204" pitchFamily="34" charset="0"/>
                <a:cs typeface="Arial" panose="020B0604020202020204" pitchFamily="34" charset="0"/>
              </a:rPr>
              <a:t>Ismaiel</a:t>
            </a:r>
            <a:r>
              <a:rPr lang="en-US" altLang="zh-CN" sz="2200" dirty="0">
                <a:latin typeface="Arial" panose="020B0604020202020204" pitchFamily="34" charset="0"/>
                <a:ea typeface="Arial" panose="020B0604020202020204" pitchFamily="34" charset="0"/>
                <a:cs typeface="Arial" panose="020B0604020202020204" pitchFamily="34" charset="0"/>
              </a:rPr>
              <a:t>, Omnia &amp; </a:t>
            </a:r>
            <a:r>
              <a:rPr lang="en-US" altLang="zh-CN" sz="2200" dirty="0" err="1">
                <a:latin typeface="Arial" panose="020B0604020202020204" pitchFamily="34" charset="0"/>
                <a:ea typeface="Arial" panose="020B0604020202020204" pitchFamily="34" charset="0"/>
                <a:cs typeface="Arial" panose="020B0604020202020204" pitchFamily="34" charset="0"/>
              </a:rPr>
              <a:t>Abdelghani</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Essam</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Mousa</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Heba</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Eldahmy</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Samih</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Bayoumy</a:t>
            </a:r>
            <a:r>
              <a:rPr lang="en-US" altLang="zh-CN" sz="2200" dirty="0">
                <a:latin typeface="Arial" panose="020B0604020202020204" pitchFamily="34" charset="0"/>
                <a:ea typeface="Arial" panose="020B0604020202020204" pitchFamily="34" charset="0"/>
                <a:cs typeface="Arial" panose="020B0604020202020204" pitchFamily="34" charset="0"/>
              </a:rPr>
              <a:t>, B.E.. (2016). Determination of </a:t>
            </a:r>
            <a:r>
              <a:rPr lang="en-US" altLang="zh-CN" sz="2200" dirty="0" err="1">
                <a:latin typeface="Arial" panose="020B0604020202020204" pitchFamily="34" charset="0"/>
                <a:ea typeface="Arial" panose="020B0604020202020204" pitchFamily="34" charset="0"/>
                <a:cs typeface="Arial" panose="020B0604020202020204" pitchFamily="34" charset="0"/>
              </a:rPr>
              <a:t>Estragole</a:t>
            </a:r>
            <a:r>
              <a:rPr lang="en-US" altLang="zh-CN" sz="2200" dirty="0">
                <a:latin typeface="Arial" panose="020B0604020202020204" pitchFamily="34" charset="0"/>
                <a:ea typeface="Arial" panose="020B0604020202020204" pitchFamily="34" charset="0"/>
                <a:cs typeface="Arial" panose="020B0604020202020204" pitchFamily="34" charset="0"/>
              </a:rPr>
              <a:t> in Pharmaceutical Products, Herbal Teas and Herbal Extracts Using GC-FID. Journal of Applied Pharmaceutical Science. 6. 144-150. 10.7324/JAPS.2016.601220. </a:t>
            </a:r>
            <a:endParaRPr lang="en-US" altLang="zh-CN" sz="2200" dirty="0">
              <a:latin typeface="Arial" panose="020B0604020202020204" pitchFamily="34" charset="0"/>
              <a:ea typeface="Arial" panose="020B0604020202020204" pitchFamily="34" charset="0"/>
              <a:cs typeface="Arial" panose="020B0604020202020204" pitchFamily="34" charset="0"/>
            </a:endParaRPr>
          </a:p>
          <a:p>
            <a:r>
              <a:rPr lang="en-IN" altLang="en-US" sz="2200" dirty="0" smtClean="0">
                <a:latin typeface="Arial" panose="020B0604020202020204" pitchFamily="34" charset="0"/>
                <a:ea typeface="Arial" panose="020B0604020202020204" pitchFamily="34" charset="0"/>
                <a:cs typeface="Arial" panose="020B0604020202020204" pitchFamily="34" charset="0"/>
              </a:rPr>
              <a:t>2. </a:t>
            </a:r>
            <a:r>
              <a:rPr lang="en-IN" sz="2200" dirty="0" err="1">
                <a:latin typeface="Arial" panose="020B0604020202020204" pitchFamily="34" charset="0"/>
                <a:ea typeface="Arial" panose="020B0604020202020204" pitchFamily="34" charset="0"/>
                <a:cs typeface="Arial" panose="020B0604020202020204" pitchFamily="34" charset="0"/>
              </a:rPr>
              <a:t>Subhashni</a:t>
            </a:r>
            <a:r>
              <a:rPr lang="en-IN" sz="2200" dirty="0">
                <a:latin typeface="Arial" panose="020B0604020202020204" pitchFamily="34" charset="0"/>
                <a:ea typeface="Arial" panose="020B0604020202020204" pitchFamily="34" charset="0"/>
                <a:cs typeface="Arial" panose="020B0604020202020204" pitchFamily="34" charset="0"/>
              </a:rPr>
              <a:t> </a:t>
            </a:r>
            <a:r>
              <a:rPr lang="en-IN" sz="2200" dirty="0" smtClean="0">
                <a:latin typeface="Arial" panose="020B0604020202020204" pitchFamily="34" charset="0"/>
                <a:ea typeface="Arial" panose="020B0604020202020204" pitchFamily="34" charset="0"/>
                <a:cs typeface="Arial" panose="020B0604020202020204" pitchFamily="34" charset="0"/>
              </a:rPr>
              <a:t>Taylor </a:t>
            </a:r>
            <a:r>
              <a:rPr lang="en-IN" sz="2200" dirty="0">
                <a:latin typeface="Arial" panose="020B0604020202020204" pitchFamily="34" charset="0"/>
                <a:ea typeface="Arial" panose="020B0604020202020204" pitchFamily="34" charset="0"/>
                <a:cs typeface="Arial" panose="020B0604020202020204" pitchFamily="34" charset="0"/>
              </a:rPr>
              <a:t>and </a:t>
            </a:r>
            <a:r>
              <a:rPr lang="en-IN" sz="2200" dirty="0" err="1">
                <a:latin typeface="Arial" panose="020B0604020202020204" pitchFamily="34" charset="0"/>
                <a:ea typeface="Arial" panose="020B0604020202020204" pitchFamily="34" charset="0"/>
                <a:cs typeface="Arial" panose="020B0604020202020204" pitchFamily="34" charset="0"/>
              </a:rPr>
              <a:t>Lalit</a:t>
            </a:r>
            <a:r>
              <a:rPr lang="en-IN" sz="2200" dirty="0">
                <a:latin typeface="Arial" panose="020B0604020202020204" pitchFamily="34" charset="0"/>
                <a:ea typeface="Arial" panose="020B0604020202020204" pitchFamily="34" charset="0"/>
                <a:cs typeface="Arial" panose="020B0604020202020204" pitchFamily="34" charset="0"/>
              </a:rPr>
              <a:t> Kumar, (2014). Impacts of climate change on invasive Lantana </a:t>
            </a:r>
            <a:r>
              <a:rPr lang="en-IN" sz="2200" dirty="0" err="1">
                <a:latin typeface="Arial" panose="020B0604020202020204" pitchFamily="34" charset="0"/>
                <a:ea typeface="Arial" panose="020B0604020202020204" pitchFamily="34" charset="0"/>
                <a:cs typeface="Arial" panose="020B0604020202020204" pitchFamily="34" charset="0"/>
              </a:rPr>
              <a:t>camara</a:t>
            </a:r>
            <a:r>
              <a:rPr lang="en-IN" sz="2200" dirty="0">
                <a:latin typeface="Arial" panose="020B0604020202020204" pitchFamily="34" charset="0"/>
                <a:ea typeface="Arial" panose="020B0604020202020204" pitchFamily="34" charset="0"/>
                <a:cs typeface="Arial" panose="020B0604020202020204" pitchFamily="34" charset="0"/>
              </a:rPr>
              <a:t> L. distribution in South Africa. African Journal of Environmental Science and </a:t>
            </a:r>
            <a:r>
              <a:rPr lang="en-IN" sz="2200" dirty="0" smtClean="0">
                <a:latin typeface="Arial" panose="020B0604020202020204" pitchFamily="34" charset="0"/>
                <a:ea typeface="Arial" panose="020B0604020202020204" pitchFamily="34" charset="0"/>
                <a:cs typeface="Arial" panose="020B0604020202020204" pitchFamily="34" charset="0"/>
              </a:rPr>
              <a:t>Technology. </a:t>
            </a:r>
            <a:r>
              <a:rPr lang="en-US" sz="2200" dirty="0">
                <a:latin typeface="Arial" panose="020B0604020202020204" pitchFamily="34" charset="0"/>
                <a:ea typeface="Arial" panose="020B0604020202020204" pitchFamily="34" charset="0"/>
                <a:cs typeface="Arial" panose="020B0604020202020204" pitchFamily="34" charset="0"/>
              </a:rPr>
              <a:t>Vol. 8(6), pp. 391-400, June 2014 DOI: </a:t>
            </a:r>
            <a:r>
              <a:rPr lang="en-US" sz="2200" dirty="0" smtClean="0">
                <a:latin typeface="Arial" panose="020B0604020202020204" pitchFamily="34" charset="0"/>
                <a:ea typeface="Arial" panose="020B0604020202020204" pitchFamily="34" charset="0"/>
                <a:cs typeface="Arial" panose="020B0604020202020204" pitchFamily="34" charset="0"/>
              </a:rPr>
              <a:t>10.5897/AJEST2014.1705</a:t>
            </a:r>
            <a:endParaRPr lang="en-US" sz="2200" dirty="0" smtClean="0">
              <a:latin typeface="Arial" panose="020B0604020202020204" pitchFamily="34" charset="0"/>
              <a:ea typeface="Arial" panose="020B0604020202020204" pitchFamily="34" charset="0"/>
              <a:cs typeface="Arial" panose="020B0604020202020204" pitchFamily="34" charset="0"/>
            </a:endParaRPr>
          </a:p>
          <a:p>
            <a:r>
              <a:rPr lang="en-US" altLang="en-US" sz="2200" dirty="0" smtClean="0">
                <a:latin typeface="Arial" panose="020B0604020202020204" pitchFamily="34" charset="0"/>
                <a:ea typeface="Arial" panose="020B0604020202020204" pitchFamily="34" charset="0"/>
                <a:cs typeface="Arial" panose="020B0604020202020204" pitchFamily="34" charset="0"/>
              </a:rPr>
              <a:t>3. </a:t>
            </a:r>
            <a:r>
              <a:rPr lang="en-US" altLang="zh-CN" sz="2200" dirty="0">
                <a:latin typeface="Arial" panose="020B0604020202020204" pitchFamily="34" charset="0"/>
              </a:rPr>
              <a:t>https://</a:t>
            </a:r>
            <a:r>
              <a:rPr lang="en-US" altLang="zh-CN" sz="2200" dirty="0" err="1" smtClean="0">
                <a:latin typeface="Arial" panose="020B0604020202020204" pitchFamily="34" charset="0"/>
              </a:rPr>
              <a:t>www.agilent.com</a:t>
            </a:r>
            <a:r>
              <a:rPr lang="en-US" altLang="zh-CN" sz="2200" dirty="0" smtClean="0">
                <a:latin typeface="Arial" panose="020B0604020202020204" pitchFamily="34" charset="0"/>
              </a:rPr>
              <a:t>/en/products/gas-chromatography-mass-spectrometry-</a:t>
            </a:r>
            <a:r>
              <a:rPr lang="en-US" altLang="zh-CN" sz="2200" dirty="0" err="1" smtClean="0">
                <a:latin typeface="Arial" panose="020B0604020202020204" pitchFamily="34" charset="0"/>
              </a:rPr>
              <a:t>gc</a:t>
            </a:r>
            <a:r>
              <a:rPr lang="en-US" altLang="zh-CN" sz="2200" dirty="0" smtClean="0">
                <a:latin typeface="Arial" panose="020B0604020202020204" pitchFamily="34" charset="0"/>
              </a:rPr>
              <a:t>-</a:t>
            </a:r>
            <a:r>
              <a:rPr lang="en-US" altLang="zh-CN" sz="2200" dirty="0" err="1" smtClean="0">
                <a:latin typeface="Arial" panose="020B0604020202020204" pitchFamily="34" charset="0"/>
              </a:rPr>
              <a:t>ms</a:t>
            </a:r>
            <a:r>
              <a:rPr lang="en-US" altLang="zh-CN" sz="2200" dirty="0" smtClean="0">
                <a:latin typeface="Arial" panose="020B0604020202020204" pitchFamily="34" charset="0"/>
              </a:rPr>
              <a:t>/</a:t>
            </a:r>
            <a:r>
              <a:rPr lang="en-US" altLang="zh-CN" sz="2200" dirty="0" err="1" smtClean="0">
                <a:latin typeface="Arial" panose="020B0604020202020204" pitchFamily="34" charset="0"/>
              </a:rPr>
              <a:t>gc</a:t>
            </a:r>
            <a:r>
              <a:rPr lang="en-US" altLang="zh-CN" sz="2200" dirty="0" smtClean="0">
                <a:latin typeface="Arial" panose="020B0604020202020204" pitchFamily="34" charset="0"/>
              </a:rPr>
              <a:t>-</a:t>
            </a:r>
            <a:r>
              <a:rPr lang="en-US" altLang="zh-CN" sz="2200" dirty="0" err="1" smtClean="0">
                <a:latin typeface="Arial" panose="020B0604020202020204" pitchFamily="34" charset="0"/>
              </a:rPr>
              <a:t>ms</a:t>
            </a:r>
            <a:r>
              <a:rPr lang="en-US" altLang="zh-CN" sz="2200" dirty="0" smtClean="0">
                <a:latin typeface="Arial" panose="020B0604020202020204" pitchFamily="34" charset="0"/>
              </a:rPr>
              <a:t>-instruments</a:t>
            </a:r>
            <a:endParaRPr lang="en-US" altLang="zh-CN" sz="2200" dirty="0" smtClean="0">
              <a:latin typeface="Arial" panose="020B0604020202020204" pitchFamily="34" charset="0"/>
            </a:endParaRPr>
          </a:p>
          <a:p>
            <a:r>
              <a:rPr lang="en-US" altLang="zh-CN" sz="2200" dirty="0" smtClean="0">
                <a:latin typeface="Arial" panose="020B0604020202020204" pitchFamily="34" charset="0"/>
              </a:rPr>
              <a:t>4. </a:t>
            </a:r>
            <a:r>
              <a:rPr lang="en-US" altLang="zh-CN" sz="2200">
                <a:latin typeface="Arial" panose="020B0604020202020204" pitchFamily="34" charset="0"/>
                <a:sym typeface="+mn-ea"/>
              </a:rPr>
              <a:t>http://www.all4export.com/index.php?route=product/product&amp;product_id=411</a:t>
            </a:r>
            <a:endParaRPr lang="en-US" altLang="zh-CN" sz="2200" dirty="0" smtClean="0">
              <a:latin typeface="Arial" panose="020B0604020202020204" pitchFamily="34" charset="0"/>
            </a:endParaRPr>
          </a:p>
          <a:p>
            <a:pPr marL="342900" indent="-342900">
              <a:buFont typeface="Wingdings" panose="05000000000000000000" charset="0"/>
              <a:buChar char="§"/>
            </a:pPr>
            <a:r>
              <a:rPr lang="en-US" altLang="zh-CN" sz="2200" dirty="0">
                <a:latin typeface="Arial" panose="020B0604020202020204" pitchFamily="34" charset="0"/>
              </a:rPr>
              <a:t>The outline of the flower was taken from http://clipartmag.com/images/sunflower-black-and-white-clipart-11.jpg . All the other images are taken from Wikimedia</a:t>
            </a:r>
            <a:endParaRPr lang="en-US" altLang="zh-CN" sz="2200" dirty="0">
              <a:latin typeface="Arial" panose="020B0604020202020204" pitchFamily="34" charset="0"/>
            </a:endParaRPr>
          </a:p>
        </p:txBody>
      </p:sp>
      <p:sp>
        <p:nvSpPr>
          <p:cNvPr id="31" name="Text Box 1"/>
          <p:cNvSpPr txBox="1">
            <a:spLocks noChangeArrowheads="1"/>
          </p:cNvSpPr>
          <p:nvPr/>
        </p:nvSpPr>
        <p:spPr bwMode="auto">
          <a:xfrm>
            <a:off x="118745" y="3114675"/>
            <a:ext cx="8743950" cy="5275313"/>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a:solidFill>
              <a:srgbClr val="000000"/>
            </a:solidFill>
            <a:miter lim="800000"/>
          </a:ln>
          <a:effectLst>
            <a:glow rad="1397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r>
              <a:rPr lang="en-IN" altLang="en-US" sz="3600" b="1" u="sng" dirty="0" err="1">
                <a:solidFill>
                  <a:schemeClr val="tx1"/>
                </a:solidFill>
                <a:latin typeface="Times New Roman" panose="02020603050405020304" charset="0"/>
                <a:cs typeface="Times New Roman" panose="02020603050405020304" charset="0"/>
              </a:rPr>
              <a:t>EssOilDB</a:t>
            </a:r>
            <a:r>
              <a:rPr lang="en-US" altLang="en-IN" sz="3600" b="1" u="sng" dirty="0" err="1">
                <a:solidFill>
                  <a:schemeClr val="tx1"/>
                </a:solidFill>
                <a:latin typeface="Times New Roman" panose="02020603050405020304" charset="0"/>
                <a:cs typeface="Times New Roman" panose="02020603050405020304" charset="0"/>
              </a:rPr>
              <a:t>:</a:t>
            </a:r>
            <a:endParaRPr lang="en-IN" altLang="en-US" sz="3000" dirty="0">
              <a:latin typeface="Times New Roman" panose="02020603050405020304" charset="0"/>
              <a:cs typeface="Times New Roman" panose="02020603050405020304" charset="0"/>
            </a:endParaRPr>
          </a:p>
          <a:p>
            <a:r>
              <a:rPr lang="en-IN" altLang="en-US" sz="3300" dirty="0">
                <a:latin typeface="Times New Roman" panose="02020603050405020304" charset="0"/>
                <a:cs typeface="Times New Roman" panose="02020603050405020304" charset="0"/>
              </a:rPr>
              <a:t>The </a:t>
            </a:r>
            <a:r>
              <a:rPr lang="en-IN" altLang="en-US" sz="3300" dirty="0" err="1">
                <a:latin typeface="Times New Roman" panose="02020603050405020304" charset="0"/>
                <a:cs typeface="Times New Roman" panose="02020603050405020304" charset="0"/>
              </a:rPr>
              <a:t>EssOilDB</a:t>
            </a:r>
            <a:r>
              <a:rPr lang="en-IN" altLang="en-US" sz="3300" dirty="0">
                <a:latin typeface="Times New Roman" panose="02020603050405020304" charset="0"/>
                <a:cs typeface="Times New Roman" panose="02020603050405020304" charset="0"/>
              </a:rPr>
              <a:t> (the </a:t>
            </a:r>
            <a:r>
              <a:rPr lang="en-IN" altLang="en-US" sz="3300" dirty="0" err="1">
                <a:latin typeface="Times New Roman" panose="02020603050405020304" charset="0"/>
                <a:cs typeface="Times New Roman" panose="02020603050405020304" charset="0"/>
              </a:rPr>
              <a:t>ESSential</a:t>
            </a:r>
            <a:r>
              <a:rPr lang="en-IN" altLang="en-US" sz="3300" dirty="0">
                <a:latin typeface="Times New Roman" panose="02020603050405020304" charset="0"/>
                <a:cs typeface="Times New Roman" panose="02020603050405020304" charset="0"/>
              </a:rPr>
              <a:t> OIL </a:t>
            </a:r>
            <a:r>
              <a:rPr lang="en-IN" altLang="en-US" sz="3300" dirty="0" err="1">
                <a:latin typeface="Times New Roman" panose="02020603050405020304" charset="0"/>
                <a:cs typeface="Times New Roman" panose="02020603050405020304" charset="0"/>
              </a:rPr>
              <a:t>DataBase</a:t>
            </a:r>
            <a:r>
              <a:rPr lang="en-IN" altLang="en-US" sz="3300" dirty="0">
                <a:latin typeface="Times New Roman" panose="02020603050405020304" charset="0"/>
                <a:cs typeface="Times New Roman" panose="02020603050405020304" charset="0"/>
              </a:rPr>
              <a:t>) is an organized collection of plant volatile emissions, containing experimental records of essential oil composition data, from published reports.</a:t>
            </a:r>
            <a:endParaRPr lang="en-IN" altLang="en-US" sz="3300" dirty="0">
              <a:latin typeface="Times New Roman" panose="02020603050405020304" charset="0"/>
              <a:cs typeface="Times New Roman" panose="02020603050405020304" charset="0"/>
            </a:endParaRPr>
          </a:p>
        </p:txBody>
      </p:sp>
      <p:sp>
        <p:nvSpPr>
          <p:cNvPr id="32" name="Text Box 3"/>
          <p:cNvSpPr txBox="1">
            <a:spLocks noChangeArrowheads="1"/>
          </p:cNvSpPr>
          <p:nvPr/>
        </p:nvSpPr>
        <p:spPr bwMode="auto">
          <a:xfrm>
            <a:off x="304800" y="8807450"/>
            <a:ext cx="9079865" cy="3528073"/>
          </a:xfrm>
          <a:prstGeom prst="round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9525">
            <a:solidFill>
              <a:srgbClr val="000000"/>
            </a:solidFill>
            <a:miter lim="800000"/>
          </a:ln>
          <a:effectLst>
            <a:glow rad="1397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r>
              <a:rPr lang="en-US" altLang="zh-CN" sz="3600" b="1" u="sng" dirty="0">
                <a:solidFill>
                  <a:schemeClr val="tx1"/>
                </a:solidFill>
                <a:latin typeface="Times New Roman" panose="02020603050405020304" charset="0"/>
                <a:cs typeface="Times New Roman" panose="02020603050405020304" charset="0"/>
              </a:rPr>
              <a:t>Importance:</a:t>
            </a:r>
            <a:endParaRPr lang="en-US" altLang="zh-CN" sz="3000" dirty="0">
              <a:latin typeface="Times New Roman" panose="02020603050405020304" charset="0"/>
              <a:cs typeface="Times New Roman" panose="02020603050405020304" charset="0"/>
            </a:endParaRPr>
          </a:p>
          <a:p>
            <a:r>
              <a:rPr lang="en-IN" altLang="en-US" sz="3300" dirty="0">
                <a:latin typeface="Times New Roman" panose="02020603050405020304" charset="0"/>
                <a:cs typeface="Times New Roman" panose="02020603050405020304" charset="0"/>
              </a:rPr>
              <a:t>C</a:t>
            </a:r>
            <a:r>
              <a:rPr lang="en-US" altLang="zh-CN" sz="3300" dirty="0" err="1">
                <a:latin typeface="Times New Roman" panose="02020603050405020304" charset="0"/>
                <a:cs typeface="Times New Roman" panose="02020603050405020304" charset="0"/>
              </a:rPr>
              <a:t>ontext</a:t>
            </a:r>
            <a:r>
              <a:rPr lang="en-US" altLang="zh-CN" sz="3300" dirty="0">
                <a:latin typeface="Times New Roman" panose="02020603050405020304" charset="0"/>
                <a:cs typeface="Times New Roman" panose="02020603050405020304" charset="0"/>
              </a:rPr>
              <a:t> based scientific research, through a multitude of queries on volatile profiles of </a:t>
            </a:r>
            <a:r>
              <a:rPr lang="en-US" altLang="zh-CN" sz="3300" u="sng" dirty="0">
                <a:latin typeface="Times New Roman" panose="02020603050405020304" charset="0"/>
                <a:cs typeface="Times New Roman" panose="02020603050405020304" charset="0"/>
              </a:rPr>
              <a:t>native, invasive, normal or stressed</a:t>
            </a:r>
            <a:r>
              <a:rPr lang="en-US" altLang="zh-CN" sz="3300" dirty="0">
                <a:latin typeface="Times New Roman" panose="02020603050405020304" charset="0"/>
                <a:cs typeface="Times New Roman" panose="02020603050405020304" charset="0"/>
              </a:rPr>
              <a:t> plants, across taxonomic clades, </a:t>
            </a:r>
            <a:r>
              <a:rPr lang="en-US" altLang="zh-CN" sz="3300" u="sng" dirty="0">
                <a:latin typeface="Times New Roman" panose="02020603050405020304" charset="0"/>
                <a:cs typeface="Times New Roman" panose="02020603050405020304" charset="0"/>
              </a:rPr>
              <a:t>geographical locations</a:t>
            </a:r>
            <a:r>
              <a:rPr lang="en-US" altLang="zh-CN" sz="3300" dirty="0">
                <a:latin typeface="Times New Roman" panose="02020603050405020304" charset="0"/>
                <a:cs typeface="Times New Roman" panose="02020603050405020304" charset="0"/>
              </a:rPr>
              <a:t> and several other </a:t>
            </a:r>
            <a:r>
              <a:rPr lang="en-US" altLang="zh-CN" sz="3300" u="sng" dirty="0">
                <a:latin typeface="Times New Roman" panose="02020603050405020304" charset="0"/>
                <a:cs typeface="Times New Roman" panose="02020603050405020304" charset="0"/>
              </a:rPr>
              <a:t>biotic and abiotic influences</a:t>
            </a:r>
            <a:r>
              <a:rPr lang="en-US" altLang="zh-CN" sz="3300" dirty="0">
                <a:latin typeface="Times New Roman" panose="02020603050405020304" charset="0"/>
                <a:cs typeface="Times New Roman" panose="02020603050405020304" charset="0"/>
              </a:rPr>
              <a:t>.</a:t>
            </a:r>
            <a:endParaRPr lang="en-US" altLang="zh-CN" sz="3300" dirty="0">
              <a:latin typeface="Times New Roman" panose="02020603050405020304" charset="0"/>
              <a:cs typeface="Times New Roman" panose="02020603050405020304" charset="0"/>
            </a:endParaRPr>
          </a:p>
        </p:txBody>
      </p:sp>
      <p:sp>
        <p:nvSpPr>
          <p:cNvPr id="33" name="Text Box 4"/>
          <p:cNvSpPr txBox="1"/>
          <p:nvPr/>
        </p:nvSpPr>
        <p:spPr>
          <a:xfrm>
            <a:off x="32690435" y="14069695"/>
            <a:ext cx="10064115" cy="4234948"/>
          </a:xfrm>
          <a:prstGeom prst="flowChartAlternateProcess">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solidFill>
              <a:schemeClr val="tx1"/>
            </a:solidFill>
          </a:ln>
          <a:effectLst>
            <a:glow rad="2286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indent="0" algn="l">
              <a:buFont typeface="Wingdings" panose="05000000000000000000" charset="0"/>
              <a:buNone/>
            </a:pPr>
            <a:r>
              <a:rPr lang="en-IN" altLang="en-US" sz="3200" b="1" u="sng">
                <a:solidFill>
                  <a:schemeClr val="tx1"/>
                </a:solidFill>
                <a:latin typeface="Times New Roman" panose="02020603050405020304" charset="0"/>
              </a:rPr>
              <a:t>Inferences:</a:t>
            </a:r>
            <a:endParaRPr lang="en-IN" altLang="en-US" sz="3000" b="1">
              <a:solidFill>
                <a:srgbClr val="FF0000"/>
              </a:solidFill>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The most prominent essential oil produced by a particular species</a:t>
            </a:r>
            <a:endParaRPr lang="en-IN" altLang="en-US" sz="3000" dirty="0">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The part of the plant which yields maximum amount of the desired compound</a:t>
            </a:r>
            <a:endParaRPr lang="en-US" altLang="zh-CN" sz="3000" dirty="0">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The location at which a particular species </a:t>
            </a:r>
            <a:r>
              <a:rPr lang="en-IN" altLang="en-US" sz="3000" dirty="0" err="1">
                <a:latin typeface="Times New Roman" panose="02020603050405020304" charset="0"/>
              </a:rPr>
              <a:t>produes</a:t>
            </a:r>
            <a:r>
              <a:rPr lang="en-IN" altLang="en-US" sz="3000" dirty="0">
                <a:latin typeface="Times New Roman" panose="02020603050405020304" charset="0"/>
              </a:rPr>
              <a:t> maximum amount of </a:t>
            </a:r>
            <a:r>
              <a:rPr lang="en-IN" altLang="en-US" sz="3000" dirty="0" err="1">
                <a:latin typeface="Times New Roman" panose="02020603050405020304" charset="0"/>
              </a:rPr>
              <a:t>terpenes</a:t>
            </a:r>
            <a:endParaRPr lang="en-IN" altLang="en-US" sz="3000" dirty="0">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Seasonal changes in the production of essential oils</a:t>
            </a:r>
            <a:endParaRPr lang="en-IN" altLang="en-US" sz="3000" dirty="0">
              <a:latin typeface="Times New Roman" panose="02020603050405020304" charset="0"/>
            </a:endParaRPr>
          </a:p>
        </p:txBody>
      </p:sp>
      <p:sp>
        <p:nvSpPr>
          <p:cNvPr id="26" name="TextBox 25"/>
          <p:cNvSpPr txBox="1"/>
          <p:nvPr/>
        </p:nvSpPr>
        <p:spPr>
          <a:xfrm>
            <a:off x="37625020" y="3570605"/>
            <a:ext cx="4832985" cy="3835393"/>
          </a:xfrm>
          <a:prstGeom prst="snip2Diag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solidFill>
              <a:schemeClr val="tx1"/>
            </a:solidFill>
          </a:ln>
          <a:effectLst>
            <a:glow rad="228600">
              <a:schemeClr val="accent4">
                <a:satMod val="175000"/>
                <a:alpha val="40000"/>
              </a:schemeClr>
            </a:glow>
          </a:effectLst>
        </p:spPr>
        <p:txBody>
          <a:bodyPr wrap="square" rtlCol="0">
            <a:spAutoFit/>
          </a:bodyPr>
          <a:lstStyle/>
          <a:p>
            <a:r>
              <a:rPr lang="en-US" sz="3400" b="1" u="sng" smtClean="0">
                <a:latin typeface="Times New Roman" panose="02020603050405020304" charset="0"/>
                <a:ea typeface="Arial" panose="020B0604020202020204" pitchFamily="34" charset="0"/>
                <a:cs typeface="Times New Roman" panose="02020603050405020304" charset="0"/>
              </a:rPr>
              <a:t>Benefits:</a:t>
            </a:r>
            <a:endParaRPr lang="en-US" sz="2400" b="1" smtClean="0">
              <a:latin typeface="Times New Roman" panose="02020603050405020304" charset="0"/>
              <a:ea typeface="Arial" panose="020B0604020202020204" pitchFamily="34" charset="0"/>
              <a:cs typeface="Times New Roman" panose="02020603050405020304" charset="0"/>
            </a:endParaRPr>
          </a:p>
          <a:p>
            <a:pPr marL="342900" indent="-342900">
              <a:buFont typeface="Wingdings" panose="05000000000000000000" charset="0"/>
              <a:buChar char="v"/>
            </a:pPr>
            <a:r>
              <a:rPr lang="en-US" sz="2800">
                <a:latin typeface="Times New Roman" panose="02020603050405020304" charset="0"/>
                <a:ea typeface="Arial" panose="020B0604020202020204" pitchFamily="34" charset="0"/>
                <a:cs typeface="Times New Roman" panose="02020603050405020304" charset="0"/>
              </a:rPr>
              <a:t>Potential preventive and therapeutic  agents in pharmacology.</a:t>
            </a:r>
            <a:endParaRPr lang="en-US" sz="2800">
              <a:latin typeface="Times New Roman" panose="02020603050405020304" charset="0"/>
              <a:ea typeface="Arial" panose="020B0604020202020204" pitchFamily="34" charset="0"/>
              <a:cs typeface="Times New Roman" panose="02020603050405020304" charset="0"/>
            </a:endParaRPr>
          </a:p>
          <a:p>
            <a:pPr marL="342900" indent="-342900">
              <a:buFont typeface="Wingdings" panose="05000000000000000000" charset="0"/>
              <a:buChar char="v"/>
            </a:pPr>
            <a:r>
              <a:rPr lang="en-US" sz="2800">
                <a:latin typeface="Times New Roman" panose="02020603050405020304" charset="0"/>
                <a:ea typeface="Arial" panose="020B0604020202020204" pitchFamily="34" charset="0"/>
                <a:cs typeface="Times New Roman" panose="02020603050405020304" charset="0"/>
              </a:rPr>
              <a:t>In aroma-therapy, for transdermal delivery of medicines.</a:t>
            </a:r>
            <a:endParaRPr lang="en-US" sz="2800">
              <a:latin typeface="Times New Roman" panose="02020603050405020304" charset="0"/>
              <a:ea typeface="Arial" panose="020B0604020202020204" pitchFamily="34" charset="0"/>
              <a:cs typeface="Times New Roman" panose="02020603050405020304" charset="0"/>
            </a:endParaRPr>
          </a:p>
        </p:txBody>
      </p:sp>
      <p:sp>
        <p:nvSpPr>
          <p:cNvPr id="35" name="TextBox 34"/>
          <p:cNvSpPr txBox="1"/>
          <p:nvPr/>
        </p:nvSpPr>
        <p:spPr>
          <a:xfrm>
            <a:off x="106045" y="-110490"/>
            <a:ext cx="34946590" cy="1706880"/>
          </a:xfrm>
          <a:prstGeom prst="rect">
            <a:avLst/>
          </a:prstGeom>
          <a:noFill/>
        </p:spPr>
        <p:txBody>
          <a:bodyPr wrap="square" rtlCol="0">
            <a:spAutoFit/>
          </a:bodyPr>
          <a:lstStyle/>
          <a:p>
            <a:pPr algn="l">
              <a:lnSpc>
                <a:spcPct val="150000"/>
              </a:lnSpc>
              <a:spcBef>
                <a:spcPts val="0"/>
              </a:spcBef>
              <a:spcAft>
                <a:spcPts val="0"/>
              </a:spcAft>
            </a:pPr>
            <a:r>
              <a:rPr lang="en-US" sz="7000" b="1" dirty="0" err="1">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EssoilDB</a:t>
            </a:r>
            <a:r>
              <a:rPr lang="en-US" sz="7000" b="1" dirty="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 </a:t>
            </a:r>
            <a:r>
              <a:rPr lang="en-US" sz="7000" b="1" dirty="0"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A Semantic Knowledge </a:t>
            </a:r>
            <a:r>
              <a:rPr lang="en-US" sz="7000" b="1" dirty="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base for </a:t>
            </a:r>
            <a:r>
              <a:rPr lang="en-US" sz="7000" b="1" dirty="0"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Synthetic </a:t>
            </a:r>
            <a:r>
              <a:rPr lang="en-US" sz="7000" b="1" dirty="0" err="1"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Phytochemistry</a:t>
            </a:r>
            <a:r>
              <a:rPr lang="en-US" sz="4800" b="1" dirty="0">
                <a:latin typeface="Times New Roman" panose="02020603050405020304" charset="0"/>
                <a:ea typeface="Comic Sans MS" panose="030F0702030302020204" charset="0"/>
                <a:cs typeface="Times New Roman" panose="02020603050405020304" charset="0"/>
                <a:sym typeface="+mn-ea"/>
              </a:rPr>
              <a:t> </a:t>
            </a:r>
            <a:endParaRPr lang="en-US" sz="4800" b="1" dirty="0">
              <a:latin typeface="Times New Roman" panose="02020603050405020304" charset="0"/>
              <a:ea typeface="Comic Sans MS" panose="030F0702030302020204" charset="0"/>
              <a:cs typeface="Times New Roman" panose="02020603050405020304" charset="0"/>
            </a:endParaRPr>
          </a:p>
        </p:txBody>
      </p:sp>
      <p:pic>
        <p:nvPicPr>
          <p:cNvPr id="38" name="Picture 37"/>
          <p:cNvPicPr>
            <a:picLocks noChangeAspect="1"/>
          </p:cNvPicPr>
          <p:nvPr/>
        </p:nvPicPr>
        <p:blipFill>
          <a:blip r:embed="rId4"/>
          <a:stretch>
            <a:fillRect/>
          </a:stretch>
        </p:blipFill>
        <p:spPr>
          <a:xfrm>
            <a:off x="10529570" y="23732490"/>
            <a:ext cx="8789670" cy="4203065"/>
          </a:xfrm>
          <a:prstGeom prst="rect">
            <a:avLst/>
          </a:prstGeom>
          <a:ln w="57150">
            <a:solidFill>
              <a:schemeClr val="tx1"/>
            </a:solidFill>
          </a:ln>
          <a:effectLst>
            <a:glow rad="228600">
              <a:schemeClr val="accent5">
                <a:satMod val="175000"/>
                <a:alpha val="40000"/>
              </a:schemeClr>
            </a:glow>
          </a:effectLst>
        </p:spPr>
      </p:pic>
      <p:pic>
        <p:nvPicPr>
          <p:cNvPr id="40" name="Picture 39"/>
          <p:cNvPicPr>
            <a:picLocks noChangeAspect="1"/>
          </p:cNvPicPr>
          <p:nvPr/>
        </p:nvPicPr>
        <p:blipFill rotWithShape="1">
          <a:blip r:embed="rId5"/>
          <a:srcRect l="15399" t="28808" r="39699" b="16589"/>
          <a:stretch>
            <a:fillRect/>
          </a:stretch>
        </p:blipFill>
        <p:spPr>
          <a:xfrm>
            <a:off x="11385550" y="5697220"/>
            <a:ext cx="1667510" cy="1633220"/>
          </a:xfrm>
          <a:prstGeom prst="ellipse">
            <a:avLst/>
          </a:prstGeom>
          <a:ln>
            <a:solidFill>
              <a:schemeClr val="tx1"/>
            </a:solidFill>
          </a:ln>
        </p:spPr>
      </p:pic>
      <p:sp>
        <p:nvSpPr>
          <p:cNvPr id="41" name="AutoShape 6" descr="mage result for lantana camara fruits wikimedia"/>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2" name="Picture 41"/>
          <p:cNvPicPr>
            <a:picLocks noChangeAspect="1"/>
          </p:cNvPicPr>
          <p:nvPr/>
        </p:nvPicPr>
        <p:blipFill rotWithShape="1">
          <a:blip r:embed="rId6"/>
          <a:srcRect l="35268" t="33972" r="15810" b="4384"/>
          <a:stretch>
            <a:fillRect/>
          </a:stretch>
        </p:blipFill>
        <p:spPr>
          <a:xfrm>
            <a:off x="14010588" y="6425157"/>
            <a:ext cx="2147145" cy="2026518"/>
          </a:xfrm>
          <a:prstGeom prst="ellipse">
            <a:avLst/>
          </a:prstGeom>
          <a:ln>
            <a:solidFill>
              <a:schemeClr val="tx1"/>
            </a:solidFill>
          </a:ln>
        </p:spPr>
      </p:pic>
      <p:pic>
        <p:nvPicPr>
          <p:cNvPr id="43" name="Picture 42"/>
          <p:cNvPicPr>
            <a:picLocks noChangeAspect="1"/>
          </p:cNvPicPr>
          <p:nvPr/>
        </p:nvPicPr>
        <p:blipFill>
          <a:blip r:embed="rId7"/>
          <a:stretch>
            <a:fillRect/>
          </a:stretch>
        </p:blipFill>
        <p:spPr>
          <a:xfrm>
            <a:off x="16383635" y="5958205"/>
            <a:ext cx="2051685" cy="1878965"/>
          </a:xfrm>
          <a:prstGeom prst="ellipse">
            <a:avLst/>
          </a:prstGeom>
          <a:ln>
            <a:solidFill>
              <a:schemeClr val="tx1"/>
            </a:solidFill>
          </a:ln>
        </p:spPr>
      </p:pic>
      <p:sp>
        <p:nvSpPr>
          <p:cNvPr id="45" name="TextBox 44"/>
          <p:cNvSpPr txBox="1"/>
          <p:nvPr/>
        </p:nvSpPr>
        <p:spPr>
          <a:xfrm>
            <a:off x="11385550" y="7284085"/>
            <a:ext cx="1863725" cy="553085"/>
          </a:xfrm>
          <a:prstGeom prst="rect">
            <a:avLst/>
          </a:prstGeom>
          <a:noFill/>
        </p:spPr>
        <p:txBody>
          <a:bodyPr wrap="square" rtlCol="0">
            <a:spAutoFit/>
          </a:bodyPr>
          <a:lstStyle/>
          <a:p>
            <a:pPr algn="r"/>
            <a:r>
              <a:rPr lang="en-US" sz="3000" b="1" dirty="0" smtClean="0"/>
              <a:t>Fruits</a:t>
            </a:r>
            <a:endParaRPr lang="en-US" sz="3000" b="1" dirty="0" smtClean="0"/>
          </a:p>
        </p:txBody>
      </p:sp>
      <p:sp>
        <p:nvSpPr>
          <p:cNvPr id="50" name="TextBox 49"/>
          <p:cNvSpPr txBox="1"/>
          <p:nvPr/>
        </p:nvSpPr>
        <p:spPr>
          <a:xfrm>
            <a:off x="12811760" y="7837170"/>
            <a:ext cx="2210435" cy="553085"/>
          </a:xfrm>
          <a:prstGeom prst="rect">
            <a:avLst/>
          </a:prstGeom>
          <a:noFill/>
        </p:spPr>
        <p:txBody>
          <a:bodyPr wrap="square" rtlCol="0">
            <a:spAutoFit/>
          </a:bodyPr>
          <a:lstStyle/>
          <a:p>
            <a:pPr algn="l"/>
            <a:r>
              <a:rPr lang="en-US" sz="3000" b="1" dirty="0" smtClean="0"/>
              <a:t>Flowers</a:t>
            </a:r>
            <a:endParaRPr lang="en-US" sz="3000" b="1" dirty="0" smtClean="0"/>
          </a:p>
        </p:txBody>
      </p:sp>
      <p:sp>
        <p:nvSpPr>
          <p:cNvPr id="51" name="TextBox 50"/>
          <p:cNvSpPr txBox="1"/>
          <p:nvPr/>
        </p:nvSpPr>
        <p:spPr>
          <a:xfrm>
            <a:off x="18197195" y="5958205"/>
            <a:ext cx="1678305" cy="553085"/>
          </a:xfrm>
          <a:prstGeom prst="rect">
            <a:avLst/>
          </a:prstGeom>
          <a:noFill/>
        </p:spPr>
        <p:txBody>
          <a:bodyPr wrap="square" rtlCol="0">
            <a:spAutoFit/>
          </a:bodyPr>
          <a:lstStyle/>
          <a:p>
            <a:pPr algn="ctr"/>
            <a:r>
              <a:rPr lang="en-US" sz="3000" b="1" dirty="0" smtClean="0"/>
              <a:t>Leaves</a:t>
            </a:r>
            <a:endParaRPr lang="en-US" sz="3000" b="1" dirty="0" smtClean="0"/>
          </a:p>
        </p:txBody>
      </p:sp>
      <p:pic>
        <p:nvPicPr>
          <p:cNvPr id="21" name="Picture 20"/>
          <p:cNvPicPr>
            <a:picLocks noChangeAspect="1"/>
          </p:cNvPicPr>
          <p:nvPr/>
        </p:nvPicPr>
        <p:blipFill>
          <a:blip r:embed="rId8"/>
          <a:srcRect l="631" t="-409" r="675" b="4410"/>
          <a:stretch>
            <a:fillRect/>
          </a:stretch>
        </p:blipFill>
        <p:spPr>
          <a:xfrm>
            <a:off x="14636750" y="6924040"/>
            <a:ext cx="14397990" cy="12938760"/>
          </a:xfrm>
          <a:prstGeom prst="ellipse">
            <a:avLst/>
          </a:prstGeom>
          <a:ln w="38100">
            <a:solidFill>
              <a:schemeClr val="accent4"/>
            </a:solidFill>
          </a:ln>
          <a:effectLst>
            <a:glow rad="228600">
              <a:schemeClr val="accent2">
                <a:satMod val="175000"/>
                <a:alpha val="40000"/>
              </a:schemeClr>
            </a:glow>
          </a:effectLst>
        </p:spPr>
      </p:pic>
      <p:sp>
        <p:nvSpPr>
          <p:cNvPr id="22" name="Text Box 21"/>
          <p:cNvSpPr txBox="1"/>
          <p:nvPr/>
        </p:nvSpPr>
        <p:spPr>
          <a:xfrm rot="10800000">
            <a:off x="21052790" y="7837170"/>
            <a:ext cx="767080" cy="3641725"/>
          </a:xfrm>
          <a:prstGeom prst="rect">
            <a:avLst/>
          </a:prstGeom>
          <a:noFill/>
        </p:spPr>
        <p:txBody>
          <a:bodyPr vert="eaVert" wrap="square" rtlCol="0">
            <a:spAutoFit/>
          </a:bodyPr>
          <a:p>
            <a:r>
              <a:rPr lang="en-US" sz="3800" b="1"/>
              <a:t>β-caryophyllene</a:t>
            </a:r>
            <a:endParaRPr lang="en-US" sz="3800" b="1"/>
          </a:p>
        </p:txBody>
      </p:sp>
      <p:sp>
        <p:nvSpPr>
          <p:cNvPr id="23" name="Text Box 22"/>
          <p:cNvSpPr txBox="1"/>
          <p:nvPr/>
        </p:nvSpPr>
        <p:spPr>
          <a:xfrm rot="12000000">
            <a:off x="22692360" y="8165465"/>
            <a:ext cx="767080" cy="3286125"/>
          </a:xfrm>
          <a:prstGeom prst="rect">
            <a:avLst/>
          </a:prstGeom>
          <a:noFill/>
        </p:spPr>
        <p:txBody>
          <a:bodyPr vert="eaVert" wrap="square" rtlCol="0">
            <a:spAutoFit/>
          </a:bodyPr>
          <a:p>
            <a:r>
              <a:rPr lang="en-US" sz="3800" b="1">
                <a:latin typeface="Shruti" charset="0"/>
                <a:cs typeface="Shruti" charset="0"/>
              </a:rPr>
              <a:t>α-humulene</a:t>
            </a:r>
            <a:endParaRPr lang="en-US" sz="3800" b="1">
              <a:latin typeface="Shruti" charset="0"/>
              <a:cs typeface="Shruti" charset="0"/>
            </a:endParaRPr>
          </a:p>
        </p:txBody>
      </p:sp>
      <p:sp>
        <p:nvSpPr>
          <p:cNvPr id="25" name="Text Box 24"/>
          <p:cNvSpPr txBox="1"/>
          <p:nvPr/>
        </p:nvSpPr>
        <p:spPr>
          <a:xfrm rot="13260000">
            <a:off x="24343995" y="8644255"/>
            <a:ext cx="736600" cy="3286125"/>
          </a:xfrm>
          <a:prstGeom prst="rect">
            <a:avLst/>
          </a:prstGeom>
          <a:noFill/>
        </p:spPr>
        <p:txBody>
          <a:bodyPr vert="eaVert" wrap="square" rtlCol="0">
            <a:spAutoFit/>
          </a:bodyPr>
          <a:p>
            <a:endParaRPr lang="en-US" sz="3600" b="1"/>
          </a:p>
        </p:txBody>
      </p:sp>
      <p:sp>
        <p:nvSpPr>
          <p:cNvPr id="36" name="Text Box 35"/>
          <p:cNvSpPr txBox="1"/>
          <p:nvPr/>
        </p:nvSpPr>
        <p:spPr>
          <a:xfrm rot="13140000">
            <a:off x="24396065" y="8271510"/>
            <a:ext cx="767080" cy="3780790"/>
          </a:xfrm>
          <a:prstGeom prst="rect">
            <a:avLst/>
          </a:prstGeom>
          <a:noFill/>
        </p:spPr>
        <p:txBody>
          <a:bodyPr vert="eaVert" wrap="square" rtlCol="0">
            <a:spAutoFit/>
          </a:bodyPr>
          <a:p>
            <a:r>
              <a:rPr lang="en-US" sz="3800" b="1">
                <a:latin typeface="Shruti" charset="0"/>
                <a:cs typeface="Shruti" charset="0"/>
              </a:rPr>
              <a:t>ge</a:t>
            </a:r>
            <a:r>
              <a:rPr lang="en-IN" altLang="en-US" sz="3800" b="1">
                <a:latin typeface="Shruti" charset="0"/>
                <a:cs typeface="Shruti" charset="0"/>
              </a:rPr>
              <a:t>rmacrene </a:t>
            </a:r>
            <a:r>
              <a:rPr lang="en-IN" altLang="en-US" sz="3800" b="1"/>
              <a:t>D</a:t>
            </a:r>
            <a:endParaRPr lang="en-IN" altLang="en-US" sz="3800" b="1"/>
          </a:p>
        </p:txBody>
      </p:sp>
      <p:sp>
        <p:nvSpPr>
          <p:cNvPr id="44" name="Text Box 43"/>
          <p:cNvSpPr txBox="1"/>
          <p:nvPr/>
        </p:nvSpPr>
        <p:spPr>
          <a:xfrm rot="20760000">
            <a:off x="25013920" y="11343640"/>
            <a:ext cx="2694305" cy="675640"/>
          </a:xfrm>
          <a:prstGeom prst="rect">
            <a:avLst/>
          </a:prstGeom>
          <a:noFill/>
        </p:spPr>
        <p:txBody>
          <a:bodyPr wrap="square" rtlCol="0">
            <a:spAutoFit/>
          </a:bodyPr>
          <a:p>
            <a:r>
              <a:rPr lang="en-IN" altLang="en-US" sz="3800" b="1"/>
              <a:t>davanone</a:t>
            </a:r>
            <a:endParaRPr lang="en-IN" altLang="en-US" sz="3800" b="1"/>
          </a:p>
        </p:txBody>
      </p:sp>
      <p:sp>
        <p:nvSpPr>
          <p:cNvPr id="47" name="Text Box 46"/>
          <p:cNvSpPr txBox="1"/>
          <p:nvPr/>
        </p:nvSpPr>
        <p:spPr>
          <a:xfrm>
            <a:off x="24409400" y="13098780"/>
            <a:ext cx="3886200" cy="368300"/>
          </a:xfrm>
          <a:prstGeom prst="rect">
            <a:avLst/>
          </a:prstGeom>
          <a:noFill/>
        </p:spPr>
        <p:txBody>
          <a:bodyPr wrap="square" rtlCol="0">
            <a:spAutoFit/>
          </a:bodyPr>
          <a:p>
            <a:endParaRPr lang="en-US"/>
          </a:p>
        </p:txBody>
      </p:sp>
      <p:sp>
        <p:nvSpPr>
          <p:cNvPr id="48" name="Text Box 47"/>
          <p:cNvSpPr txBox="1"/>
          <p:nvPr/>
        </p:nvSpPr>
        <p:spPr>
          <a:xfrm>
            <a:off x="23999190" y="12945110"/>
            <a:ext cx="4793615" cy="675640"/>
          </a:xfrm>
          <a:prstGeom prst="rect">
            <a:avLst/>
          </a:prstGeom>
          <a:noFill/>
        </p:spPr>
        <p:txBody>
          <a:bodyPr wrap="square" rtlCol="0">
            <a:spAutoFit/>
          </a:bodyPr>
          <a:p>
            <a:r>
              <a:rPr lang="en-IN" altLang="en-US" sz="3800" b="1">
                <a:latin typeface="Shruti" charset="0"/>
                <a:cs typeface="Shruti" charset="0"/>
              </a:rPr>
              <a:t>γ-curcumene</a:t>
            </a:r>
            <a:endParaRPr lang="en-IN" altLang="en-US" sz="3800" b="1">
              <a:latin typeface="Shruti" charset="0"/>
              <a:cs typeface="Shruti" charset="0"/>
            </a:endParaRPr>
          </a:p>
        </p:txBody>
      </p:sp>
      <p:sp>
        <p:nvSpPr>
          <p:cNvPr id="49" name="Text Box 48"/>
          <p:cNvSpPr txBox="1"/>
          <p:nvPr/>
        </p:nvSpPr>
        <p:spPr>
          <a:xfrm rot="1140000">
            <a:off x="23906480" y="14573250"/>
            <a:ext cx="3886200" cy="368300"/>
          </a:xfrm>
          <a:prstGeom prst="rect">
            <a:avLst/>
          </a:prstGeom>
          <a:noFill/>
        </p:spPr>
        <p:txBody>
          <a:bodyPr wrap="square" rtlCol="0">
            <a:spAutoFit/>
          </a:bodyPr>
          <a:p>
            <a:endParaRPr lang="en-US"/>
          </a:p>
        </p:txBody>
      </p:sp>
      <p:sp>
        <p:nvSpPr>
          <p:cNvPr id="53" name="Text Box 52"/>
          <p:cNvSpPr txBox="1"/>
          <p:nvPr/>
        </p:nvSpPr>
        <p:spPr>
          <a:xfrm rot="3540000">
            <a:off x="22252940" y="16471900"/>
            <a:ext cx="2252345" cy="675640"/>
          </a:xfrm>
          <a:prstGeom prst="rect">
            <a:avLst/>
          </a:prstGeom>
          <a:noFill/>
        </p:spPr>
        <p:txBody>
          <a:bodyPr wrap="square" rtlCol="0">
            <a:spAutoFit/>
          </a:bodyPr>
          <a:p>
            <a:r>
              <a:rPr lang="en-IN" altLang="en-US" sz="3800" b="1">
                <a:latin typeface="Shruti" charset="0"/>
                <a:cs typeface="Shruti" charset="0"/>
              </a:rPr>
              <a:t>sabinene</a:t>
            </a:r>
            <a:endParaRPr lang="en-IN" altLang="en-US" sz="3800" b="1">
              <a:latin typeface="Shruti" charset="0"/>
              <a:cs typeface="Shruti" charset="0"/>
            </a:endParaRPr>
          </a:p>
        </p:txBody>
      </p:sp>
      <p:sp>
        <p:nvSpPr>
          <p:cNvPr id="54" name="Text Box 53"/>
          <p:cNvSpPr txBox="1"/>
          <p:nvPr/>
        </p:nvSpPr>
        <p:spPr>
          <a:xfrm rot="1080000">
            <a:off x="23787735" y="14413865"/>
            <a:ext cx="3178175" cy="675640"/>
          </a:xfrm>
          <a:prstGeom prst="rect">
            <a:avLst/>
          </a:prstGeom>
          <a:noFill/>
        </p:spPr>
        <p:txBody>
          <a:bodyPr wrap="square" rtlCol="0">
            <a:spAutoFit/>
          </a:bodyPr>
          <a:p>
            <a:r>
              <a:rPr lang="en-IN" altLang="en-US" sz="3800" b="1">
                <a:latin typeface="Shruti" charset="0"/>
                <a:cs typeface="Shruti" charset="0"/>
              </a:rPr>
              <a:t>β-elemene</a:t>
            </a:r>
            <a:endParaRPr lang="en-IN" altLang="en-US" sz="3800" b="1">
              <a:latin typeface="Shruti" charset="0"/>
              <a:cs typeface="Shruti" charset="0"/>
            </a:endParaRPr>
          </a:p>
        </p:txBody>
      </p:sp>
      <p:sp>
        <p:nvSpPr>
          <p:cNvPr id="55" name="Text Box 54"/>
          <p:cNvSpPr txBox="1"/>
          <p:nvPr/>
        </p:nvSpPr>
        <p:spPr>
          <a:xfrm rot="2400000">
            <a:off x="23460075" y="15913100"/>
            <a:ext cx="3310890" cy="675640"/>
          </a:xfrm>
          <a:prstGeom prst="rect">
            <a:avLst/>
          </a:prstGeom>
          <a:noFill/>
        </p:spPr>
        <p:txBody>
          <a:bodyPr wrap="square" rtlCol="0">
            <a:spAutoFit/>
          </a:bodyPr>
          <a:p>
            <a:r>
              <a:rPr lang="en-IN" altLang="en-US" sz="3800" b="1">
                <a:latin typeface="Shruti" charset="0"/>
                <a:cs typeface="Shruti" charset="0"/>
              </a:rPr>
              <a:t>γ-cadinene</a:t>
            </a:r>
            <a:endParaRPr lang="en-IN" altLang="en-US" sz="3800" b="1">
              <a:latin typeface="Shruti" charset="0"/>
              <a:cs typeface="Shruti" charset="0"/>
            </a:endParaRPr>
          </a:p>
        </p:txBody>
      </p:sp>
      <p:sp>
        <p:nvSpPr>
          <p:cNvPr id="56" name="Text Box 55"/>
          <p:cNvSpPr txBox="1"/>
          <p:nvPr/>
        </p:nvSpPr>
        <p:spPr>
          <a:xfrm>
            <a:off x="21652865" y="15847060"/>
            <a:ext cx="767080" cy="3486785"/>
          </a:xfrm>
          <a:prstGeom prst="rect">
            <a:avLst/>
          </a:prstGeom>
          <a:noFill/>
        </p:spPr>
        <p:txBody>
          <a:bodyPr vert="eaVert" wrap="square" rtlCol="0">
            <a:spAutoFit/>
          </a:bodyPr>
          <a:p>
            <a:r>
              <a:rPr lang="en-US" sz="3800" b="1">
                <a:latin typeface="Shruti" charset="0"/>
                <a:cs typeface="Shruti" charset="0"/>
              </a:rPr>
              <a:t>1-octen</a:t>
            </a:r>
            <a:r>
              <a:rPr lang="en-IN" altLang="en-US" sz="3800" b="1">
                <a:latin typeface="Shruti" charset="0"/>
                <a:cs typeface="Shruti" charset="0"/>
              </a:rPr>
              <a:t>-</a:t>
            </a:r>
            <a:r>
              <a:rPr lang="en-US" sz="3800" b="1">
                <a:latin typeface="Shruti" charset="0"/>
                <a:cs typeface="Shruti" charset="0"/>
              </a:rPr>
              <a:t>3-ol</a:t>
            </a:r>
            <a:endParaRPr lang="en-US" sz="3800" b="1">
              <a:latin typeface="Shruti" charset="0"/>
              <a:cs typeface="Shruti" charset="0"/>
            </a:endParaRPr>
          </a:p>
        </p:txBody>
      </p:sp>
      <p:sp>
        <p:nvSpPr>
          <p:cNvPr id="60" name="Text Box 59"/>
          <p:cNvSpPr txBox="1"/>
          <p:nvPr/>
        </p:nvSpPr>
        <p:spPr>
          <a:xfrm rot="12240000">
            <a:off x="19812635" y="15464790"/>
            <a:ext cx="767080" cy="2689860"/>
          </a:xfrm>
          <a:prstGeom prst="rect">
            <a:avLst/>
          </a:prstGeom>
          <a:noFill/>
        </p:spPr>
        <p:txBody>
          <a:bodyPr vert="eaVert" wrap="square" rtlCol="0">
            <a:spAutoFit/>
          </a:bodyPr>
          <a:p>
            <a:r>
              <a:rPr lang="en-US" sz="3800" b="1">
                <a:latin typeface="Shruti" charset="0"/>
                <a:cs typeface="Shruti" charset="0"/>
              </a:rPr>
              <a:t>myrcene</a:t>
            </a:r>
            <a:endParaRPr lang="en-US" sz="3800" b="1">
              <a:latin typeface="Shruti" charset="0"/>
              <a:cs typeface="Shruti" charset="0"/>
            </a:endParaRPr>
          </a:p>
        </p:txBody>
      </p:sp>
      <p:sp>
        <p:nvSpPr>
          <p:cNvPr id="61" name="Text Box 60"/>
          <p:cNvSpPr txBox="1"/>
          <p:nvPr/>
        </p:nvSpPr>
        <p:spPr>
          <a:xfrm rot="14340000">
            <a:off x="18100675" y="14770735"/>
            <a:ext cx="767080" cy="3048000"/>
          </a:xfrm>
          <a:prstGeom prst="rect">
            <a:avLst/>
          </a:prstGeom>
          <a:noFill/>
        </p:spPr>
        <p:txBody>
          <a:bodyPr vert="eaVert" wrap="square" rtlCol="0">
            <a:spAutoFit/>
          </a:bodyPr>
          <a:p>
            <a:r>
              <a:rPr lang="en-US" sz="3800" b="1">
                <a:latin typeface="Shruti" charset="0"/>
                <a:cs typeface="Shruti" charset="0"/>
              </a:rPr>
              <a:t>1,8-cineo</a:t>
            </a:r>
            <a:r>
              <a:rPr lang="en-IN" altLang="en-US" sz="3800" b="1">
                <a:latin typeface="Shruti" charset="0"/>
                <a:cs typeface="Shruti" charset="0"/>
              </a:rPr>
              <a:t>l</a:t>
            </a:r>
            <a:r>
              <a:rPr lang="en-US" sz="3800" b="1">
                <a:latin typeface="Shruti" charset="0"/>
                <a:cs typeface="Shruti" charset="0"/>
              </a:rPr>
              <a:t>e</a:t>
            </a:r>
            <a:endParaRPr lang="en-US" sz="3800" b="1">
              <a:latin typeface="Shruti" charset="0"/>
              <a:cs typeface="Shruti" charset="0"/>
            </a:endParaRPr>
          </a:p>
        </p:txBody>
      </p:sp>
      <p:sp>
        <p:nvSpPr>
          <p:cNvPr id="62" name="Text Box 61"/>
          <p:cNvSpPr txBox="1"/>
          <p:nvPr/>
        </p:nvSpPr>
        <p:spPr>
          <a:xfrm rot="20220000">
            <a:off x="16864965" y="14667230"/>
            <a:ext cx="1927860" cy="675640"/>
          </a:xfrm>
          <a:prstGeom prst="rect">
            <a:avLst/>
          </a:prstGeom>
          <a:noFill/>
        </p:spPr>
        <p:txBody>
          <a:bodyPr wrap="square" rtlCol="0">
            <a:spAutoFit/>
          </a:bodyPr>
          <a:p>
            <a:r>
              <a:rPr lang="en-US" sz="3800" b="1">
                <a:latin typeface="Shruti" charset="0"/>
                <a:cs typeface="Shruti" charset="0"/>
              </a:rPr>
              <a:t>linalool</a:t>
            </a:r>
            <a:endParaRPr lang="en-US" sz="3800" b="1">
              <a:latin typeface="Shruti" charset="0"/>
              <a:cs typeface="Shruti" charset="0"/>
            </a:endParaRPr>
          </a:p>
        </p:txBody>
      </p:sp>
      <p:sp>
        <p:nvSpPr>
          <p:cNvPr id="63" name="Text Box 62"/>
          <p:cNvSpPr txBox="1"/>
          <p:nvPr/>
        </p:nvSpPr>
        <p:spPr>
          <a:xfrm rot="21060000">
            <a:off x="16419195" y="13425805"/>
            <a:ext cx="2819400" cy="675640"/>
          </a:xfrm>
          <a:prstGeom prst="rect">
            <a:avLst/>
          </a:prstGeom>
          <a:noFill/>
        </p:spPr>
        <p:txBody>
          <a:bodyPr wrap="square" rtlCol="0">
            <a:spAutoFit/>
          </a:bodyPr>
          <a:p>
            <a:r>
              <a:rPr lang="en-US" sz="3800" b="1">
                <a:latin typeface="Shruti" charset="0"/>
                <a:cs typeface="Shruti" charset="0"/>
              </a:rPr>
              <a:t>β-pinene</a:t>
            </a:r>
            <a:endParaRPr lang="en-US" sz="3800" b="1">
              <a:latin typeface="Shruti" charset="0"/>
              <a:cs typeface="Shruti" charset="0"/>
            </a:endParaRPr>
          </a:p>
        </p:txBody>
      </p:sp>
      <p:sp>
        <p:nvSpPr>
          <p:cNvPr id="64" name="Text Box 63"/>
          <p:cNvSpPr txBox="1"/>
          <p:nvPr/>
        </p:nvSpPr>
        <p:spPr>
          <a:xfrm rot="840000">
            <a:off x="15679420" y="12359640"/>
            <a:ext cx="4298315" cy="645160"/>
          </a:xfrm>
          <a:prstGeom prst="rect">
            <a:avLst/>
          </a:prstGeom>
          <a:noFill/>
        </p:spPr>
        <p:txBody>
          <a:bodyPr wrap="square" rtlCol="0">
            <a:spAutoFit/>
          </a:bodyPr>
          <a:p>
            <a:r>
              <a:rPr lang="en-US" sz="3600" b="1">
                <a:latin typeface="Shruti" charset="0"/>
                <a:cs typeface="Shruti" charset="0"/>
              </a:rPr>
              <a:t>α-phellandrene</a:t>
            </a:r>
            <a:endParaRPr lang="en-US" sz="3600" b="1">
              <a:latin typeface="Shruti" charset="0"/>
              <a:cs typeface="Shruti" charset="0"/>
            </a:endParaRPr>
          </a:p>
        </p:txBody>
      </p:sp>
      <p:sp>
        <p:nvSpPr>
          <p:cNvPr id="65" name="Text Box 64"/>
          <p:cNvSpPr txBox="1"/>
          <p:nvPr/>
        </p:nvSpPr>
        <p:spPr>
          <a:xfrm rot="1860000">
            <a:off x="16977360" y="10959465"/>
            <a:ext cx="2694305" cy="675640"/>
          </a:xfrm>
          <a:prstGeom prst="rect">
            <a:avLst/>
          </a:prstGeom>
          <a:noFill/>
        </p:spPr>
        <p:txBody>
          <a:bodyPr wrap="square" rtlCol="0">
            <a:spAutoFit/>
          </a:bodyPr>
          <a:p>
            <a:r>
              <a:rPr lang="en-US" sz="3800" b="1">
                <a:latin typeface="Shruti" charset="0"/>
                <a:cs typeface="Shruti" charset="0"/>
              </a:rPr>
              <a:t>limonene</a:t>
            </a:r>
            <a:endParaRPr lang="en-US" sz="3800" b="1">
              <a:latin typeface="Shruti" charset="0"/>
              <a:cs typeface="Shruti" charset="0"/>
            </a:endParaRPr>
          </a:p>
        </p:txBody>
      </p:sp>
      <p:sp>
        <p:nvSpPr>
          <p:cNvPr id="66" name="Text Box 65"/>
          <p:cNvSpPr txBox="1"/>
          <p:nvPr/>
        </p:nvSpPr>
        <p:spPr>
          <a:xfrm rot="3180000">
            <a:off x="18348960" y="10093325"/>
            <a:ext cx="3200400" cy="675640"/>
          </a:xfrm>
          <a:prstGeom prst="rect">
            <a:avLst/>
          </a:prstGeom>
          <a:noFill/>
        </p:spPr>
        <p:txBody>
          <a:bodyPr wrap="square" rtlCol="0">
            <a:spAutoFit/>
          </a:bodyPr>
          <a:p>
            <a:r>
              <a:rPr lang="en-US" sz="3800" b="1">
                <a:latin typeface="Shruti" charset="0"/>
                <a:cs typeface="Shruti" charset="0"/>
              </a:rPr>
              <a:t>α-terpineol</a:t>
            </a:r>
            <a:endParaRPr lang="en-US" sz="3800" b="1">
              <a:latin typeface="Shruti" charset="0"/>
              <a:cs typeface="Shruti" charset="0"/>
            </a:endParaRPr>
          </a:p>
        </p:txBody>
      </p:sp>
      <p:pic>
        <p:nvPicPr>
          <p:cNvPr id="67" name="Picture 66" descr="Humulene_400"/>
          <p:cNvPicPr>
            <a:picLocks noChangeAspect="1"/>
          </p:cNvPicPr>
          <p:nvPr/>
        </p:nvPicPr>
        <p:blipFill>
          <a:blip r:embed="rId9">
            <a:lum bright="-24000" contrast="18000"/>
          </a:blip>
          <a:srcRect l="18733" t="14216" r="17424" b="17445"/>
          <a:stretch>
            <a:fillRect/>
          </a:stretch>
        </p:blipFill>
        <p:spPr>
          <a:xfrm>
            <a:off x="15230475" y="19011265"/>
            <a:ext cx="3617595" cy="3067685"/>
          </a:xfrm>
          <a:prstGeom prst="ellipse">
            <a:avLst/>
          </a:prstGeom>
          <a:ln w="38100">
            <a:solidFill>
              <a:schemeClr val="tx1"/>
            </a:solidFill>
          </a:ln>
          <a:effectLst>
            <a:innerShdw blurRad="63500" dist="50800" dir="13500000">
              <a:prstClr val="black">
                <a:alpha val="50000"/>
              </a:prstClr>
            </a:innerShdw>
          </a:effectLst>
        </p:spPr>
      </p:pic>
      <p:sp>
        <p:nvSpPr>
          <p:cNvPr id="69" name="Text Box 68"/>
          <p:cNvSpPr txBox="1"/>
          <p:nvPr/>
        </p:nvSpPr>
        <p:spPr>
          <a:xfrm rot="16200000">
            <a:off x="11949430" y="13639800"/>
            <a:ext cx="736600" cy="4842510"/>
          </a:xfrm>
          <a:prstGeom prst="rect">
            <a:avLst/>
          </a:prstGeom>
          <a:noFill/>
        </p:spPr>
        <p:txBody>
          <a:bodyPr vert="eaVert" wrap="square" rtlCol="0">
            <a:spAutoFit/>
          </a:bodyPr>
          <a:p>
            <a:pPr algn="ctr"/>
            <a:r>
              <a:rPr lang="en-US" sz="3600" b="1">
                <a:latin typeface="Shruti" charset="0"/>
                <a:cs typeface="Shruti" charset="0"/>
              </a:rPr>
              <a:t>β-caryophyllene</a:t>
            </a:r>
            <a:endParaRPr lang="en-US" sz="3600" b="1">
              <a:latin typeface="Shruti" charset="0"/>
              <a:cs typeface="Shruti" charset="0"/>
            </a:endParaRPr>
          </a:p>
        </p:txBody>
      </p:sp>
      <p:sp>
        <p:nvSpPr>
          <p:cNvPr id="70" name="Text Box 69"/>
          <p:cNvSpPr txBox="1"/>
          <p:nvPr/>
        </p:nvSpPr>
        <p:spPr>
          <a:xfrm rot="16380000">
            <a:off x="16904335" y="20912455"/>
            <a:ext cx="736600" cy="3095625"/>
          </a:xfrm>
          <a:prstGeom prst="rect">
            <a:avLst/>
          </a:prstGeom>
          <a:noFill/>
        </p:spPr>
        <p:txBody>
          <a:bodyPr vert="eaVert" wrap="square" rtlCol="0">
            <a:spAutoFit/>
          </a:bodyPr>
          <a:p>
            <a:pPr indent="0" algn="ctr">
              <a:buFont typeface="Arial" panose="020B0604020202020204" pitchFamily="34" charset="0"/>
              <a:buNone/>
            </a:pPr>
            <a:r>
              <a:rPr lang="en-US" sz="3600" b="1">
                <a:latin typeface="Shruti" charset="0"/>
                <a:cs typeface="Shruti" charset="0"/>
              </a:rPr>
              <a:t>α-humulene</a:t>
            </a:r>
            <a:endParaRPr lang="en-US" sz="3600" b="1">
              <a:latin typeface="Shruti" charset="0"/>
              <a:cs typeface="Shruti" charset="0"/>
            </a:endParaRPr>
          </a:p>
        </p:txBody>
      </p:sp>
      <p:sp>
        <p:nvSpPr>
          <p:cNvPr id="72" name="Text Box 71"/>
          <p:cNvSpPr txBox="1"/>
          <p:nvPr/>
        </p:nvSpPr>
        <p:spPr>
          <a:xfrm>
            <a:off x="19562445" y="11911965"/>
            <a:ext cx="4068030" cy="3132023"/>
          </a:xfrm>
          <a:prstGeom prst="ellipse">
            <a:avLst/>
          </a:prstGeom>
          <a:solidFill>
            <a:schemeClr val="accent4">
              <a:alpha val="66000"/>
            </a:schemeClr>
          </a:solidFill>
          <a:ln>
            <a:solidFill>
              <a:schemeClr val="tx1"/>
            </a:solidFill>
          </a:ln>
        </p:spPr>
        <p:txBody>
          <a:bodyPr wrap="square" rtlCol="0">
            <a:spAutoFit/>
          </a:bodyPr>
          <a:p>
            <a:pPr algn="ctr"/>
            <a:r>
              <a:rPr lang="en-IN" altLang="en-US" sz="3600" b="1">
                <a:latin typeface="Shruti" charset="0"/>
                <a:cs typeface="Shruti" charset="0"/>
              </a:rPr>
              <a:t>compound</a:t>
            </a:r>
            <a:endParaRPr lang="en-IN" altLang="en-US" sz="3600" b="1">
              <a:latin typeface="Shruti" charset="0"/>
              <a:cs typeface="Shruti" charset="0"/>
            </a:endParaRPr>
          </a:p>
          <a:p>
            <a:pPr algn="just"/>
            <a:r>
              <a:rPr lang="en-IN" altLang="en-US" sz="3600">
                <a:latin typeface="Shruti" charset="0"/>
                <a:cs typeface="Shruti" charset="0"/>
              </a:rPr>
              <a:t>{Records: ca. 7157}</a:t>
            </a:r>
            <a:endParaRPr lang="en-IN" altLang="en-US" sz="3600">
              <a:latin typeface="Shruti" charset="0"/>
              <a:cs typeface="Shruti" charset="0"/>
            </a:endParaRPr>
          </a:p>
        </p:txBody>
      </p:sp>
      <p:pic>
        <p:nvPicPr>
          <p:cNvPr id="78" name="Picture 77"/>
          <p:cNvPicPr>
            <a:picLocks noChangeAspect="1"/>
          </p:cNvPicPr>
          <p:nvPr/>
        </p:nvPicPr>
        <p:blipFill>
          <a:blip r:embed="rId10"/>
          <a:stretch>
            <a:fillRect/>
          </a:stretch>
        </p:blipFill>
        <p:spPr>
          <a:xfrm>
            <a:off x="21182330" y="23825835"/>
            <a:ext cx="6005195" cy="4017010"/>
          </a:xfrm>
          <a:prstGeom prst="rect">
            <a:avLst/>
          </a:prstGeom>
          <a:ln>
            <a:noFill/>
          </a:ln>
        </p:spPr>
      </p:pic>
      <p:cxnSp>
        <p:nvCxnSpPr>
          <p:cNvPr id="79" name="Straight Arrow Connector 78"/>
          <p:cNvCxnSpPr/>
          <p:nvPr/>
        </p:nvCxnSpPr>
        <p:spPr>
          <a:xfrm>
            <a:off x="16809720" y="25158700"/>
            <a:ext cx="4281170" cy="19050"/>
          </a:xfrm>
          <a:prstGeom prst="straightConnector1">
            <a:avLst/>
          </a:prstGeom>
          <a:ln w="76200">
            <a:solidFill>
              <a:srgbClr val="FF0000"/>
            </a:solidFill>
            <a:headEnd type="diamond"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80" name="Picture 79"/>
          <p:cNvPicPr>
            <a:picLocks noChangeAspect="1"/>
          </p:cNvPicPr>
          <p:nvPr/>
        </p:nvPicPr>
        <p:blipFill>
          <a:blip r:embed="rId11"/>
          <a:stretch>
            <a:fillRect/>
          </a:stretch>
        </p:blipFill>
        <p:spPr>
          <a:xfrm>
            <a:off x="28748990" y="21078190"/>
            <a:ext cx="8498840" cy="5546725"/>
          </a:xfrm>
          <a:prstGeom prst="rect">
            <a:avLst/>
          </a:prstGeom>
          <a:ln>
            <a:solidFill>
              <a:schemeClr val="tx1"/>
            </a:solidFill>
          </a:ln>
          <a:effectLst>
            <a:outerShdw blurRad="50800" dist="38100" dir="13500000" algn="br" rotWithShape="0">
              <a:prstClr val="black">
                <a:alpha val="40000"/>
              </a:prstClr>
            </a:outerShdw>
          </a:effectLst>
        </p:spPr>
      </p:pic>
      <p:pic>
        <p:nvPicPr>
          <p:cNvPr id="82" name="Picture 81"/>
          <p:cNvPicPr>
            <a:picLocks noChangeAspect="1"/>
          </p:cNvPicPr>
          <p:nvPr/>
        </p:nvPicPr>
        <p:blipFill>
          <a:blip r:embed="rId12"/>
          <a:stretch>
            <a:fillRect/>
          </a:stretch>
        </p:blipFill>
        <p:spPr>
          <a:xfrm>
            <a:off x="1106170" y="23825835"/>
            <a:ext cx="6515100" cy="4017010"/>
          </a:xfrm>
          <a:prstGeom prst="rect">
            <a:avLst/>
          </a:prstGeom>
          <a:ln>
            <a:noFill/>
          </a:ln>
        </p:spPr>
      </p:pic>
      <p:cxnSp>
        <p:nvCxnSpPr>
          <p:cNvPr id="85" name="Straight Arrow Connector 84"/>
          <p:cNvCxnSpPr/>
          <p:nvPr/>
        </p:nvCxnSpPr>
        <p:spPr>
          <a:xfrm flipH="1" flipV="1">
            <a:off x="7596505" y="25758775"/>
            <a:ext cx="5989320" cy="8001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7" name="Picture 86"/>
          <p:cNvPicPr>
            <a:picLocks noChangeAspect="1"/>
          </p:cNvPicPr>
          <p:nvPr/>
        </p:nvPicPr>
        <p:blipFill>
          <a:blip r:embed="rId13"/>
          <a:srcRect l="26870" t="34033" r="57668" b="38694"/>
          <a:stretch>
            <a:fillRect/>
          </a:stretch>
        </p:blipFill>
        <p:spPr>
          <a:xfrm>
            <a:off x="1106170" y="15692755"/>
            <a:ext cx="6470650" cy="4179570"/>
          </a:xfrm>
          <a:prstGeom prst="rect">
            <a:avLst/>
          </a:prstGeom>
          <a:ln w="38100">
            <a:solidFill>
              <a:schemeClr val="tx1">
                <a:alpha val="0"/>
              </a:schemeClr>
            </a:solidFill>
          </a:ln>
        </p:spPr>
      </p:pic>
      <p:pic>
        <p:nvPicPr>
          <p:cNvPr id="88" name="Picture 87"/>
          <p:cNvPicPr>
            <a:picLocks noChangeAspect="1"/>
          </p:cNvPicPr>
          <p:nvPr/>
        </p:nvPicPr>
        <p:blipFill>
          <a:blip r:embed="rId13"/>
          <a:srcRect l="26994" t="15129" r="54321" b="81745"/>
          <a:stretch>
            <a:fillRect/>
          </a:stretch>
        </p:blipFill>
        <p:spPr>
          <a:xfrm>
            <a:off x="1163320" y="15055850"/>
            <a:ext cx="6413500" cy="718820"/>
          </a:xfrm>
          <a:prstGeom prst="rect">
            <a:avLst/>
          </a:prstGeom>
          <a:ln>
            <a:solidFill>
              <a:schemeClr val="tx1">
                <a:alpha val="0"/>
              </a:schemeClr>
            </a:solidFill>
          </a:ln>
        </p:spPr>
      </p:pic>
      <p:sp>
        <p:nvSpPr>
          <p:cNvPr id="89" name="Rectangle 88"/>
          <p:cNvSpPr/>
          <p:nvPr/>
        </p:nvSpPr>
        <p:spPr>
          <a:xfrm>
            <a:off x="1085215" y="16896715"/>
            <a:ext cx="6471285" cy="22923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1" name="Rectangle 90"/>
          <p:cNvSpPr/>
          <p:nvPr/>
        </p:nvSpPr>
        <p:spPr>
          <a:xfrm>
            <a:off x="1133475" y="16471900"/>
            <a:ext cx="6414135" cy="190500"/>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2" name="Rectangle 91"/>
          <p:cNvSpPr/>
          <p:nvPr/>
        </p:nvSpPr>
        <p:spPr>
          <a:xfrm>
            <a:off x="1108710" y="17140555"/>
            <a:ext cx="6414135" cy="27241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3" name="Up-Down Arrow 92"/>
          <p:cNvSpPr/>
          <p:nvPr/>
        </p:nvSpPr>
        <p:spPr>
          <a:xfrm>
            <a:off x="4266565" y="19862800"/>
            <a:ext cx="448310" cy="3825875"/>
          </a:xfrm>
          <a:prstGeom prst="up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4" name="Right Arrow 93"/>
          <p:cNvSpPr/>
          <p:nvPr/>
        </p:nvSpPr>
        <p:spPr>
          <a:xfrm>
            <a:off x="16979900" y="4006215"/>
            <a:ext cx="4300220" cy="6419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96" name="Bent Arrow 95"/>
          <p:cNvSpPr/>
          <p:nvPr/>
        </p:nvSpPr>
        <p:spPr>
          <a:xfrm rot="5400000">
            <a:off x="29258895" y="1259205"/>
            <a:ext cx="849630" cy="655320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97" name="Down Arrow 96"/>
          <p:cNvSpPr/>
          <p:nvPr/>
        </p:nvSpPr>
        <p:spPr>
          <a:xfrm>
            <a:off x="32690435" y="5835015"/>
            <a:ext cx="269875" cy="31146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98" name="Down Arrow 97"/>
          <p:cNvSpPr/>
          <p:nvPr/>
        </p:nvSpPr>
        <p:spPr>
          <a:xfrm>
            <a:off x="32658685" y="9904730"/>
            <a:ext cx="539115" cy="13335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5131" name="Picture 24"/>
          <p:cNvPicPr>
            <a:picLocks noChangeAspect="1"/>
          </p:cNvPicPr>
          <p:nvPr/>
        </p:nvPicPr>
        <p:blipFill>
          <a:blip r:embed="rId14"/>
          <a:srcRect l="51884" t="27831" r="17282" b="1047"/>
          <a:stretch>
            <a:fillRect/>
          </a:stretch>
        </p:blipFill>
        <p:spPr>
          <a:xfrm>
            <a:off x="35052635" y="3638550"/>
            <a:ext cx="2195195" cy="3961130"/>
          </a:xfrm>
          <a:prstGeom prst="rect">
            <a:avLst/>
          </a:prstGeom>
          <a:noFill/>
          <a:ln w="76200">
            <a:solidFill>
              <a:schemeClr val="tx1"/>
            </a:solidFill>
          </a:ln>
        </p:spPr>
      </p:pic>
      <p:sp>
        <p:nvSpPr>
          <p:cNvPr id="37" name="Text Box 36"/>
          <p:cNvSpPr txBox="1"/>
          <p:nvPr/>
        </p:nvSpPr>
        <p:spPr>
          <a:xfrm>
            <a:off x="34478595" y="7599680"/>
            <a:ext cx="5337175" cy="645160"/>
          </a:xfrm>
          <a:prstGeom prst="rect">
            <a:avLst/>
          </a:prstGeom>
          <a:noFill/>
        </p:spPr>
        <p:txBody>
          <a:bodyPr wrap="square" rtlCol="0">
            <a:spAutoFit/>
          </a:bodyPr>
          <a:p>
            <a:r>
              <a:rPr lang="en-US" sz="3600"/>
              <a:t>Lantana </a:t>
            </a:r>
            <a:r>
              <a:rPr lang="en-US" sz="3600">
                <a:latin typeface="Arial" panose="020B0604020202020204" pitchFamily="34" charset="0"/>
                <a:cs typeface="Arial" panose="020B0604020202020204" pitchFamily="34" charset="0"/>
              </a:rPr>
              <a:t>Essential </a:t>
            </a:r>
            <a:r>
              <a:rPr lang="en-US" sz="3600"/>
              <a:t>Oil </a:t>
            </a:r>
            <a:r>
              <a:rPr lang="en-US" sz="3600" baseline="30000"/>
              <a:t>[4]</a:t>
            </a:r>
            <a:endParaRPr lang="en-US" sz="3600" baseline="30000"/>
          </a:p>
        </p:txBody>
      </p:sp>
      <p:sp>
        <p:nvSpPr>
          <p:cNvPr id="76" name="Sun 75"/>
          <p:cNvSpPr/>
          <p:nvPr/>
        </p:nvSpPr>
        <p:spPr>
          <a:xfrm>
            <a:off x="40441245" y="26797635"/>
            <a:ext cx="1235710" cy="951865"/>
          </a:xfrm>
          <a:prstGeom prst="sun">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en-US"/>
          </a:p>
        </p:txBody>
      </p:sp>
      <p:pic>
        <p:nvPicPr>
          <p:cNvPr id="7" name="Picture 6"/>
          <p:cNvPicPr>
            <a:picLocks noChangeAspect="1"/>
          </p:cNvPicPr>
          <p:nvPr/>
        </p:nvPicPr>
        <p:blipFill>
          <a:blip r:embed="rId15"/>
          <a:stretch>
            <a:fillRect/>
          </a:stretch>
        </p:blipFill>
        <p:spPr>
          <a:xfrm>
            <a:off x="7877810" y="18194020"/>
            <a:ext cx="6413500" cy="4864735"/>
          </a:xfrm>
          <a:prstGeom prst="rect">
            <a:avLst/>
          </a:prstGeom>
          <a:ln w="38100">
            <a:solidFill>
              <a:schemeClr val="tx1"/>
            </a:solidFill>
          </a:ln>
        </p:spPr>
      </p:pic>
      <p:sp>
        <p:nvSpPr>
          <p:cNvPr id="24" name="Text Box 23"/>
          <p:cNvSpPr txBox="1"/>
          <p:nvPr/>
        </p:nvSpPr>
        <p:spPr>
          <a:xfrm>
            <a:off x="21504275" y="4559935"/>
            <a:ext cx="4564380" cy="1014730"/>
          </a:xfrm>
          <a:prstGeom prst="rect">
            <a:avLst/>
          </a:prstGeom>
          <a:noFill/>
          <a:ln>
            <a:solidFill>
              <a:schemeClr val="tx1"/>
            </a:solidFill>
          </a:ln>
        </p:spPr>
        <p:txBody>
          <a:bodyPr wrap="square" rtlCol="0">
            <a:spAutoFit/>
          </a:bodyPr>
          <a:p>
            <a:r>
              <a:rPr lang="en-US" sz="3000">
                <a:ln>
                  <a:noFill/>
                </a:ln>
                <a:effectLst/>
              </a:rPr>
              <a:t>Record of the experimental conditions and metadata.</a:t>
            </a:r>
            <a:endParaRPr lang="en-US" sz="3000">
              <a:ln>
                <a:noFill/>
              </a:ln>
              <a:effectLst/>
            </a:endParaRPr>
          </a:p>
        </p:txBody>
      </p:sp>
      <p:sp>
        <p:nvSpPr>
          <p:cNvPr id="28" name="Text Box 27"/>
          <p:cNvSpPr txBox="1"/>
          <p:nvPr/>
        </p:nvSpPr>
        <p:spPr>
          <a:xfrm>
            <a:off x="30522545" y="12151360"/>
            <a:ext cx="4244340" cy="1014730"/>
          </a:xfrm>
          <a:prstGeom prst="rect">
            <a:avLst/>
          </a:prstGeom>
          <a:noFill/>
          <a:ln>
            <a:solidFill>
              <a:schemeClr val="tx1"/>
            </a:solidFill>
          </a:ln>
        </p:spPr>
        <p:txBody>
          <a:bodyPr wrap="square" rtlCol="0">
            <a:spAutoFit/>
          </a:bodyPr>
          <a:p>
            <a:r>
              <a:rPr lang="en-US" sz="3000"/>
              <a:t> This is the chemical data associated with a profile</a:t>
            </a:r>
            <a:endParaRPr lang="en-US" sz="3000"/>
          </a:p>
        </p:txBody>
      </p:sp>
      <p:sp>
        <p:nvSpPr>
          <p:cNvPr id="90" name="Rectangle 89"/>
          <p:cNvSpPr/>
          <p:nvPr/>
        </p:nvSpPr>
        <p:spPr>
          <a:xfrm>
            <a:off x="1105535" y="15055850"/>
            <a:ext cx="6471285" cy="4810125"/>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95" name="Straight Connector 94"/>
          <p:cNvCxnSpPr/>
          <p:nvPr/>
        </p:nvCxnSpPr>
        <p:spPr>
          <a:xfrm>
            <a:off x="1094740" y="15692755"/>
            <a:ext cx="645287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Text Box 2"/>
          <p:cNvSpPr txBox="1"/>
          <p:nvPr/>
        </p:nvSpPr>
        <p:spPr>
          <a:xfrm>
            <a:off x="9700895" y="3566795"/>
            <a:ext cx="2724785" cy="1938020"/>
          </a:xfrm>
          <a:prstGeom prst="rect">
            <a:avLst/>
          </a:prstGeom>
          <a:solidFill>
            <a:schemeClr val="bg1"/>
          </a:solidFill>
          <a:ln w="38100">
            <a:solidFill>
              <a:schemeClr val="tx1"/>
            </a:solidFill>
          </a:ln>
        </p:spPr>
        <p:txBody>
          <a:bodyPr wrap="square" rtlCol="0">
            <a:spAutoFit/>
          </a:bodyPr>
          <a:p>
            <a:pPr algn="ctr"/>
            <a:r>
              <a:rPr lang="en-IN" altLang="en-US" sz="4000" b="1" dirty="0" err="1"/>
              <a:t>plant</a:t>
            </a:r>
            <a:endParaRPr lang="en-IN" altLang="en-US" sz="4000" b="1" dirty="0" err="1"/>
          </a:p>
          <a:p>
            <a:pPr algn="ctr"/>
            <a:r>
              <a:rPr lang="en-US" altLang="en-IN" sz="4000" dirty="0"/>
              <a:t>{Records:  ca 1800}</a:t>
            </a:r>
            <a:endParaRPr lang="en-US" altLang="en-IN" sz="4000" dirty="0"/>
          </a:p>
        </p:txBody>
      </p:sp>
      <p:sp>
        <p:nvSpPr>
          <p:cNvPr id="6" name="Right Arrow 5"/>
          <p:cNvSpPr/>
          <p:nvPr/>
        </p:nvSpPr>
        <p:spPr>
          <a:xfrm>
            <a:off x="12425680" y="3992880"/>
            <a:ext cx="1822450" cy="614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1"/>
          <p:nvPr/>
        </p:nvSpPr>
        <p:spPr>
          <a:xfrm>
            <a:off x="36762055" y="18559145"/>
            <a:ext cx="6559550" cy="10585369"/>
          </a:xfrm>
          <a:prstGeom prst="verticalScroll">
            <a:avLst/>
          </a:prstGeom>
          <a:gradFill>
            <a:gsLst>
              <a:gs pos="88000">
                <a:srgbClr val="FECF40"/>
              </a:gs>
              <a:gs pos="100000">
                <a:srgbClr val="846C21"/>
              </a:gs>
            </a:gsLst>
            <a:lin ang="5400000" scaled="0"/>
          </a:gradFill>
          <a:ln>
            <a:solidFill>
              <a:schemeClr val="tx1"/>
            </a:solidFill>
          </a:ln>
        </p:spPr>
        <p:txBody>
          <a:bodyPr wrap="square" rtlCol="0">
            <a:spAutoFit/>
          </a:bodyPr>
          <a:p>
            <a:r>
              <a:rPr lang="en-US" sz="3200" b="1" u="sng">
                <a:latin typeface="Times New Roman" panose="02020603050405020304" charset="0"/>
                <a:cs typeface="Times New Roman" panose="02020603050405020304" charset="0"/>
              </a:rPr>
              <a:t>Conclusions:</a:t>
            </a:r>
            <a:endParaRPr lang="en-US">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Creation of EssOilDB is an attempt to provide a systematic compilation of essential oil profiles along with the details of their sources for the benefit of not only scientific community but also for the layman, entrepreneurs and farmers in exploring volatiles and their properties. As evident from the benchmarking analysis presented here, EssOilDB is the first and only database that enables a rigorous scientific assessment of plant essential oils in context of their surroundings and in a comparative manner.</a:t>
            </a:r>
            <a:endParaRPr lang="en-US" sz="3000">
              <a:latin typeface="Times New Roman" panose="02020603050405020304" charset="0"/>
              <a:cs typeface="Times New Roman" panose="02020603050405020304" charset="0"/>
            </a:endParaRPr>
          </a:p>
        </p:txBody>
      </p:sp>
      <p:sp>
        <p:nvSpPr>
          <p:cNvPr id="10" name="Text Box 9"/>
          <p:cNvSpPr txBox="1"/>
          <p:nvPr/>
        </p:nvSpPr>
        <p:spPr>
          <a:xfrm>
            <a:off x="13249275" y="4606925"/>
            <a:ext cx="3873500" cy="1014730"/>
          </a:xfrm>
          <a:prstGeom prst="rect">
            <a:avLst/>
          </a:prstGeom>
          <a:noFill/>
        </p:spPr>
        <p:txBody>
          <a:bodyPr wrap="square" rtlCol="0">
            <a:spAutoFit/>
          </a:bodyPr>
          <a:p>
            <a:pPr algn="ctr"/>
            <a:r>
              <a:rPr lang="en-US" sz="3000"/>
              <a:t>Most commonly used  parts of Lantana</a:t>
            </a:r>
            <a:endParaRPr lang="en-US" sz="3000"/>
          </a:p>
        </p:txBody>
      </p:sp>
      <p:cxnSp>
        <p:nvCxnSpPr>
          <p:cNvPr id="11" name="Straight Arrow Connector 10"/>
          <p:cNvCxnSpPr/>
          <p:nvPr/>
        </p:nvCxnSpPr>
        <p:spPr>
          <a:xfrm flipH="1">
            <a:off x="12872720" y="5174615"/>
            <a:ext cx="1087755" cy="8743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16580485" y="5120640"/>
            <a:ext cx="415290" cy="7143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4996795" y="5608955"/>
            <a:ext cx="0" cy="7302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20" name="Picture 19" descr="Davanone_600"/>
          <p:cNvPicPr>
            <a:picLocks noChangeAspect="1"/>
          </p:cNvPicPr>
          <p:nvPr/>
        </p:nvPicPr>
        <p:blipFill>
          <a:blip r:embed="rId16">
            <a:lum bright="-18000" contrast="18000"/>
          </a:blip>
          <a:srcRect l="395" t="20553" r="-395" b="24490"/>
          <a:stretch>
            <a:fillRect/>
          </a:stretch>
        </p:blipFill>
        <p:spPr>
          <a:xfrm>
            <a:off x="20833715" y="20224115"/>
            <a:ext cx="4483735" cy="2464435"/>
          </a:xfrm>
          <a:prstGeom prst="ellipse">
            <a:avLst/>
          </a:prstGeom>
          <a:ln w="38100">
            <a:solidFill>
              <a:schemeClr val="tx1"/>
            </a:solidFill>
          </a:ln>
          <a:effectLst/>
        </p:spPr>
      </p:pic>
      <p:sp>
        <p:nvSpPr>
          <p:cNvPr id="29" name="Text Box 28"/>
          <p:cNvSpPr txBox="1"/>
          <p:nvPr/>
        </p:nvSpPr>
        <p:spPr>
          <a:xfrm rot="180000">
            <a:off x="21094700" y="22562185"/>
            <a:ext cx="3793490" cy="645160"/>
          </a:xfrm>
          <a:prstGeom prst="rect">
            <a:avLst/>
          </a:prstGeom>
          <a:noFill/>
        </p:spPr>
        <p:txBody>
          <a:bodyPr wrap="square" rtlCol="0">
            <a:spAutoFit/>
          </a:bodyPr>
          <a:p>
            <a:pPr algn="ctr"/>
            <a:r>
              <a:rPr lang="en-US" sz="3600" b="1">
                <a:latin typeface="Shruti" charset="0"/>
                <a:cs typeface="Shruti" charset="0"/>
              </a:rPr>
              <a:t>Davanone</a:t>
            </a:r>
            <a:endParaRPr lang="en-US" sz="3600" b="1">
              <a:latin typeface="Shruti" charset="0"/>
              <a:cs typeface="Shruti" charset="0"/>
            </a:endParaRPr>
          </a:p>
        </p:txBody>
      </p:sp>
      <p:sp>
        <p:nvSpPr>
          <p:cNvPr id="57" name="Left-Up Arrow 56"/>
          <p:cNvSpPr/>
          <p:nvPr/>
        </p:nvSpPr>
        <p:spPr>
          <a:xfrm>
            <a:off x="27419935" y="26624915"/>
            <a:ext cx="5238750" cy="905510"/>
          </a:xfrm>
          <a:prstGeom prst="lef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pic>
        <p:nvPicPr>
          <p:cNvPr id="59" name="Picture 58" descr="Germacrene D_400"/>
          <p:cNvPicPr>
            <a:picLocks noChangeAspect="1"/>
          </p:cNvPicPr>
          <p:nvPr/>
        </p:nvPicPr>
        <p:blipFill>
          <a:blip r:embed="rId17">
            <a:grayscl/>
            <a:lum bright="-24000" contrast="24000"/>
          </a:blip>
          <a:srcRect l="21554" t="17070" r="16153" b="18286"/>
          <a:stretch>
            <a:fillRect/>
          </a:stretch>
        </p:blipFill>
        <p:spPr>
          <a:xfrm>
            <a:off x="29272865" y="13514705"/>
            <a:ext cx="2910840" cy="3021330"/>
          </a:xfrm>
          <a:prstGeom prst="ellipse">
            <a:avLst/>
          </a:prstGeom>
          <a:ln w="38100">
            <a:solidFill>
              <a:schemeClr val="tx1"/>
            </a:solidFill>
          </a:ln>
          <a:effectLst>
            <a:innerShdw blurRad="63500" dist="50800" dir="13500000">
              <a:prstClr val="black">
                <a:alpha val="50000"/>
              </a:prstClr>
            </a:innerShdw>
          </a:effectLst>
        </p:spPr>
      </p:pic>
      <p:sp>
        <p:nvSpPr>
          <p:cNvPr id="68" name="Text Box 67"/>
          <p:cNvSpPr txBox="1"/>
          <p:nvPr/>
        </p:nvSpPr>
        <p:spPr>
          <a:xfrm rot="16200000">
            <a:off x="30523180" y="15187295"/>
            <a:ext cx="736600" cy="3714115"/>
          </a:xfrm>
          <a:prstGeom prst="rect">
            <a:avLst/>
          </a:prstGeom>
          <a:noFill/>
        </p:spPr>
        <p:txBody>
          <a:bodyPr vert="eaVert" wrap="square" rtlCol="0">
            <a:spAutoFit/>
          </a:bodyPr>
          <a:p>
            <a:pPr algn="ctr"/>
            <a:r>
              <a:rPr lang="en-US" sz="3600" b="1">
                <a:latin typeface="Shruti" charset="0"/>
                <a:cs typeface="Shruti" charset="0"/>
              </a:rPr>
              <a:t>ge</a:t>
            </a:r>
            <a:r>
              <a:rPr lang="en-IN" altLang="en-US" sz="3600" b="1">
                <a:latin typeface="Shruti" charset="0"/>
                <a:cs typeface="Shruti" charset="0"/>
              </a:rPr>
              <a:t>rmacrene D</a:t>
            </a:r>
            <a:endParaRPr lang="en-IN" altLang="en-US" sz="3600" b="1">
              <a:latin typeface="Shruti" charset="0"/>
              <a:cs typeface="Shruti" charset="0"/>
            </a:endParaRPr>
          </a:p>
        </p:txBody>
      </p:sp>
      <p:pic>
        <p:nvPicPr>
          <p:cNvPr id="77" name="Picture 76" descr="gamma-Curcumene_500"/>
          <p:cNvPicPr>
            <a:picLocks noChangeAspect="1"/>
          </p:cNvPicPr>
          <p:nvPr/>
        </p:nvPicPr>
        <p:blipFill>
          <a:blip r:embed="rId18">
            <a:lum bright="-18000" contrast="18000"/>
          </a:blip>
          <a:srcRect l="23603" t="2774" r="12588" b="2120"/>
          <a:stretch>
            <a:fillRect/>
          </a:stretch>
        </p:blipFill>
        <p:spPr>
          <a:xfrm rot="3120000">
            <a:off x="26511885" y="17124045"/>
            <a:ext cx="2658745" cy="4528820"/>
          </a:xfrm>
          <a:prstGeom prst="ellipse">
            <a:avLst/>
          </a:prstGeom>
          <a:ln w="38100">
            <a:solidFill>
              <a:schemeClr val="tx1"/>
            </a:solidFill>
          </a:ln>
        </p:spPr>
      </p:pic>
      <p:sp>
        <p:nvSpPr>
          <p:cNvPr id="81" name="Text Box 80"/>
          <p:cNvSpPr txBox="1"/>
          <p:nvPr/>
        </p:nvSpPr>
        <p:spPr>
          <a:xfrm>
            <a:off x="28994735" y="19177635"/>
            <a:ext cx="4793615" cy="675640"/>
          </a:xfrm>
          <a:prstGeom prst="rect">
            <a:avLst/>
          </a:prstGeom>
          <a:noFill/>
        </p:spPr>
        <p:txBody>
          <a:bodyPr wrap="square" rtlCol="0">
            <a:spAutoFit/>
          </a:bodyPr>
          <a:p>
            <a:pPr algn="ctr"/>
            <a:r>
              <a:rPr lang="en-IN" altLang="en-US" sz="3800" b="1">
                <a:latin typeface="Shruti" charset="0"/>
                <a:cs typeface="Shruti" charset="0"/>
              </a:rPr>
              <a:t>γ-curcumene</a:t>
            </a:r>
            <a:endParaRPr lang="en-IN" altLang="en-US" sz="3800" b="1">
              <a:latin typeface="Shruti" charset="0"/>
              <a:cs typeface="Shruti" charset="0"/>
            </a:endParaRPr>
          </a:p>
        </p:txBody>
      </p:sp>
      <p:pic>
        <p:nvPicPr>
          <p:cNvPr id="83" name="Picture 82"/>
          <p:cNvPicPr>
            <a:picLocks noChangeAspect="1"/>
          </p:cNvPicPr>
          <p:nvPr/>
        </p:nvPicPr>
        <p:blipFill>
          <a:blip r:embed="rId19"/>
          <a:srcRect r="17990" b="4930"/>
          <a:stretch>
            <a:fillRect/>
          </a:stretch>
        </p:blipFill>
        <p:spPr>
          <a:xfrm>
            <a:off x="10680065" y="9227820"/>
            <a:ext cx="2059305" cy="2193925"/>
          </a:xfrm>
          <a:prstGeom prst="ellipse">
            <a:avLst/>
          </a:prstGeom>
          <a:ln w="38100">
            <a:solidFill>
              <a:schemeClr val="tx1"/>
            </a:solidFill>
          </a:ln>
          <a:effectLst>
            <a:glow rad="228600">
              <a:schemeClr val="accent2">
                <a:satMod val="175000"/>
                <a:alpha val="40000"/>
              </a:schemeClr>
            </a:glow>
          </a:effectLst>
        </p:spPr>
      </p:pic>
      <p:sp>
        <p:nvSpPr>
          <p:cNvPr id="84" name="Teardrop 83"/>
          <p:cNvSpPr/>
          <p:nvPr/>
        </p:nvSpPr>
        <p:spPr>
          <a:xfrm rot="8280000">
            <a:off x="16592550" y="24495125"/>
            <a:ext cx="464820" cy="356870"/>
          </a:xfrm>
          <a:prstGeom prst="teardrop">
            <a:avLst>
              <a:gd name="adj" fmla="val 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sp>
        <p:nvSpPr>
          <p:cNvPr id="86" name="Teardrop 85"/>
          <p:cNvSpPr/>
          <p:nvPr/>
        </p:nvSpPr>
        <p:spPr>
          <a:xfrm rot="8280000">
            <a:off x="13446125" y="25620345"/>
            <a:ext cx="464820" cy="356870"/>
          </a:xfrm>
          <a:prstGeom prst="teardrop">
            <a:avLst>
              <a:gd name="adj" fmla="val 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pic>
        <p:nvPicPr>
          <p:cNvPr id="34" name="Picture 33"/>
          <p:cNvPicPr>
            <a:picLocks noChangeAspect="1"/>
          </p:cNvPicPr>
          <p:nvPr/>
        </p:nvPicPr>
        <p:blipFill>
          <a:blip r:embed="rId20"/>
          <a:stretch>
            <a:fillRect/>
          </a:stretch>
        </p:blipFill>
        <p:spPr>
          <a:xfrm>
            <a:off x="38676580" y="304800"/>
            <a:ext cx="2559685" cy="2796540"/>
          </a:xfrm>
          <a:prstGeom prst="rect">
            <a:avLst/>
          </a:prstGeom>
        </p:spPr>
      </p:pic>
      <p:pic>
        <p:nvPicPr>
          <p:cNvPr id="39" name="Picture 38"/>
          <p:cNvPicPr>
            <a:picLocks noChangeAspect="1"/>
          </p:cNvPicPr>
          <p:nvPr/>
        </p:nvPicPr>
        <p:blipFill>
          <a:blip r:embed="rId21"/>
          <a:stretch>
            <a:fillRect/>
          </a:stretch>
        </p:blipFill>
        <p:spPr>
          <a:xfrm>
            <a:off x="27746325" y="766445"/>
            <a:ext cx="5667375" cy="1263650"/>
          </a:xfrm>
          <a:prstGeom prst="rect">
            <a:avLst/>
          </a:prstGeom>
        </p:spPr>
      </p:pic>
      <p:pic>
        <p:nvPicPr>
          <p:cNvPr id="46" name="Picture 45"/>
          <p:cNvPicPr>
            <a:picLocks noChangeAspect="1"/>
          </p:cNvPicPr>
          <p:nvPr/>
        </p:nvPicPr>
        <p:blipFill>
          <a:blip r:embed="rId22"/>
          <a:stretch>
            <a:fillRect/>
          </a:stretch>
        </p:blipFill>
        <p:spPr>
          <a:xfrm>
            <a:off x="34912935" y="766445"/>
            <a:ext cx="2334895" cy="1822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2972</Words>
  <Application>WPS Presentation</Application>
  <PresentationFormat>Custom</PresentationFormat>
  <Paragraphs>110</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Wingdings</vt:lpstr>
      <vt:lpstr>Times New Roman</vt:lpstr>
      <vt:lpstr>Comic Sans MS</vt:lpstr>
      <vt:lpstr>Shruti</vt:lpstr>
      <vt:lpstr>Calibri</vt:lpstr>
      <vt:lpstr>Segoe Print</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mohan</dc:creator>
  <cp:lastModifiedBy>Shruthi Mohan</cp:lastModifiedBy>
  <cp:revision>49</cp:revision>
  <dcterms:created xsi:type="dcterms:W3CDTF">2019-07-18T07:19:00Z</dcterms:created>
  <dcterms:modified xsi:type="dcterms:W3CDTF">2019-07-19T13:56:19Z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