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3EFD42F7-718C-4B98-AAEC-167E6DDD60A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2052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21B2AA4F-B828-4D7C-AFD3-893933DAFCB4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6146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r>
              <a:rPr lang="en-IN" altLang="en-US"/>
              <a:t>Reference for the Levenger Apparatus: </a:t>
            </a:r>
            <a:r>
              <a:rPr lang="en-US" altLang="zh-CN"/>
              <a:t>Ismaiel, Omnia &amp; Abdelghani, Essam &amp; Mousa, Heba &amp; Eldahmy, Samih &amp; Bayoumy, B.E.. (2016). Determination of Estragole in Pharmaceutical Products, Herbal Teas and Herbal Extracts Using GC-FID. Journal of Applied Pharmaceutical Science. 6. 144-150. 10.7324/JAPS.2016.601220. 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1026"/>
          <p:cNvSpPr/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/>
              <a:t>Click to edit Master text styles</a:t>
            </a:r>
            <a:endParaRPr lang="en-US"/>
          </a:p>
          <a:p>
            <a:pPr lvl="1" indent="-285750"/>
            <a:r>
              <a:rPr lang="en-US"/>
              <a:t>Second level</a:t>
            </a:r>
            <a:endParaRPr lang="en-US"/>
          </a:p>
          <a:p>
            <a:pPr lvl="2" indent="-228600"/>
            <a:r>
              <a:rPr lang="en-US"/>
              <a:t>Third level</a:t>
            </a:r>
            <a:endParaRPr lang="en-US"/>
          </a:p>
          <a:p>
            <a:pPr lvl="3" indent="-228600"/>
            <a:r>
              <a:rPr lang="en-US"/>
              <a:t>Fourth level</a:t>
            </a:r>
            <a:endParaRPr lang="en-US"/>
          </a:p>
          <a:p>
            <a:pPr lvl="4" indent="-228600"/>
            <a:r>
              <a:rPr lang="en-US"/>
              <a:t>Fifth level</a:t>
            </a:r>
            <a:endParaRPr lang="en-US"/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14CD68"/>
            </a:gs>
            <a:gs pos="53000">
              <a:srgbClr val="92D05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Text Box 1"/>
          <p:cNvSpPr txBox="1"/>
          <p:nvPr/>
        </p:nvSpPr>
        <p:spPr>
          <a:xfrm>
            <a:off x="57150" y="3175"/>
            <a:ext cx="3217863" cy="313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en-US" sz="2200" b="1">
                <a:solidFill>
                  <a:srgbClr val="FF0000"/>
                </a:solidFill>
                <a:latin typeface="Times New Roman" panose="02020603050405020304" charset="0"/>
              </a:rPr>
              <a:t>What is EssOilDB</a:t>
            </a:r>
            <a:r>
              <a:rPr lang="en-IN" altLang="en-US" sz="2200">
                <a:solidFill>
                  <a:srgbClr val="FF0000"/>
                </a:solidFill>
                <a:latin typeface="Times New Roman" panose="02020603050405020304" charset="0"/>
              </a:rPr>
              <a:t>?</a:t>
            </a:r>
            <a:endParaRPr lang="en-IN" altLang="en-US" sz="2200">
              <a:latin typeface="Times New Roman" panose="02020603050405020304" charset="0"/>
            </a:endParaRPr>
          </a:p>
          <a:p>
            <a:r>
              <a:rPr lang="en-IN" altLang="en-US" sz="2200">
                <a:latin typeface="Times New Roman" panose="02020603050405020304" charset="0"/>
              </a:rPr>
              <a:t>The EssOilDB (the ESSential OIL DataBase) is an organized collection of plant volatile emissions, containing experimental records of essential oil composition data, from published reports.</a:t>
            </a:r>
            <a:endParaRPr lang="en-IN" altLang="en-US" sz="2200">
              <a:latin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0430" y="696595"/>
            <a:ext cx="5126990" cy="3856355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reflection stA="48000" endPos="18000" dist="50800" dir="5400000" sy="-100000" algn="bl" rotWithShape="0"/>
          </a:effectLst>
        </p:spPr>
      </p:pic>
      <p:sp>
        <p:nvSpPr>
          <p:cNvPr id="3076" name="Text Box 3"/>
          <p:cNvSpPr txBox="1"/>
          <p:nvPr/>
        </p:nvSpPr>
        <p:spPr>
          <a:xfrm>
            <a:off x="8805863" y="3175"/>
            <a:ext cx="3340100" cy="4154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en-US" sz="2200" b="1">
                <a:solidFill>
                  <a:srgbClr val="FF0000"/>
                </a:solidFill>
                <a:latin typeface="Times New Roman" panose="02020603050405020304" charset="0"/>
              </a:rPr>
              <a:t>W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charset="0"/>
              </a:rPr>
              <a:t>hy is it important?</a:t>
            </a:r>
            <a:endParaRPr lang="en-US" altLang="zh-CN" sz="2200">
              <a:latin typeface="Times New Roman" panose="02020603050405020304" charset="0"/>
            </a:endParaRPr>
          </a:p>
          <a:p>
            <a:r>
              <a:rPr lang="en-US" altLang="zh-CN" sz="2200">
                <a:latin typeface="Times New Roman" panose="02020603050405020304" charset="0"/>
              </a:rPr>
              <a:t>EssOilDB provides an opportunity for context based scientific research, through a multitude of queries on volatile profiles of native, invasive, normal or stressed plants, across taxonomic clades, geographical locations and several other biotic and abiotic influences.</a:t>
            </a:r>
            <a:endParaRPr lang="en-US" altLang="zh-CN" sz="2200">
              <a:latin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84288" y="4710113"/>
            <a:ext cx="9623425" cy="212248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IN" sz="2200" b="1" noProof="1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What can I infer?</a:t>
            </a:r>
            <a:endParaRPr lang="en-US" sz="2200" noProof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IN" altLang="en-US" sz="2200" noProof="1">
                <a:latin typeface="Times New Roman" panose="02020603050405020304" charset="0"/>
                <a:ea typeface="+mn-ea"/>
                <a:cs typeface="Times New Roman" panose="02020603050405020304" charset="0"/>
              </a:rPr>
              <a:t>The most prominent essential oil produced by a particular species</a:t>
            </a:r>
            <a:endParaRPr lang="en-IN" altLang="en-US" sz="2200" noProof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IN" altLang="en-US" sz="2200" noProof="1">
                <a:latin typeface="Times New Roman" panose="02020603050405020304" charset="0"/>
                <a:ea typeface="+mn-ea"/>
                <a:cs typeface="Times New Roman" panose="02020603050405020304" charset="0"/>
              </a:rPr>
              <a:t>The part of the plant which yields maximum amount of the desired compound</a:t>
            </a:r>
            <a:endParaRPr lang="en-IN" altLang="en-US" sz="2200" noProof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IN" altLang="en-US" sz="2200" noProof="1">
                <a:latin typeface="Times New Roman" panose="02020603050405020304" charset="0"/>
                <a:ea typeface="+mn-ea"/>
                <a:cs typeface="Times New Roman" panose="02020603050405020304" charset="0"/>
              </a:rPr>
              <a:t>The</a:t>
            </a:r>
            <a:r>
              <a:rPr lang="en-US" sz="2200" noProof="1"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r>
              <a:rPr lang="en-IN" altLang="en-US" sz="2200" noProof="1">
                <a:latin typeface="Times New Roman" panose="02020603050405020304" charset="0"/>
                <a:ea typeface="+mn-ea"/>
                <a:cs typeface="Times New Roman" panose="02020603050405020304" charset="0"/>
              </a:rPr>
              <a:t>number of f</a:t>
            </a:r>
            <a:r>
              <a:rPr lang="en-US" sz="2200" noProof="1">
                <a:latin typeface="Times New Roman" panose="02020603050405020304" charset="0"/>
                <a:ea typeface="+mn-ea"/>
                <a:cs typeface="Times New Roman" panose="02020603050405020304" charset="0"/>
              </a:rPr>
              <a:t>amilies </a:t>
            </a:r>
            <a:r>
              <a:rPr lang="en-IN" altLang="en-US" sz="2200" noProof="1">
                <a:latin typeface="Times New Roman" panose="02020603050405020304" charset="0"/>
                <a:ea typeface="+mn-ea"/>
                <a:cs typeface="Times New Roman" panose="02020603050405020304" charset="0"/>
              </a:rPr>
              <a:t>that</a:t>
            </a:r>
            <a:r>
              <a:rPr lang="en-US" sz="2200" noProof="1">
                <a:latin typeface="Times New Roman" panose="02020603050405020304" charset="0"/>
                <a:ea typeface="+mn-ea"/>
                <a:cs typeface="Times New Roman" panose="02020603050405020304" charset="0"/>
              </a:rPr>
              <a:t> contribute to one particular terpene</a:t>
            </a:r>
            <a:endParaRPr lang="en-US" sz="2200" noProof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IN" altLang="en-US" sz="2200" noProof="1">
                <a:latin typeface="Times New Roman" panose="02020603050405020304" charset="0"/>
                <a:ea typeface="+mn-ea"/>
                <a:cs typeface="Times New Roman" panose="02020603050405020304" charset="0"/>
              </a:rPr>
              <a:t>The location at which a particular species produes maximum amount of terpenes</a:t>
            </a:r>
            <a:endParaRPr lang="en-IN" altLang="en-US" sz="2200" noProof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IN" altLang="en-US" sz="2200" noProof="1">
                <a:latin typeface="Times New Roman" panose="02020603050405020304" charset="0"/>
                <a:ea typeface="+mn-ea"/>
                <a:cs typeface="Times New Roman" panose="02020603050405020304" charset="0"/>
              </a:rPr>
              <a:t>Seasonal changes in the production of essential oils</a:t>
            </a:r>
            <a:endParaRPr lang="en-IN" altLang="en-US" sz="2200" noProof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92D05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/>
          <p:cNvPicPr>
            <a:picLocks noChangeAspect="1"/>
          </p:cNvPicPr>
          <p:nvPr/>
        </p:nvPicPr>
        <p:blipFill>
          <a:blip r:embed="rId1"/>
          <a:srcRect l="5219" t="16537" r="18785" b="10170"/>
          <a:stretch>
            <a:fillRect/>
          </a:stretch>
        </p:blipFill>
        <p:spPr>
          <a:xfrm>
            <a:off x="4743450" y="1885950"/>
            <a:ext cx="7483475" cy="4884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4"/>
          <p:cNvPicPr>
            <a:picLocks noChangeAspect="1"/>
          </p:cNvPicPr>
          <p:nvPr/>
        </p:nvPicPr>
        <p:blipFill>
          <a:blip r:embed="rId2"/>
          <a:srcRect l="2921" t="3036" r="14224" b="57816"/>
          <a:stretch>
            <a:fillRect/>
          </a:stretch>
        </p:blipFill>
        <p:spPr>
          <a:xfrm>
            <a:off x="4763" y="19050"/>
            <a:ext cx="4987925" cy="2481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5"/>
          <p:cNvPicPr>
            <a:picLocks noChangeAspect="1"/>
          </p:cNvPicPr>
          <p:nvPr/>
        </p:nvPicPr>
        <p:blipFill>
          <a:blip r:embed="rId2"/>
          <a:srcRect l="12006" t="43788" r="11223" b="2324"/>
          <a:stretch>
            <a:fillRect/>
          </a:stretch>
        </p:blipFill>
        <p:spPr>
          <a:xfrm>
            <a:off x="4763" y="2500313"/>
            <a:ext cx="4738687" cy="4270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6"/>
          <p:cNvPicPr>
            <a:picLocks noChangeAspect="1"/>
          </p:cNvPicPr>
          <p:nvPr/>
        </p:nvPicPr>
        <p:blipFill>
          <a:blip r:embed="rId3"/>
          <a:srcRect l="18607" t="28500" r="19373" b="57635"/>
          <a:stretch>
            <a:fillRect/>
          </a:stretch>
        </p:blipFill>
        <p:spPr>
          <a:xfrm>
            <a:off x="3382963" y="19050"/>
            <a:ext cx="8843962" cy="186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8826500" y="4446588"/>
            <a:ext cx="3187700" cy="176213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9" name="Rectangle 8"/>
          <p:cNvSpPr/>
          <p:nvPr/>
        </p:nvSpPr>
        <p:spPr>
          <a:xfrm>
            <a:off x="958850" y="512763"/>
            <a:ext cx="2435225" cy="3984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0" name="Rectangle 9"/>
          <p:cNvSpPr/>
          <p:nvPr/>
        </p:nvSpPr>
        <p:spPr>
          <a:xfrm>
            <a:off x="176213" y="2844800"/>
            <a:ext cx="4325938" cy="115252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1" name="Rectangle 10"/>
          <p:cNvSpPr/>
          <p:nvPr/>
        </p:nvSpPr>
        <p:spPr>
          <a:xfrm>
            <a:off x="103188" y="4248150"/>
            <a:ext cx="3128963" cy="560388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2" name="Rectangle 11"/>
          <p:cNvSpPr/>
          <p:nvPr/>
        </p:nvSpPr>
        <p:spPr>
          <a:xfrm>
            <a:off x="3836988" y="5443538"/>
            <a:ext cx="752475" cy="293688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4" name="Rectangle 13"/>
          <p:cNvSpPr/>
          <p:nvPr/>
        </p:nvSpPr>
        <p:spPr>
          <a:xfrm>
            <a:off x="103188" y="5737225"/>
            <a:ext cx="1917700" cy="29527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18" name="Straight Connector 17"/>
          <p:cNvCxnSpPr/>
          <p:nvPr/>
        </p:nvCxnSpPr>
        <p:spPr>
          <a:xfrm>
            <a:off x="7467600" y="1501775"/>
            <a:ext cx="16827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366250" y="1501775"/>
            <a:ext cx="14827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996613" y="1501775"/>
            <a:ext cx="10223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18188" y="1885950"/>
            <a:ext cx="148113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65613" y="1870075"/>
            <a:ext cx="11811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78238" y="1885950"/>
            <a:ext cx="423863" cy="63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26500" y="5089525"/>
            <a:ext cx="3187700" cy="17780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5" name="Rectangle 24"/>
          <p:cNvSpPr/>
          <p:nvPr/>
        </p:nvSpPr>
        <p:spPr>
          <a:xfrm>
            <a:off x="8816975" y="4660900"/>
            <a:ext cx="3187700" cy="176213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6" name="Rectangle 25"/>
          <p:cNvSpPr/>
          <p:nvPr/>
        </p:nvSpPr>
        <p:spPr>
          <a:xfrm>
            <a:off x="8816975" y="4881563"/>
            <a:ext cx="3187700" cy="176213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7" name="Rectangle 26"/>
          <p:cNvSpPr/>
          <p:nvPr/>
        </p:nvSpPr>
        <p:spPr>
          <a:xfrm>
            <a:off x="8831263" y="5854700"/>
            <a:ext cx="3187700" cy="17780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rgbClr val="14CD68"/>
            </a:gs>
            <a:gs pos="49000">
              <a:srgbClr val="92D05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12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775" y="3175"/>
            <a:ext cx="3676650" cy="2901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4"/>
          <p:cNvPicPr>
            <a:picLocks noChangeAspect="1"/>
          </p:cNvPicPr>
          <p:nvPr/>
        </p:nvPicPr>
        <p:blipFill>
          <a:blip r:embed="rId1"/>
          <a:srcRect l="40454" r="11110" b="56396"/>
          <a:stretch>
            <a:fillRect/>
          </a:stretch>
        </p:blipFill>
        <p:spPr>
          <a:xfrm>
            <a:off x="9474200" y="657225"/>
            <a:ext cx="2127250" cy="135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Text Box 6"/>
          <p:cNvSpPr txBox="1"/>
          <p:nvPr/>
        </p:nvSpPr>
        <p:spPr>
          <a:xfrm>
            <a:off x="4214813" y="2271713"/>
            <a:ext cx="383698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en-US" sz="1400" b="1" u="sng">
                <a:solidFill>
                  <a:schemeClr val="bg1"/>
                </a:solidFill>
                <a:latin typeface="Arial" panose="020B0604020202020204" pitchFamily="34" charset="0"/>
              </a:rPr>
              <a:t>Source:</a:t>
            </a:r>
            <a:r>
              <a:rPr lang="en-IN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</a:rPr>
              <a:t>http://www.pioneeredge.in/e-portals-incursive-plants-invade-indian-soil/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Text Box 7"/>
          <p:cNvSpPr txBox="1"/>
          <p:nvPr/>
        </p:nvSpPr>
        <p:spPr>
          <a:xfrm>
            <a:off x="4295775" y="3175"/>
            <a:ext cx="2778125" cy="4603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/>
            <a:r>
              <a:rPr lang="en-I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Lantana camara</a:t>
            </a:r>
            <a:endParaRPr lang="en-IN" altLang="en-US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126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0" y="3665538"/>
            <a:ext cx="2486025" cy="2538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ight Arrow 10"/>
          <p:cNvSpPr/>
          <p:nvPr/>
        </p:nvSpPr>
        <p:spPr>
          <a:xfrm>
            <a:off x="8051800" y="866775"/>
            <a:ext cx="1317625" cy="492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5128" name="Text Box 11"/>
          <p:cNvSpPr txBox="1"/>
          <p:nvPr/>
        </p:nvSpPr>
        <p:spPr>
          <a:xfrm rot="10800000">
            <a:off x="8369300" y="3667125"/>
            <a:ext cx="1104900" cy="25368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 wrap="square" anchor="t">
            <a:spAutoFit/>
          </a:bodyPr>
          <a:p>
            <a:pPr algn="r"/>
            <a:r>
              <a:rPr lang="en-IN" altLang="en-US" sz="2000" b="1">
                <a:latin typeface="Arial" panose="020B0604020202020204" pitchFamily="34" charset="0"/>
              </a:rPr>
              <a:t>Clevenger Apparatus Hydrodistillation</a:t>
            </a:r>
            <a:endParaRPr lang="en-IN" altLang="en-US" sz="2000" b="1">
              <a:latin typeface="Arial" panose="020B0604020202020204" pitchFamily="34" charset="0"/>
            </a:endParaRPr>
          </a:p>
        </p:txBody>
      </p:sp>
      <p:sp>
        <p:nvSpPr>
          <p:cNvPr id="5129" name="Text Box 22"/>
          <p:cNvSpPr txBox="1"/>
          <p:nvPr/>
        </p:nvSpPr>
        <p:spPr>
          <a:xfrm rot="-5400000">
            <a:off x="10017125" y="4873625"/>
            <a:ext cx="396875" cy="3284538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p>
            <a:pPr algn="ctr"/>
            <a:r>
              <a:rPr lang="en-IN" altLang="en-US" sz="1400" b="1" u="sng">
                <a:latin typeface="Arial" panose="020B0604020202020204" pitchFamily="34" charset="0"/>
              </a:rPr>
              <a:t>Source:</a:t>
            </a:r>
            <a:r>
              <a:rPr lang="en-IN" altLang="en-US" sz="1400" b="1">
                <a:latin typeface="Arial" panose="020B0604020202020204" pitchFamily="34" charset="0"/>
              </a:rPr>
              <a:t> </a:t>
            </a:r>
            <a:r>
              <a:rPr lang="en-US" altLang="zh-CN" sz="1400" b="1">
                <a:latin typeface="Arial" panose="020B0604020202020204" pitchFamily="34" charset="0"/>
              </a:rPr>
              <a:t>Ismaiel, </a:t>
            </a:r>
            <a:r>
              <a:rPr lang="en-IN" altLang="en-US" sz="1400" b="1">
                <a:latin typeface="Arial" panose="020B0604020202020204" pitchFamily="34" charset="0"/>
              </a:rPr>
              <a:t>et al, </a:t>
            </a:r>
            <a:r>
              <a:rPr lang="en-US" altLang="zh-CN" sz="1400" b="1">
                <a:latin typeface="Arial" panose="020B0604020202020204" pitchFamily="34" charset="0"/>
              </a:rPr>
              <a:t>2016</a:t>
            </a:r>
            <a:endParaRPr lang="en-US" altLang="zh-CN" sz="1400" b="1">
              <a:latin typeface="Arial" panose="020B0604020202020204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10504488" y="2016125"/>
            <a:ext cx="427038" cy="1651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pic>
        <p:nvPicPr>
          <p:cNvPr id="5131" name="Picture 24"/>
          <p:cNvPicPr>
            <a:picLocks noChangeAspect="1"/>
          </p:cNvPicPr>
          <p:nvPr/>
        </p:nvPicPr>
        <p:blipFill>
          <a:blip r:embed="rId3"/>
          <a:srcRect l="24100" t="8836" r="17282" b="2295"/>
          <a:stretch>
            <a:fillRect/>
          </a:stretch>
        </p:blipFill>
        <p:spPr>
          <a:xfrm>
            <a:off x="5235575" y="3246438"/>
            <a:ext cx="2073275" cy="2901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Text Box 25"/>
          <p:cNvSpPr txBox="1"/>
          <p:nvPr/>
        </p:nvSpPr>
        <p:spPr>
          <a:xfrm>
            <a:off x="4691063" y="6148388"/>
            <a:ext cx="3678237" cy="736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en-US" sz="1400" b="1" u="sng">
                <a:latin typeface="Arial" panose="020B0604020202020204" pitchFamily="34" charset="0"/>
              </a:rPr>
              <a:t>Source: </a:t>
            </a:r>
            <a:r>
              <a:rPr lang="en-US" altLang="zh-CN" sz="1400" b="1">
                <a:latin typeface="Arial" panose="020B0604020202020204" pitchFamily="34" charset="0"/>
              </a:rPr>
              <a:t>http://www.all4export.com/index.php?route=product/product&amp;product_id=411</a:t>
            </a:r>
            <a:endParaRPr lang="en-US" altLang="zh-CN" sz="1400" b="1">
              <a:latin typeface="Arial" panose="020B0604020202020204" pitchFamily="34" charset="0"/>
            </a:endParaRPr>
          </a:p>
        </p:txBody>
      </p:sp>
      <p:pic>
        <p:nvPicPr>
          <p:cNvPr id="5133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3298825"/>
            <a:ext cx="3346450" cy="284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Up Arrow 28"/>
          <p:cNvSpPr/>
          <p:nvPr/>
        </p:nvSpPr>
        <p:spPr>
          <a:xfrm>
            <a:off x="1627188" y="2819400"/>
            <a:ext cx="404813" cy="42703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5135" name="Text Box 29"/>
          <p:cNvSpPr txBox="1"/>
          <p:nvPr/>
        </p:nvSpPr>
        <p:spPr>
          <a:xfrm>
            <a:off x="2032000" y="5168900"/>
            <a:ext cx="1063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IN" altLang="en-US" b="1">
                <a:latin typeface="Arial" panose="020B0604020202020204" pitchFamily="34" charset="0"/>
              </a:rPr>
              <a:t>GC/MS</a:t>
            </a:r>
            <a:endParaRPr lang="en-IN" altLang="en-US" b="1">
              <a:latin typeface="Arial" panose="020B0604020202020204" pitchFamily="34" charset="0"/>
            </a:endParaRPr>
          </a:p>
        </p:txBody>
      </p:sp>
      <p:sp>
        <p:nvSpPr>
          <p:cNvPr id="5136" name="Text Box 30"/>
          <p:cNvSpPr txBox="1"/>
          <p:nvPr/>
        </p:nvSpPr>
        <p:spPr>
          <a:xfrm>
            <a:off x="-50800" y="6146800"/>
            <a:ext cx="4530725" cy="738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en-US" sz="1400" b="1" u="sng">
                <a:latin typeface="Arial" panose="020B0604020202020204" pitchFamily="34" charset="0"/>
              </a:rPr>
              <a:t>Source: </a:t>
            </a:r>
            <a:r>
              <a:rPr lang="en-US" altLang="zh-CN" sz="1400" b="1">
                <a:latin typeface="Arial" panose="020B0604020202020204" pitchFamily="34" charset="0"/>
              </a:rPr>
              <a:t>https://www.agilent.com/en/products/gas-chromatography-mass-spectrometry-gc-ms/gc-ms-instruments</a:t>
            </a:r>
            <a:endParaRPr lang="en-US" altLang="zh-CN" sz="1400" b="1">
              <a:latin typeface="Arial" panose="020B0604020202020204" pitchFamily="34" charset="0"/>
            </a:endParaRPr>
          </a:p>
        </p:txBody>
      </p:sp>
      <p:pic>
        <p:nvPicPr>
          <p:cNvPr id="5137" name="Picture 31"/>
          <p:cNvPicPr>
            <a:picLocks noChangeAspect="1"/>
          </p:cNvPicPr>
          <p:nvPr/>
        </p:nvPicPr>
        <p:blipFill>
          <a:blip r:embed="rId5"/>
          <a:srcRect l="5219" t="16537" r="18785" b="10168"/>
          <a:stretch>
            <a:fillRect/>
          </a:stretch>
        </p:blipFill>
        <p:spPr>
          <a:xfrm>
            <a:off x="542925" y="315913"/>
            <a:ext cx="2574925" cy="24780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3" name="Right Arrow 32"/>
          <p:cNvSpPr/>
          <p:nvPr/>
        </p:nvSpPr>
        <p:spPr>
          <a:xfrm rot="10800000">
            <a:off x="7308850" y="4557713"/>
            <a:ext cx="930275" cy="3841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5139" name="Text Box 33"/>
          <p:cNvSpPr txBox="1"/>
          <p:nvPr/>
        </p:nvSpPr>
        <p:spPr>
          <a:xfrm>
            <a:off x="914400" y="-114300"/>
            <a:ext cx="1830388" cy="430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IN" altLang="en-US" sz="2200" b="1">
                <a:latin typeface="Arial" panose="020B0604020202020204" pitchFamily="34" charset="0"/>
              </a:rPr>
              <a:t>Profile</a:t>
            </a:r>
            <a:endParaRPr lang="en-IN" altLang="en-US" sz="2200" b="1">
              <a:latin typeface="Arial" panose="020B0604020202020204" pitchFamily="34" charset="0"/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4000500" y="4557713"/>
            <a:ext cx="1123950" cy="3841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WPS Presentation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Default Design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mohan</cp:lastModifiedBy>
  <cp:revision>9</cp:revision>
  <dcterms:created xsi:type="dcterms:W3CDTF">2019-07-17T05:47:20Z</dcterms:created>
  <dcterms:modified xsi:type="dcterms:W3CDTF">2019-07-17T08:03:49Z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