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tiff" ContentType="image/tif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34610" autoAdjust="0"/>
    <p:restoredTop sz="86430" autoAdjust="0"/>
  </p:normalViewPr>
  <p:slideViewPr>
    <p:cSldViewPr snapToGrid="0" snapToObjects="1">
      <p:cViewPr>
        <p:scale>
          <a:sx n="60" d="100"/>
          <a:sy n="60" d="100"/>
        </p:scale>
        <p:origin x="-2736" y="4424"/>
      </p:cViewPr>
      <p:guideLst>
        <p:guide orient="horz" pos="13484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95EB0-CE63-694D-AAF3-FA4D35E1C657}" type="datetimeFigureOut">
              <a:rPr lang="en-US" smtClean="0"/>
              <a:pPr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0CE09-7B4A-6042-B6F8-6009C7314F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401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=.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0CE09-7B4A-6042-B6F8-6009C7314F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992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549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562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5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49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8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78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43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57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77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928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6375-1030-984A-BC9B-F6D70871E3B9}" type="datetimeFigureOut">
              <a:rPr lang="en-US" smtClean="0"/>
              <a:pPr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164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30" Type="http://schemas.openxmlformats.org/officeDocument/2006/relationships/hyperlink" Target="https://orcid.org/0000-0003-3386-3972" TargetMode="External"/><Relationship Id="rId31" Type="http://schemas.openxmlformats.org/officeDocument/2006/relationships/image" Target="../media/image28.png"/><Relationship Id="rId32" Type="http://schemas.openxmlformats.org/officeDocument/2006/relationships/image" Target="../media/image29.png"/><Relationship Id="rId9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8" Type="http://schemas.openxmlformats.org/officeDocument/2006/relationships/image" Target="../media/image6.tiff"/><Relationship Id="rId33" Type="http://schemas.openxmlformats.org/officeDocument/2006/relationships/image" Target="../media/image30.png"/><Relationship Id="rId34" Type="http://schemas.openxmlformats.org/officeDocument/2006/relationships/image" Target="../media/image31.png"/><Relationship Id="rId35" Type="http://schemas.openxmlformats.org/officeDocument/2006/relationships/image" Target="../media/image32.png"/><Relationship Id="rId36" Type="http://schemas.openxmlformats.org/officeDocument/2006/relationships/image" Target="../media/image33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jpe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37" Type="http://schemas.openxmlformats.org/officeDocument/2006/relationships/image" Target="../media/image34.png"/><Relationship Id="rId38" Type="http://schemas.openxmlformats.org/officeDocument/2006/relationships/image" Target="../media/image35.png"/><Relationship Id="rId39" Type="http://schemas.openxmlformats.org/officeDocument/2006/relationships/hyperlink" Target="https://tigr2ess.globalfood.cam.ac.uk/news/adventures-r-reflections-tigr2ess-workshop-r-genomics-and-data-mining" TargetMode="External"/><Relationship Id="rId40" Type="http://schemas.openxmlformats.org/officeDocument/2006/relationships/hyperlink" Target="http://github.com/contentmine" TargetMode="External"/><Relationship Id="rId41" Type="http://schemas.openxmlformats.org/officeDocument/2006/relationships/hyperlink" Target="http://github.com/petermr/normami" TargetMode="External"/><Relationship Id="rId42" Type="http://schemas.openxmlformats.org/officeDocument/2006/relationships/hyperlink" Target="https://www.wikidata.org/wiki/Wikidata:WikiFactMine" TargetMode="External"/><Relationship Id="rId43" Type="http://schemas.openxmlformats.org/officeDocument/2006/relationships/hyperlink" Target="http://www.all4export.com/index.php?route=product/product&amp;product_id=4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9-07-22 at 17.46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15732" y="19729777"/>
            <a:ext cx="10042855" cy="282682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756326" y="19363270"/>
            <a:ext cx="1425029" cy="751687"/>
            <a:chOff x="16473310" y="17943323"/>
            <a:chExt cx="2348090" cy="1462277"/>
          </a:xfrm>
        </p:grpSpPr>
        <p:grpSp>
          <p:nvGrpSpPr>
            <p:cNvPr id="17" name="Group 16"/>
            <p:cNvGrpSpPr/>
            <p:nvPr/>
          </p:nvGrpSpPr>
          <p:grpSpPr>
            <a:xfrm>
              <a:off x="16473310" y="17943323"/>
              <a:ext cx="2348090" cy="1462277"/>
              <a:chOff x="16473310" y="17943323"/>
              <a:chExt cx="2348090" cy="146227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6929100" y="18834100"/>
                <a:ext cx="1892300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473310" y="17943323"/>
                <a:ext cx="2348090" cy="77834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agriculture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10" name="Straight Arrow Connector 9"/>
            <p:cNvCxnSpPr>
              <a:stCxn id="7" idx="2"/>
              <a:endCxn id="3" idx="0"/>
            </p:cNvCxnSpPr>
            <p:nvPr/>
          </p:nvCxnSpPr>
          <p:spPr>
            <a:xfrm>
              <a:off x="17647356" y="18721668"/>
              <a:ext cx="227895" cy="11243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997978" y="19350212"/>
            <a:ext cx="1564622" cy="755408"/>
            <a:chOff x="16840809" y="17936084"/>
            <a:chExt cx="1980591" cy="1469516"/>
          </a:xfrm>
        </p:grpSpPr>
        <p:sp>
          <p:nvSpPr>
            <p:cNvPr id="20" name="Rectangle 19"/>
            <p:cNvSpPr/>
            <p:nvPr/>
          </p:nvSpPr>
          <p:spPr>
            <a:xfrm>
              <a:off x="16840809" y="18834100"/>
              <a:ext cx="1980591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244081" y="17936084"/>
              <a:ext cx="933384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plant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1685230" y="19750323"/>
            <a:ext cx="222231" cy="708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713840" y="19369798"/>
            <a:ext cx="2827793" cy="1042512"/>
            <a:chOff x="16091121" y="17529973"/>
            <a:chExt cx="4124147" cy="2028027"/>
          </a:xfrm>
        </p:grpSpPr>
        <p:sp>
          <p:nvSpPr>
            <p:cNvPr id="30" name="Rectangle 29"/>
            <p:cNvSpPr/>
            <p:nvPr/>
          </p:nvSpPr>
          <p:spPr>
            <a:xfrm>
              <a:off x="17875250" y="18986500"/>
              <a:ext cx="2340018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091121" y="17529973"/>
              <a:ext cx="2348090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terpene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9" name="Straight Arrow Connector 28"/>
          <p:cNvCxnSpPr>
            <a:stCxn id="31" idx="2"/>
            <a:endCxn id="30" idx="0"/>
          </p:cNvCxnSpPr>
          <p:nvPr/>
        </p:nvCxnSpPr>
        <p:spPr>
          <a:xfrm>
            <a:off x="5518845" y="19769908"/>
            <a:ext cx="1220551" cy="348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997974" y="19369798"/>
            <a:ext cx="3483785" cy="1388668"/>
            <a:chOff x="16840810" y="16069185"/>
            <a:chExt cx="4409983" cy="2701414"/>
          </a:xfrm>
        </p:grpSpPr>
        <p:sp>
          <p:nvSpPr>
            <p:cNvPr id="34" name="Rectangle 33"/>
            <p:cNvSpPr/>
            <p:nvPr/>
          </p:nvSpPr>
          <p:spPr>
            <a:xfrm>
              <a:off x="16840810" y="18199099"/>
              <a:ext cx="2548100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673474" y="16069185"/>
              <a:ext cx="1577319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plantpart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5" idx="2"/>
            <a:endCxn id="34" idx="0"/>
          </p:cNvCxnSpPr>
          <p:nvPr/>
        </p:nvCxnSpPr>
        <p:spPr>
          <a:xfrm flipH="1">
            <a:off x="2004444" y="19769909"/>
            <a:ext cx="1854292" cy="6947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Screenshot 2019-07-22 at 17.45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97978" y="17640669"/>
            <a:ext cx="8794242" cy="159947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9074779" y="19387556"/>
            <a:ext cx="2243371" cy="1370910"/>
            <a:chOff x="14704748" y="18569596"/>
            <a:chExt cx="3271807" cy="2666869"/>
          </a:xfrm>
        </p:grpSpPr>
        <p:grpSp>
          <p:nvGrpSpPr>
            <p:cNvPr id="49" name="Group 48"/>
            <p:cNvGrpSpPr/>
            <p:nvPr/>
          </p:nvGrpSpPr>
          <p:grpSpPr>
            <a:xfrm>
              <a:off x="14704748" y="18569596"/>
              <a:ext cx="3271807" cy="2666869"/>
              <a:chOff x="14704748" y="18569596"/>
              <a:chExt cx="3271807" cy="266686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4704748" y="20664965"/>
                <a:ext cx="2180612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5288433" y="18569596"/>
                <a:ext cx="2688122" cy="77834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microorganism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50" name="Straight Arrow Connector 49"/>
            <p:cNvCxnSpPr>
              <a:stCxn id="52" idx="2"/>
              <a:endCxn id="51" idx="0"/>
            </p:cNvCxnSpPr>
            <p:nvPr/>
          </p:nvCxnSpPr>
          <p:spPr>
            <a:xfrm flipH="1">
              <a:off x="15795054" y="19347941"/>
              <a:ext cx="837441" cy="131702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915731" y="20758466"/>
            <a:ext cx="4573671" cy="2265424"/>
            <a:chOff x="17184432" y="24099137"/>
            <a:chExt cx="7536259" cy="4406992"/>
          </a:xfrm>
        </p:grpSpPr>
        <p:grpSp>
          <p:nvGrpSpPr>
            <p:cNvPr id="59" name="Group 58"/>
            <p:cNvGrpSpPr/>
            <p:nvPr/>
          </p:nvGrpSpPr>
          <p:grpSpPr>
            <a:xfrm>
              <a:off x="17184432" y="24099137"/>
              <a:ext cx="7536259" cy="4406992"/>
              <a:chOff x="17031056" y="18777837"/>
              <a:chExt cx="5789624" cy="440699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9078489" y="18777837"/>
                <a:ext cx="3742191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7031056" y="22406484"/>
                <a:ext cx="1754966" cy="77834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enzyme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62" name="Straight Arrow Connector 61"/>
            <p:cNvCxnSpPr>
              <a:stCxn id="61" idx="0"/>
              <a:endCxn id="60" idx="2"/>
            </p:cNvCxnSpPr>
            <p:nvPr/>
          </p:nvCxnSpPr>
          <p:spPr>
            <a:xfrm flipV="1">
              <a:off x="18326638" y="24670637"/>
              <a:ext cx="3958478" cy="305714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878829" y="21408978"/>
            <a:ext cx="2335815" cy="1669549"/>
            <a:chOff x="19265364" y="23576367"/>
            <a:chExt cx="3848835" cy="3247820"/>
          </a:xfrm>
        </p:grpSpPr>
        <p:grpSp>
          <p:nvGrpSpPr>
            <p:cNvPr id="70" name="Group 69"/>
            <p:cNvGrpSpPr/>
            <p:nvPr/>
          </p:nvGrpSpPr>
          <p:grpSpPr>
            <a:xfrm>
              <a:off x="19265364" y="23576367"/>
              <a:ext cx="3848835" cy="3247820"/>
              <a:chOff x="18629710" y="18255067"/>
              <a:chExt cx="2956814" cy="324782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629710" y="18255067"/>
                <a:ext cx="2020517" cy="5715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639969" y="20125817"/>
                <a:ext cx="1946555" cy="137707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>
                    <a:solidFill>
                      <a:srgbClr val="0000FF"/>
                    </a:solidFill>
                  </a:rPr>
                  <a:t>n</a:t>
                </a:r>
                <a:r>
                  <a:rPr lang="en-US" sz="2000" b="1" dirty="0" err="1" smtClean="0">
                    <a:solidFill>
                      <a:srgbClr val="0000FF"/>
                    </a:solidFill>
                  </a:rPr>
                  <a:t>onplant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 species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71" name="Straight Arrow Connector 70"/>
            <p:cNvCxnSpPr>
              <a:stCxn id="73" idx="0"/>
              <a:endCxn id="72" idx="2"/>
            </p:cNvCxnSpPr>
            <p:nvPr/>
          </p:nvCxnSpPr>
          <p:spPr>
            <a:xfrm flipH="1" flipV="1">
              <a:off x="20580401" y="24147868"/>
              <a:ext cx="1266899" cy="129925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655331" y="16905599"/>
            <a:ext cx="11670677" cy="61362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2" name="Group 81"/>
          <p:cNvGrpSpPr/>
          <p:nvPr/>
        </p:nvGrpSpPr>
        <p:grpSpPr>
          <a:xfrm>
            <a:off x="915732" y="17721253"/>
            <a:ext cx="8906634" cy="1518889"/>
            <a:chOff x="19651142" y="18700749"/>
            <a:chExt cx="12989729" cy="2954737"/>
          </a:xfrm>
        </p:grpSpPr>
        <p:sp>
          <p:nvSpPr>
            <p:cNvPr id="84" name="Rectangle 83"/>
            <p:cNvSpPr/>
            <p:nvPr/>
          </p:nvSpPr>
          <p:spPr>
            <a:xfrm>
              <a:off x="19651142" y="18700749"/>
              <a:ext cx="12989729" cy="295473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410124" y="20730372"/>
              <a:ext cx="2950953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bibliography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601747" y="21349934"/>
            <a:ext cx="2024993" cy="1706746"/>
            <a:chOff x="11599399" y="17856750"/>
            <a:chExt cx="2563356" cy="3320180"/>
          </a:xfrm>
        </p:grpSpPr>
        <p:sp>
          <p:nvSpPr>
            <p:cNvPr id="91" name="Rectangle 90"/>
            <p:cNvSpPr/>
            <p:nvPr/>
          </p:nvSpPr>
          <p:spPr>
            <a:xfrm>
              <a:off x="11599399" y="17856750"/>
              <a:ext cx="2563356" cy="5715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1996247" y="20398585"/>
              <a:ext cx="1992656" cy="778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datetime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3" name="Straight Arrow Connector 92"/>
          <p:cNvCxnSpPr>
            <a:stCxn id="92" idx="0"/>
          </p:cNvCxnSpPr>
          <p:nvPr/>
        </p:nvCxnSpPr>
        <p:spPr>
          <a:xfrm flipH="1" flipV="1">
            <a:off x="4481759" y="21401614"/>
            <a:ext cx="220566" cy="12549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48127" y="16944531"/>
            <a:ext cx="7152519" cy="58477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i</a:t>
            </a:r>
            <a:r>
              <a:rPr lang="en-US" sz="3200" b="1" dirty="0" smtClean="0"/>
              <a:t>ngestion + annotation of current articles</a:t>
            </a:r>
            <a:endParaRPr lang="en-US" sz="3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258573" y="2999871"/>
            <a:ext cx="25081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EssoilDB</a:t>
            </a:r>
            <a:r>
              <a:rPr lang="en-US" dirty="0" smtClean="0"/>
              <a:t>: A semantic phytochemical knowledgebase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170368" y="4296591"/>
            <a:ext cx="2525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Vinita Lamba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</a:t>
            </a:r>
            <a:r>
              <a:rPr lang="en-US" sz="4400" dirty="0" err="1"/>
              <a:t>Shruthi</a:t>
            </a:r>
            <a:r>
              <a:rPr lang="en-US" sz="4400" dirty="0"/>
              <a:t> </a:t>
            </a:r>
            <a:r>
              <a:rPr lang="en-US" sz="4400" dirty="0" smtClean="0"/>
              <a:t>M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</a:t>
            </a:r>
            <a:r>
              <a:rPr lang="en-US" sz="4400" dirty="0" smtClean="0"/>
              <a:t>Manish Kumar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</a:t>
            </a:r>
            <a:r>
              <a:rPr lang="en-US" sz="4400" dirty="0" err="1" smtClean="0"/>
              <a:t>Ambarish</a:t>
            </a:r>
            <a:r>
              <a:rPr lang="en-US" sz="4400" dirty="0" smtClean="0"/>
              <a:t> Kumar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</a:t>
            </a:r>
            <a:r>
              <a:rPr lang="en-US" sz="4400" dirty="0" err="1" smtClean="0"/>
              <a:t>Gitanjali</a:t>
            </a:r>
            <a:r>
              <a:rPr lang="en-US" sz="4400" dirty="0" smtClean="0"/>
              <a:t> Yadav</a:t>
            </a:r>
            <a:r>
              <a:rPr lang="en-US" sz="4800" baseline="30000" dirty="0" smtClean="0"/>
              <a:t>1,2</a:t>
            </a:r>
            <a:r>
              <a:rPr lang="en-US" sz="4800" dirty="0" smtClean="0"/>
              <a:t>, </a:t>
            </a:r>
            <a:r>
              <a:rPr lang="en-US" sz="4400" dirty="0" smtClean="0"/>
              <a:t>Peter Murray-Rust</a:t>
            </a:r>
            <a:r>
              <a:rPr lang="en-US" sz="4800" baseline="30000" dirty="0" smtClean="0"/>
              <a:t>2,3, a</a:t>
            </a:r>
          </a:p>
          <a:p>
            <a:pPr algn="ctr"/>
            <a:r>
              <a:rPr lang="en-US" sz="3600" baseline="30000" dirty="0" smtClean="0"/>
              <a:t>1 </a:t>
            </a:r>
            <a:r>
              <a:rPr lang="en-US" sz="3600" dirty="0" smtClean="0"/>
              <a:t>National Institute of Plant Genome Research, New Delhi, IN; </a:t>
            </a:r>
            <a:r>
              <a:rPr lang="en-US" sz="3600" baseline="30000" dirty="0" smtClean="0"/>
              <a:t>2 </a:t>
            </a:r>
            <a:r>
              <a:rPr lang="en-US" sz="3600" dirty="0" smtClean="0"/>
              <a:t>University of Cambridge, UK;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ContentMine Ltd, Cambridge, UK</a:t>
            </a:r>
            <a:endParaRPr lang="en-US" sz="3600" baseline="30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6703813" y="18274526"/>
            <a:ext cx="2840860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Location </a:t>
            </a:r>
            <a:r>
              <a:rPr lang="en-US" sz="1800" i="1" dirty="0" smtClean="0"/>
              <a:t>(500)</a:t>
            </a:r>
            <a:endParaRPr lang="en-US" sz="1800" i="1" dirty="0"/>
          </a:p>
        </p:txBody>
      </p:sp>
      <p:cxnSp>
        <p:nvCxnSpPr>
          <p:cNvPr id="110" name="Elbow Connector 109"/>
          <p:cNvCxnSpPr>
            <a:stCxn id="144" idx="1"/>
            <a:endCxn id="123" idx="3"/>
          </p:cNvCxnSpPr>
          <p:nvPr/>
        </p:nvCxnSpPr>
        <p:spPr>
          <a:xfrm rot="10800000" flipV="1">
            <a:off x="19647612" y="19070264"/>
            <a:ext cx="763234" cy="118737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6699703" y="19107629"/>
            <a:ext cx="2730079" cy="1025715"/>
            <a:chOff x="2640020" y="1203231"/>
            <a:chExt cx="1432934" cy="577148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48" name="Group 147"/>
            <p:cNvGrpSpPr/>
            <p:nvPr/>
          </p:nvGrpSpPr>
          <p:grpSpPr>
            <a:xfrm>
              <a:off x="2640020" y="1203231"/>
              <a:ext cx="1432934" cy="577148"/>
              <a:chOff x="2640022" y="1203231"/>
              <a:chExt cx="749349" cy="577148"/>
            </a:xfrm>
            <a:grpFill/>
          </p:grpSpPr>
          <p:sp>
            <p:nvSpPr>
              <p:cNvPr id="150" name="TextBox 149"/>
              <p:cNvSpPr txBox="1"/>
              <p:nvPr/>
            </p:nvSpPr>
            <p:spPr>
              <a:xfrm>
                <a:off x="2640022" y="1203231"/>
                <a:ext cx="749349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/>
                  <a:t>p</a:t>
                </a:r>
                <a:r>
                  <a:rPr lang="en-US" sz="1800" b="1" dirty="0" smtClean="0"/>
                  <a:t>lant </a:t>
                </a:r>
                <a:r>
                  <a:rPr lang="en-US" sz="1800" i="1" dirty="0" smtClean="0"/>
                  <a:t>(1860)</a:t>
                </a:r>
                <a:endParaRPr lang="en-US" sz="1800" i="1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647770" y="1572564"/>
                <a:ext cx="741601" cy="20781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rgbClr val="FF0000"/>
                    </a:solidFill>
                  </a:rPr>
                  <a:t>GBIF TRNS</a:t>
                </a:r>
              </a:p>
            </p:txBody>
          </p:sp>
        </p:grpSp>
        <p:pic>
          <p:nvPicPr>
            <p:cNvPr id="149" name="Picture 148" descr="Screenshot 2019-07-22 at 11.43.2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3796951" y="1330546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12" name="Picture 111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9223109" y="18522400"/>
            <a:ext cx="321564" cy="293417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24856010" y="20714203"/>
            <a:ext cx="3443183" cy="1025715"/>
            <a:chOff x="2640022" y="1203229"/>
            <a:chExt cx="769328" cy="57714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6" name="TextBox 145"/>
            <p:cNvSpPr txBox="1"/>
            <p:nvPr/>
          </p:nvSpPr>
          <p:spPr>
            <a:xfrm>
              <a:off x="2640022" y="1203229"/>
              <a:ext cx="749349" cy="369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compound </a:t>
              </a:r>
              <a:r>
                <a:rPr lang="en-US" sz="1800" i="1" dirty="0" smtClean="0"/>
                <a:t>(7500)</a:t>
              </a:r>
              <a:endParaRPr lang="en-US" sz="1800" i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640024" y="1572561"/>
              <a:ext cx="769326" cy="207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solidFill>
                    <a:srgbClr val="FF0000"/>
                  </a:solidFill>
                </a:rPr>
                <a:t>Pubchem</a:t>
              </a:r>
              <a:r>
                <a:rPr lang="en-US" sz="1800" i="1" dirty="0" smtClean="0"/>
                <a:t> </a:t>
              </a:r>
              <a:r>
                <a:rPr lang="en-US" sz="1800" i="1" dirty="0" smtClean="0">
                  <a:solidFill>
                    <a:srgbClr val="FF0000"/>
                  </a:solidFill>
                </a:rPr>
                <a:t>OPSIN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0410846" y="18885601"/>
            <a:ext cx="2703637" cy="997914"/>
            <a:chOff x="20410846" y="18885601"/>
            <a:chExt cx="2703637" cy="997914"/>
          </a:xfrm>
        </p:grpSpPr>
        <p:sp>
          <p:nvSpPr>
            <p:cNvPr id="144" name="TextBox 143"/>
            <p:cNvSpPr txBox="1"/>
            <p:nvPr/>
          </p:nvSpPr>
          <p:spPr>
            <a:xfrm>
              <a:off x="20410846" y="18885601"/>
              <a:ext cx="2703637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Profile</a:t>
              </a:r>
              <a:endParaRPr lang="en-US" sz="18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0410852" y="19237183"/>
              <a:ext cx="2703631" cy="646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/>
                <a:t>Compounds emitted in single experiment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4929624" y="19485139"/>
            <a:ext cx="2703637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measurement</a:t>
            </a:r>
            <a:endParaRPr lang="en-US" sz="1800" b="1" dirty="0"/>
          </a:p>
        </p:txBody>
      </p:sp>
      <p:cxnSp>
        <p:nvCxnSpPr>
          <p:cNvPr id="117" name="Elbow Connector 116"/>
          <p:cNvCxnSpPr>
            <a:stCxn id="144" idx="3"/>
            <a:endCxn id="116" idx="1"/>
          </p:cNvCxnSpPr>
          <p:nvPr/>
        </p:nvCxnSpPr>
        <p:spPr>
          <a:xfrm>
            <a:off x="23114483" y="19070264"/>
            <a:ext cx="1815141" cy="743065"/>
          </a:xfrm>
          <a:prstGeom prst="bentConnector3">
            <a:avLst>
              <a:gd name="adj1" fmla="val 61195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6722129" y="20612326"/>
            <a:ext cx="2266441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plantpart</a:t>
            </a:r>
            <a:endParaRPr lang="en-US" sz="1800" b="1" dirty="0"/>
          </a:p>
        </p:txBody>
      </p:sp>
      <p:cxnSp>
        <p:nvCxnSpPr>
          <p:cNvPr id="119" name="Elbow Connector 118"/>
          <p:cNvCxnSpPr>
            <a:stCxn id="145" idx="3"/>
            <a:endCxn id="146" idx="1"/>
          </p:cNvCxnSpPr>
          <p:nvPr/>
        </p:nvCxnSpPr>
        <p:spPr>
          <a:xfrm>
            <a:off x="23114483" y="19560349"/>
            <a:ext cx="1741527" cy="148204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6757824" y="17456983"/>
            <a:ext cx="242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Independent</a:t>
            </a:r>
          </a:p>
          <a:p>
            <a:r>
              <a:rPr lang="en-US" sz="1800" dirty="0" smtClean="0"/>
              <a:t>variables</a:t>
            </a:r>
            <a:endParaRPr lang="en-US" sz="1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6735639" y="21544314"/>
            <a:ext cx="1998955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1" dirty="0"/>
              <a:t>d</a:t>
            </a:r>
            <a:r>
              <a:rPr lang="en-US" sz="1800" b="1" i="1" dirty="0" smtClean="0"/>
              <a:t>ate-time</a:t>
            </a:r>
            <a:endParaRPr lang="en-US" sz="1800" b="1" i="1" dirty="0"/>
          </a:p>
        </p:txBody>
      </p:sp>
      <p:sp>
        <p:nvSpPr>
          <p:cNvPr id="123" name="Rectangle 122"/>
          <p:cNvSpPr/>
          <p:nvPr/>
        </p:nvSpPr>
        <p:spPr>
          <a:xfrm>
            <a:off x="16661299" y="17343358"/>
            <a:ext cx="2986313" cy="5828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4" name="TextBox 123"/>
          <p:cNvSpPr txBox="1"/>
          <p:nvPr/>
        </p:nvSpPr>
        <p:spPr>
          <a:xfrm>
            <a:off x="16735639" y="22441492"/>
            <a:ext cx="1998955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conditions</a:t>
            </a:r>
            <a:endParaRPr lang="en-US" sz="1800" b="1" dirty="0"/>
          </a:p>
        </p:txBody>
      </p:sp>
      <p:pic>
        <p:nvPicPr>
          <p:cNvPr id="126" name="Picture 125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8522835" y="20844484"/>
            <a:ext cx="387344" cy="293417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24964905" y="18498056"/>
            <a:ext cx="2266441" cy="656379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8" name="TextBox 137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extraction </a:t>
              </a:r>
              <a:endParaRPr lang="en-US" sz="1800" b="1" dirty="0"/>
            </a:p>
          </p:txBody>
        </p:sp>
        <p:pic>
          <p:nvPicPr>
            <p:cNvPr id="139" name="Picture 138" descr="Screenshot 2019-07-22 at 11.43.2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28" name="Picture 127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7231344" y="19725159"/>
            <a:ext cx="321564" cy="293417"/>
          </a:xfrm>
          <a:prstGeom prst="rect">
            <a:avLst/>
          </a:prstGeom>
        </p:spPr>
      </p:pic>
      <p:cxnSp>
        <p:nvCxnSpPr>
          <p:cNvPr id="129" name="Elbow Connector 128"/>
          <p:cNvCxnSpPr>
            <a:stCxn id="144" idx="3"/>
            <a:endCxn id="138" idx="1"/>
          </p:cNvCxnSpPr>
          <p:nvPr/>
        </p:nvCxnSpPr>
        <p:spPr>
          <a:xfrm flipV="1">
            <a:off x="23114483" y="18826246"/>
            <a:ext cx="1850422" cy="244018"/>
          </a:xfrm>
          <a:prstGeom prst="bentConnector3">
            <a:avLst>
              <a:gd name="adj1" fmla="val 5823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24892965" y="16686980"/>
            <a:ext cx="3432723" cy="656379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6" name="TextBox 135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Bibliography </a:t>
              </a:r>
              <a:r>
                <a:rPr lang="en-US" sz="1800" i="1" dirty="0" smtClean="0"/>
                <a:t>(1600) </a:t>
              </a:r>
              <a:endParaRPr lang="en-US" sz="1800" i="1" dirty="0"/>
            </a:p>
          </p:txBody>
        </p:sp>
        <p:pic>
          <p:nvPicPr>
            <p:cNvPr id="137" name="Picture 136" descr="Screenshot 2019-07-22 at 11.43.2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cxnSp>
        <p:nvCxnSpPr>
          <p:cNvPr id="131" name="Elbow Connector 130"/>
          <p:cNvCxnSpPr>
            <a:stCxn id="144" idx="3"/>
            <a:endCxn id="136" idx="1"/>
          </p:cNvCxnSpPr>
          <p:nvPr/>
        </p:nvCxnSpPr>
        <p:spPr>
          <a:xfrm flipV="1">
            <a:off x="23114483" y="17015170"/>
            <a:ext cx="1778482" cy="20550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4951563" y="17343359"/>
            <a:ext cx="332982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solidFill>
                  <a:srgbClr val="FF0000"/>
                </a:solidFill>
              </a:rPr>
              <a:t>Crossref</a:t>
            </a:r>
            <a:r>
              <a:rPr lang="en-US" sz="1800" i="1" dirty="0" smtClean="0">
                <a:solidFill>
                  <a:srgbClr val="FF0000"/>
                </a:solidFill>
              </a:rPr>
              <a:t>   </a:t>
            </a:r>
            <a:r>
              <a:rPr lang="en-US" sz="1800" i="1" dirty="0" err="1" smtClean="0">
                <a:solidFill>
                  <a:srgbClr val="FF0000"/>
                </a:solidFill>
              </a:rPr>
              <a:t>Unpaywall</a:t>
            </a:r>
            <a:endParaRPr lang="en-US" sz="1800" i="1" dirty="0" smtClean="0">
              <a:solidFill>
                <a:srgbClr val="FF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0220056" y="22076990"/>
            <a:ext cx="6479781" cy="2585323"/>
            <a:chOff x="19530764" y="23205105"/>
            <a:chExt cx="6479781" cy="2585323"/>
          </a:xfrm>
        </p:grpSpPr>
        <p:sp>
          <p:nvSpPr>
            <p:cNvPr id="134" name="TextBox 133"/>
            <p:cNvSpPr txBox="1"/>
            <p:nvPr/>
          </p:nvSpPr>
          <p:spPr>
            <a:xfrm>
              <a:off x="19530764" y="23205105"/>
              <a:ext cx="6479781" cy="258532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 err="1" smtClean="0"/>
                <a:t>Wikifactmine</a:t>
              </a:r>
              <a:r>
                <a:rPr lang="en-US" sz="1800" b="1" dirty="0" smtClean="0"/>
                <a:t> Dictionaries </a:t>
              </a:r>
              <a:r>
                <a:rPr lang="en-US" sz="1800" i="1" dirty="0" smtClean="0"/>
                <a:t>(20+)</a:t>
              </a:r>
            </a:p>
            <a:p>
              <a:endParaRPr lang="en-US" sz="1800" i="1" dirty="0" smtClean="0"/>
            </a:p>
            <a:p>
              <a:r>
                <a:rPr lang="en-US" sz="1800" i="1" dirty="0" smtClean="0"/>
                <a:t>Easily created by </a:t>
              </a:r>
              <a:r>
                <a:rPr lang="en-US" sz="1800" i="1" dirty="0" err="1" smtClean="0"/>
                <a:t>dataminers</a:t>
              </a:r>
              <a:r>
                <a:rPr lang="en-US" sz="1800" i="1" dirty="0" smtClean="0"/>
                <a:t> from selected Wikipedia/Wikidata entries, such as </a:t>
              </a:r>
              <a:r>
                <a:rPr lang="en-US" sz="1800" b="1" i="1" dirty="0" smtClean="0"/>
                <a:t>crops, funders, government, habitat, invasive species, organisms, pests, pollinators, soil types, viruses</a:t>
              </a:r>
              <a:r>
                <a:rPr lang="mr-IN" sz="1800" b="1" i="1" dirty="0" smtClean="0"/>
                <a:t>…</a:t>
              </a:r>
              <a:r>
                <a:rPr lang="en-GB" sz="1800" b="1" i="1" dirty="0" smtClean="0"/>
                <a:t>mono-, di-, </a:t>
              </a:r>
              <a:r>
                <a:rPr lang="en-GB" sz="1800" b="1" i="1" dirty="0" err="1" smtClean="0"/>
                <a:t>triterpenes</a:t>
              </a:r>
              <a:r>
                <a:rPr lang="en-GB" sz="1800" i="1" dirty="0" smtClean="0"/>
                <a:t>, </a:t>
              </a:r>
            </a:p>
            <a:p>
              <a:endParaRPr lang="en-GB" sz="1800" i="1" dirty="0"/>
            </a:p>
            <a:p>
              <a:endParaRPr lang="en-GB" sz="1800" i="1" dirty="0" smtClean="0"/>
            </a:p>
            <a:p>
              <a:endParaRPr lang="en-US" sz="1800" i="1" dirty="0" smtClean="0"/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326" y="24788851"/>
              <a:ext cx="814792" cy="95771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35" name="TextBox 134"/>
          <p:cNvSpPr txBox="1"/>
          <p:nvPr/>
        </p:nvSpPr>
        <p:spPr>
          <a:xfrm>
            <a:off x="20739898" y="16837112"/>
            <a:ext cx="2755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EssoilDB</a:t>
            </a:r>
            <a:r>
              <a:rPr lang="en-US" sz="4000" b="1" dirty="0" smtClean="0"/>
              <a:t> 2.0</a:t>
            </a:r>
            <a:endParaRPr lang="en-US" sz="4000" b="1" dirty="0"/>
          </a:p>
        </p:txBody>
      </p:sp>
      <p:sp>
        <p:nvSpPr>
          <p:cNvPr id="156" name="Rectangle 155"/>
          <p:cNvSpPr/>
          <p:nvPr/>
        </p:nvSpPr>
        <p:spPr>
          <a:xfrm>
            <a:off x="16106785" y="16593588"/>
            <a:ext cx="13858602" cy="902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2326008" y="22669218"/>
            <a:ext cx="3785136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486693" y="22392947"/>
            <a:ext cx="1306367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populate</a:t>
            </a:r>
            <a:endParaRPr lang="en-US" sz="2400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12275219" y="17147121"/>
            <a:ext cx="3871105" cy="637358"/>
            <a:chOff x="12326008" y="10487516"/>
            <a:chExt cx="3624356" cy="461665"/>
          </a:xfrm>
        </p:grpSpPr>
        <p:cxnSp>
          <p:nvCxnSpPr>
            <p:cNvPr id="163" name="Straight Arrow Connector 162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Check semantics</a:t>
              </a:r>
              <a:endParaRPr lang="en-US" sz="2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2275218" y="18146173"/>
            <a:ext cx="3871105" cy="660696"/>
            <a:chOff x="12326008" y="10487516"/>
            <a:chExt cx="3624356" cy="461665"/>
          </a:xfrm>
        </p:grpSpPr>
        <p:cxnSp>
          <p:nvCxnSpPr>
            <p:cNvPr id="170" name="Straight Arrow Connector 169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disambiguate</a:t>
              </a:r>
              <a:endParaRPr lang="en-US" sz="24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2275218" y="19156723"/>
            <a:ext cx="3871105" cy="606657"/>
            <a:chOff x="12326008" y="10487516"/>
            <a:chExt cx="3624356" cy="461665"/>
          </a:xfrm>
        </p:grpSpPr>
        <p:cxnSp>
          <p:nvCxnSpPr>
            <p:cNvPr id="174" name="Straight Arrow Connector 173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normalize</a:t>
              </a:r>
              <a:endParaRPr lang="en-US" sz="2400" dirty="0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6629516" y="23995820"/>
            <a:ext cx="249862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EssoilDB</a:t>
            </a:r>
            <a:r>
              <a:rPr lang="en-US" sz="3600" b="1" dirty="0" smtClean="0"/>
              <a:t> 1.0</a:t>
            </a:r>
            <a:endParaRPr lang="en-US" sz="3600" b="1" dirty="0"/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9074779" y="24318986"/>
            <a:ext cx="7036365" cy="62009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443203" y="24150162"/>
            <a:ext cx="6253183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Syntax, spelling, semantics, disambiguate, link 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16063" y="29542825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7"/>
          <a:srcRect l="15399" t="28808" r="39699" b="16589"/>
          <a:stretch>
            <a:fillRect/>
          </a:stretch>
        </p:blipFill>
        <p:spPr>
          <a:xfrm>
            <a:off x="1468359" y="33121946"/>
            <a:ext cx="1667511" cy="163322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2919" y="30412399"/>
            <a:ext cx="2051686" cy="1878967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57" name="Text Box 9"/>
          <p:cNvSpPr txBox="1"/>
          <p:nvPr/>
        </p:nvSpPr>
        <p:spPr>
          <a:xfrm>
            <a:off x="307712" y="38289785"/>
            <a:ext cx="518168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 smtClean="0"/>
              <a:t>Common </a:t>
            </a:r>
            <a:r>
              <a:rPr lang="en-US" sz="2800" b="1" dirty="0" smtClean="0"/>
              <a:t>plant-parts</a:t>
            </a:r>
            <a:r>
              <a:rPr lang="en-US" sz="2800" dirty="0" smtClean="0"/>
              <a:t> Lantana </a:t>
            </a:r>
            <a:endParaRPr lang="en-US" sz="2800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9"/>
          <a:srcRect r="17990" b="4930"/>
          <a:stretch>
            <a:fillRect/>
          </a:stretch>
        </p:blipFill>
        <p:spPr>
          <a:xfrm>
            <a:off x="1685230" y="35570381"/>
            <a:ext cx="1613813" cy="1719310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5955361" y="26455393"/>
            <a:ext cx="16443696" cy="83099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Knowledge Components in </a:t>
            </a:r>
            <a:r>
              <a:rPr lang="en-US" sz="4800" dirty="0" err="1" smtClean="0"/>
              <a:t>EssoilDB</a:t>
            </a:r>
            <a:r>
              <a:rPr lang="en-US" sz="4800" dirty="0" smtClean="0"/>
              <a:t> 2.0 (illustrated by </a:t>
            </a:r>
            <a:r>
              <a:rPr lang="en-US" sz="4800" i="1" dirty="0" smtClean="0"/>
              <a:t>L. </a:t>
            </a:r>
            <a:r>
              <a:rPr lang="en-US" sz="4800" i="1" dirty="0" err="1" smtClean="0"/>
              <a:t>camara</a:t>
            </a:r>
            <a:r>
              <a:rPr lang="en-US" sz="4800" i="1" dirty="0" smtClean="0"/>
              <a:t>)</a:t>
            </a:r>
            <a:endParaRPr lang="en-US" sz="4800" i="1" dirty="0"/>
          </a:p>
        </p:txBody>
      </p:sp>
      <p:pic>
        <p:nvPicPr>
          <p:cNvPr id="274" name="Picture 273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7694961" y="20960145"/>
            <a:ext cx="321564" cy="293417"/>
          </a:xfrm>
          <a:prstGeom prst="rect">
            <a:avLst/>
          </a:prstGeom>
        </p:spPr>
      </p:pic>
      <p:sp>
        <p:nvSpPr>
          <p:cNvPr id="276" name="TextBox 275"/>
          <p:cNvSpPr txBox="1"/>
          <p:nvPr/>
        </p:nvSpPr>
        <p:spPr>
          <a:xfrm>
            <a:off x="20537584" y="36709559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25753774" y="24838180"/>
            <a:ext cx="4154196" cy="746946"/>
            <a:chOff x="25753774" y="24838180"/>
            <a:chExt cx="4154196" cy="746946"/>
          </a:xfrm>
        </p:grpSpPr>
        <p:grpSp>
          <p:nvGrpSpPr>
            <p:cNvPr id="307" name="Group 306"/>
            <p:cNvGrpSpPr/>
            <p:nvPr/>
          </p:nvGrpSpPr>
          <p:grpSpPr>
            <a:xfrm>
              <a:off x="26475247" y="24838180"/>
              <a:ext cx="3432723" cy="427684"/>
              <a:chOff x="4839793" y="618379"/>
              <a:chExt cx="1432934" cy="2406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08" name="TextBox 307"/>
              <p:cNvSpPr txBox="1"/>
              <p:nvPr/>
            </p:nvSpPr>
            <p:spPr>
              <a:xfrm>
                <a:off x="4839793" y="618379"/>
                <a:ext cx="1432934" cy="2078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Table</a:t>
                </a:r>
                <a:r>
                  <a:rPr lang="en-US" sz="1800" i="1" dirty="0" smtClean="0"/>
                  <a:t>(count) </a:t>
                </a:r>
                <a:endParaRPr lang="en-US" sz="1800" i="1" dirty="0"/>
              </a:p>
            </p:txBody>
          </p:sp>
          <p:pic>
            <p:nvPicPr>
              <p:cNvPr id="309" name="Picture 308" descr="Screenshot 2019-07-22 at 11.43.2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6010384" y="693929"/>
                <a:ext cx="203305" cy="165100"/>
              </a:xfrm>
              <a:prstGeom prst="rect">
                <a:avLst/>
              </a:prstGeom>
              <a:grpFill/>
            </p:spPr>
          </p:pic>
        </p:grpSp>
        <p:sp>
          <p:nvSpPr>
            <p:cNvPr id="310" name="TextBox 309"/>
            <p:cNvSpPr txBox="1"/>
            <p:nvPr/>
          </p:nvSpPr>
          <p:spPr>
            <a:xfrm>
              <a:off x="26475247" y="25207511"/>
              <a:ext cx="3413172" cy="377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solidFill>
                    <a:srgbClr val="FF0000"/>
                  </a:solidFill>
                </a:rPr>
                <a:t>Open lookup/disambiguation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753774" y="24945899"/>
              <a:ext cx="697627" cy="523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key</a:t>
              </a:r>
              <a:endParaRPr lang="en-US" sz="2800" dirty="0"/>
            </a:p>
          </p:txBody>
        </p:sp>
      </p:grpSp>
      <p:sp>
        <p:nvSpPr>
          <p:cNvPr id="315" name="Rectangle 314"/>
          <p:cNvSpPr/>
          <p:nvPr/>
        </p:nvSpPr>
        <p:spPr>
          <a:xfrm>
            <a:off x="11971850" y="39348423"/>
            <a:ext cx="419556" cy="6380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37520" y="30123476"/>
            <a:ext cx="6849496" cy="7394036"/>
            <a:chOff x="4503137" y="18026710"/>
            <a:chExt cx="8279574" cy="9018984"/>
          </a:xfrm>
        </p:grpSpPr>
        <p:sp>
          <p:nvSpPr>
            <p:cNvPr id="172" name="Text Box 11"/>
            <p:cNvSpPr txBox="1"/>
            <p:nvPr/>
          </p:nvSpPr>
          <p:spPr>
            <a:xfrm rot="16200000">
              <a:off x="8158548" y="18325534"/>
              <a:ext cx="2027240" cy="1429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pPr algn="r"/>
              <a:r>
                <a:rPr lang="en-IN" altLang="en-US" sz="1600" dirty="0" smtClean="0">
                  <a:latin typeface="Courier New"/>
                  <a:cs typeface="Courier New"/>
                </a:rPr>
                <a:t>Clevger Apparatus Hydrodistillation </a:t>
              </a:r>
              <a:r>
                <a:rPr lang="en-IN" altLang="en-US" sz="1600" baseline="30000" dirty="0" smtClean="0">
                  <a:latin typeface="Courier New"/>
                  <a:cs typeface="Courier New"/>
                </a:rPr>
                <a:t>[1]</a:t>
              </a:r>
              <a:endParaRPr lang="en-IN" altLang="en-US" sz="1600" baseline="30000" dirty="0">
                <a:latin typeface="Courier New"/>
                <a:cs typeface="Courier New"/>
              </a:endParaRPr>
            </a:p>
          </p:txBody>
        </p:sp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10"/>
            <a:srcRect l="631" t="-409" r="675" b="4410"/>
            <a:stretch>
              <a:fillRect/>
            </a:stretch>
          </p:blipFill>
          <p:spPr>
            <a:xfrm>
              <a:off x="4503137" y="18463475"/>
              <a:ext cx="8279574" cy="8582219"/>
            </a:xfrm>
            <a:prstGeom prst="ellipse">
              <a:avLst/>
            </a:prstGeom>
            <a:ln w="38100">
              <a:solidFill>
                <a:schemeClr val="accent4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82" name="Text Box 21"/>
            <p:cNvSpPr txBox="1"/>
            <p:nvPr/>
          </p:nvSpPr>
          <p:spPr>
            <a:xfrm rot="10800000">
              <a:off x="8140201" y="19069150"/>
              <a:ext cx="520850" cy="24155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β-</a:t>
              </a:r>
              <a:r>
                <a:rPr lang="en-US" sz="1600" b="1" dirty="0" err="1">
                  <a:latin typeface="Courier New"/>
                  <a:cs typeface="Courier New"/>
                </a:rPr>
                <a:t>caryophyllene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85" name="Text Box 22"/>
            <p:cNvSpPr txBox="1"/>
            <p:nvPr/>
          </p:nvSpPr>
          <p:spPr>
            <a:xfrm rot="12000000">
              <a:off x="9095653" y="19286906"/>
              <a:ext cx="520850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α-humulene</a:t>
              </a:r>
            </a:p>
          </p:txBody>
        </p:sp>
        <p:sp>
          <p:nvSpPr>
            <p:cNvPr id="188" name="Text Box 24"/>
            <p:cNvSpPr txBox="1"/>
            <p:nvPr/>
          </p:nvSpPr>
          <p:spPr>
            <a:xfrm rot="13260000">
              <a:off x="10036663" y="19604489"/>
              <a:ext cx="520850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en-US" sz="1600" b="1">
                <a:latin typeface="Courier New"/>
                <a:cs typeface="Courier New"/>
              </a:endParaRPr>
            </a:p>
          </p:txBody>
        </p:sp>
        <p:sp>
          <p:nvSpPr>
            <p:cNvPr id="189" name="Text Box 35"/>
            <p:cNvSpPr txBox="1"/>
            <p:nvPr/>
          </p:nvSpPr>
          <p:spPr>
            <a:xfrm rot="13140000">
              <a:off x="10075368" y="19357250"/>
              <a:ext cx="520850" cy="25077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Courier New"/>
                  <a:cs typeface="Courier New"/>
                </a:rPr>
                <a:t>ge</a:t>
              </a:r>
              <a:r>
                <a:rPr lang="en-IN" altLang="en-US" sz="1600" b="1">
                  <a:latin typeface="Courier New"/>
                  <a:cs typeface="Courier New"/>
                </a:rPr>
                <a:t>rmacrene D</a:t>
              </a:r>
            </a:p>
          </p:txBody>
        </p:sp>
        <p:sp>
          <p:nvSpPr>
            <p:cNvPr id="190" name="Text Box 43"/>
            <p:cNvSpPr txBox="1"/>
            <p:nvPr/>
          </p:nvSpPr>
          <p:spPr>
            <a:xfrm rot="20760000">
              <a:off x="10470536" y="21412572"/>
              <a:ext cx="1549363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>
                  <a:latin typeface="Courier New"/>
                  <a:cs typeface="Courier New"/>
                </a:rPr>
                <a:t>davanone</a:t>
              </a:r>
            </a:p>
          </p:txBody>
        </p:sp>
        <p:sp>
          <p:nvSpPr>
            <p:cNvPr id="191" name="Text Box 46"/>
            <p:cNvSpPr txBox="1"/>
            <p:nvPr/>
          </p:nvSpPr>
          <p:spPr>
            <a:xfrm>
              <a:off x="10122906" y="22559152"/>
              <a:ext cx="2234762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>
                <a:latin typeface="Courier New"/>
                <a:cs typeface="Courier New"/>
              </a:endParaRPr>
            </a:p>
          </p:txBody>
        </p:sp>
        <p:sp>
          <p:nvSpPr>
            <p:cNvPr id="193" name="Text Box 47"/>
            <p:cNvSpPr txBox="1"/>
            <p:nvPr/>
          </p:nvSpPr>
          <p:spPr>
            <a:xfrm>
              <a:off x="9887015" y="22457225"/>
              <a:ext cx="2756573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Courier New"/>
                  <a:cs typeface="Courier New"/>
                </a:rPr>
                <a:t>γ-curcumene</a:t>
              </a:r>
            </a:p>
          </p:txBody>
        </p:sp>
        <p:sp>
          <p:nvSpPr>
            <p:cNvPr id="194" name="Text Box 48"/>
            <p:cNvSpPr txBox="1"/>
            <p:nvPr/>
          </p:nvSpPr>
          <p:spPr>
            <a:xfrm rot="1140000">
              <a:off x="9833703" y="23452828"/>
              <a:ext cx="2234762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>
                <a:latin typeface="Courier New"/>
                <a:cs typeface="Courier New"/>
              </a:endParaRPr>
            </a:p>
          </p:txBody>
        </p:sp>
        <p:sp>
          <p:nvSpPr>
            <p:cNvPr id="195" name="Text Box 52"/>
            <p:cNvSpPr txBox="1"/>
            <p:nvPr/>
          </p:nvSpPr>
          <p:spPr>
            <a:xfrm rot="3540000">
              <a:off x="8760728" y="24815982"/>
              <a:ext cx="1493969" cy="40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>
                  <a:latin typeface="Courier New"/>
                  <a:cs typeface="Courier New"/>
                </a:rPr>
                <a:t>sabinene</a:t>
              </a:r>
            </a:p>
          </p:txBody>
        </p:sp>
        <p:sp>
          <p:nvSpPr>
            <p:cNvPr id="196" name="Text Box 53"/>
            <p:cNvSpPr txBox="1"/>
            <p:nvPr/>
          </p:nvSpPr>
          <p:spPr>
            <a:xfrm rot="1080000">
              <a:off x="9765418" y="23449037"/>
              <a:ext cx="1827612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Courier New"/>
                  <a:cs typeface="Courier New"/>
                </a:rPr>
                <a:t>β-elemene</a:t>
              </a:r>
            </a:p>
          </p:txBody>
        </p:sp>
        <p:sp>
          <p:nvSpPr>
            <p:cNvPr id="197" name="Text Box 54"/>
            <p:cNvSpPr txBox="1"/>
            <p:nvPr/>
          </p:nvSpPr>
          <p:spPr>
            <a:xfrm rot="2400000">
              <a:off x="9576998" y="24443475"/>
              <a:ext cx="1903930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Courier New"/>
                  <a:cs typeface="Courier New"/>
                </a:rPr>
                <a:t>γ-cadinene</a:t>
              </a:r>
            </a:p>
          </p:txBody>
        </p:sp>
        <p:sp>
          <p:nvSpPr>
            <p:cNvPr id="198" name="Text Box 55"/>
            <p:cNvSpPr txBox="1"/>
            <p:nvPr/>
          </p:nvSpPr>
          <p:spPr>
            <a:xfrm>
              <a:off x="8335203" y="24382073"/>
              <a:ext cx="520850" cy="23127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1-octen</a:t>
              </a:r>
              <a:r>
                <a:rPr lang="en-IN" altLang="en-US" sz="1600" b="1" dirty="0">
                  <a:latin typeface="Courier New"/>
                  <a:cs typeface="Courier New"/>
                </a:rPr>
                <a:t>-</a:t>
              </a:r>
              <a:r>
                <a:rPr lang="en-US" sz="1600" b="1" dirty="0">
                  <a:latin typeface="Courier New"/>
                  <a:cs typeface="Courier New"/>
                </a:rPr>
                <a:t>3-ol</a:t>
              </a:r>
            </a:p>
          </p:txBody>
        </p:sp>
        <p:sp>
          <p:nvSpPr>
            <p:cNvPr id="199" name="Text Box 59"/>
            <p:cNvSpPr txBox="1"/>
            <p:nvPr/>
          </p:nvSpPr>
          <p:spPr>
            <a:xfrm rot="12240000">
              <a:off x="7439665" y="24128516"/>
              <a:ext cx="520850" cy="17841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Courier New"/>
                  <a:cs typeface="Courier New"/>
                </a:rPr>
                <a:t>myrcene</a:t>
              </a:r>
            </a:p>
          </p:txBody>
        </p:sp>
        <p:sp>
          <p:nvSpPr>
            <p:cNvPr id="200" name="Text Box 60"/>
            <p:cNvSpPr txBox="1"/>
            <p:nvPr/>
          </p:nvSpPr>
          <p:spPr>
            <a:xfrm rot="14340000">
              <a:off x="6544930" y="23683877"/>
              <a:ext cx="525581" cy="1752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1,8-cineo</a:t>
              </a:r>
              <a:r>
                <a:rPr lang="en-IN" altLang="en-US" sz="1600" b="1" dirty="0">
                  <a:latin typeface="Courier New"/>
                  <a:cs typeface="Courier New"/>
                </a:rPr>
                <a:t>l</a:t>
              </a:r>
              <a:r>
                <a:rPr lang="en-US" sz="1600" b="1" dirty="0">
                  <a:latin typeface="Courier New"/>
                  <a:cs typeface="Courier New"/>
                </a:rPr>
                <a:t>e</a:t>
              </a:r>
            </a:p>
          </p:txBody>
        </p:sp>
        <p:sp>
          <p:nvSpPr>
            <p:cNvPr id="201" name="Text Box 61"/>
            <p:cNvSpPr txBox="1"/>
            <p:nvPr/>
          </p:nvSpPr>
          <p:spPr>
            <a:xfrm rot="20220000">
              <a:off x="5629283" y="23661320"/>
              <a:ext cx="1408106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linalool</a:t>
              </a:r>
            </a:p>
          </p:txBody>
        </p:sp>
        <p:sp>
          <p:nvSpPr>
            <p:cNvPr id="202" name="Text Box 62"/>
            <p:cNvSpPr txBox="1"/>
            <p:nvPr/>
          </p:nvSpPr>
          <p:spPr>
            <a:xfrm rot="21060000">
              <a:off x="5528133" y="22896933"/>
              <a:ext cx="1621299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Courier New"/>
                  <a:cs typeface="Courier New"/>
                </a:rPr>
                <a:t>β-pinene</a:t>
              </a:r>
            </a:p>
          </p:txBody>
        </p:sp>
        <p:sp>
          <p:nvSpPr>
            <p:cNvPr id="203" name="Text Box 63"/>
            <p:cNvSpPr txBox="1"/>
            <p:nvPr/>
          </p:nvSpPr>
          <p:spPr>
            <a:xfrm rot="840000">
              <a:off x="5102725" y="22060877"/>
              <a:ext cx="2471750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α-</a:t>
              </a:r>
              <a:r>
                <a:rPr lang="en-US" sz="1600" b="1" dirty="0" err="1">
                  <a:latin typeface="Courier New"/>
                  <a:cs typeface="Courier New"/>
                </a:rPr>
                <a:t>phellandrene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04" name="Text Box 64"/>
            <p:cNvSpPr txBox="1"/>
            <p:nvPr/>
          </p:nvSpPr>
          <p:spPr>
            <a:xfrm rot="1860000">
              <a:off x="5849106" y="21044148"/>
              <a:ext cx="1549363" cy="4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/>
                  <a:cs typeface="Courier New"/>
                </a:rPr>
                <a:t>limonene</a:t>
              </a:r>
            </a:p>
          </p:txBody>
        </p:sp>
        <p:sp>
          <p:nvSpPr>
            <p:cNvPr id="205" name="Text Box 65"/>
            <p:cNvSpPr txBox="1"/>
            <p:nvPr/>
          </p:nvSpPr>
          <p:spPr>
            <a:xfrm rot="3180000">
              <a:off x="6496637" y="20585104"/>
              <a:ext cx="2122813" cy="40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Courier New"/>
                  <a:cs typeface="Courier New"/>
                </a:rPr>
                <a:t>α-terpineol</a:t>
              </a:r>
            </a:p>
          </p:txBody>
        </p:sp>
        <p:sp>
          <p:nvSpPr>
            <p:cNvPr id="206" name="Text Box 71"/>
            <p:cNvSpPr txBox="1"/>
            <p:nvPr/>
          </p:nvSpPr>
          <p:spPr>
            <a:xfrm>
              <a:off x="7287711" y="21690894"/>
              <a:ext cx="2443563" cy="2269989"/>
            </a:xfrm>
            <a:prstGeom prst="ellipse">
              <a:avLst/>
            </a:prstGeom>
            <a:solidFill>
              <a:schemeClr val="accent4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IN" altLang="en-US" sz="1600" b="1" dirty="0" smtClean="0">
                <a:latin typeface="Courier New"/>
                <a:cs typeface="Courier New"/>
              </a:endParaRPr>
            </a:p>
            <a:p>
              <a:pPr algn="ctr"/>
              <a:r>
                <a:rPr lang="en-IN" altLang="en-US" sz="1600" b="1" dirty="0" smtClean="0">
                  <a:latin typeface="Courier New"/>
                  <a:cs typeface="Courier New"/>
                </a:rPr>
                <a:t>Compound</a:t>
              </a:r>
            </a:p>
            <a:p>
              <a:pPr algn="ctr"/>
              <a:r>
                <a:rPr lang="en-IN" altLang="en-US" sz="1600" b="1" dirty="0" smtClean="0">
                  <a:latin typeface="Courier New"/>
                  <a:cs typeface="Courier New"/>
                </a:rPr>
                <a:t>[</a:t>
              </a:r>
              <a:r>
                <a:rPr lang="cs-CZ" sz="1600" b="1" dirty="0" smtClean="0"/>
                <a:t>Q11173]</a:t>
              </a:r>
              <a:endParaRPr lang="cs-CZ" sz="1600" b="1" dirty="0"/>
            </a:p>
            <a:p>
              <a:pPr algn="just"/>
              <a:r>
                <a:rPr lang="en-IN" altLang="en-US" sz="1600" dirty="0" smtClean="0">
                  <a:latin typeface="Courier New"/>
                  <a:cs typeface="Courier New"/>
                </a:rPr>
                <a:t>  (7000+)</a:t>
              </a:r>
            </a:p>
            <a:p>
              <a:pPr algn="just"/>
              <a:endParaRPr lang="en-IN" altLang="en-US" sz="1600" dirty="0" smtClean="0">
                <a:latin typeface="Courier New"/>
                <a:cs typeface="Courier New"/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1593" y="29960683"/>
            <a:ext cx="1309956" cy="115271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1867" y="29127333"/>
            <a:ext cx="1592964" cy="18007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4" name="Rectangle 63"/>
          <p:cNvSpPr/>
          <p:nvPr/>
        </p:nvSpPr>
        <p:spPr>
          <a:xfrm>
            <a:off x="8584831" y="30095060"/>
            <a:ext cx="644160" cy="7346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5099289" y="31907500"/>
            <a:ext cx="419556" cy="7131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5613666" y="30829708"/>
            <a:ext cx="694468" cy="1106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1298382" y="32436633"/>
            <a:ext cx="748197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4" name="Rectangle 313"/>
          <p:cNvSpPr/>
          <p:nvPr/>
        </p:nvSpPr>
        <p:spPr>
          <a:xfrm rot="3145722">
            <a:off x="10618762" y="34543779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0358950" y="30829708"/>
            <a:ext cx="976438" cy="1440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10511350" y="30982108"/>
            <a:ext cx="976438" cy="145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8" name="Rectangle 317"/>
          <p:cNvSpPr/>
          <p:nvPr/>
        </p:nvSpPr>
        <p:spPr>
          <a:xfrm rot="4821233">
            <a:off x="7394970" y="36181619"/>
            <a:ext cx="781651" cy="3681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19" name="Rectangle 318"/>
          <p:cNvSpPr/>
          <p:nvPr/>
        </p:nvSpPr>
        <p:spPr>
          <a:xfrm rot="7059296">
            <a:off x="6682563" y="35772045"/>
            <a:ext cx="785248" cy="373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20" name="Rectangle 319"/>
          <p:cNvSpPr/>
          <p:nvPr/>
        </p:nvSpPr>
        <p:spPr>
          <a:xfrm rot="1925920">
            <a:off x="4990899" y="36848133"/>
            <a:ext cx="2803132" cy="1543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21" name="Rectangle 320"/>
          <p:cNvSpPr/>
          <p:nvPr/>
        </p:nvSpPr>
        <p:spPr>
          <a:xfrm rot="5608691">
            <a:off x="7952177" y="36131186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322" name="Rectangle 321"/>
          <p:cNvSpPr/>
          <p:nvPr/>
        </p:nvSpPr>
        <p:spPr>
          <a:xfrm rot="4202728">
            <a:off x="8561674" y="36037116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urier New"/>
              <a:cs typeface="Courier New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7824" y="37440831"/>
            <a:ext cx="1471959" cy="44060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98382" y="33151702"/>
            <a:ext cx="1668260" cy="166826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84731" y="30016057"/>
            <a:ext cx="1627302" cy="1627302"/>
          </a:xfrm>
          <a:prstGeom prst="rect">
            <a:avLst/>
          </a:prstGeom>
        </p:spPr>
      </p:pic>
      <p:grpSp>
        <p:nvGrpSpPr>
          <p:cNvPr id="287" name="Group 286"/>
          <p:cNvGrpSpPr/>
          <p:nvPr/>
        </p:nvGrpSpPr>
        <p:grpSpPr>
          <a:xfrm>
            <a:off x="14315191" y="35711324"/>
            <a:ext cx="7797696" cy="2611789"/>
            <a:chOff x="13561312" y="33863307"/>
            <a:chExt cx="7797696" cy="261178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3561312" y="33863307"/>
              <a:ext cx="5983361" cy="2611789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grpSp>
          <p:nvGrpSpPr>
            <p:cNvPr id="286" name="Group 285"/>
            <p:cNvGrpSpPr/>
            <p:nvPr/>
          </p:nvGrpSpPr>
          <p:grpSpPr>
            <a:xfrm>
              <a:off x="13878145" y="33934248"/>
              <a:ext cx="7480863" cy="2362807"/>
              <a:chOff x="13878145" y="33934248"/>
              <a:chExt cx="7480863" cy="2362807"/>
            </a:xfrm>
          </p:grpSpPr>
          <p:pic>
            <p:nvPicPr>
              <p:cNvPr id="265" name="Picture 264"/>
              <p:cNvPicPr>
                <a:picLocks noChangeAspect="1"/>
              </p:cNvPicPr>
              <p:nvPr/>
            </p:nvPicPr>
            <p:blipFill>
              <a:blip r:embed="rId17"/>
              <a:srcRect l="51884" t="27831" r="17282" b="1047"/>
              <a:stretch>
                <a:fillRect/>
              </a:stretch>
            </p:blipFill>
            <p:spPr>
              <a:xfrm>
                <a:off x="20141168" y="33934248"/>
                <a:ext cx="1217840" cy="2362807"/>
              </a:xfrm>
              <a:prstGeom prst="rect">
                <a:avLst/>
              </a:prstGeom>
              <a:noFill/>
              <a:ln w="76200">
                <a:noFill/>
              </a:ln>
            </p:spPr>
          </p:pic>
          <p:sp>
            <p:nvSpPr>
              <p:cNvPr id="207" name="TextBox 206"/>
              <p:cNvSpPr txBox="1"/>
              <p:nvPr/>
            </p:nvSpPr>
            <p:spPr>
              <a:xfrm>
                <a:off x="13878145" y="34127169"/>
                <a:ext cx="102928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Profile </a:t>
                </a:r>
                <a:endParaRPr lang="en-US" sz="1800" b="1" dirty="0"/>
              </a:p>
            </p:txBody>
          </p:sp>
        </p:grpSp>
      </p:grpSp>
      <p:sp>
        <p:nvSpPr>
          <p:cNvPr id="192" name="TextBox 191"/>
          <p:cNvSpPr txBox="1"/>
          <p:nvPr/>
        </p:nvSpPr>
        <p:spPr>
          <a:xfrm>
            <a:off x="1685231" y="6289884"/>
            <a:ext cx="26331294" cy="1754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OVERVIEW</a:t>
            </a:r>
            <a:r>
              <a:rPr lang="en-US" sz="3600" dirty="0" smtClean="0"/>
              <a:t>. Plants are capable of generating a diverse spectrum of volatile organic compounds for maintaining communication and fruitful adaptive interaction with their environment.  These are proven to be important protective and </a:t>
            </a:r>
            <a:r>
              <a:rPr lang="en-US" sz="3600" dirty="0" err="1" smtClean="0"/>
              <a:t>signalling</a:t>
            </a:r>
            <a:r>
              <a:rPr lang="en-US" sz="3600" dirty="0" smtClean="0"/>
              <a:t> molecules &amp; constitute a platform for plant–plant interaction. For 13 years, </a:t>
            </a:r>
            <a:r>
              <a:rPr lang="en-US" sz="3600" dirty="0" err="1" smtClean="0"/>
              <a:t>EssoilDB</a:t>
            </a:r>
            <a:r>
              <a:rPr lang="en-US" sz="3600" dirty="0" smtClean="0"/>
              <a:t> in NIPGR, has captured the plant literature on </a:t>
            </a:r>
            <a:r>
              <a:rPr lang="en-US" sz="3600" dirty="0" err="1" smtClean="0"/>
              <a:t>terpenes</a:t>
            </a:r>
            <a:r>
              <a:rPr lang="en-US" sz="3600" dirty="0" smtClean="0"/>
              <a:t> (class of phytochemicals).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047394" y="8640853"/>
            <a:ext cx="21227791" cy="2123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BACKGROUND: </a:t>
            </a:r>
            <a:r>
              <a:rPr lang="en-US" sz="3200" dirty="0" smtClean="0"/>
              <a:t>In 2019-02 [1] GY, VL, AK collaborated with </a:t>
            </a:r>
            <a:r>
              <a:rPr lang="en-US" sz="3200" dirty="0"/>
              <a:t>ContentMine/</a:t>
            </a:r>
            <a:r>
              <a:rPr lang="en-US" sz="3200" dirty="0" smtClean="0"/>
              <a:t>PMR to run a  TIGR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ESS workshop on mining the plant literature. We deployed  Open </a:t>
            </a:r>
            <a:r>
              <a:rPr lang="en-US" sz="3200" b="1" dirty="0" smtClean="0"/>
              <a:t>text-mining</a:t>
            </a:r>
            <a:r>
              <a:rPr lang="en-US" sz="3200" dirty="0" smtClean="0"/>
              <a:t> tools (</a:t>
            </a:r>
            <a:r>
              <a:rPr lang="en-US" sz="3200" dirty="0" err="1" smtClean="0"/>
              <a:t>ContentMine’s</a:t>
            </a:r>
            <a:r>
              <a:rPr lang="en-US" sz="3200" dirty="0" smtClean="0"/>
              <a:t> </a:t>
            </a:r>
            <a:r>
              <a:rPr lang="en-US" sz="3200" b="1" err="1" smtClean="0">
                <a:latin typeface="Courier New"/>
                <a:cs typeface="Courier New"/>
              </a:rPr>
              <a:t>getpapers</a:t>
            </a:r>
            <a:r>
              <a:rPr lang="en-US" sz="3200" b="1" smtClean="0">
                <a:latin typeface="Courier New"/>
                <a:cs typeface="Courier New"/>
              </a:rPr>
              <a:t>,AMI</a:t>
            </a:r>
            <a:r>
              <a:rPr lang="en-US" sz="3200" dirty="0" smtClean="0"/>
              <a:t>) and used Wikipedia/Wikidata to create WikiFactMine </a:t>
            </a:r>
            <a:r>
              <a:rPr lang="en-US" sz="3200" b="1" dirty="0" smtClean="0"/>
              <a:t>dictionaries </a:t>
            </a:r>
            <a:r>
              <a:rPr lang="en-US" sz="3200" dirty="0" smtClean="0"/>
              <a:t>(e.g. pests</a:t>
            </a:r>
            <a:r>
              <a:rPr lang="en-US" sz="3200" dirty="0"/>
              <a:t>, microorganisms, </a:t>
            </a:r>
            <a:r>
              <a:rPr lang="en-US" sz="3200" dirty="0" err="1"/>
              <a:t>soiltypes</a:t>
            </a:r>
            <a:r>
              <a:rPr lang="en-US" sz="3200" dirty="0"/>
              <a:t>, invasive species, </a:t>
            </a:r>
            <a:r>
              <a:rPr lang="en-US" sz="3200" dirty="0" smtClean="0"/>
              <a:t>spices</a:t>
            </a:r>
            <a:r>
              <a:rPr lang="mr-IN" sz="3200" dirty="0" smtClean="0"/>
              <a:t>…</a:t>
            </a:r>
            <a:r>
              <a:rPr lang="en-GB" sz="3200" dirty="0" smtClean="0"/>
              <a:t>) and showed that Open semantic text-mining was robust and could be deployed in many areas of Plant Science.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0429700" y="16947984"/>
            <a:ext cx="181137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EssoilDB</a:t>
            </a:r>
            <a:r>
              <a:rPr lang="en-US" sz="2000" b="1" dirty="0" smtClean="0">
                <a:solidFill>
                  <a:srgbClr val="FF0000"/>
                </a:solidFill>
              </a:rPr>
              <a:t> table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429701" y="17344943"/>
            <a:ext cx="1811374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dictionary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41364" y="15707914"/>
            <a:ext cx="24749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We use EssoilDB2.0 to support text-mining </a:t>
            </a:r>
            <a:r>
              <a:rPr lang="mr-IN" sz="4000" b="1" dirty="0" smtClean="0"/>
              <a:t>…</a:t>
            </a:r>
            <a:r>
              <a:rPr lang="en-GB" sz="4000" b="1" dirty="0" smtClean="0"/>
              <a:t>                                                            </a:t>
            </a:r>
            <a:r>
              <a:rPr lang="mr-IN" sz="4000" b="1" dirty="0" smtClean="0"/>
              <a:t>…</a:t>
            </a:r>
            <a:r>
              <a:rPr lang="en-GB" sz="4000" b="1" dirty="0" smtClean="0"/>
              <a:t> and text-mining to populate EssoilDB2.0!</a:t>
            </a:r>
            <a:r>
              <a:rPr lang="en-US" sz="4000" b="1" dirty="0" smtClean="0"/>
              <a:t>   </a:t>
            </a:r>
            <a:endParaRPr lang="en-US" sz="40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3988" y="8640853"/>
            <a:ext cx="2892759" cy="211988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60485" y="10341111"/>
            <a:ext cx="12634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s-IS" sz="2000" b="1" dirty="0">
                <a:latin typeface="Courier New"/>
                <a:cs typeface="Courier New"/>
              </a:rPr>
              <a:t>Q332469</a:t>
            </a:r>
            <a:endParaRPr 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5716807" y="16059082"/>
            <a:ext cx="126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b="1" dirty="0">
                <a:latin typeface="Courier New"/>
                <a:cs typeface="Courier New"/>
              </a:rPr>
              <a:t>Q332469</a:t>
            </a:r>
            <a:endParaRPr lang="en-US" sz="2000" dirty="0"/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487946" y="27243345"/>
            <a:ext cx="3440020" cy="4300026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27303762" y="31020287"/>
            <a:ext cx="142552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extraction </a:t>
            </a:r>
            <a:endParaRPr lang="en-US" sz="1800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7541633" y="37951231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600" b="1" dirty="0" smtClean="0">
                <a:latin typeface="Courier New"/>
                <a:cs typeface="Courier New"/>
              </a:rPr>
              <a:t>Q161667</a:t>
            </a:r>
            <a:endParaRPr lang="mr-IN" sz="1600" b="1" dirty="0">
              <a:latin typeface="Courier New"/>
              <a:cs typeface="Courier New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5097607" y="30643076"/>
            <a:ext cx="938841" cy="1329443"/>
            <a:chOff x="4950545" y="29172896"/>
            <a:chExt cx="938841" cy="1329443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94007" y="29172896"/>
              <a:ext cx="521350" cy="1329443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21" name="TextBox 220"/>
            <p:cNvSpPr txBox="1"/>
            <p:nvPr/>
          </p:nvSpPr>
          <p:spPr>
            <a:xfrm>
              <a:off x="4950545" y="29775327"/>
              <a:ext cx="93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Q278809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4086270" y="32206118"/>
            <a:ext cx="1154320" cy="1504627"/>
            <a:chOff x="3321519" y="30890847"/>
            <a:chExt cx="1154320" cy="1504627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1747" y="30890847"/>
              <a:ext cx="716489" cy="1504627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22" name="TextBox 221"/>
            <p:cNvSpPr txBox="1"/>
            <p:nvPr/>
          </p:nvSpPr>
          <p:spPr>
            <a:xfrm>
              <a:off x="3321519" y="31794893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Q25933668</a:t>
              </a: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406643" y="34570335"/>
            <a:ext cx="1019248" cy="1928943"/>
            <a:chOff x="4353351" y="32886950"/>
            <a:chExt cx="1019248" cy="192894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 rot="3459588">
              <a:off x="4104685" y="33547979"/>
              <a:ext cx="1928943" cy="606885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24" name="TextBox 223"/>
            <p:cNvSpPr txBox="1"/>
            <p:nvPr/>
          </p:nvSpPr>
          <p:spPr>
            <a:xfrm>
              <a:off x="4353351" y="34109472"/>
              <a:ext cx="93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 smtClean="0">
                  <a:latin typeface="Courier New"/>
                  <a:cs typeface="Courier New"/>
                </a:rPr>
                <a:t>Q410932</a:t>
              </a:r>
              <a:endParaRPr lang="mr-IN" sz="14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6224381" y="37072256"/>
            <a:ext cx="1235020" cy="894230"/>
            <a:chOff x="6224381" y="35512001"/>
            <a:chExt cx="1235020" cy="89423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 rot="17812448">
              <a:off x="6548421" y="35187961"/>
              <a:ext cx="586940" cy="1235020"/>
            </a:xfrm>
            <a:prstGeom prst="rect">
              <a:avLst/>
            </a:prstGeom>
          </p:spPr>
        </p:pic>
        <p:sp>
          <p:nvSpPr>
            <p:cNvPr id="225" name="TextBox 224"/>
            <p:cNvSpPr txBox="1"/>
            <p:nvPr/>
          </p:nvSpPr>
          <p:spPr>
            <a:xfrm>
              <a:off x="6269975" y="36098454"/>
              <a:ext cx="93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Q424577</a:t>
              </a: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947826" y="36331662"/>
            <a:ext cx="1278209" cy="1121882"/>
            <a:chOff x="4947826" y="34771407"/>
            <a:chExt cx="1278209" cy="1121882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154796" y="34771407"/>
              <a:ext cx="1071239" cy="1071239"/>
            </a:xfrm>
            <a:prstGeom prst="rect">
              <a:avLst/>
            </a:prstGeom>
          </p:spPr>
        </p:pic>
        <p:sp>
          <p:nvSpPr>
            <p:cNvPr id="226" name="TextBox 225"/>
            <p:cNvSpPr txBox="1"/>
            <p:nvPr/>
          </p:nvSpPr>
          <p:spPr>
            <a:xfrm>
              <a:off x="4947826" y="35585512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Q28138856</a:t>
              </a: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9936773" y="36336584"/>
            <a:ext cx="1640912" cy="1786516"/>
            <a:chOff x="9788611" y="34437673"/>
            <a:chExt cx="1640912" cy="1786516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788611" y="34437673"/>
              <a:ext cx="1385831" cy="1385831"/>
            </a:xfrm>
            <a:prstGeom prst="rect">
              <a:avLst/>
            </a:prstGeom>
          </p:spPr>
        </p:pic>
        <p:sp>
          <p:nvSpPr>
            <p:cNvPr id="227" name="TextBox 226"/>
            <p:cNvSpPr txBox="1"/>
            <p:nvPr/>
          </p:nvSpPr>
          <p:spPr>
            <a:xfrm>
              <a:off x="10275203" y="35916412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Q27132466</a:t>
              </a: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8982188" y="36877557"/>
            <a:ext cx="1008867" cy="1620947"/>
            <a:chOff x="8996197" y="35211472"/>
            <a:chExt cx="1008867" cy="1620947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996197" y="35211472"/>
              <a:ext cx="980850" cy="1202170"/>
            </a:xfrm>
            <a:prstGeom prst="rect">
              <a:avLst/>
            </a:prstGeom>
          </p:spPr>
        </p:pic>
        <p:sp>
          <p:nvSpPr>
            <p:cNvPr id="228" name="TextBox 227"/>
            <p:cNvSpPr txBox="1"/>
            <p:nvPr/>
          </p:nvSpPr>
          <p:spPr>
            <a:xfrm>
              <a:off x="9066223" y="36524642"/>
              <a:ext cx="93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Q421278</a:t>
              </a: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11237086" y="34350670"/>
            <a:ext cx="115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b="1" dirty="0">
                <a:latin typeface="Courier New"/>
                <a:cs typeface="Courier New"/>
              </a:rPr>
              <a:t>Q27132733</a:t>
            </a:r>
          </a:p>
        </p:txBody>
      </p:sp>
      <p:grpSp>
        <p:nvGrpSpPr>
          <p:cNvPr id="289" name="Group 288"/>
          <p:cNvGrpSpPr/>
          <p:nvPr/>
        </p:nvGrpSpPr>
        <p:grpSpPr>
          <a:xfrm>
            <a:off x="11022651" y="34830548"/>
            <a:ext cx="1561192" cy="1901127"/>
            <a:chOff x="11022651" y="33270293"/>
            <a:chExt cx="1561192" cy="1901127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1022651" y="33270293"/>
              <a:ext cx="1521473" cy="1521473"/>
            </a:xfrm>
            <a:prstGeom prst="rect">
              <a:avLst/>
            </a:prstGeom>
          </p:spPr>
        </p:pic>
        <p:sp>
          <p:nvSpPr>
            <p:cNvPr id="230" name="TextBox 229"/>
            <p:cNvSpPr txBox="1"/>
            <p:nvPr/>
          </p:nvSpPr>
          <p:spPr>
            <a:xfrm>
              <a:off x="11429523" y="34863643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Q27132237</a:t>
              </a:r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0817530" y="31119176"/>
            <a:ext cx="115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b="1" dirty="0">
                <a:latin typeface="Courier New"/>
                <a:cs typeface="Courier New"/>
              </a:rPr>
              <a:t>Q27121451</a:t>
            </a:r>
          </a:p>
        </p:txBody>
      </p:sp>
      <p:grpSp>
        <p:nvGrpSpPr>
          <p:cNvPr id="291" name="Group 290"/>
          <p:cNvGrpSpPr/>
          <p:nvPr/>
        </p:nvGrpSpPr>
        <p:grpSpPr>
          <a:xfrm>
            <a:off x="11000577" y="31012496"/>
            <a:ext cx="1779221" cy="2473122"/>
            <a:chOff x="11000577" y="29452241"/>
            <a:chExt cx="1779221" cy="2473122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 rot="3506282">
              <a:off x="10970945" y="30116509"/>
              <a:ext cx="2473122" cy="1144585"/>
            </a:xfrm>
            <a:prstGeom prst="rect">
              <a:avLst/>
            </a:prstGeom>
          </p:spPr>
        </p:pic>
        <p:sp>
          <p:nvSpPr>
            <p:cNvPr id="232" name="TextBox 231"/>
            <p:cNvSpPr txBox="1"/>
            <p:nvPr/>
          </p:nvSpPr>
          <p:spPr>
            <a:xfrm>
              <a:off x="11000577" y="30704412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Q58896121</a:t>
              </a: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8714315" y="30701290"/>
            <a:ext cx="115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b="1" dirty="0">
                <a:latin typeface="Courier New"/>
                <a:cs typeface="Courier New"/>
              </a:rPr>
              <a:t>Q27121615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507151" y="29806794"/>
            <a:ext cx="93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b="1" dirty="0">
                <a:latin typeface="Courier New"/>
                <a:cs typeface="Courier New"/>
              </a:rPr>
              <a:t>Q421614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6011634" y="29903504"/>
            <a:ext cx="1154320" cy="1523449"/>
            <a:chOff x="6011634" y="28343249"/>
            <a:chExt cx="1154320" cy="152344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217830" y="28343249"/>
              <a:ext cx="923302" cy="1523449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36" name="TextBox 235"/>
            <p:cNvSpPr txBox="1"/>
            <p:nvPr/>
          </p:nvSpPr>
          <p:spPr>
            <a:xfrm>
              <a:off x="6011634" y="28987146"/>
              <a:ext cx="1154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Q27109437</a:t>
              </a:r>
            </a:p>
          </p:txBody>
        </p:sp>
      </p:grpSp>
      <p:sp>
        <p:nvSpPr>
          <p:cNvPr id="263" name="TextBox 262"/>
          <p:cNvSpPr txBox="1"/>
          <p:nvPr/>
        </p:nvSpPr>
        <p:spPr>
          <a:xfrm>
            <a:off x="1485445" y="29707769"/>
            <a:ext cx="245027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Plantpart</a:t>
            </a:r>
            <a:r>
              <a:rPr lang="en-US" sz="1800" b="1" dirty="0" smtClean="0"/>
              <a:t> [Q20011319)]</a:t>
            </a:r>
            <a:endParaRPr lang="en-US" sz="1800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24116835" y="42189738"/>
            <a:ext cx="5253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[Wikidata] (ORCID):  f: </a:t>
            </a:r>
            <a:r>
              <a:rPr lang="fi-FI" sz="1600" dirty="0">
                <a:solidFill>
                  <a:srgbClr val="0000FF"/>
                </a:solidFill>
                <a:latin typeface="Arial"/>
                <a:cs typeface="Arial"/>
              </a:rPr>
              <a:t>[Q908710] (</a:t>
            </a:r>
            <a:r>
              <a:rPr lang="mr-IN" sz="1600" dirty="0">
                <a:latin typeface="Arial"/>
                <a:cs typeface="Arial"/>
                <a:hlinkClick r:id="rId30"/>
              </a:rPr>
              <a:t>0000-0003-3386-3972</a:t>
            </a:r>
            <a:r>
              <a:rPr lang="en-GB" sz="1600" dirty="0" smtClean="0">
                <a:latin typeface="Arial"/>
                <a:cs typeface="Arial"/>
              </a:rPr>
              <a:t>)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pic>
        <p:nvPicPr>
          <p:cNvPr id="277" name="Picture 27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345363" y="24923002"/>
            <a:ext cx="3302000" cy="2463800"/>
          </a:xfrm>
          <a:prstGeom prst="rect">
            <a:avLst/>
          </a:prstGeom>
        </p:spPr>
      </p:pic>
      <p:pic>
        <p:nvPicPr>
          <p:cNvPr id="251" name="Shape 35"/>
          <p:cNvPicPr preferRelativeResize="0"/>
          <p:nvPr/>
        </p:nvPicPr>
        <p:blipFill>
          <a:blip r:embed="rId32"/>
          <a:stretch>
            <a:fillRect/>
          </a:stretch>
        </p:blipFill>
        <p:spPr>
          <a:xfrm>
            <a:off x="913936" y="893984"/>
            <a:ext cx="5402598" cy="111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Picture 282" descr="image.1.13.2096_2367.-2376_-2083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3149413" y="0"/>
            <a:ext cx="2512433" cy="2710140"/>
          </a:xfrm>
          <a:prstGeom prst="rect">
            <a:avLst/>
          </a:prstGeom>
        </p:spPr>
      </p:pic>
      <p:pic>
        <p:nvPicPr>
          <p:cNvPr id="284" name="Picture 283" descr="logo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5202698" y="844764"/>
            <a:ext cx="4565904" cy="1865376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1843803" y="11232331"/>
            <a:ext cx="26413523" cy="3293209"/>
            <a:chOff x="1843803" y="11232331"/>
            <a:chExt cx="26413523" cy="3293209"/>
          </a:xfrm>
        </p:grpSpPr>
        <p:sp>
          <p:nvSpPr>
            <p:cNvPr id="16" name="TextBox 15"/>
            <p:cNvSpPr txBox="1"/>
            <p:nvPr/>
          </p:nvSpPr>
          <p:spPr>
            <a:xfrm>
              <a:off x="1856707" y="11232331"/>
              <a:ext cx="26400619" cy="32932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SEMANTICS: Wikidata</a:t>
              </a:r>
              <a:r>
                <a:rPr lang="en-US" sz="3200" dirty="0" smtClean="0"/>
                <a:t> (a Wikimedia project) has over 50 million </a:t>
              </a:r>
              <a:r>
                <a:rPr lang="en-US" sz="3200" b="1" dirty="0" smtClean="0"/>
                <a:t>items</a:t>
              </a:r>
              <a:r>
                <a:rPr lang="en-US" sz="3200" dirty="0" smtClean="0"/>
                <a:t> of Open semantic knowledge. </a:t>
              </a:r>
              <a:r>
                <a:rPr lang="en-US" sz="3200" b="1" dirty="0" smtClean="0"/>
                <a:t>Items </a:t>
              </a:r>
              <a:r>
                <a:rPr lang="en-US" sz="3200" dirty="0" smtClean="0"/>
                <a:t>have unique identifiers (</a:t>
              </a:r>
              <a:r>
                <a:rPr lang="en-US" sz="3200" b="1" dirty="0" smtClean="0"/>
                <a:t>Q numbers</a:t>
              </a:r>
              <a:r>
                <a:rPr lang="en-US" sz="3200" dirty="0" smtClean="0"/>
                <a:t>) related by </a:t>
              </a:r>
              <a:r>
                <a:rPr lang="en-US" sz="3200" b="1" dirty="0" smtClean="0"/>
                <a:t>properties (P). Example: “ </a:t>
              </a:r>
              <a:r>
                <a:rPr lang="en-US" sz="3200" dirty="0" smtClean="0"/>
                <a:t>the invasive species </a:t>
              </a:r>
              <a:r>
                <a:rPr lang="en-US" sz="3200" i="1" dirty="0" smtClean="0"/>
                <a:t>Lantana </a:t>
              </a:r>
              <a:r>
                <a:rPr lang="en-US" sz="3200" i="1" dirty="0" err="1" smtClean="0"/>
                <a:t>camara</a:t>
              </a:r>
              <a:r>
                <a:rPr lang="en-US" sz="3200" i="1" dirty="0" smtClean="0"/>
                <a:t> </a:t>
              </a:r>
              <a:r>
                <a:rPr lang="en-US" sz="3200" dirty="0" smtClean="0"/>
                <a:t>produces beta-</a:t>
              </a:r>
              <a:r>
                <a:rPr lang="en-US" sz="3200" dirty="0" err="1" smtClean="0"/>
                <a:t>caryophyllene</a:t>
              </a:r>
              <a:r>
                <a:rPr lang="en-US" sz="3200" dirty="0" smtClean="0"/>
                <a:t>”  is represented by the triples:</a:t>
              </a:r>
              <a:br>
                <a:rPr lang="en-US" sz="3200" dirty="0" smtClean="0"/>
              </a:br>
              <a:r>
                <a:rPr lang="en-US" sz="3600" dirty="0" smtClean="0"/>
                <a:t>                                          </a:t>
              </a:r>
              <a:r>
                <a:rPr lang="is-IS" sz="3600" b="1" dirty="0" smtClean="0">
                  <a:latin typeface="Courier New"/>
                  <a:cs typeface="Courier New"/>
                </a:rPr>
                <a:t>Q332469</a:t>
              </a:r>
              <a:r>
                <a:rPr lang="en-US" sz="3600" i="1" dirty="0" smtClean="0">
                  <a:latin typeface="Courier New"/>
                  <a:cs typeface="Courier New"/>
                </a:rPr>
                <a:t> </a:t>
              </a:r>
              <a:r>
                <a:rPr lang="en-US" sz="3600" b="1" dirty="0" smtClean="0">
                  <a:latin typeface="Courier New"/>
                  <a:cs typeface="Courier New"/>
                </a:rPr>
                <a:t>P5626 “56”</a:t>
              </a:r>
              <a:r>
                <a:rPr lang="en-US" sz="3600" dirty="0" smtClean="0"/>
                <a:t>                   (</a:t>
              </a:r>
              <a:r>
                <a:rPr lang="en-US" sz="3600" i="1" dirty="0" smtClean="0"/>
                <a:t>L. </a:t>
              </a:r>
              <a:r>
                <a:rPr lang="en-US" sz="3600" i="1" dirty="0" err="1" smtClean="0"/>
                <a:t>camara</a:t>
              </a:r>
              <a:r>
                <a:rPr lang="en-US" sz="3600" dirty="0" smtClean="0"/>
                <a:t> </a:t>
              </a:r>
              <a:r>
                <a:rPr lang="en-US" sz="3600" b="1" dirty="0" err="1" smtClean="0">
                  <a:latin typeface="Courier New"/>
                  <a:cs typeface="Courier New"/>
                </a:rPr>
                <a:t>hasGISDId</a:t>
              </a:r>
              <a:r>
                <a:rPr lang="en-US" sz="3600" b="1" dirty="0" smtClean="0">
                  <a:latin typeface="Courier"/>
                  <a:cs typeface="Courier"/>
                </a:rPr>
                <a:t> 56 </a:t>
              </a:r>
              <a:r>
                <a:rPr lang="mr-IN" sz="3600" b="1" dirty="0" smtClean="0">
                  <a:latin typeface="Courier"/>
                  <a:cs typeface="Courier"/>
                </a:rPr>
                <a:t>–</a:t>
              </a:r>
              <a:r>
                <a:rPr lang="en-US" sz="3600" b="1" dirty="0" smtClean="0">
                  <a:latin typeface="Courier"/>
                  <a:cs typeface="Courier"/>
                </a:rPr>
                <a:t> (</a:t>
              </a:r>
              <a:r>
                <a:rPr lang="en-US" sz="3600" dirty="0" err="1" smtClean="0"/>
                <a:t>GlobalInvasiveSpeciesDatabase</a:t>
              </a:r>
              <a:r>
                <a:rPr lang="en-US" sz="3600" dirty="0" smtClean="0"/>
                <a:t>))</a:t>
              </a:r>
            </a:p>
            <a:p>
              <a:r>
                <a:rPr lang="en-US" sz="3600" dirty="0"/>
                <a:t> </a:t>
              </a:r>
              <a:r>
                <a:rPr lang="en-US" sz="3600" dirty="0" smtClean="0"/>
                <a:t>                                         </a:t>
              </a:r>
              <a:r>
                <a:rPr lang="it-IT" sz="3600" b="1" dirty="0" smtClean="0">
                  <a:latin typeface="Courier New"/>
                  <a:cs typeface="Courier New"/>
                </a:rPr>
                <a:t>Q421614 P1528 </a:t>
              </a:r>
              <a:r>
                <a:rPr lang="is-IS" sz="3600" b="1" dirty="0" smtClean="0">
                  <a:latin typeface="Courier New"/>
                  <a:cs typeface="Courier New"/>
                </a:rPr>
                <a:t>Q332469    </a:t>
              </a:r>
              <a:r>
                <a:rPr lang="is-IS" sz="3600" dirty="0" smtClean="0">
                  <a:latin typeface="Arial"/>
                  <a:cs typeface="Arial"/>
                </a:rPr>
                <a:t>(beta-caryophyllene </a:t>
              </a:r>
              <a:r>
                <a:rPr lang="is-IS" sz="3600" b="1" dirty="0" smtClean="0">
                  <a:latin typeface="Courier New"/>
                  <a:cs typeface="Courier New"/>
                </a:rPr>
                <a:t>isNaturalProductOf</a:t>
              </a:r>
              <a:r>
                <a:rPr lang="is-IS" sz="3600" i="1" dirty="0" smtClean="0">
                  <a:latin typeface="Arial"/>
                  <a:cs typeface="Arial"/>
                </a:rPr>
                <a:t> L. </a:t>
              </a:r>
              <a:r>
                <a:rPr lang="en-US" sz="3600" i="1" dirty="0">
                  <a:latin typeface="Arial"/>
                  <a:cs typeface="Arial"/>
                </a:rPr>
                <a:t>c</a:t>
              </a:r>
              <a:r>
                <a:rPr lang="is-IS" sz="3600" i="1" dirty="0" smtClean="0">
                  <a:latin typeface="Arial"/>
                  <a:cs typeface="Arial"/>
                </a:rPr>
                <a:t>amara</a:t>
              </a:r>
              <a:r>
                <a:rPr lang="is-IS" sz="3600" dirty="0" smtClean="0">
                  <a:latin typeface="Arial"/>
                  <a:cs typeface="Arial"/>
                </a:rPr>
                <a:t>)</a:t>
              </a:r>
              <a:endParaRPr lang="it-IT" sz="3600" dirty="0">
                <a:latin typeface="Arial"/>
                <a:cs typeface="Arial"/>
              </a:endParaRPr>
            </a:p>
            <a:p>
              <a:r>
                <a:rPr lang="en-US" sz="3600" dirty="0" smtClean="0"/>
                <a:t> </a:t>
              </a:r>
            </a:p>
            <a:p>
              <a:endParaRPr lang="en-US" sz="3600" dirty="0" smtClean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843803" y="13821462"/>
              <a:ext cx="26400619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UPDATE: </a:t>
              </a:r>
              <a:r>
                <a:rPr lang="en-US" sz="3600" dirty="0" smtClean="0"/>
                <a:t>We are </a:t>
              </a:r>
              <a:r>
                <a:rPr lang="en-US" sz="3600" dirty="0"/>
                <a:t>creating </a:t>
              </a:r>
              <a:r>
                <a:rPr lang="en-US" sz="3600" dirty="0" smtClean="0"/>
                <a:t>version 2.0 </a:t>
              </a:r>
              <a:r>
                <a:rPr lang="en-US" sz="3600" dirty="0"/>
                <a:t>of </a:t>
              </a:r>
              <a:r>
                <a:rPr lang="en-US" sz="3600" dirty="0" err="1"/>
                <a:t>EssoilDB</a:t>
              </a:r>
              <a:r>
                <a:rPr lang="en-US" sz="3600" dirty="0"/>
                <a:t> </a:t>
              </a:r>
              <a:r>
                <a:rPr lang="en-US" sz="3600" dirty="0" smtClean="0"/>
                <a:t>with </a:t>
              </a:r>
              <a:r>
                <a:rPr lang="en-US" sz="3600" dirty="0"/>
                <a:t>semantic objects linked to </a:t>
              </a:r>
              <a:r>
                <a:rPr lang="en-US" sz="3600" dirty="0" smtClean="0"/>
                <a:t>Wikidata, adding to the global knowledge graph.</a:t>
              </a:r>
              <a:endParaRPr lang="en-US" sz="3600" dirty="0"/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9584434" y="26130522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49" name="Group 248"/>
          <p:cNvGrpSpPr/>
          <p:nvPr/>
        </p:nvGrpSpPr>
        <p:grpSpPr>
          <a:xfrm>
            <a:off x="3913382" y="33696547"/>
            <a:ext cx="1436972" cy="1046137"/>
            <a:chOff x="3398026" y="32395474"/>
            <a:chExt cx="1436972" cy="1046137"/>
          </a:xfrm>
          <a:solidFill>
            <a:schemeClr val="bg1"/>
          </a:solidFill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398026" y="32395474"/>
              <a:ext cx="1034444" cy="1046137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23" name="TextBox 222"/>
            <p:cNvSpPr txBox="1"/>
            <p:nvPr/>
          </p:nvSpPr>
          <p:spPr>
            <a:xfrm>
              <a:off x="3896157" y="33073602"/>
              <a:ext cx="93884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mr-IN" sz="1400" b="1" dirty="0">
                  <a:latin typeface="Courier New"/>
                  <a:cs typeface="Courier New"/>
                </a:rPr>
                <a:t>Q300928</a:t>
              </a:r>
            </a:p>
          </p:txBody>
        </p:sp>
      </p:grpSp>
      <p:sp>
        <p:nvSpPr>
          <p:cNvPr id="294" name="TextBox 293"/>
          <p:cNvSpPr txBox="1"/>
          <p:nvPr/>
        </p:nvSpPr>
        <p:spPr>
          <a:xfrm>
            <a:off x="1733474" y="32490822"/>
            <a:ext cx="170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eaf Q33971</a:t>
            </a:r>
            <a:endParaRPr lang="en-US" sz="24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553570" y="34823712"/>
            <a:ext cx="162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fruit Q1364</a:t>
            </a:r>
            <a:endParaRPr lang="en-US" sz="2400" dirty="0"/>
          </a:p>
        </p:txBody>
      </p:sp>
      <p:sp>
        <p:nvSpPr>
          <p:cNvPr id="296" name="TextBox 295"/>
          <p:cNvSpPr txBox="1"/>
          <p:nvPr/>
        </p:nvSpPr>
        <p:spPr>
          <a:xfrm>
            <a:off x="1608923" y="37623466"/>
            <a:ext cx="1736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lower Q506</a:t>
            </a:r>
            <a:endParaRPr lang="en-US" sz="2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7385214" y="38420246"/>
            <a:ext cx="1592281" cy="584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Compound Q11173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5848125" y="34256530"/>
            <a:ext cx="1445309" cy="354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636516" y="28768248"/>
            <a:ext cx="7909678" cy="41229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7" name="Picture 266" descr="Screenshot 2019-07-24 at 15.04.40.png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4280026" y="33483646"/>
            <a:ext cx="9618616" cy="16074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64" name="Rectangle 263"/>
          <p:cNvSpPr/>
          <p:nvPr/>
        </p:nvSpPr>
        <p:spPr>
          <a:xfrm>
            <a:off x="18481733" y="34292873"/>
            <a:ext cx="1171715" cy="46166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is-IS" sz="2400" b="1" dirty="0" smtClean="0">
                <a:solidFill>
                  <a:srgbClr val="FF0000"/>
                </a:solidFill>
              </a:rPr>
              <a:t>Q40942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7838614" y="33745366"/>
            <a:ext cx="2171700" cy="489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22112887" y="32436633"/>
            <a:ext cx="110013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l</a:t>
            </a:r>
            <a:r>
              <a:rPr lang="en-US" sz="1800" b="1" dirty="0" smtClean="0"/>
              <a:t>ocation</a:t>
            </a:r>
            <a:endParaRPr lang="en-US" sz="1800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25594179" y="27386802"/>
            <a:ext cx="327432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steam </a:t>
            </a:r>
            <a:r>
              <a:rPr lang="en-US" sz="2000" dirty="0"/>
              <a:t>distillation (Q1164392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25487946" y="32356473"/>
            <a:ext cx="4176477" cy="3213908"/>
            <a:chOff x="24705344" y="30680033"/>
            <a:chExt cx="2504442" cy="2039956"/>
          </a:xfrm>
        </p:grpSpPr>
        <p:sp>
          <p:nvSpPr>
            <p:cNvPr id="11" name="TextBox 10"/>
            <p:cNvSpPr txBox="1"/>
            <p:nvPr/>
          </p:nvSpPr>
          <p:spPr>
            <a:xfrm>
              <a:off x="24705344" y="30680033"/>
              <a:ext cx="184666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02" name="Picture 301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24705344" y="30791569"/>
              <a:ext cx="2504442" cy="1928420"/>
            </a:xfrm>
            <a:prstGeom prst="rect">
              <a:avLst/>
            </a:prstGeom>
          </p:spPr>
        </p:pic>
        <p:sp>
          <p:nvSpPr>
            <p:cNvPr id="303" name="TextBox 302"/>
            <p:cNvSpPr txBox="1"/>
            <p:nvPr/>
          </p:nvSpPr>
          <p:spPr>
            <a:xfrm>
              <a:off x="24778351" y="30819707"/>
              <a:ext cx="187691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is-IS" sz="1800" dirty="0" smtClean="0"/>
                <a:t>GC-MS (</a:t>
              </a:r>
              <a:r>
                <a:rPr lang="is-IS" sz="1800" dirty="0"/>
                <a:t>Q873009)</a:t>
              </a:r>
              <a:endParaRPr lang="en-US" sz="18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25397319" y="32297768"/>
              <a:ext cx="158217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measurement</a:t>
              </a:r>
              <a:endParaRPr lang="en-US" sz="1800" b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917504" y="39986517"/>
            <a:ext cx="150092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References and Acknowledgements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>
                <a:hlinkClick r:id="rId39"/>
              </a:rPr>
              <a:t>TIGR2ESS workshop : https</a:t>
            </a:r>
            <a:r>
              <a:rPr lang="en-US" sz="2000" dirty="0">
                <a:hlinkClick r:id="rId39"/>
              </a:rPr>
              <a:t>://tigr2ess.globalfood.cam.ac.uk/news/adventures-r-reflections-tigr2ess-workshop-r-genomics-and-data-</a:t>
            </a:r>
            <a:r>
              <a:rPr lang="en-US" sz="2000" dirty="0" smtClean="0">
                <a:hlinkClick r:id="rId39"/>
              </a:rPr>
              <a:t>mining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err="1" smtClean="0"/>
              <a:t>ContentMine.org</a:t>
            </a:r>
            <a:r>
              <a:rPr lang="en-US" sz="2000" dirty="0" smtClean="0"/>
              <a:t> software:  </a:t>
            </a:r>
            <a:r>
              <a:rPr lang="en-US" sz="2000" dirty="0" smtClean="0">
                <a:hlinkClick r:id="rId40"/>
              </a:rPr>
              <a:t>http://github.com/contentmine</a:t>
            </a:r>
            <a:r>
              <a:rPr lang="en-US" sz="2000" dirty="0" smtClean="0"/>
              <a:t> and </a:t>
            </a:r>
            <a:r>
              <a:rPr lang="en-US" sz="2000" dirty="0"/>
              <a:t>:  </a:t>
            </a:r>
            <a:r>
              <a:rPr lang="en-US" sz="2000" dirty="0">
                <a:hlinkClick r:id="rId41"/>
              </a:rPr>
              <a:t>http://github.com</a:t>
            </a:r>
            <a:r>
              <a:rPr lang="en-US" sz="2000" dirty="0" smtClean="0">
                <a:hlinkClick r:id="rId41"/>
              </a:rPr>
              <a:t>/petermr/normami</a:t>
            </a:r>
            <a:r>
              <a:rPr lang="en-US" sz="2000" dirty="0" smtClean="0"/>
              <a:t> 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hlinkClick r:id="rId42"/>
              </a:rPr>
              <a:t>https://www.wikidata.org/wiki/Wikidata:</a:t>
            </a:r>
            <a:r>
              <a:rPr lang="en-US" sz="2000" dirty="0" smtClean="0">
                <a:hlinkClick r:id="rId42"/>
              </a:rPr>
              <a:t>WikiFactMine</a:t>
            </a:r>
            <a:r>
              <a:rPr lang="en-US" sz="2000" dirty="0" smtClean="0"/>
              <a:t> </a:t>
            </a:r>
          </a:p>
          <a:p>
            <a:pPr marL="342900" indent="-342900">
              <a:buFontTx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hlinkClick r:id="rId43"/>
              </a:rPr>
              <a:t>http</a:t>
            </a:r>
            <a:r>
              <a:rPr lang="en-US" altLang="zh-CN" sz="2000" dirty="0">
                <a:latin typeface="Arial" panose="020B0604020202020204" pitchFamily="34" charset="0"/>
                <a:hlinkClick r:id="rId43"/>
              </a:rPr>
              <a:t>://www.all4export.com/index.php?route=product/product&amp;product_id=</a:t>
            </a:r>
            <a:r>
              <a:rPr lang="en-US" altLang="zh-CN" sz="2000" dirty="0" smtClean="0">
                <a:latin typeface="Arial" panose="020B0604020202020204" pitchFamily="34" charset="0"/>
                <a:hlinkClick r:id="rId43"/>
              </a:rPr>
              <a:t>411</a:t>
            </a:r>
            <a:r>
              <a:rPr lang="en-US" altLang="zh-CN" sz="2000" dirty="0" smtClean="0">
                <a:latin typeface="Arial" panose="020B0604020202020204" pitchFamily="34" charset="0"/>
              </a:rPr>
              <a:t> 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Images from </a:t>
            </a:r>
            <a:r>
              <a:rPr lang="en-US" sz="2000" dirty="0"/>
              <a:t>W</a:t>
            </a:r>
            <a:r>
              <a:rPr lang="en-US" sz="2000" dirty="0" smtClean="0"/>
              <a:t>ikimedia </a:t>
            </a:r>
            <a:r>
              <a:rPr lang="en-US" sz="2000" dirty="0"/>
              <a:t>C</a:t>
            </a:r>
            <a:r>
              <a:rPr lang="en-US" sz="2000" dirty="0" smtClean="0"/>
              <a:t>ommons; </a:t>
            </a:r>
            <a:r>
              <a:rPr lang="en-US" sz="2000" dirty="0" err="1" smtClean="0"/>
              <a:t>Licence</a:t>
            </a:r>
            <a:r>
              <a:rPr lang="en-US" sz="2000" dirty="0" smtClean="0"/>
              <a:t> CC0 and CC BY-SA</a:t>
            </a:r>
          </a:p>
          <a:p>
            <a:pPr marL="342900" indent="-342900">
              <a:buFontTx/>
              <a:buChar char="•"/>
            </a:pPr>
            <a:r>
              <a:rPr lang="en-GB" sz="2000" dirty="0" smtClean="0">
                <a:latin typeface="Arial"/>
                <a:cs typeface="Arial"/>
              </a:rPr>
              <a:t>GY</a:t>
            </a:r>
            <a:r>
              <a:rPr lang="en-GB" sz="2000" dirty="0">
                <a:latin typeface="Arial"/>
                <a:cs typeface="Arial"/>
              </a:rPr>
              <a:t>, VL, </a:t>
            </a:r>
            <a:r>
              <a:rPr lang="en-GB" sz="2000" dirty="0" smtClean="0">
                <a:latin typeface="Arial"/>
                <a:cs typeface="Arial"/>
              </a:rPr>
              <a:t>AK, MK thank NIPGR for financial support</a:t>
            </a:r>
            <a:r>
              <a:rPr lang="en-GB" sz="2000" dirty="0" smtClean="0">
                <a:latin typeface="Arial"/>
                <a:cs typeface="Arial"/>
              </a:rPr>
              <a:t>.</a:t>
            </a:r>
          </a:p>
          <a:p>
            <a:pPr marL="342900" indent="-342900">
              <a:buFontTx/>
              <a:buChar char="•"/>
            </a:pPr>
            <a:r>
              <a:rPr lang="en-GB" sz="2000" dirty="0" smtClean="0">
                <a:latin typeface="Arial"/>
                <a:cs typeface="Arial"/>
              </a:rPr>
              <a:t>GY Thanks the DBT-Cambridge program for Funding (University of Cambridge, Dept of Biotechnology, Govt of India)</a:t>
            </a:r>
            <a:endParaRPr lang="en-GB" sz="2000" dirty="0" smtClean="0">
              <a:latin typeface="Arial"/>
              <a:cs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736686" y="38712726"/>
            <a:ext cx="1320756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Queries that EssoilDB2.0/Wikidata can support </a:t>
            </a:r>
            <a:endParaRPr lang="en-US" sz="3200" b="1" dirty="0" smtClean="0"/>
          </a:p>
          <a:p>
            <a:endParaRPr lang="en-US" sz="3200" b="1" dirty="0" smtClean="0"/>
          </a:p>
          <a:p>
            <a:pPr marL="457200" indent="-457200">
              <a:buFontTx/>
              <a:buChar char="•"/>
            </a:pPr>
            <a:r>
              <a:rPr lang="en-US" sz="3200" dirty="0" smtClean="0"/>
              <a:t>Do invasive species produce </a:t>
            </a:r>
            <a:r>
              <a:rPr lang="en-US" sz="3200" dirty="0" err="1" smtClean="0"/>
              <a:t>Sesquiterpene</a:t>
            </a:r>
            <a:r>
              <a:rPr lang="en-US" sz="3200" dirty="0" smtClean="0"/>
              <a:t> toxins?</a:t>
            </a:r>
          </a:p>
          <a:p>
            <a:pPr marL="457200" indent="-457200">
              <a:buFontTx/>
              <a:buChar char="•"/>
            </a:pPr>
            <a:r>
              <a:rPr lang="en-US" sz="3200" dirty="0" smtClean="0"/>
              <a:t>Can Chemical fingerprints be identified for </a:t>
            </a:r>
            <a:r>
              <a:rPr lang="en-US" sz="3200" dirty="0" err="1" smtClean="0"/>
              <a:t>Invasives</a:t>
            </a:r>
            <a:r>
              <a:rPr lang="en-US" sz="3200" dirty="0" smtClean="0"/>
              <a:t> across Habitats?</a:t>
            </a:r>
          </a:p>
          <a:p>
            <a:pPr marL="457200" indent="-457200">
              <a:buFontTx/>
              <a:buChar char="•"/>
            </a:pPr>
            <a:r>
              <a:rPr lang="en-US" sz="3200" dirty="0" smtClean="0"/>
              <a:t>Who funds, or is likely to fund </a:t>
            </a:r>
            <a:r>
              <a:rPr lang="en-US" sz="3200" dirty="0" err="1" smtClean="0"/>
              <a:t>T</a:t>
            </a:r>
            <a:r>
              <a:rPr lang="en-US" sz="3200" dirty="0" err="1" smtClean="0"/>
              <a:t>erpene</a:t>
            </a:r>
            <a:r>
              <a:rPr lang="en-US" sz="3200" dirty="0" smtClean="0"/>
              <a:t> </a:t>
            </a:r>
            <a:r>
              <a:rPr lang="en-US" sz="3200" dirty="0" smtClean="0"/>
              <a:t>research?</a:t>
            </a:r>
          </a:p>
          <a:p>
            <a:pPr marL="457200" indent="-457200">
              <a:buFontTx/>
              <a:buChar char="•"/>
            </a:pPr>
            <a:r>
              <a:rPr lang="en-US" sz="3200" dirty="0" smtClean="0"/>
              <a:t>What</a:t>
            </a:r>
            <a:r>
              <a:rPr lang="en-US" sz="3200" dirty="0" smtClean="0"/>
              <a:t> new Chemicals </a:t>
            </a:r>
            <a:r>
              <a:rPr lang="en-US" sz="3200" dirty="0" smtClean="0"/>
              <a:t>have been reported in 2019 preprints</a:t>
            </a:r>
            <a:r>
              <a:rPr lang="en-US" sz="3200" dirty="0" smtClean="0"/>
              <a:t>?</a:t>
            </a:r>
          </a:p>
          <a:p>
            <a:pPr marL="457200" indent="-457200">
              <a:buFontTx/>
              <a:buChar char="•"/>
            </a:pPr>
            <a:r>
              <a:rPr lang="en-US" sz="3200" dirty="0" smtClean="0"/>
              <a:t>Identify plants that produce chemicals similar to known medicinal drugs</a:t>
            </a:r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Tx/>
              <a:buChar char="•"/>
            </a:pPr>
            <a:endParaRPr lang="en-US" sz="3200" b="1" dirty="0" smtClean="0"/>
          </a:p>
          <a:p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26192926" y="8044211"/>
            <a:ext cx="2842711" cy="2902172"/>
            <a:chOff x="26192926" y="8044211"/>
            <a:chExt cx="2842711" cy="2902172"/>
          </a:xfrm>
        </p:grpSpPr>
        <p:pic>
          <p:nvPicPr>
            <p:cNvPr id="324" name="Picture 3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468408" y="8044211"/>
              <a:ext cx="2567229" cy="2902172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89" name="Rectangle 88"/>
            <p:cNvSpPr/>
            <p:nvPr/>
          </p:nvSpPr>
          <p:spPr>
            <a:xfrm>
              <a:off x="26192926" y="10349442"/>
              <a:ext cx="1477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sz="2400" b="1" dirty="0">
                  <a:latin typeface="Courier New"/>
                  <a:cs typeface="Courier New"/>
                </a:rPr>
                <a:t>Q332469</a:t>
              </a:r>
              <a:endParaRPr lang="en-US" sz="2400" dirty="0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 flipV="1">
            <a:off x="18287362" y="31245508"/>
            <a:ext cx="896557" cy="2593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21391954" y="34635502"/>
            <a:ext cx="149793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b</a:t>
            </a:r>
            <a:r>
              <a:rPr lang="en-US" sz="1800" b="1" dirty="0" smtClean="0"/>
              <a:t>ibliography</a:t>
            </a:r>
            <a:endParaRPr lang="en-US" sz="1800" b="1" dirty="0"/>
          </a:p>
        </p:txBody>
      </p:sp>
      <p:pic>
        <p:nvPicPr>
          <p:cNvPr id="141" name="Picture 140" descr="Screenshot 2019-07-22 at 11.43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2228415" y="23681212"/>
            <a:ext cx="1317779" cy="884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330" name="TextBox 329"/>
          <p:cNvSpPr txBox="1"/>
          <p:nvPr/>
        </p:nvSpPr>
        <p:spPr>
          <a:xfrm>
            <a:off x="16851490" y="29286973"/>
            <a:ext cx="5156583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Global distribution of </a:t>
            </a:r>
            <a:r>
              <a:rPr lang="en-US" sz="1800" b="1" i="1" dirty="0" smtClean="0"/>
              <a:t>L. </a:t>
            </a:r>
            <a:r>
              <a:rPr lang="en-US" sz="1800" b="1" i="1" dirty="0" err="1" smtClean="0"/>
              <a:t>camara</a:t>
            </a:r>
            <a:r>
              <a:rPr lang="en-US" sz="1800" b="1" dirty="0" smtClean="0"/>
              <a:t> (Wikimedia)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08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805</Words>
  <Application>Microsoft Macintosh PowerPoint</Application>
  <PresentationFormat>Custom</PresentationFormat>
  <Paragraphs>127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S B</cp:lastModifiedBy>
  <cp:revision>233</cp:revision>
  <dcterms:created xsi:type="dcterms:W3CDTF">2019-07-25T04:46:18Z</dcterms:created>
  <dcterms:modified xsi:type="dcterms:W3CDTF">2019-07-25T04:56:50Z</dcterms:modified>
</cp:coreProperties>
</file>