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5" autoAdjust="0"/>
    <p:restoredTop sz="94660"/>
  </p:normalViewPr>
  <p:slideViewPr>
    <p:cSldViewPr snapToGrid="0" snapToObjects="1">
      <p:cViewPr>
        <p:scale>
          <a:sx n="135" d="100"/>
          <a:sy n="135" d="100"/>
        </p:scale>
        <p:origin x="-80" y="19032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55331" y="10245994"/>
            <a:ext cx="11670677" cy="6172927"/>
            <a:chOff x="2592059" y="15004865"/>
            <a:chExt cx="19230341" cy="12008368"/>
          </a:xfrm>
        </p:grpSpPr>
        <p:pic>
          <p:nvPicPr>
            <p:cNvPr id="2" name="Picture 1" descr="Screenshot 2019-07-22 at 17.46.1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134" y="20498818"/>
              <a:ext cx="16548100" cy="54991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2644965" y="19785841"/>
              <a:ext cx="2348090" cy="1462277"/>
              <a:chOff x="16473310" y="17943323"/>
              <a:chExt cx="2348090" cy="14622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473310" y="17943323"/>
                <a:ext cx="2348090" cy="1462277"/>
                <a:chOff x="16473310" y="17943323"/>
                <a:chExt cx="2348090" cy="146227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6929100" y="18834100"/>
                  <a:ext cx="1892300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473310" y="1794332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agriculture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0" name="Straight Arrow Connector 9"/>
              <p:cNvCxnSpPr>
                <a:stCxn id="7" idx="2"/>
                <a:endCxn id="3" idx="0"/>
              </p:cNvCxnSpPr>
              <p:nvPr/>
            </p:nvCxnSpPr>
            <p:spPr>
              <a:xfrm>
                <a:off x="17647356" y="18721668"/>
                <a:ext cx="227895" cy="11243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56655" y="19760440"/>
              <a:ext cx="2578103" cy="1469516"/>
              <a:chOff x="16840809" y="17936084"/>
              <a:chExt cx="1980591" cy="14695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840809" y="18834100"/>
                <a:ext cx="1980591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44081" y="17936084"/>
                <a:ext cx="933384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plant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>
              <a:off x="4289074" y="20538786"/>
              <a:ext cx="366181" cy="137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279462" y="19798541"/>
              <a:ext cx="4659492" cy="2028027"/>
              <a:chOff x="16091121" y="17529973"/>
              <a:chExt cx="4124147" cy="20280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6091121" y="17529973"/>
                <a:ext cx="4124147" cy="2028027"/>
                <a:chOff x="16091121" y="17529973"/>
                <a:chExt cx="4124147" cy="202802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7875250" y="18986500"/>
                  <a:ext cx="2340018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6091121" y="1752997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>
                      <a:solidFill>
                        <a:srgbClr val="FF0000"/>
                      </a:solidFill>
                    </a:rPr>
                    <a:t>terpene</a:t>
                  </a:r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>
                <a:stCxn id="31" idx="2"/>
                <a:endCxn id="30" idx="0"/>
              </p:cNvCxnSpPr>
              <p:nvPr/>
            </p:nvCxnSpPr>
            <p:spPr>
              <a:xfrm>
                <a:off x="17265167" y="18308318"/>
                <a:ext cx="1780092" cy="6781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156649" y="19798541"/>
              <a:ext cx="5740401" cy="2701414"/>
              <a:chOff x="16840810" y="16069185"/>
              <a:chExt cx="4409983" cy="27014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6840810" y="18199099"/>
                <a:ext cx="2548100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673474" y="16069185"/>
                <a:ext cx="1577319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plantpart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>
              <a:stCxn id="35" idx="2"/>
              <a:endCxn id="34" idx="0"/>
            </p:cNvCxnSpPr>
            <p:nvPr/>
          </p:nvCxnSpPr>
          <p:spPr>
            <a:xfrm flipH="1">
              <a:off x="4815058" y="20576887"/>
              <a:ext cx="3055407" cy="1351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 descr="Screenshot 2019-07-22 at 17.45.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655" y="16434818"/>
              <a:ext cx="14490700" cy="3111500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16465192" y="19833086"/>
              <a:ext cx="3696512" cy="2666869"/>
              <a:chOff x="14704748" y="18569596"/>
              <a:chExt cx="3271807" cy="266686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704748" y="18569596"/>
                <a:ext cx="3271807" cy="2666869"/>
                <a:chOff x="14704748" y="18569596"/>
                <a:chExt cx="3271807" cy="266686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4704748" y="20664965"/>
                  <a:ext cx="2180612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88433" y="18569596"/>
                  <a:ext cx="2688122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microorganism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>
                <a:stCxn id="52" idx="2"/>
                <a:endCxn id="51" idx="0"/>
              </p:cNvCxnSpPr>
              <p:nvPr/>
            </p:nvCxnSpPr>
            <p:spPr>
              <a:xfrm flipH="1">
                <a:off x="15795054" y="19347941"/>
                <a:ext cx="837441" cy="131702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21132" y="22499955"/>
              <a:ext cx="7536259" cy="4406992"/>
              <a:chOff x="17184432" y="24099137"/>
              <a:chExt cx="7536259" cy="440699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7184432" y="24099137"/>
                <a:ext cx="7536259" cy="4406992"/>
                <a:chOff x="17031056" y="18777837"/>
                <a:chExt cx="5789624" cy="440699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9078489" y="18777837"/>
                  <a:ext cx="3742191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7031056" y="22406484"/>
                  <a:ext cx="1754966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enzyme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>
                <a:stCxn id="61" idx="0"/>
                <a:endCxn id="60" idx="2"/>
              </p:cNvCxnSpPr>
              <p:nvPr/>
            </p:nvCxnSpPr>
            <p:spPr>
              <a:xfrm flipV="1">
                <a:off x="18326638" y="24670637"/>
                <a:ext cx="3958478" cy="305714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4494567" y="23765408"/>
              <a:ext cx="3848835" cy="3247825"/>
              <a:chOff x="19265364" y="23576367"/>
              <a:chExt cx="3848835" cy="324782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9265364" y="23576367"/>
                <a:ext cx="3848835" cy="3247825"/>
                <a:chOff x="18629710" y="18255067"/>
                <a:chExt cx="2956814" cy="3247825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8629710" y="18255067"/>
                  <a:ext cx="2020517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9639969" y="20125821"/>
                  <a:ext cx="1946555" cy="1377071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0000FF"/>
                      </a:solidFill>
                    </a:rPr>
                    <a:t>n</a:t>
                  </a:r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onplant</a:t>
                  </a:r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 species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73" idx="0"/>
                <a:endCxn id="72" idx="2"/>
              </p:cNvCxnSpPr>
              <p:nvPr/>
            </p:nvCxnSpPr>
            <p:spPr>
              <a:xfrm flipH="1" flipV="1">
                <a:off x="20580401" y="24147868"/>
                <a:ext cx="1266899" cy="129925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592059" y="15004865"/>
              <a:ext cx="19230341" cy="119371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021134" y="16591580"/>
              <a:ext cx="14675893" cy="2954737"/>
              <a:chOff x="19651142" y="18700749"/>
              <a:chExt cx="12989729" cy="295473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9651142" y="18700749"/>
                <a:ext cx="12989729" cy="2954737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9410124" y="20730372"/>
                <a:ext cx="2950953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bibliography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447012" y="23650555"/>
              <a:ext cx="3336679" cy="3320180"/>
              <a:chOff x="11599399" y="17856750"/>
              <a:chExt cx="2563356" cy="33201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1599399" y="17856750"/>
                <a:ext cx="2563356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996247" y="20398585"/>
                <a:ext cx="1992656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datetime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H="1" flipV="1">
              <a:off x="8897050" y="23751089"/>
              <a:ext cx="363437" cy="2441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44963" y="15080601"/>
              <a:ext cx="11785553" cy="113758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i</a:t>
              </a:r>
              <a:r>
                <a:rPr lang="en-US" sz="3200" b="1" dirty="0" smtClean="0"/>
                <a:t>ngestion + annotation of current articles</a:t>
              </a:r>
              <a:endParaRPr lang="en-US" sz="32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0203" y="2345592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591998" y="3962400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Vinita </a:t>
            </a:r>
            <a:r>
              <a:rPr lang="en-US" sz="4800" dirty="0" err="1" smtClean="0"/>
              <a:t>Lamba</a:t>
            </a:r>
            <a:r>
              <a:rPr lang="en-US" sz="4800" dirty="0" smtClean="0"/>
              <a:t>, </a:t>
            </a:r>
            <a:r>
              <a:rPr lang="en-US" sz="4800" dirty="0" err="1"/>
              <a:t>Shruthi</a:t>
            </a:r>
            <a:r>
              <a:rPr lang="en-US" sz="4800" dirty="0"/>
              <a:t> </a:t>
            </a:r>
            <a:r>
              <a:rPr lang="en-US" sz="4800" dirty="0" smtClean="0"/>
              <a:t>M</a:t>
            </a:r>
            <a:r>
              <a:rPr lang="en-US" sz="4800" baseline="30000" dirty="0"/>
              <a:t>1</a:t>
            </a:r>
            <a:r>
              <a:rPr lang="en-US" sz="4800" dirty="0" smtClean="0"/>
              <a:t>, Manish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Ambarish</a:t>
            </a:r>
            <a:r>
              <a:rPr lang="en-US" sz="4800" dirty="0" smtClean="0"/>
              <a:t>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Gitanjali</a:t>
            </a:r>
            <a:r>
              <a:rPr lang="en-US" sz="4800" dirty="0" smtClean="0"/>
              <a:t> </a:t>
            </a:r>
            <a:r>
              <a:rPr lang="en-US" sz="4800" dirty="0" smtClean="0"/>
              <a:t>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Peter Murray-Rust</a:t>
            </a:r>
            <a:r>
              <a:rPr lang="en-US" sz="4800" baseline="30000" dirty="0" smtClean="0"/>
              <a:t>2,3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</a:t>
            </a:r>
            <a:r>
              <a:rPr lang="en-US" sz="3600" dirty="0" smtClean="0"/>
              <a:t>New Delhi</a:t>
            </a:r>
            <a:r>
              <a:rPr lang="en-US" sz="3600" dirty="0" smtClean="0"/>
              <a:t>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79427" y="5892800"/>
            <a:ext cx="240291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For 13 years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; now it’s being upgraded to use new technologies:</a:t>
            </a:r>
          </a:p>
          <a:p>
            <a:pPr algn="ctr"/>
            <a:r>
              <a:rPr lang="en-US" sz="4800" b="1" dirty="0" err="1" smtClean="0"/>
              <a:t>TextAndDataMining</a:t>
            </a:r>
            <a:r>
              <a:rPr lang="en-US" sz="4800" b="1" dirty="0" smtClean="0"/>
              <a:t> (TDM)</a:t>
            </a:r>
            <a:r>
              <a:rPr lang="en-US" sz="4800" dirty="0" smtClean="0"/>
              <a:t> and semantic ontology </a:t>
            </a:r>
            <a:r>
              <a:rPr lang="en-US" sz="4800" b="1" dirty="0" smtClean="0"/>
              <a:t>(Wikidata)</a:t>
            </a:r>
            <a:r>
              <a:rPr lang="en-US" sz="4800" dirty="0" smtClean="0"/>
              <a:t>    </a:t>
            </a:r>
            <a:endParaRPr lang="en-US" sz="4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703813" y="11614921"/>
            <a:ext cx="2840860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Location </a:t>
            </a:r>
            <a:r>
              <a:rPr lang="en-US" sz="1800" i="1" dirty="0" smtClean="0"/>
              <a:t>(500)</a:t>
            </a:r>
            <a:endParaRPr lang="en-US" sz="1800" i="1" dirty="0"/>
          </a:p>
        </p:txBody>
      </p:sp>
      <p:cxnSp>
        <p:nvCxnSpPr>
          <p:cNvPr id="110" name="Elbow Connector 109"/>
          <p:cNvCxnSpPr>
            <a:stCxn id="144" idx="1"/>
            <a:endCxn id="123" idx="3"/>
          </p:cNvCxnSpPr>
          <p:nvPr/>
        </p:nvCxnSpPr>
        <p:spPr>
          <a:xfrm rot="10800000" flipV="1">
            <a:off x="19647612" y="12554184"/>
            <a:ext cx="763234" cy="104384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6699703" y="12448024"/>
            <a:ext cx="2730079" cy="1033890"/>
            <a:chOff x="2640020" y="1203231"/>
            <a:chExt cx="1432934" cy="58175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48" name="Group 147"/>
            <p:cNvGrpSpPr/>
            <p:nvPr/>
          </p:nvGrpSpPr>
          <p:grpSpPr>
            <a:xfrm>
              <a:off x="2640020" y="1203231"/>
              <a:ext cx="1432934" cy="581750"/>
              <a:chOff x="2640022" y="1203231"/>
              <a:chExt cx="749349" cy="581750"/>
            </a:xfrm>
            <a:grpFill/>
          </p:grpSpPr>
          <p:sp>
            <p:nvSpPr>
              <p:cNvPr id="150" name="TextBox 149"/>
              <p:cNvSpPr txBox="1"/>
              <p:nvPr/>
            </p:nvSpPr>
            <p:spPr>
              <a:xfrm>
                <a:off x="2640022" y="1203231"/>
                <a:ext cx="74934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p</a:t>
                </a:r>
                <a:r>
                  <a:rPr lang="en-US" sz="1800" b="1" dirty="0" smtClean="0"/>
                  <a:t>lant </a:t>
                </a:r>
                <a:r>
                  <a:rPr lang="en-US" sz="1800" i="1" dirty="0" smtClean="0"/>
                  <a:t>(1860)</a:t>
                </a:r>
                <a:endParaRPr lang="en-US" sz="1800" i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47770" y="1572563"/>
                <a:ext cx="711329" cy="21241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rgbClr val="FF0000"/>
                    </a:solidFill>
                  </a:rPr>
                  <a:t>GBIF TRNS</a:t>
                </a:r>
                <a:endParaRPr lang="en-US" sz="1800" i="1" dirty="0" smtClean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49" name="Picture 14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951" y="1330546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12" name="Picture 111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10" y="11862795"/>
            <a:ext cx="321563" cy="293417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24856010" y="14054597"/>
            <a:ext cx="3443183" cy="1025711"/>
            <a:chOff x="2640022" y="1203231"/>
            <a:chExt cx="769328" cy="5771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6" name="TextBox 145"/>
            <p:cNvSpPr txBox="1"/>
            <p:nvPr/>
          </p:nvSpPr>
          <p:spPr>
            <a:xfrm>
              <a:off x="2640022" y="1203231"/>
              <a:ext cx="749349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compound </a:t>
              </a:r>
              <a:r>
                <a:rPr lang="en-US" sz="1800" i="1" dirty="0" smtClean="0"/>
                <a:t>(7500)</a:t>
              </a:r>
              <a:endParaRPr lang="en-US" sz="18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40024" y="1572563"/>
              <a:ext cx="769326" cy="207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solidFill>
                    <a:srgbClr val="FF0000"/>
                  </a:solidFill>
                </a:rPr>
                <a:t>Pubchem</a:t>
              </a:r>
              <a:r>
                <a:rPr lang="en-US" sz="1800" i="1" dirty="0" smtClean="0"/>
                <a:t> </a:t>
              </a:r>
              <a:r>
                <a:rPr lang="en-US" sz="1800" i="1" dirty="0" smtClean="0">
                  <a:solidFill>
                    <a:srgbClr val="FF0000"/>
                  </a:solidFill>
                </a:rPr>
                <a:t>OPSIN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410846" y="12225995"/>
            <a:ext cx="2703637" cy="1302709"/>
            <a:chOff x="2640022" y="1203231"/>
            <a:chExt cx="893898" cy="7330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4" name="TextBox 143"/>
            <p:cNvSpPr txBox="1"/>
            <p:nvPr/>
          </p:nvSpPr>
          <p:spPr>
            <a:xfrm>
              <a:off x="2640022" y="1203231"/>
              <a:ext cx="89389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40024" y="1572563"/>
              <a:ext cx="893896" cy="36367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Compounds emitted in single experiment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4929624" y="12825534"/>
            <a:ext cx="2703637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measurement</a:t>
            </a:r>
            <a:endParaRPr lang="en-US" sz="1800" b="1" dirty="0"/>
          </a:p>
        </p:txBody>
      </p:sp>
      <p:cxnSp>
        <p:nvCxnSpPr>
          <p:cNvPr id="117" name="Elbow Connector 116"/>
          <p:cNvCxnSpPr>
            <a:stCxn id="144" idx="3"/>
            <a:endCxn id="116" idx="1"/>
          </p:cNvCxnSpPr>
          <p:nvPr/>
        </p:nvCxnSpPr>
        <p:spPr>
          <a:xfrm>
            <a:off x="23114483" y="12554185"/>
            <a:ext cx="1815140" cy="59953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722129" y="13952721"/>
            <a:ext cx="2266441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cxnSp>
        <p:nvCxnSpPr>
          <p:cNvPr id="119" name="Elbow Connector 118"/>
          <p:cNvCxnSpPr>
            <a:stCxn id="145" idx="3"/>
            <a:endCxn id="146" idx="1"/>
          </p:cNvCxnSpPr>
          <p:nvPr/>
        </p:nvCxnSpPr>
        <p:spPr>
          <a:xfrm>
            <a:off x="23114483" y="13205539"/>
            <a:ext cx="1741527" cy="11772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757824" y="10797378"/>
            <a:ext cx="242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Independent</a:t>
            </a:r>
          </a:p>
          <a:p>
            <a:r>
              <a:rPr lang="en-US" sz="1800" dirty="0" smtClean="0"/>
              <a:t>variables</a:t>
            </a:r>
            <a:endParaRPr 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35639" y="14884709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dirty="0"/>
              <a:t>d</a:t>
            </a:r>
            <a:r>
              <a:rPr lang="en-US" sz="1800" b="1" i="1" dirty="0" smtClean="0"/>
              <a:t>ate-time</a:t>
            </a:r>
            <a:endParaRPr lang="en-US" sz="1800" b="1" i="1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16757824" y="15670893"/>
            <a:ext cx="11097222" cy="2484706"/>
            <a:chOff x="16757824" y="15577501"/>
            <a:chExt cx="11097222" cy="2484706"/>
          </a:xfrm>
        </p:grpSpPr>
        <p:grpSp>
          <p:nvGrpSpPr>
            <p:cNvPr id="140" name="Group 139"/>
            <p:cNvGrpSpPr/>
            <p:nvPr/>
          </p:nvGrpSpPr>
          <p:grpSpPr>
            <a:xfrm>
              <a:off x="20395090" y="15577501"/>
              <a:ext cx="7459956" cy="2245341"/>
              <a:chOff x="2644675" y="1342971"/>
              <a:chExt cx="755596" cy="34503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42" name="TextBox 141"/>
              <p:cNvSpPr txBox="1"/>
              <p:nvPr/>
            </p:nvSpPr>
            <p:spPr>
              <a:xfrm>
                <a:off x="2644675" y="1342971"/>
                <a:ext cx="749349" cy="1596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>
                    <a:solidFill>
                      <a:srgbClr val="0000FF"/>
                    </a:solidFill>
                  </a:rPr>
                  <a:t>f</a:t>
                </a:r>
                <a:r>
                  <a:rPr lang="en-US" sz="1800" b="1" dirty="0" err="1" smtClean="0">
                    <a:solidFill>
                      <a:srgbClr val="0000FF"/>
                    </a:solidFill>
                  </a:rPr>
                  <a:t>reetext</a:t>
                </a:r>
                <a:r>
                  <a:rPr lang="en-US" sz="1800" b="1" dirty="0" smtClean="0">
                    <a:solidFill>
                      <a:srgbClr val="0000FF"/>
                    </a:solidFill>
                  </a:rPr>
                  <a:t> mined data linked to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646271" y="1528379"/>
                <a:ext cx="754000" cy="1596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800" dirty="0" smtClean="0"/>
              </a:p>
            </p:txBody>
          </p:sp>
        </p:grpSp>
        <p:pic>
          <p:nvPicPr>
            <p:cNvPr id="141" name="Picture 140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824" y="17591081"/>
              <a:ext cx="839503" cy="4711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</p:grpSp>
      <p:sp>
        <p:nvSpPr>
          <p:cNvPr id="123" name="Rectangle 122"/>
          <p:cNvSpPr/>
          <p:nvPr/>
        </p:nvSpPr>
        <p:spPr>
          <a:xfrm>
            <a:off x="16661299" y="10683754"/>
            <a:ext cx="2986313" cy="58285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4" name="TextBox 123"/>
          <p:cNvSpPr txBox="1"/>
          <p:nvPr/>
        </p:nvSpPr>
        <p:spPr>
          <a:xfrm>
            <a:off x="16735639" y="15781887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conditions</a:t>
            </a:r>
            <a:endParaRPr lang="en-US" sz="1800" b="1" dirty="0"/>
          </a:p>
        </p:txBody>
      </p:sp>
      <p:pic>
        <p:nvPicPr>
          <p:cNvPr id="126" name="Picture 125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35" y="14184879"/>
            <a:ext cx="387344" cy="29341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4964905" y="11838451"/>
            <a:ext cx="2266441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8" name="TextBox 137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  <p:pic>
          <p:nvPicPr>
            <p:cNvPr id="139" name="Picture 13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28" name="Picture 127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45" y="13065554"/>
            <a:ext cx="321563" cy="293417"/>
          </a:xfrm>
          <a:prstGeom prst="rect">
            <a:avLst/>
          </a:prstGeom>
        </p:spPr>
      </p:pic>
      <p:cxnSp>
        <p:nvCxnSpPr>
          <p:cNvPr id="129" name="Elbow Connector 128"/>
          <p:cNvCxnSpPr>
            <a:stCxn id="144" idx="3"/>
            <a:endCxn id="138" idx="1"/>
          </p:cNvCxnSpPr>
          <p:nvPr/>
        </p:nvCxnSpPr>
        <p:spPr>
          <a:xfrm flipV="1">
            <a:off x="23114483" y="12166640"/>
            <a:ext cx="1850421" cy="38754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4892965" y="10027375"/>
            <a:ext cx="3432723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6" name="TextBox 135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Bibliography </a:t>
              </a:r>
              <a:r>
                <a:rPr lang="en-US" sz="1800" i="1" dirty="0" smtClean="0"/>
                <a:t>(1600) </a:t>
              </a:r>
              <a:endParaRPr lang="en-US" sz="1800" i="1" dirty="0"/>
            </a:p>
          </p:txBody>
        </p:sp>
        <p:pic>
          <p:nvPicPr>
            <p:cNvPr id="137" name="Picture 136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cxnSp>
        <p:nvCxnSpPr>
          <p:cNvPr id="131" name="Elbow Connector 130"/>
          <p:cNvCxnSpPr>
            <a:stCxn id="144" idx="3"/>
            <a:endCxn id="136" idx="1"/>
          </p:cNvCxnSpPr>
          <p:nvPr/>
        </p:nvCxnSpPr>
        <p:spPr>
          <a:xfrm flipV="1">
            <a:off x="23114483" y="10355564"/>
            <a:ext cx="1778482" cy="219862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909231" y="10683754"/>
            <a:ext cx="3329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solidFill>
                  <a:srgbClr val="FF0000"/>
                </a:solidFill>
              </a:rPr>
              <a:t>Crossref</a:t>
            </a:r>
            <a:r>
              <a:rPr lang="en-US" sz="1800" i="1" dirty="0" smtClean="0">
                <a:solidFill>
                  <a:srgbClr val="FF0000"/>
                </a:solidFill>
              </a:rPr>
              <a:t>   </a:t>
            </a:r>
            <a:r>
              <a:rPr lang="en-US" sz="1800" i="1" dirty="0" err="1" smtClean="0">
                <a:solidFill>
                  <a:srgbClr val="FF0000"/>
                </a:solidFill>
              </a:rPr>
              <a:t>Unpaywall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824" y="16626234"/>
            <a:ext cx="814791" cy="95771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20410852" y="16918753"/>
            <a:ext cx="646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Wikifactmine</a:t>
            </a:r>
            <a:r>
              <a:rPr lang="en-US" sz="1800" b="1" dirty="0" smtClean="0"/>
              <a:t> Dictionaries </a:t>
            </a:r>
            <a:r>
              <a:rPr lang="en-US" sz="1800" i="1" dirty="0" smtClean="0"/>
              <a:t>(20+)</a:t>
            </a:r>
          </a:p>
          <a:p>
            <a:r>
              <a:rPr lang="en-US" sz="1800" i="1" dirty="0" smtClean="0"/>
              <a:t>crops, funders, government, habitat, </a:t>
            </a:r>
            <a:r>
              <a:rPr lang="en-US" sz="1800" i="1" dirty="0" smtClean="0"/>
              <a:t>invasive species, organisms,, </a:t>
            </a:r>
            <a:r>
              <a:rPr lang="en-US" sz="1800" i="1" dirty="0" smtClean="0"/>
              <a:t>pests, </a:t>
            </a:r>
            <a:r>
              <a:rPr lang="en-US" sz="1800" i="1" dirty="0" err="1" smtClean="0"/>
              <a:t>soiltypes</a:t>
            </a:r>
            <a:r>
              <a:rPr lang="en-US" sz="1800" i="1" dirty="0" smtClean="0"/>
              <a:t>, viruses</a:t>
            </a:r>
            <a:r>
              <a:rPr lang="mr-IN" sz="1800" i="1" dirty="0" smtClean="0"/>
              <a:t>…</a:t>
            </a:r>
            <a:r>
              <a:rPr lang="en-GB" sz="1800" i="1" dirty="0" smtClean="0"/>
              <a:t>mono-, di-, </a:t>
            </a:r>
            <a:r>
              <a:rPr lang="en-GB" sz="1800" i="1" dirty="0" err="1" smtClean="0"/>
              <a:t>triterpens</a:t>
            </a:r>
            <a:r>
              <a:rPr lang="en-GB" sz="1800" i="1" dirty="0" smtClean="0"/>
              <a:t>, </a:t>
            </a:r>
            <a:endParaRPr lang="en-US" sz="1800" i="1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20739898" y="10177507"/>
            <a:ext cx="275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EssoilDB</a:t>
            </a:r>
            <a:r>
              <a:rPr lang="en-US" sz="4000" b="1" dirty="0" smtClean="0"/>
              <a:t> 2.0</a:t>
            </a:r>
            <a:endParaRPr lang="en-US" sz="4000" b="1" dirty="0"/>
          </a:p>
        </p:txBody>
      </p:sp>
      <p:sp>
        <p:nvSpPr>
          <p:cNvPr id="156" name="Rectangle 155"/>
          <p:cNvSpPr/>
          <p:nvPr/>
        </p:nvSpPr>
        <p:spPr>
          <a:xfrm>
            <a:off x="16416611" y="9933983"/>
            <a:ext cx="13858602" cy="902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2326008" y="16009613"/>
            <a:ext cx="362435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15733342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326008" y="10487516"/>
            <a:ext cx="3624356" cy="461665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9" y="11486568"/>
            <a:ext cx="3624356" cy="461665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9" y="12497118"/>
            <a:ext cx="3624356" cy="461665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11369" y="8056042"/>
            <a:ext cx="30241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Papers are searched with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</a:t>
            </a:r>
            <a:r>
              <a:rPr lang="en-US" sz="4400" dirty="0" smtClean="0"/>
              <a:t>2.0/WikiFactMine </a:t>
            </a:r>
            <a:r>
              <a:rPr lang="en-US" sz="4400" dirty="0" smtClean="0"/>
              <a:t>dictionaries, extracted to enhance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2.0, and progressively indexed</a:t>
            </a:r>
            <a:endParaRPr lang="en-US" sz="4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29516" y="17336215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17659381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17490557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05740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l="15399" t="28808" r="39699" b="16589"/>
          <a:stretch>
            <a:fillRect/>
          </a:stretch>
        </p:blipFill>
        <p:spPr>
          <a:xfrm>
            <a:off x="748127" y="24509013"/>
            <a:ext cx="1667510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57" y="21977301"/>
            <a:ext cx="2051685" cy="187896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65364" y="26742441"/>
            <a:ext cx="3873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  <a:r>
              <a:rPr lang="en-US" sz="3000" dirty="0" smtClean="0"/>
              <a:t>ommonly </a:t>
            </a:r>
            <a:r>
              <a:rPr lang="en-US" sz="3000" dirty="0"/>
              <a:t>used  </a:t>
            </a:r>
            <a:r>
              <a:rPr lang="en-US" sz="3000" b="1" dirty="0" err="1" smtClean="0"/>
              <a:t>plantpart</a:t>
            </a:r>
            <a:r>
              <a:rPr lang="en-US" sz="3000" dirty="0" err="1" smtClean="0"/>
              <a:t>s</a:t>
            </a:r>
            <a:r>
              <a:rPr lang="en-US" sz="3000" dirty="0" smtClean="0"/>
              <a:t> </a:t>
            </a:r>
            <a:r>
              <a:rPr lang="en-US" sz="3000" dirty="0"/>
              <a:t>of </a:t>
            </a:r>
            <a:r>
              <a:rPr lang="en-US" sz="3000" dirty="0" smtClean="0"/>
              <a:t>Lantana </a:t>
            </a:r>
            <a:endParaRPr lang="en-US" sz="30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8"/>
          <a:srcRect r="17990" b="4930"/>
          <a:stretch>
            <a:fillRect/>
          </a:stretch>
        </p:blipFill>
        <p:spPr>
          <a:xfrm>
            <a:off x="562345" y="28529305"/>
            <a:ext cx="2059305" cy="2193925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64" name="TextBox 163"/>
          <p:cNvSpPr txBox="1"/>
          <p:nvPr/>
        </p:nvSpPr>
        <p:spPr>
          <a:xfrm>
            <a:off x="1168893" y="21333905"/>
            <a:ext cx="11332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09091" y="21517290"/>
            <a:ext cx="6849496" cy="7147816"/>
            <a:chOff x="4503137" y="18327041"/>
            <a:chExt cx="8279574" cy="8718653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458880" y="18325534"/>
              <a:ext cx="1426577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Arial" panose="020B0604020202020204" pitchFamily="34" charset="0"/>
                </a:rPr>
                <a:t>Clevger </a:t>
              </a:r>
              <a:r>
                <a:rPr lang="en-IN" altLang="en-US" sz="1600" dirty="0" smtClean="0">
                  <a:latin typeface="Arial" panose="020B0604020202020204" pitchFamily="34" charset="0"/>
                </a:rPr>
                <a:t>Apparatus Hydrodistillation </a:t>
              </a:r>
              <a:r>
                <a:rPr lang="en-IN" altLang="en-US" sz="1600" baseline="30000" dirty="0" smtClean="0">
                  <a:latin typeface="Arial" panose="020B0604020202020204" pitchFamily="34" charset="0"/>
                </a:rPr>
                <a:t>[1]</a:t>
              </a:r>
              <a:endParaRPr lang="en-IN" altLang="en-US" sz="1600" baseline="30000" dirty="0">
                <a:latin typeface="Arial" panose="020B0604020202020204" pitchFamily="34" charset="0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9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7909994" y="19069150"/>
              <a:ext cx="653752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/>
                <a:t>β-caryophyllene</a:t>
              </a: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29203" y="1928690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α-humulene</a:t>
              </a: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9970212" y="1960448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/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08917" y="19357248"/>
              <a:ext cx="653752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ge</a:t>
              </a:r>
              <a:r>
                <a:rPr lang="en-IN" altLang="en-US" sz="1600" b="1">
                  <a:latin typeface="Shruti" charset="0"/>
                  <a:cs typeface="Shruti" charset="0"/>
                </a:rPr>
                <a:t>rmacrene </a:t>
              </a:r>
              <a:r>
                <a:rPr lang="en-IN" altLang="en-US" sz="1600" b="1"/>
                <a:t>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361506"/>
              <a:ext cx="15493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/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3"/>
              <a:ext cx="2756573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2" y="2340176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556033" y="24576985"/>
              <a:ext cx="1493969" cy="88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Shruti" charset="0"/>
                  <a:cs typeface="Shruti" charset="0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397972"/>
              <a:ext cx="182761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7" y="24392409"/>
              <a:ext cx="1903930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25119" y="24382074"/>
              <a:ext cx="653752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1-octen</a:t>
              </a:r>
              <a:r>
                <a:rPr lang="en-IN" altLang="en-US" sz="1600" b="1">
                  <a:latin typeface="Shruti" charset="0"/>
                  <a:cs typeface="Shruti" charset="0"/>
                </a:rPr>
                <a:t>-</a:t>
              </a:r>
              <a:r>
                <a:rPr lang="en-US" sz="1600" b="1">
                  <a:latin typeface="Shruti" charset="0"/>
                  <a:cs typeface="Shruti" charset="0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373214" y="24128516"/>
              <a:ext cx="653752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643694" y="23621915"/>
              <a:ext cx="655566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1,8-cineo</a:t>
              </a:r>
              <a:r>
                <a:rPr lang="en-IN" altLang="en-US" sz="1600" b="1">
                  <a:latin typeface="Shruti" charset="0"/>
                  <a:cs typeface="Shruti" charset="0"/>
                </a:rPr>
                <a:t>l</a:t>
              </a:r>
              <a:r>
                <a:rPr lang="en-US" sz="1600" b="1">
                  <a:latin typeface="Shruti" charset="0"/>
                  <a:cs typeface="Shruti" charset="0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784474" y="23688533"/>
              <a:ext cx="1108617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45868"/>
              <a:ext cx="1621299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70358"/>
              <a:ext cx="2471750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phellandrene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177555"/>
              <a:ext cx="1549363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32891"/>
              <a:ext cx="2122812" cy="51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75404"/>
              <a:ext cx="2339324" cy="2304628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1600" b="1" dirty="0">
                  <a:latin typeface="Shruti" charset="0"/>
                  <a:cs typeface="Shruti" charset="0"/>
                </a:rPr>
                <a:t>compound</a:t>
              </a:r>
            </a:p>
            <a:p>
              <a:pPr algn="just"/>
              <a:r>
                <a:rPr lang="en-IN" altLang="en-US" sz="1600" dirty="0">
                  <a:latin typeface="Shruti" charset="0"/>
                  <a:cs typeface="Shruti" charset="0"/>
                </a:rPr>
                <a:t>{Records: ca. 7157}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15248" y="18958539"/>
            <a:ext cx="22532068" cy="13542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Wikidata and </a:t>
            </a:r>
            <a:r>
              <a:rPr lang="en-US" dirty="0"/>
              <a:t>WikiFactMine </a:t>
            </a:r>
            <a:r>
              <a:rPr lang="en-US" dirty="0" smtClean="0"/>
              <a:t>link all the components! </a:t>
            </a:r>
            <a:endParaRPr lang="en-US" dirty="0"/>
          </a:p>
        </p:txBody>
      </p:sp>
      <p:pic>
        <p:nvPicPr>
          <p:cNvPr id="14" name="Picture 13" descr="Screenshot 2019-07-22 at 22.56.0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93" y="22606331"/>
            <a:ext cx="8784387" cy="354179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850136" y="19948957"/>
            <a:ext cx="2511003" cy="3360371"/>
            <a:chOff x="26509588" y="19172260"/>
            <a:chExt cx="2511003" cy="3360371"/>
          </a:xfrm>
        </p:grpSpPr>
        <p:pic>
          <p:nvPicPr>
            <p:cNvPr id="160" name="Picture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509588" y="19172260"/>
              <a:ext cx="2511003" cy="27559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8" name="TextBox 207"/>
            <p:cNvSpPr txBox="1"/>
            <p:nvPr/>
          </p:nvSpPr>
          <p:spPr>
            <a:xfrm>
              <a:off x="26810453" y="22163299"/>
              <a:ext cx="142552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</p:grpSp>
      <p:pic>
        <p:nvPicPr>
          <p:cNvPr id="265" name="Picture 264"/>
          <p:cNvPicPr>
            <a:picLocks noChangeAspect="1"/>
          </p:cNvPicPr>
          <p:nvPr/>
        </p:nvPicPr>
        <p:blipFill>
          <a:blip r:embed="rId12"/>
          <a:srcRect l="51884" t="27831" r="17282" b="1047"/>
          <a:stretch>
            <a:fillRect/>
          </a:stretch>
        </p:blipFill>
        <p:spPr>
          <a:xfrm>
            <a:off x="22080547" y="28027014"/>
            <a:ext cx="707240" cy="127618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8910179" y="24688754"/>
            <a:ext cx="95871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GBIF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451691" y="23804245"/>
            <a:ext cx="2757411" cy="3269315"/>
            <a:chOff x="26451691" y="22925872"/>
            <a:chExt cx="2757411" cy="3269315"/>
          </a:xfrm>
        </p:grpSpPr>
        <p:sp>
          <p:nvSpPr>
            <p:cNvPr id="11" name="TextBox 10"/>
            <p:cNvSpPr txBox="1"/>
            <p:nvPr/>
          </p:nvSpPr>
          <p:spPr>
            <a:xfrm>
              <a:off x="26451691" y="23040940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686213" y="22925872"/>
              <a:ext cx="2522889" cy="18607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sp>
          <p:nvSpPr>
            <p:cNvPr id="270" name="TextBox 269"/>
            <p:cNvSpPr txBox="1"/>
            <p:nvPr/>
          </p:nvSpPr>
          <p:spPr>
            <a:xfrm>
              <a:off x="26939554" y="25176927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6955323" y="25825855"/>
              <a:ext cx="159228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9366306" y="29626268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Compound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647817" y="20642481"/>
            <a:ext cx="2839514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Story about Lantana PMR </a:t>
            </a:r>
            <a:endParaRPr lang="en-US" sz="2000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62" y="14300540"/>
            <a:ext cx="321563" cy="293417"/>
          </a:xfrm>
          <a:prstGeom prst="rect">
            <a:avLst/>
          </a:prstGeom>
        </p:spPr>
      </p:pic>
      <p:pic>
        <p:nvPicPr>
          <p:cNvPr id="275" name="Picture 274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901" y="17189506"/>
            <a:ext cx="321563" cy="2934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73164" y="21108276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3438" y="20274926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6" name="TextBox 275"/>
          <p:cNvSpPr txBox="1"/>
          <p:nvPr/>
        </p:nvSpPr>
        <p:spPr>
          <a:xfrm>
            <a:off x="20537584" y="27740734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9401" y="21051097"/>
            <a:ext cx="923302" cy="15234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5578" y="21880744"/>
            <a:ext cx="521350" cy="132944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01747" y="23482277"/>
            <a:ext cx="716489" cy="150462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98026" y="24986904"/>
            <a:ext cx="1034444" cy="104613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3459588">
            <a:off x="3583714" y="26540398"/>
            <a:ext cx="1601876" cy="50398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3" name="TextBox 52"/>
          <p:cNvSpPr txBox="1"/>
          <p:nvPr/>
        </p:nvSpPr>
        <p:spPr>
          <a:xfrm>
            <a:off x="1474779" y="5554246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HISTORY OF ESSOILDB*** VL</a:t>
            </a:r>
            <a:endParaRPr lang="en-US" sz="20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6661299" y="27868335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PROFILE** VL</a:t>
            </a:r>
            <a:endParaRPr lang="en-US" sz="20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976121" y="30309805"/>
            <a:ext cx="449887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PLANTS AND LINKS TO WIKIDATA** VL</a:t>
            </a:r>
            <a:endParaRPr 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7225558" y="34057924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EXAMPLES OF SEARCH ** PMR</a:t>
            </a:r>
            <a:endParaRPr lang="en-US" sz="2000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6860166" y="18129129"/>
            <a:ext cx="3432723" cy="427684"/>
            <a:chOff x="4839793" y="618379"/>
            <a:chExt cx="1432934" cy="2406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8" name="TextBox 307"/>
            <p:cNvSpPr txBox="1"/>
            <p:nvPr/>
          </p:nvSpPr>
          <p:spPr>
            <a:xfrm>
              <a:off x="4839793" y="618379"/>
              <a:ext cx="1432934" cy="2078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Table</a:t>
              </a:r>
              <a:r>
                <a:rPr lang="en-US" sz="1800" i="1" dirty="0" smtClean="0"/>
                <a:t>(count) </a:t>
              </a:r>
              <a:endParaRPr lang="en-US" sz="1800" i="1" dirty="0"/>
            </a:p>
          </p:txBody>
        </p:sp>
        <p:pic>
          <p:nvPicPr>
            <p:cNvPr id="309" name="Picture 30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sp>
        <p:nvSpPr>
          <p:cNvPr id="310" name="TextBox 309"/>
          <p:cNvSpPr txBox="1"/>
          <p:nvPr/>
        </p:nvSpPr>
        <p:spPr>
          <a:xfrm>
            <a:off x="26821630" y="18498462"/>
            <a:ext cx="3329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Open lookup/disambiguation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073850" y="18236850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64" name="Rectangle 63"/>
          <p:cNvSpPr/>
          <p:nvPr/>
        </p:nvSpPr>
        <p:spPr>
          <a:xfrm>
            <a:off x="7856402" y="21242653"/>
            <a:ext cx="644160" cy="734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271981" y="23206128"/>
            <a:ext cx="419556" cy="7131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885237" y="21977301"/>
            <a:ext cx="694468" cy="1106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0569953" y="23584226"/>
            <a:ext cx="748197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3145722">
            <a:off x="9890333" y="25691372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11971850" y="30379600"/>
            <a:ext cx="419556" cy="6380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9630521" y="21977301"/>
            <a:ext cx="976438" cy="1440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9782921" y="22129701"/>
            <a:ext cx="976438" cy="145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 rot="4821233">
            <a:off x="6666541" y="27329212"/>
            <a:ext cx="781651" cy="3681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7059296">
            <a:off x="5954134" y="26919638"/>
            <a:ext cx="785248" cy="373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1925920">
            <a:off x="4262470" y="27995726"/>
            <a:ext cx="2803132" cy="154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5608691">
            <a:off x="7223748" y="27278779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 rot="4202728">
            <a:off x="7833245" y="27184709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26367" y="27479255"/>
            <a:ext cx="1071239" cy="107123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7812448">
            <a:off x="5730848" y="27823907"/>
            <a:ext cx="586940" cy="123502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09395" y="28588424"/>
            <a:ext cx="1471959" cy="44060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67768" y="27919320"/>
            <a:ext cx="980850" cy="120217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21128" y="27368970"/>
            <a:ext cx="1385831" cy="138583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14644" y="26282135"/>
            <a:ext cx="1521473" cy="152147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569953" y="24688754"/>
            <a:ext cx="1668260" cy="166826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3506282">
            <a:off x="10242516" y="23061419"/>
            <a:ext cx="2473122" cy="114458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756302" y="21163650"/>
            <a:ext cx="1627302" cy="16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354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100</cp:revision>
  <dcterms:created xsi:type="dcterms:W3CDTF">2019-07-22T15:46:39Z</dcterms:created>
  <dcterms:modified xsi:type="dcterms:W3CDTF">2019-07-23T12:53:02Z</dcterms:modified>
</cp:coreProperties>
</file>