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7.jpg" ContentType="image/jpg"/>
  <Override PartName="/ppt/media/image20.jpg" ContentType="image/jpg"/>
  <Override PartName="/ppt/media/image21.jpg" ContentType="image/jpg"/>
  <Override PartName="/ppt/media/image22.jpg" ContentType="image/jpg"/>
  <Override PartName="/ppt/media/image23.jpg" ContentType="image/jpg"/>
  <Override PartName="/ppt/media/image25.jpg" ContentType="image/jpg"/>
  <Override PartName="/ppt/media/image26.jpg" ContentType="image/jpg"/>
  <Override PartName="/ppt/media/image27.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79" r:id="rId22"/>
    <p:sldId id="281" r:id="rId23"/>
    <p:sldId id="280" r:id="rId24"/>
    <p:sldId id="282" r:id="rId25"/>
    <p:sldId id="283" r:id="rId26"/>
    <p:sldId id="284" r:id="rId27"/>
    <p:sldId id="285" r:id="rId28"/>
    <p:sldId id="286" r:id="rId29"/>
    <p:sldId id="287" r:id="rId30"/>
    <p:sldId id="288" r:id="rId31"/>
    <p:sldId id="289" r:id="rId32"/>
    <p:sldId id="290" r:id="rId33"/>
    <p:sldId id="292" r:id="rId34"/>
    <p:sldId id="291" r:id="rId35"/>
    <p:sldId id="293" r:id="rId36"/>
    <p:sldId id="294" r:id="rId37"/>
    <p:sldId id="296" r:id="rId38"/>
    <p:sldId id="295" r:id="rId39"/>
    <p:sldId id="297" r:id="rId40"/>
    <p:sldId id="298" r:id="rId41"/>
    <p:sldId id="300" r:id="rId42"/>
    <p:sldId id="299" r:id="rId43"/>
    <p:sldId id="301" r:id="rId44"/>
    <p:sldId id="302" r:id="rId45"/>
    <p:sldId id="303" r:id="rId46"/>
    <p:sldId id="30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21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2B4DF-21F2-49FF-8F0B-3E8DD4050731}" v="282" dt="2025-03-15T07:54:06.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10F0FF-0E44-48B5-BDEC-5507C40F5987}"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355665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10F0FF-0E44-48B5-BDEC-5507C40F5987}"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19102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10F0FF-0E44-48B5-BDEC-5507C40F5987}"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107065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10F0FF-0E44-48B5-BDEC-5507C40F5987}"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386330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10F0FF-0E44-48B5-BDEC-5507C40F5987}"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258143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10F0FF-0E44-48B5-BDEC-5507C40F5987}" type="datetimeFigureOut">
              <a:rPr lang="en-IN" smtClean="0"/>
              <a:t>14-03-2025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387920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10F0FF-0E44-48B5-BDEC-5507C40F5987}" type="datetimeFigureOut">
              <a:rPr lang="en-IN" smtClean="0"/>
              <a:t>14-03-2025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1819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10F0FF-0E44-48B5-BDEC-5507C40F5987}" type="datetimeFigureOut">
              <a:rPr lang="en-IN" smtClean="0"/>
              <a:t>14-03-2025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416074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0F0FF-0E44-48B5-BDEC-5507C40F5987}" type="datetimeFigureOut">
              <a:rPr lang="en-IN" smtClean="0"/>
              <a:t>14-03-2025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252062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10F0FF-0E44-48B5-BDEC-5507C40F5987}" type="datetimeFigureOut">
              <a:rPr lang="en-IN" smtClean="0"/>
              <a:t>14-03-2025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355755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10F0FF-0E44-48B5-BDEC-5507C40F5987}" type="datetimeFigureOut">
              <a:rPr lang="en-IN" smtClean="0"/>
              <a:t>14-03-2025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B3503-64AF-496B-AB87-5D0FD0DCE2A4}" type="slidenum">
              <a:rPr lang="en-IN" smtClean="0"/>
              <a:t>‹#›</a:t>
            </a:fld>
            <a:endParaRPr lang="en-IN"/>
          </a:p>
        </p:txBody>
      </p:sp>
    </p:spTree>
    <p:extLst>
      <p:ext uri="{BB962C8B-B14F-4D97-AF65-F5344CB8AC3E}">
        <p14:creationId xmlns:p14="http://schemas.microsoft.com/office/powerpoint/2010/main" val="70241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0F0FF-0E44-48B5-BDEC-5507C40F5987}" type="datetimeFigureOut">
              <a:rPr lang="en-IN" smtClean="0"/>
              <a:t>14-03-2025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B3503-64AF-496B-AB87-5D0FD0DCE2A4}" type="slidenum">
              <a:rPr lang="en-IN" smtClean="0"/>
              <a:t>‹#›</a:t>
            </a:fld>
            <a:endParaRPr lang="en-IN"/>
          </a:p>
        </p:txBody>
      </p:sp>
    </p:spTree>
    <p:extLst>
      <p:ext uri="{BB962C8B-B14F-4D97-AF65-F5344CB8AC3E}">
        <p14:creationId xmlns:p14="http://schemas.microsoft.com/office/powerpoint/2010/main" val="41736198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Stephen-507/Python-"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coursera.org/" TargetMode="External"/><Relationship Id="rId4" Type="http://schemas.openxmlformats.org/officeDocument/2006/relationships/hyperlink" Target="https://www.coursera.org/professional-certificates/ibm-data-science#instructor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tephen-507/Python-/blob/6037a1e2f5073354bb9a0725e840d30640801f8a/Data%20Collection%20API.ipynb"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Stephen-507/Python-/blob/6037a1e2f5073354bb9a0725e840d30640801f8a/Data%20Collection%20with%20Web%20Scraping.ipynb"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touching a screen with a globe and icons&#10;&#10;Description automatically generated">
            <a:extLst>
              <a:ext uri="{FF2B5EF4-FFF2-40B4-BE49-F238E27FC236}">
                <a16:creationId xmlns:a16="http://schemas.microsoft.com/office/drawing/2014/main" id="{A2CE6238-1DF1-341A-483F-07B90250D7C0}"/>
              </a:ext>
            </a:extLst>
          </p:cNvPr>
          <p:cNvPicPr>
            <a:picLocks noChangeAspect="1"/>
          </p:cNvPicPr>
          <p:nvPr/>
        </p:nvPicPr>
        <p:blipFill rotWithShape="1">
          <a:blip r:embed="rId2">
            <a:extLst>
              <a:ext uri="{28A0092B-C50C-407E-A947-70E740481C1C}">
                <a14:useLocalDpi xmlns:a14="http://schemas.microsoft.com/office/drawing/2010/main" val="0"/>
              </a:ext>
            </a:extLst>
          </a:blip>
          <a:srcRect t="4928" b="4928"/>
          <a:stretch/>
        </p:blipFill>
        <p:spPr>
          <a:xfrm>
            <a:off x="0" y="0"/>
            <a:ext cx="12192000" cy="6858000"/>
          </a:xfrm>
          <a:prstGeom prst="rect">
            <a:avLst/>
          </a:prstGeom>
          <a:gradFill>
            <a:gsLst>
              <a:gs pos="0">
                <a:srgbClr val="000000"/>
              </a:gs>
              <a:gs pos="25000">
                <a:srgbClr val="276065"/>
              </a:gs>
              <a:gs pos="50000">
                <a:srgbClr val="4EC0CB"/>
              </a:gs>
              <a:gs pos="100000">
                <a:srgbClr val="000000"/>
              </a:gs>
            </a:gsLst>
            <a:lin ang="0" scaled="1"/>
          </a:gradFill>
        </p:spPr>
      </p:pic>
      <p:sp>
        <p:nvSpPr>
          <p:cNvPr id="4" name="Freeform: Shape 3">
            <a:extLst>
              <a:ext uri="{FF2B5EF4-FFF2-40B4-BE49-F238E27FC236}">
                <a16:creationId xmlns:a16="http://schemas.microsoft.com/office/drawing/2014/main" id="{765FBBEA-C1C7-E20E-A3B5-B13F74F9B5EF}"/>
              </a:ext>
            </a:extLst>
          </p:cNvPr>
          <p:cNvSpPr/>
          <p:nvPr/>
        </p:nvSpPr>
        <p:spPr>
          <a:xfrm>
            <a:off x="0" y="0"/>
            <a:ext cx="12192000" cy="6858000"/>
          </a:xfrm>
          <a:custGeom>
            <a:avLst/>
            <a:gdLst>
              <a:gd name="connsiteX0" fmla="*/ 0 w 9499138"/>
              <a:gd name="connsiteY0" fmla="*/ 0 h 5343259"/>
              <a:gd name="connsiteX1" fmla="*/ 9499139 w 9499138"/>
              <a:gd name="connsiteY1" fmla="*/ 0 h 5343259"/>
              <a:gd name="connsiteX2" fmla="*/ 9499139 w 9499138"/>
              <a:gd name="connsiteY2" fmla="*/ 5343260 h 5343259"/>
              <a:gd name="connsiteX3" fmla="*/ 0 w 9499138"/>
              <a:gd name="connsiteY3" fmla="*/ 5343260 h 5343259"/>
            </a:gdLst>
            <a:ahLst/>
            <a:cxnLst>
              <a:cxn ang="0">
                <a:pos x="connsiteX0" y="connsiteY0"/>
              </a:cxn>
              <a:cxn ang="0">
                <a:pos x="connsiteX1" y="connsiteY1"/>
              </a:cxn>
              <a:cxn ang="0">
                <a:pos x="connsiteX2" y="connsiteY2"/>
              </a:cxn>
              <a:cxn ang="0">
                <a:pos x="connsiteX3" y="connsiteY3"/>
              </a:cxn>
            </a:cxnLst>
            <a:rect l="l" t="t" r="r" b="b"/>
            <a:pathLst>
              <a:path w="9499138" h="5343259">
                <a:moveTo>
                  <a:pt x="0" y="0"/>
                </a:moveTo>
                <a:lnTo>
                  <a:pt x="9499139" y="0"/>
                </a:lnTo>
                <a:lnTo>
                  <a:pt x="9499139" y="5343260"/>
                </a:lnTo>
                <a:lnTo>
                  <a:pt x="0" y="5343260"/>
                </a:lnTo>
                <a:close/>
              </a:path>
            </a:pathLst>
          </a:custGeom>
          <a:solidFill>
            <a:srgbClr val="000C19">
              <a:alpha val="88000"/>
            </a:srgbClr>
          </a:solidFill>
          <a:ln w="4902" cap="flat">
            <a:noFill/>
            <a:prstDash val="solid"/>
            <a:miter/>
          </a:ln>
        </p:spPr>
        <p:txBody>
          <a:bodyPr rtlCol="0" anchor="ctr"/>
          <a:lstStyle/>
          <a:p>
            <a:endParaRPr lang="en-IN"/>
          </a:p>
        </p:txBody>
      </p:sp>
      <p:pic>
        <p:nvPicPr>
          <p:cNvPr id="3" name="Picture 2" descr="A blue dots on a black background&#10;&#10;Description automatically generated">
            <a:extLst>
              <a:ext uri="{FF2B5EF4-FFF2-40B4-BE49-F238E27FC236}">
                <a16:creationId xmlns:a16="http://schemas.microsoft.com/office/drawing/2014/main" id="{41A437B1-4921-CBD4-7CE9-E44D3BA613C7}"/>
              </a:ext>
            </a:extLst>
          </p:cNvPr>
          <p:cNvPicPr>
            <a:picLocks noChangeAspect="1"/>
          </p:cNvPicPr>
          <p:nvPr/>
        </p:nvPicPr>
        <p:blipFill rotWithShape="1">
          <a:blip r:embed="rId3">
            <a:extLst>
              <a:ext uri="{28A0092B-C50C-407E-A947-70E740481C1C}">
                <a14:useLocalDpi xmlns:a14="http://schemas.microsoft.com/office/drawing/2010/main" val="0"/>
              </a:ext>
            </a:extLst>
          </a:blip>
          <a:srcRect l="13110" r="1599" b="24998"/>
          <a:stretch/>
        </p:blipFill>
        <p:spPr>
          <a:xfrm>
            <a:off x="0" y="285144"/>
            <a:ext cx="12192000" cy="6572856"/>
          </a:xfrm>
          <a:prstGeom prst="rect">
            <a:avLst/>
          </a:prstGeom>
        </p:spPr>
      </p:pic>
      <p:sp>
        <p:nvSpPr>
          <p:cNvPr id="8" name="TextBox 7">
            <a:extLst>
              <a:ext uri="{FF2B5EF4-FFF2-40B4-BE49-F238E27FC236}">
                <a16:creationId xmlns:a16="http://schemas.microsoft.com/office/drawing/2014/main" id="{50F44FF2-3F67-969A-D474-8E9531FF3CAF}"/>
              </a:ext>
            </a:extLst>
          </p:cNvPr>
          <p:cNvSpPr txBox="1"/>
          <p:nvPr/>
        </p:nvSpPr>
        <p:spPr>
          <a:xfrm>
            <a:off x="1838325" y="1618734"/>
            <a:ext cx="8515350" cy="769441"/>
          </a:xfrm>
          <a:prstGeom prst="rect">
            <a:avLst/>
          </a:prstGeom>
          <a:noFill/>
        </p:spPr>
        <p:txBody>
          <a:bodyPr wrap="square">
            <a:spAutoFit/>
          </a:bodyPr>
          <a:lstStyle/>
          <a:p>
            <a:pPr algn="ctr"/>
            <a:r>
              <a:rPr lang="en-US" sz="4400" b="1" dirty="0">
                <a:solidFill>
                  <a:schemeClr val="bg1"/>
                </a:solidFill>
                <a:latin typeface="Segoe UI" panose="020B0502040204020203" pitchFamily="34" charset="0"/>
                <a:cs typeface="Segoe UI" panose="020B0502040204020203" pitchFamily="34" charset="0"/>
              </a:rPr>
              <a:t>Data Science Capstone Project</a:t>
            </a:r>
          </a:p>
        </p:txBody>
      </p:sp>
      <p:sp>
        <p:nvSpPr>
          <p:cNvPr id="2" name="TextBox 1">
            <a:extLst>
              <a:ext uri="{FF2B5EF4-FFF2-40B4-BE49-F238E27FC236}">
                <a16:creationId xmlns:a16="http://schemas.microsoft.com/office/drawing/2014/main" id="{57BB787C-1824-A610-C122-F453113EE835}"/>
              </a:ext>
            </a:extLst>
          </p:cNvPr>
          <p:cNvSpPr txBox="1"/>
          <p:nvPr/>
        </p:nvSpPr>
        <p:spPr>
          <a:xfrm>
            <a:off x="2011680" y="2615184"/>
            <a:ext cx="2359152" cy="923330"/>
          </a:xfrm>
          <a:prstGeom prst="rect">
            <a:avLst/>
          </a:prstGeom>
          <a:noFill/>
        </p:spPr>
        <p:txBody>
          <a:bodyPr wrap="square" rtlCol="0">
            <a:spAutoFit/>
          </a:bodyPr>
          <a:lstStyle/>
          <a:p>
            <a:r>
              <a:rPr lang="en-US" dirty="0">
                <a:solidFill>
                  <a:schemeClr val="bg1"/>
                </a:solidFill>
                <a:latin typeface="Gadugi" panose="020B0502040204020203" pitchFamily="34" charset="0"/>
                <a:ea typeface="Gadugi" panose="020B0502040204020203" pitchFamily="34" charset="0"/>
              </a:rPr>
              <a:t>Stephen Hrithick</a:t>
            </a:r>
          </a:p>
          <a:p>
            <a:endParaRPr lang="en-US" dirty="0">
              <a:solidFill>
                <a:schemeClr val="bg1"/>
              </a:solidFill>
              <a:latin typeface="Gadugi" panose="020B0502040204020203" pitchFamily="34" charset="0"/>
              <a:ea typeface="Gadugi" panose="020B0502040204020203" pitchFamily="34" charset="0"/>
            </a:endParaRPr>
          </a:p>
          <a:p>
            <a:r>
              <a:rPr lang="en-US" dirty="0">
                <a:solidFill>
                  <a:schemeClr val="bg1"/>
                </a:solidFill>
                <a:latin typeface="Gadugi" panose="020B0502040204020203" pitchFamily="34" charset="0"/>
                <a:ea typeface="Gadugi" panose="020B0502040204020203" pitchFamily="34" charset="0"/>
              </a:rPr>
              <a:t>March 15</a:t>
            </a:r>
            <a:r>
              <a:rPr lang="en-US" baseline="30000" dirty="0">
                <a:solidFill>
                  <a:schemeClr val="bg1"/>
                </a:solidFill>
                <a:latin typeface="Gadugi" panose="020B0502040204020203" pitchFamily="34" charset="0"/>
                <a:ea typeface="Gadugi" panose="020B0502040204020203" pitchFamily="34" charset="0"/>
              </a:rPr>
              <a:t>th</a:t>
            </a:r>
            <a:r>
              <a:rPr lang="en-US" dirty="0">
                <a:solidFill>
                  <a:schemeClr val="bg1"/>
                </a:solidFill>
                <a:latin typeface="Gadugi" panose="020B0502040204020203" pitchFamily="34" charset="0"/>
                <a:ea typeface="Gadugi" panose="020B0502040204020203" pitchFamily="34" charset="0"/>
              </a:rPr>
              <a:t> , 2025</a:t>
            </a:r>
            <a:endParaRPr lang="en-IN" dirty="0">
              <a:solidFill>
                <a:schemeClr val="bg1"/>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325309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FF91C4-8D89-120F-C72C-0113C81169DB}"/>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2089AB16-286B-67B6-503A-CA69D45C7C16}"/>
              </a:ext>
            </a:extLst>
          </p:cNvPr>
          <p:cNvSpPr>
            <a:spLocks noGrp="1"/>
          </p:cNvSpPr>
          <p:nvPr>
            <p:ph type="title"/>
          </p:nvPr>
        </p:nvSpPr>
        <p:spPr/>
        <p:txBody>
          <a:bodyPr/>
          <a:lstStyle/>
          <a:p>
            <a:r>
              <a:rPr lang="en-US" b="1" dirty="0">
                <a:solidFill>
                  <a:srgbClr val="002060"/>
                </a:solidFill>
              </a:rPr>
              <a:t>EDA with SQL</a:t>
            </a:r>
            <a:endParaRPr lang="en-IN" b="1" dirty="0">
              <a:solidFill>
                <a:srgbClr val="002060"/>
              </a:solidFill>
            </a:endParaRPr>
          </a:p>
        </p:txBody>
      </p:sp>
      <p:sp>
        <p:nvSpPr>
          <p:cNvPr id="3" name="Content Placeholder 2">
            <a:extLst>
              <a:ext uri="{FF2B5EF4-FFF2-40B4-BE49-F238E27FC236}">
                <a16:creationId xmlns:a16="http://schemas.microsoft.com/office/drawing/2014/main" id="{85307AFD-E183-EE6C-6C4F-986725CF0C51}"/>
              </a:ext>
            </a:extLst>
          </p:cNvPr>
          <p:cNvSpPr>
            <a:spLocks noGrp="1"/>
          </p:cNvSpPr>
          <p:nvPr>
            <p:ph idx="1"/>
          </p:nvPr>
        </p:nvSpPr>
        <p:spPr/>
        <p:txBody>
          <a:bodyPr>
            <a:normAutofit/>
          </a:bodyPr>
          <a:lstStyle/>
          <a:p>
            <a:r>
              <a:rPr lang="en-US" sz="1600" dirty="0">
                <a:solidFill>
                  <a:srgbClr val="002060"/>
                </a:solidFill>
                <a:latin typeface="Gadugi" panose="020B0502040204020203" pitchFamily="34" charset="0"/>
                <a:ea typeface="Gadugi" panose="020B0502040204020203" pitchFamily="34" charset="0"/>
              </a:rPr>
              <a:t>Loaded data set into IBM DB2 Database.</a:t>
            </a:r>
          </a:p>
          <a:p>
            <a:r>
              <a:rPr lang="en-US" sz="1600" dirty="0">
                <a:solidFill>
                  <a:srgbClr val="002060"/>
                </a:solidFill>
                <a:latin typeface="Gadugi" panose="020B0502040204020203" pitchFamily="34" charset="0"/>
                <a:ea typeface="Gadugi" panose="020B0502040204020203" pitchFamily="34" charset="0"/>
              </a:rPr>
              <a:t>Queried using SQL Python integration.</a:t>
            </a:r>
          </a:p>
          <a:p>
            <a:r>
              <a:rPr lang="en-US" sz="1600" dirty="0">
                <a:solidFill>
                  <a:srgbClr val="002060"/>
                </a:solidFill>
                <a:latin typeface="Gadugi" panose="020B0502040204020203" pitchFamily="34" charset="0"/>
                <a:ea typeface="Gadugi" panose="020B0502040204020203" pitchFamily="34" charset="0"/>
              </a:rPr>
              <a:t>Queries were made to get a better understanding of the dataset.</a:t>
            </a:r>
          </a:p>
          <a:p>
            <a:r>
              <a:rPr lang="en-US" sz="1600" dirty="0">
                <a:solidFill>
                  <a:srgbClr val="002060"/>
                </a:solidFill>
                <a:latin typeface="Gadugi" panose="020B0502040204020203" pitchFamily="34" charset="0"/>
                <a:ea typeface="Gadugi" panose="020B0502040204020203" pitchFamily="34" charset="0"/>
              </a:rPr>
              <a:t>Queried information about launch site names, mission outcomes, various pay load sizes of customers and booster versions, and landing outcomes</a:t>
            </a:r>
          </a:p>
          <a:p>
            <a:endParaRPr lang="en-IN" sz="1600" dirty="0">
              <a:solidFill>
                <a:srgbClr val="002060"/>
              </a:solidFill>
              <a:latin typeface="Gadugi" panose="020B0502040204020203" pitchFamily="34" charset="0"/>
              <a:ea typeface="Gadugi" panose="020B0502040204020203" pitchFamily="34" charset="0"/>
            </a:endParaRPr>
          </a:p>
          <a:p>
            <a:pPr marL="0" indent="0">
              <a:buNone/>
            </a:pPr>
            <a:r>
              <a:rPr lang="en-IN" sz="1400" u="sng" dirty="0">
                <a:solidFill>
                  <a:srgbClr val="002060"/>
                </a:solidFill>
                <a:latin typeface="Gadugi" panose="020B0502040204020203" pitchFamily="34" charset="0"/>
                <a:ea typeface="Gadugi" panose="020B0502040204020203" pitchFamily="34" charset="0"/>
              </a:rPr>
              <a:t>https://github.com/Stephen-507/Python-/blob/6037a1e2f5073354bb9a0725e840d30640801f8a/EDA%20with%20SQL.ipynb</a:t>
            </a:r>
          </a:p>
        </p:txBody>
      </p:sp>
    </p:spTree>
    <p:extLst>
      <p:ext uri="{BB962C8B-B14F-4D97-AF65-F5344CB8AC3E}">
        <p14:creationId xmlns:p14="http://schemas.microsoft.com/office/powerpoint/2010/main" val="389981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A4EFA7-0C32-2BA4-D66A-089732EF6AFB}"/>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D0E8A359-2EF7-126C-D7B5-8645CF252230}"/>
              </a:ext>
            </a:extLst>
          </p:cNvPr>
          <p:cNvSpPr>
            <a:spLocks noGrp="1"/>
          </p:cNvSpPr>
          <p:nvPr>
            <p:ph type="title"/>
          </p:nvPr>
        </p:nvSpPr>
        <p:spPr/>
        <p:txBody>
          <a:bodyPr/>
          <a:lstStyle/>
          <a:p>
            <a:r>
              <a:rPr lang="en-US" b="1" dirty="0">
                <a:solidFill>
                  <a:srgbClr val="002060"/>
                </a:solidFill>
              </a:rPr>
              <a:t>Build an interactive map with Folium</a:t>
            </a:r>
            <a:endParaRPr lang="en-IN" b="1" dirty="0">
              <a:solidFill>
                <a:srgbClr val="002060"/>
              </a:solidFill>
            </a:endParaRPr>
          </a:p>
        </p:txBody>
      </p:sp>
      <p:sp>
        <p:nvSpPr>
          <p:cNvPr id="3" name="Content Placeholder 2">
            <a:extLst>
              <a:ext uri="{FF2B5EF4-FFF2-40B4-BE49-F238E27FC236}">
                <a16:creationId xmlns:a16="http://schemas.microsoft.com/office/drawing/2014/main" id="{43E1B625-A9E1-7ADA-22EF-3DAE4121D2FA}"/>
              </a:ext>
            </a:extLst>
          </p:cNvPr>
          <p:cNvSpPr>
            <a:spLocks noGrp="1"/>
          </p:cNvSpPr>
          <p:nvPr>
            <p:ph idx="1"/>
          </p:nvPr>
        </p:nvSpPr>
        <p:spPr/>
        <p:txBody>
          <a:bodyPr>
            <a:normAutofit/>
          </a:bodyPr>
          <a:lstStyle/>
          <a:p>
            <a:r>
              <a:rPr lang="en-US" sz="1600" dirty="0">
                <a:solidFill>
                  <a:srgbClr val="002060"/>
                </a:solidFill>
                <a:latin typeface="Gadugi" panose="020B0502040204020203" pitchFamily="34" charset="0"/>
                <a:ea typeface="Gadugi" panose="020B0502040204020203" pitchFamily="34" charset="0"/>
              </a:rPr>
              <a:t>Folium maps mark Launch Sites, successful and unsuccessful landings, and a proximity example to key locations: Railway, Highway, Coast, and City.</a:t>
            </a:r>
          </a:p>
          <a:p>
            <a:r>
              <a:rPr lang="en-US" sz="1600" dirty="0">
                <a:solidFill>
                  <a:srgbClr val="002060"/>
                </a:solidFill>
                <a:latin typeface="Gadugi" panose="020B0502040204020203" pitchFamily="34" charset="0"/>
                <a:ea typeface="Gadugi" panose="020B0502040204020203" pitchFamily="34" charset="0"/>
              </a:rPr>
              <a:t>This allows us to understand why launch sites may be located where they are. Also visualizes successful landings relative to location.</a:t>
            </a:r>
          </a:p>
          <a:p>
            <a:endParaRPr lang="en-IN" sz="1600" dirty="0">
              <a:solidFill>
                <a:srgbClr val="002060"/>
              </a:solidFill>
              <a:latin typeface="Gadugi" panose="020B0502040204020203" pitchFamily="34" charset="0"/>
              <a:ea typeface="Gadugi" panose="020B0502040204020203" pitchFamily="34" charset="0"/>
            </a:endParaRPr>
          </a:p>
          <a:p>
            <a:endParaRPr lang="en-IN" sz="1600" dirty="0">
              <a:solidFill>
                <a:srgbClr val="002060"/>
              </a:solidFill>
              <a:latin typeface="Gadugi" panose="020B0502040204020203" pitchFamily="34" charset="0"/>
              <a:ea typeface="Gadugi" panose="020B0502040204020203" pitchFamily="34" charset="0"/>
            </a:endParaRPr>
          </a:p>
          <a:p>
            <a:pPr marL="0" indent="0">
              <a:buNone/>
            </a:pPr>
            <a:r>
              <a:rPr lang="en-IN" sz="1400" u="sng" dirty="0">
                <a:solidFill>
                  <a:srgbClr val="002060"/>
                </a:solidFill>
                <a:latin typeface="Gadugi" panose="020B0502040204020203" pitchFamily="34" charset="0"/>
                <a:ea typeface="Gadugi" panose="020B0502040204020203" pitchFamily="34" charset="0"/>
              </a:rPr>
              <a:t>https://github.com/Stephen-507/Python-/blob/6037a1e2f5073354bb9a0725e840d30640801f8a/Interactive%20Visual%20Analytics%20with%20Folium.ipynb</a:t>
            </a:r>
          </a:p>
        </p:txBody>
      </p:sp>
    </p:spTree>
    <p:extLst>
      <p:ext uri="{BB962C8B-B14F-4D97-AF65-F5344CB8AC3E}">
        <p14:creationId xmlns:p14="http://schemas.microsoft.com/office/powerpoint/2010/main" val="350952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A9E77C-6B35-D0DD-7134-176BC37094EB}"/>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04F0ACB1-1C32-82CC-C08F-0E7718B9D6B8}"/>
              </a:ext>
            </a:extLst>
          </p:cNvPr>
          <p:cNvSpPr>
            <a:spLocks noGrp="1"/>
          </p:cNvSpPr>
          <p:nvPr>
            <p:ph type="title"/>
          </p:nvPr>
        </p:nvSpPr>
        <p:spPr/>
        <p:txBody>
          <a:bodyPr/>
          <a:lstStyle/>
          <a:p>
            <a:r>
              <a:rPr lang="en-US" b="1" dirty="0">
                <a:solidFill>
                  <a:srgbClr val="002060"/>
                </a:solidFill>
              </a:rPr>
              <a:t>Build a Dashboard with Plotly Dash</a:t>
            </a:r>
            <a:endParaRPr lang="en-IN" b="1" dirty="0">
              <a:solidFill>
                <a:srgbClr val="002060"/>
              </a:solidFill>
            </a:endParaRPr>
          </a:p>
        </p:txBody>
      </p:sp>
      <p:sp>
        <p:nvSpPr>
          <p:cNvPr id="3" name="Content Placeholder 2">
            <a:extLst>
              <a:ext uri="{FF2B5EF4-FFF2-40B4-BE49-F238E27FC236}">
                <a16:creationId xmlns:a16="http://schemas.microsoft.com/office/drawing/2014/main" id="{CCB8CFBC-2FCE-4627-02F9-B8C00B914136}"/>
              </a:ext>
            </a:extLst>
          </p:cNvPr>
          <p:cNvSpPr>
            <a:spLocks noGrp="1"/>
          </p:cNvSpPr>
          <p:nvPr>
            <p:ph idx="1"/>
          </p:nvPr>
        </p:nvSpPr>
        <p:spPr/>
        <p:txBody>
          <a:bodyPr>
            <a:normAutofit/>
          </a:bodyPr>
          <a:lstStyle/>
          <a:p>
            <a:r>
              <a:rPr lang="en-US" sz="1600" dirty="0">
                <a:solidFill>
                  <a:srgbClr val="002060"/>
                </a:solidFill>
                <a:latin typeface="Gadugi" panose="020B0502040204020203" pitchFamily="34" charset="0"/>
                <a:ea typeface="Gadugi" panose="020B0502040204020203" pitchFamily="34" charset="0"/>
              </a:rPr>
              <a:t>The dashboard features a pie chart and a scatter plot for data visualization.</a:t>
            </a:r>
          </a:p>
          <a:p>
            <a:r>
              <a:rPr lang="en-US" sz="1600" dirty="0">
                <a:solidFill>
                  <a:srgbClr val="002060"/>
                </a:solidFill>
                <a:latin typeface="Gadugi" panose="020B0502040204020203" pitchFamily="34" charset="0"/>
                <a:ea typeface="Gadugi" panose="020B0502040204020203" pitchFamily="34" charset="0"/>
              </a:rPr>
              <a:t>The pie chart can display the distribution of successful landings across all launch sites or show the success rate for individual launch sites.</a:t>
            </a:r>
          </a:p>
          <a:p>
            <a:r>
              <a:rPr lang="en-US" sz="1600" dirty="0">
                <a:solidFill>
                  <a:srgbClr val="002060"/>
                </a:solidFill>
                <a:latin typeface="Gadugi" panose="020B0502040204020203" pitchFamily="34" charset="0"/>
                <a:ea typeface="Gadugi" panose="020B0502040204020203" pitchFamily="34" charset="0"/>
              </a:rPr>
              <a:t>The scatter plot takes two inputs: it allows users to select either all sites or a specific site, and features a slider to adjust payload mass between 0 and 10,000 kg.</a:t>
            </a:r>
          </a:p>
          <a:p>
            <a:r>
              <a:rPr lang="en-US" sz="1600" dirty="0">
                <a:solidFill>
                  <a:srgbClr val="002060"/>
                </a:solidFill>
                <a:latin typeface="Gadugi" panose="020B0502040204020203" pitchFamily="34" charset="0"/>
                <a:ea typeface="Gadugi" panose="020B0502040204020203" pitchFamily="34" charset="0"/>
              </a:rPr>
              <a:t>The pie chart provides a clear view of the success rate for each launch site, while the scatter plot helps visualize how success rates vary based on launch site, payload mass, and booster version.</a:t>
            </a:r>
          </a:p>
          <a:p>
            <a:endParaRPr lang="en-US" sz="1600" dirty="0">
              <a:solidFill>
                <a:srgbClr val="002060"/>
              </a:solidFill>
              <a:latin typeface="Gadugi" panose="020B0502040204020203" pitchFamily="34" charset="0"/>
              <a:ea typeface="Gadugi" panose="020B0502040204020203" pitchFamily="34" charset="0"/>
            </a:endParaRPr>
          </a:p>
          <a:p>
            <a:endParaRPr lang="en-US" sz="1600" dirty="0">
              <a:solidFill>
                <a:srgbClr val="002060"/>
              </a:solidFill>
              <a:latin typeface="Gadugi" panose="020B0502040204020203" pitchFamily="34" charset="0"/>
              <a:ea typeface="Gadugi" panose="020B0502040204020203" pitchFamily="34" charset="0"/>
            </a:endParaRPr>
          </a:p>
          <a:p>
            <a:pPr marL="0" indent="0">
              <a:buNone/>
            </a:pPr>
            <a:r>
              <a:rPr lang="en-IN" sz="1600" dirty="0">
                <a:solidFill>
                  <a:srgbClr val="002060"/>
                </a:solidFill>
                <a:latin typeface="Gadugi" panose="020B0502040204020203" pitchFamily="34" charset="0"/>
                <a:ea typeface="Gadugi" panose="020B0502040204020203" pitchFamily="34" charset="0"/>
              </a:rPr>
              <a:t>https://github.com/Stephen-507/Python-/blob/ee562efd0ab0420690214c7e43e2185bc0058bbb/spacex_dash_app.py</a:t>
            </a:r>
          </a:p>
        </p:txBody>
      </p:sp>
    </p:spTree>
    <p:extLst>
      <p:ext uri="{BB962C8B-B14F-4D97-AF65-F5344CB8AC3E}">
        <p14:creationId xmlns:p14="http://schemas.microsoft.com/office/powerpoint/2010/main" val="47239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82336180-F5F6-283A-20AE-2C5F2BDBCE40}"/>
              </a:ext>
            </a:extLst>
          </p:cNvPr>
          <p:cNvPicPr>
            <a:picLocks noChangeAspect="1"/>
          </p:cNvPicPr>
          <p:nvPr/>
        </p:nvPicPr>
        <p:blipFill>
          <a:blip r:embed="rId2"/>
          <a:srcRect r="21836"/>
          <a:stretch/>
        </p:blipFill>
        <p:spPr>
          <a:xfrm>
            <a:off x="0" y="402169"/>
            <a:ext cx="12192000" cy="1145834"/>
          </a:xfrm>
          <a:prstGeom prst="rect">
            <a:avLst/>
          </a:prstGeom>
        </p:spPr>
      </p:pic>
      <p:sp>
        <p:nvSpPr>
          <p:cNvPr id="2" name="Title 1">
            <a:extLst>
              <a:ext uri="{FF2B5EF4-FFF2-40B4-BE49-F238E27FC236}">
                <a16:creationId xmlns:a16="http://schemas.microsoft.com/office/drawing/2014/main" id="{7CF9B4D3-3C47-F1F8-C14B-263A85471117}"/>
              </a:ext>
            </a:extLst>
          </p:cNvPr>
          <p:cNvSpPr>
            <a:spLocks noGrp="1"/>
          </p:cNvSpPr>
          <p:nvPr>
            <p:ph type="title"/>
          </p:nvPr>
        </p:nvSpPr>
        <p:spPr>
          <a:xfrm>
            <a:off x="385713" y="364903"/>
            <a:ext cx="10515600" cy="1325563"/>
          </a:xfrm>
        </p:spPr>
        <p:txBody>
          <a:bodyPr/>
          <a:lstStyle/>
          <a:p>
            <a:r>
              <a:rPr lang="en-IN" b="1" dirty="0">
                <a:solidFill>
                  <a:srgbClr val="002060"/>
                </a:solidFill>
                <a:latin typeface="Gadugi" panose="020B0502040204020203" pitchFamily="34" charset="0"/>
                <a:ea typeface="Gadugi" panose="020B0502040204020203" pitchFamily="34" charset="0"/>
              </a:rPr>
              <a:t>Predictive analysis (Classification)</a:t>
            </a:r>
          </a:p>
        </p:txBody>
      </p:sp>
      <p:grpSp>
        <p:nvGrpSpPr>
          <p:cNvPr id="4" name="object 5">
            <a:extLst>
              <a:ext uri="{FF2B5EF4-FFF2-40B4-BE49-F238E27FC236}">
                <a16:creationId xmlns:a16="http://schemas.microsoft.com/office/drawing/2014/main" id="{4EF7668F-3A4D-2BCD-8D6D-E17556B95B1E}"/>
              </a:ext>
            </a:extLst>
          </p:cNvPr>
          <p:cNvGrpSpPr/>
          <p:nvPr/>
        </p:nvGrpSpPr>
        <p:grpSpPr>
          <a:xfrm>
            <a:off x="914399" y="1825625"/>
            <a:ext cx="1938655" cy="1728470"/>
            <a:chOff x="3822191" y="1933955"/>
            <a:chExt cx="1938655" cy="1728470"/>
          </a:xfrm>
          <a:solidFill>
            <a:srgbClr val="002060"/>
          </a:solidFill>
        </p:grpSpPr>
        <p:sp>
          <p:nvSpPr>
            <p:cNvPr id="5" name="object 6">
              <a:extLst>
                <a:ext uri="{FF2B5EF4-FFF2-40B4-BE49-F238E27FC236}">
                  <a16:creationId xmlns:a16="http://schemas.microsoft.com/office/drawing/2014/main" id="{979AA826-42EB-8D43-5F60-20BC1D3A620F}"/>
                </a:ext>
              </a:extLst>
            </p:cNvPr>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sz="1600">
                <a:latin typeface="Gadugi" panose="020B0502040204020203" pitchFamily="34" charset="0"/>
                <a:ea typeface="Gadugi" panose="020B0502040204020203" pitchFamily="34" charset="0"/>
              </a:endParaRPr>
            </a:p>
          </p:txBody>
        </p:sp>
        <p:sp>
          <p:nvSpPr>
            <p:cNvPr id="6" name="object 7">
              <a:extLst>
                <a:ext uri="{FF2B5EF4-FFF2-40B4-BE49-F238E27FC236}">
                  <a16:creationId xmlns:a16="http://schemas.microsoft.com/office/drawing/2014/main" id="{A60952E3-EB28-2703-7C7D-EBD86F1893C5}"/>
                </a:ext>
              </a:extLst>
            </p:cNvPr>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grpFill/>
          </p:spPr>
          <p:txBody>
            <a:bodyPr wrap="square" lIns="0" tIns="0" rIns="0" bIns="0" rtlCol="0"/>
            <a:lstStyle/>
            <a:p>
              <a:endParaRPr sz="1600">
                <a:latin typeface="Gadugi" panose="020B0502040204020203" pitchFamily="34" charset="0"/>
                <a:ea typeface="Gadugi" panose="020B0502040204020203" pitchFamily="34" charset="0"/>
              </a:endParaRPr>
            </a:p>
          </p:txBody>
        </p:sp>
        <p:sp>
          <p:nvSpPr>
            <p:cNvPr id="7" name="object 8">
              <a:extLst>
                <a:ext uri="{FF2B5EF4-FFF2-40B4-BE49-F238E27FC236}">
                  <a16:creationId xmlns:a16="http://schemas.microsoft.com/office/drawing/2014/main" id="{839FADE2-1F07-CC5A-0D80-28F46BE570FD}"/>
                </a:ext>
              </a:extLst>
            </p:cNvPr>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sz="1600">
                <a:latin typeface="Gadugi" panose="020B0502040204020203" pitchFamily="34" charset="0"/>
                <a:ea typeface="Gadugi" panose="020B0502040204020203" pitchFamily="34" charset="0"/>
              </a:endParaRPr>
            </a:p>
          </p:txBody>
        </p:sp>
      </p:grpSp>
      <p:sp>
        <p:nvSpPr>
          <p:cNvPr id="8" name="object 9">
            <a:extLst>
              <a:ext uri="{FF2B5EF4-FFF2-40B4-BE49-F238E27FC236}">
                <a16:creationId xmlns:a16="http://schemas.microsoft.com/office/drawing/2014/main" id="{F6CAFC7E-62D5-54A0-A264-1ADA92492516}"/>
              </a:ext>
            </a:extLst>
          </p:cNvPr>
          <p:cNvSpPr txBox="1"/>
          <p:nvPr/>
        </p:nvSpPr>
        <p:spPr>
          <a:xfrm>
            <a:off x="1090929" y="2111630"/>
            <a:ext cx="1568450" cy="228909"/>
          </a:xfrm>
          <a:prstGeom prst="rect">
            <a:avLst/>
          </a:prstGeom>
          <a:solidFill>
            <a:srgbClr val="002060"/>
          </a:solidFill>
        </p:spPr>
        <p:txBody>
          <a:bodyPr vert="horz" wrap="square" lIns="0" tIns="13335" rIns="0" bIns="0" rtlCol="0">
            <a:spAutoFit/>
          </a:bodyPr>
          <a:lstStyle/>
          <a:p>
            <a:pPr marL="12700">
              <a:lnSpc>
                <a:spcPct val="100000"/>
              </a:lnSpc>
              <a:spcBef>
                <a:spcPts val="105"/>
              </a:spcBef>
            </a:pPr>
            <a:r>
              <a:rPr sz="1400" spc="-5" dirty="0">
                <a:solidFill>
                  <a:srgbClr val="FFFFFF"/>
                </a:solidFill>
                <a:latin typeface="Gadugi" panose="020B0502040204020203" pitchFamily="34" charset="0"/>
                <a:ea typeface="Gadugi" panose="020B0502040204020203" pitchFamily="34" charset="0"/>
                <a:cs typeface="Carlito"/>
              </a:rPr>
              <a:t>Split </a:t>
            </a:r>
            <a:r>
              <a:rPr sz="1400" dirty="0">
                <a:solidFill>
                  <a:srgbClr val="FFFFFF"/>
                </a:solidFill>
                <a:latin typeface="Gadugi" panose="020B0502040204020203" pitchFamily="34" charset="0"/>
                <a:ea typeface="Gadugi" panose="020B0502040204020203" pitchFamily="34" charset="0"/>
                <a:cs typeface="Carlito"/>
              </a:rPr>
              <a:t>label</a:t>
            </a:r>
            <a:r>
              <a:rPr sz="1400" spc="-195" dirty="0">
                <a:solidFill>
                  <a:srgbClr val="FFFFFF"/>
                </a:solidFill>
                <a:latin typeface="Gadugi" panose="020B0502040204020203" pitchFamily="34" charset="0"/>
                <a:ea typeface="Gadugi" panose="020B0502040204020203" pitchFamily="34" charset="0"/>
                <a:cs typeface="Carlito"/>
              </a:rPr>
              <a:t> </a:t>
            </a:r>
            <a:r>
              <a:rPr sz="1400" spc="-5" dirty="0">
                <a:solidFill>
                  <a:srgbClr val="FFFFFF"/>
                </a:solidFill>
                <a:latin typeface="Gadugi" panose="020B0502040204020203" pitchFamily="34" charset="0"/>
                <a:ea typeface="Gadugi" panose="020B0502040204020203" pitchFamily="34" charset="0"/>
                <a:cs typeface="Carlito"/>
              </a:rPr>
              <a:t>column</a:t>
            </a:r>
            <a:endParaRPr sz="1400" dirty="0">
              <a:latin typeface="Gadugi" panose="020B0502040204020203" pitchFamily="34" charset="0"/>
              <a:ea typeface="Gadugi" panose="020B0502040204020203" pitchFamily="34" charset="0"/>
              <a:cs typeface="Carlito"/>
            </a:endParaRPr>
          </a:p>
        </p:txBody>
      </p:sp>
      <p:sp>
        <p:nvSpPr>
          <p:cNvPr id="9" name="object 10">
            <a:extLst>
              <a:ext uri="{FF2B5EF4-FFF2-40B4-BE49-F238E27FC236}">
                <a16:creationId xmlns:a16="http://schemas.microsoft.com/office/drawing/2014/main" id="{84E7990F-B298-5B49-34BF-7CCFE7CC60BF}"/>
              </a:ext>
            </a:extLst>
          </p:cNvPr>
          <p:cNvSpPr txBox="1"/>
          <p:nvPr/>
        </p:nvSpPr>
        <p:spPr>
          <a:xfrm>
            <a:off x="1010158" y="2347850"/>
            <a:ext cx="1722755" cy="228909"/>
          </a:xfrm>
          <a:prstGeom prst="rect">
            <a:avLst/>
          </a:prstGeom>
          <a:solidFill>
            <a:srgbClr val="002060"/>
          </a:solidFill>
        </p:spPr>
        <p:txBody>
          <a:bodyPr vert="horz" wrap="square" lIns="0" tIns="13335" rIns="0" bIns="0" rtlCol="0">
            <a:spAutoFit/>
          </a:bodyPr>
          <a:lstStyle/>
          <a:p>
            <a:pPr marL="12700">
              <a:lnSpc>
                <a:spcPct val="100000"/>
              </a:lnSpc>
              <a:spcBef>
                <a:spcPts val="105"/>
              </a:spcBef>
            </a:pPr>
            <a:r>
              <a:rPr sz="1400" dirty="0">
                <a:solidFill>
                  <a:srgbClr val="FFFFFF"/>
                </a:solidFill>
                <a:latin typeface="Gadugi" panose="020B0502040204020203" pitchFamily="34" charset="0"/>
                <a:ea typeface="Gadugi" panose="020B0502040204020203" pitchFamily="34" charset="0"/>
                <a:cs typeface="Carlito"/>
              </a:rPr>
              <a:t>‘Class’ </a:t>
            </a:r>
            <a:r>
              <a:rPr sz="1400" spc="-15" dirty="0">
                <a:solidFill>
                  <a:srgbClr val="FFFFFF"/>
                </a:solidFill>
                <a:latin typeface="Gadugi" panose="020B0502040204020203" pitchFamily="34" charset="0"/>
                <a:ea typeface="Gadugi" panose="020B0502040204020203" pitchFamily="34" charset="0"/>
                <a:cs typeface="Carlito"/>
              </a:rPr>
              <a:t>from</a:t>
            </a:r>
            <a:r>
              <a:rPr sz="1400" spc="-200" dirty="0">
                <a:solidFill>
                  <a:srgbClr val="FFFFFF"/>
                </a:solidFill>
                <a:latin typeface="Gadugi" panose="020B0502040204020203" pitchFamily="34" charset="0"/>
                <a:ea typeface="Gadugi" panose="020B0502040204020203" pitchFamily="34" charset="0"/>
                <a:cs typeface="Carlito"/>
              </a:rPr>
              <a:t> </a:t>
            </a:r>
            <a:r>
              <a:rPr sz="1400" spc="-15" dirty="0">
                <a:solidFill>
                  <a:srgbClr val="FFFFFF"/>
                </a:solidFill>
                <a:latin typeface="Gadugi" panose="020B0502040204020203" pitchFamily="34" charset="0"/>
                <a:ea typeface="Gadugi" panose="020B0502040204020203" pitchFamily="34" charset="0"/>
                <a:cs typeface="Carlito"/>
              </a:rPr>
              <a:t>dataset</a:t>
            </a:r>
            <a:endParaRPr sz="1400" dirty="0">
              <a:latin typeface="Gadugi" panose="020B0502040204020203" pitchFamily="34" charset="0"/>
              <a:ea typeface="Gadugi" panose="020B0502040204020203" pitchFamily="34" charset="0"/>
              <a:cs typeface="Carlito"/>
            </a:endParaRPr>
          </a:p>
        </p:txBody>
      </p:sp>
      <p:grpSp>
        <p:nvGrpSpPr>
          <p:cNvPr id="10" name="object 11">
            <a:extLst>
              <a:ext uri="{FF2B5EF4-FFF2-40B4-BE49-F238E27FC236}">
                <a16:creationId xmlns:a16="http://schemas.microsoft.com/office/drawing/2014/main" id="{0077D7EC-B09E-C88C-9695-21CC9C08B36B}"/>
              </a:ext>
            </a:extLst>
          </p:cNvPr>
          <p:cNvGrpSpPr/>
          <p:nvPr/>
        </p:nvGrpSpPr>
        <p:grpSpPr>
          <a:xfrm>
            <a:off x="914399" y="3267329"/>
            <a:ext cx="1938655" cy="1729739"/>
            <a:chOff x="3822191" y="3375659"/>
            <a:chExt cx="1938655" cy="1729739"/>
          </a:xfrm>
          <a:solidFill>
            <a:srgbClr val="002060"/>
          </a:solidFill>
        </p:grpSpPr>
        <p:sp>
          <p:nvSpPr>
            <p:cNvPr id="11" name="object 12">
              <a:extLst>
                <a:ext uri="{FF2B5EF4-FFF2-40B4-BE49-F238E27FC236}">
                  <a16:creationId xmlns:a16="http://schemas.microsoft.com/office/drawing/2014/main" id="{3A58D60E-22A0-E6E4-1D95-548AF2AAC183}"/>
                </a:ext>
              </a:extLst>
            </p:cNvPr>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sz="1400">
                <a:latin typeface="Gadugi" panose="020B0502040204020203" pitchFamily="34" charset="0"/>
                <a:ea typeface="Gadugi" panose="020B0502040204020203" pitchFamily="34" charset="0"/>
              </a:endParaRPr>
            </a:p>
          </p:txBody>
        </p:sp>
        <p:sp>
          <p:nvSpPr>
            <p:cNvPr id="12" name="object 13">
              <a:extLst>
                <a:ext uri="{FF2B5EF4-FFF2-40B4-BE49-F238E27FC236}">
                  <a16:creationId xmlns:a16="http://schemas.microsoft.com/office/drawing/2014/main" id="{D7EEF7F3-1333-534F-B4B9-4C7001BAA38B}"/>
                </a:ext>
              </a:extLst>
            </p:cNvPr>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grpFill/>
          </p:spPr>
          <p:txBody>
            <a:bodyPr wrap="square" lIns="0" tIns="0" rIns="0" bIns="0" rtlCol="0"/>
            <a:lstStyle/>
            <a:p>
              <a:endParaRPr sz="1400">
                <a:latin typeface="Gadugi" panose="020B0502040204020203" pitchFamily="34" charset="0"/>
                <a:ea typeface="Gadugi" panose="020B0502040204020203" pitchFamily="34" charset="0"/>
              </a:endParaRPr>
            </a:p>
          </p:txBody>
        </p:sp>
        <p:sp>
          <p:nvSpPr>
            <p:cNvPr id="13" name="object 14">
              <a:extLst>
                <a:ext uri="{FF2B5EF4-FFF2-40B4-BE49-F238E27FC236}">
                  <a16:creationId xmlns:a16="http://schemas.microsoft.com/office/drawing/2014/main" id="{800DADDC-FF80-B70E-5172-DBE239F14A81}"/>
                </a:ext>
              </a:extLst>
            </p:cNvPr>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sz="1400">
                <a:latin typeface="Gadugi" panose="020B0502040204020203" pitchFamily="34" charset="0"/>
                <a:ea typeface="Gadugi" panose="020B0502040204020203" pitchFamily="34" charset="0"/>
              </a:endParaRPr>
            </a:p>
          </p:txBody>
        </p:sp>
      </p:grpSp>
      <p:sp>
        <p:nvSpPr>
          <p:cNvPr id="14" name="object 15">
            <a:extLst>
              <a:ext uri="{FF2B5EF4-FFF2-40B4-BE49-F238E27FC236}">
                <a16:creationId xmlns:a16="http://schemas.microsoft.com/office/drawing/2014/main" id="{903D5A24-062A-2351-DF5B-459E6D843CC8}"/>
              </a:ext>
            </a:extLst>
          </p:cNvPr>
          <p:cNvSpPr txBox="1"/>
          <p:nvPr/>
        </p:nvSpPr>
        <p:spPr>
          <a:xfrm>
            <a:off x="1103122" y="3435985"/>
            <a:ext cx="1524635" cy="228909"/>
          </a:xfrm>
          <a:prstGeom prst="rect">
            <a:avLst/>
          </a:prstGeom>
          <a:solidFill>
            <a:srgbClr val="002060"/>
          </a:solidFill>
        </p:spPr>
        <p:txBody>
          <a:bodyPr vert="horz" wrap="square" lIns="0" tIns="13335" rIns="0" bIns="0" rtlCol="0">
            <a:spAutoFit/>
          </a:bodyPr>
          <a:lstStyle/>
          <a:p>
            <a:pPr marL="12700">
              <a:lnSpc>
                <a:spcPct val="100000"/>
              </a:lnSpc>
              <a:spcBef>
                <a:spcPts val="105"/>
              </a:spcBef>
            </a:pPr>
            <a:r>
              <a:rPr sz="1400" spc="-5" dirty="0">
                <a:solidFill>
                  <a:srgbClr val="FFFFFF"/>
                </a:solidFill>
                <a:latin typeface="Gadugi" panose="020B0502040204020203" pitchFamily="34" charset="0"/>
                <a:ea typeface="Gadugi" panose="020B0502040204020203" pitchFamily="34" charset="0"/>
                <a:cs typeface="Carlito"/>
              </a:rPr>
              <a:t>Fit </a:t>
            </a:r>
            <a:r>
              <a:rPr sz="1400" dirty="0">
                <a:solidFill>
                  <a:srgbClr val="FFFFFF"/>
                </a:solidFill>
                <a:latin typeface="Gadugi" panose="020B0502040204020203" pitchFamily="34" charset="0"/>
                <a:ea typeface="Gadugi" panose="020B0502040204020203" pitchFamily="34" charset="0"/>
                <a:cs typeface="Carlito"/>
              </a:rPr>
              <a:t>and</a:t>
            </a:r>
            <a:r>
              <a:rPr sz="1400" spc="-170" dirty="0">
                <a:solidFill>
                  <a:srgbClr val="FFFFFF"/>
                </a:solidFill>
                <a:latin typeface="Gadugi" panose="020B0502040204020203" pitchFamily="34" charset="0"/>
                <a:ea typeface="Gadugi" panose="020B0502040204020203" pitchFamily="34" charset="0"/>
                <a:cs typeface="Carlito"/>
              </a:rPr>
              <a:t> </a:t>
            </a:r>
            <a:r>
              <a:rPr sz="1400" spc="-45" dirty="0">
                <a:solidFill>
                  <a:srgbClr val="FFFFFF"/>
                </a:solidFill>
                <a:latin typeface="Gadugi" panose="020B0502040204020203" pitchFamily="34" charset="0"/>
                <a:ea typeface="Gadugi" panose="020B0502040204020203" pitchFamily="34" charset="0"/>
                <a:cs typeface="Carlito"/>
              </a:rPr>
              <a:t>Transform</a:t>
            </a:r>
            <a:endParaRPr sz="1400">
              <a:latin typeface="Gadugi" panose="020B0502040204020203" pitchFamily="34" charset="0"/>
              <a:ea typeface="Gadugi" panose="020B0502040204020203" pitchFamily="34" charset="0"/>
              <a:cs typeface="Carlito"/>
            </a:endParaRPr>
          </a:p>
        </p:txBody>
      </p:sp>
      <p:sp>
        <p:nvSpPr>
          <p:cNvPr id="15" name="object 16">
            <a:extLst>
              <a:ext uri="{FF2B5EF4-FFF2-40B4-BE49-F238E27FC236}">
                <a16:creationId xmlns:a16="http://schemas.microsoft.com/office/drawing/2014/main" id="{5E2C612B-AA21-9D3E-A961-3EF77B46A10F}"/>
              </a:ext>
            </a:extLst>
          </p:cNvPr>
          <p:cNvSpPr txBox="1"/>
          <p:nvPr/>
        </p:nvSpPr>
        <p:spPr>
          <a:xfrm>
            <a:off x="1237234" y="3671952"/>
            <a:ext cx="1281430" cy="228268"/>
          </a:xfrm>
          <a:prstGeom prst="rect">
            <a:avLst/>
          </a:prstGeom>
          <a:solidFill>
            <a:srgbClr val="002060"/>
          </a:solidFill>
        </p:spPr>
        <p:txBody>
          <a:bodyPr vert="horz" wrap="square" lIns="0" tIns="12700" rIns="0" bIns="0" rtlCol="0">
            <a:spAutoFit/>
          </a:bodyPr>
          <a:lstStyle/>
          <a:p>
            <a:pPr marL="12700">
              <a:lnSpc>
                <a:spcPct val="100000"/>
              </a:lnSpc>
              <a:spcBef>
                <a:spcPts val="100"/>
              </a:spcBef>
            </a:pPr>
            <a:r>
              <a:rPr sz="1400" spc="-15" dirty="0">
                <a:solidFill>
                  <a:srgbClr val="FFFFFF"/>
                </a:solidFill>
                <a:latin typeface="Gadugi" panose="020B0502040204020203" pitchFamily="34" charset="0"/>
                <a:ea typeface="Gadugi" panose="020B0502040204020203" pitchFamily="34" charset="0"/>
                <a:cs typeface="Carlito"/>
              </a:rPr>
              <a:t>Features</a:t>
            </a:r>
            <a:r>
              <a:rPr sz="1400" spc="-135" dirty="0">
                <a:solidFill>
                  <a:srgbClr val="FFFFFF"/>
                </a:solidFill>
                <a:latin typeface="Gadugi" panose="020B0502040204020203" pitchFamily="34" charset="0"/>
                <a:ea typeface="Gadugi" panose="020B0502040204020203" pitchFamily="34" charset="0"/>
                <a:cs typeface="Carlito"/>
              </a:rPr>
              <a:t> </a:t>
            </a:r>
            <a:r>
              <a:rPr sz="1400" dirty="0">
                <a:solidFill>
                  <a:srgbClr val="FFFFFF"/>
                </a:solidFill>
                <a:latin typeface="Gadugi" panose="020B0502040204020203" pitchFamily="34" charset="0"/>
                <a:ea typeface="Gadugi" panose="020B0502040204020203" pitchFamily="34" charset="0"/>
                <a:cs typeface="Carlito"/>
              </a:rPr>
              <a:t>using</a:t>
            </a:r>
            <a:endParaRPr sz="1400">
              <a:latin typeface="Gadugi" panose="020B0502040204020203" pitchFamily="34" charset="0"/>
              <a:ea typeface="Gadugi" panose="020B0502040204020203" pitchFamily="34" charset="0"/>
              <a:cs typeface="Carlito"/>
            </a:endParaRPr>
          </a:p>
        </p:txBody>
      </p:sp>
      <p:sp>
        <p:nvSpPr>
          <p:cNvPr id="16" name="object 17">
            <a:extLst>
              <a:ext uri="{FF2B5EF4-FFF2-40B4-BE49-F238E27FC236}">
                <a16:creationId xmlns:a16="http://schemas.microsoft.com/office/drawing/2014/main" id="{783FE585-A68F-2C5F-FF21-13E47A36F682}"/>
              </a:ext>
            </a:extLst>
          </p:cNvPr>
          <p:cNvSpPr txBox="1"/>
          <p:nvPr/>
        </p:nvSpPr>
        <p:spPr>
          <a:xfrm>
            <a:off x="1189990" y="3909696"/>
            <a:ext cx="1367790" cy="228268"/>
          </a:xfrm>
          <a:prstGeom prst="rect">
            <a:avLst/>
          </a:prstGeom>
          <a:solidFill>
            <a:srgbClr val="002060"/>
          </a:solidFill>
        </p:spPr>
        <p:txBody>
          <a:bodyPr vert="horz" wrap="square" lIns="0" tIns="12700" rIns="0" bIns="0" rtlCol="0">
            <a:spAutoFit/>
          </a:bodyPr>
          <a:lstStyle/>
          <a:p>
            <a:pPr marL="12700">
              <a:lnSpc>
                <a:spcPct val="100000"/>
              </a:lnSpc>
              <a:spcBef>
                <a:spcPts val="100"/>
              </a:spcBef>
            </a:pPr>
            <a:r>
              <a:rPr sz="1400" spc="-10" dirty="0">
                <a:solidFill>
                  <a:srgbClr val="FFFFFF"/>
                </a:solidFill>
                <a:latin typeface="Gadugi" panose="020B0502040204020203" pitchFamily="34" charset="0"/>
                <a:ea typeface="Gadugi" panose="020B0502040204020203" pitchFamily="34" charset="0"/>
                <a:cs typeface="Carlito"/>
              </a:rPr>
              <a:t>Standard</a:t>
            </a:r>
            <a:r>
              <a:rPr sz="1400" spc="-200" dirty="0">
                <a:solidFill>
                  <a:srgbClr val="FFFFFF"/>
                </a:solidFill>
                <a:latin typeface="Gadugi" panose="020B0502040204020203" pitchFamily="34" charset="0"/>
                <a:ea typeface="Gadugi" panose="020B0502040204020203" pitchFamily="34" charset="0"/>
                <a:cs typeface="Carlito"/>
              </a:rPr>
              <a:t> </a:t>
            </a:r>
            <a:r>
              <a:rPr sz="1400" spc="-5" dirty="0">
                <a:solidFill>
                  <a:srgbClr val="FFFFFF"/>
                </a:solidFill>
                <a:latin typeface="Gadugi" panose="020B0502040204020203" pitchFamily="34" charset="0"/>
                <a:ea typeface="Gadugi" panose="020B0502040204020203" pitchFamily="34" charset="0"/>
                <a:cs typeface="Carlito"/>
              </a:rPr>
              <a:t>Scaler</a:t>
            </a:r>
            <a:endParaRPr sz="1400" dirty="0">
              <a:latin typeface="Gadugi" panose="020B0502040204020203" pitchFamily="34" charset="0"/>
              <a:ea typeface="Gadugi" panose="020B0502040204020203" pitchFamily="34" charset="0"/>
              <a:cs typeface="Carlito"/>
            </a:endParaRPr>
          </a:p>
        </p:txBody>
      </p:sp>
      <p:grpSp>
        <p:nvGrpSpPr>
          <p:cNvPr id="17" name="object 18">
            <a:extLst>
              <a:ext uri="{FF2B5EF4-FFF2-40B4-BE49-F238E27FC236}">
                <a16:creationId xmlns:a16="http://schemas.microsoft.com/office/drawing/2014/main" id="{AD35EE54-D1CC-3D98-9CEB-AE4438ECFF9E}"/>
              </a:ext>
            </a:extLst>
          </p:cNvPr>
          <p:cNvGrpSpPr/>
          <p:nvPr/>
        </p:nvGrpSpPr>
        <p:grpSpPr>
          <a:xfrm>
            <a:off x="914399" y="4710558"/>
            <a:ext cx="2950845" cy="1169035"/>
            <a:chOff x="3822191" y="4818888"/>
            <a:chExt cx="2950845" cy="1169035"/>
          </a:xfrm>
          <a:solidFill>
            <a:srgbClr val="002060"/>
          </a:solidFill>
        </p:grpSpPr>
        <p:sp>
          <p:nvSpPr>
            <p:cNvPr id="18" name="object 19">
              <a:extLst>
                <a:ext uri="{FF2B5EF4-FFF2-40B4-BE49-F238E27FC236}">
                  <a16:creationId xmlns:a16="http://schemas.microsoft.com/office/drawing/2014/main" id="{6C78FBC5-DA18-50C2-3D76-A93104C9A442}"/>
                </a:ext>
              </a:extLst>
            </p:cNvPr>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sz="1400">
                <a:latin typeface="Gadugi" panose="020B0502040204020203" pitchFamily="34" charset="0"/>
                <a:ea typeface="Gadugi" panose="020B0502040204020203" pitchFamily="34" charset="0"/>
              </a:endParaRPr>
            </a:p>
          </p:txBody>
        </p:sp>
        <p:sp>
          <p:nvSpPr>
            <p:cNvPr id="19" name="object 20">
              <a:extLst>
                <a:ext uri="{FF2B5EF4-FFF2-40B4-BE49-F238E27FC236}">
                  <a16:creationId xmlns:a16="http://schemas.microsoft.com/office/drawing/2014/main" id="{F854A78F-C934-61CE-8FAF-AE6F397874C2}"/>
                </a:ext>
              </a:extLst>
            </p:cNvPr>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grpFill/>
          </p:spPr>
          <p:txBody>
            <a:bodyPr wrap="square" lIns="0" tIns="0" rIns="0" bIns="0" rtlCol="0"/>
            <a:lstStyle/>
            <a:p>
              <a:endParaRPr sz="1400">
                <a:latin typeface="Gadugi" panose="020B0502040204020203" pitchFamily="34" charset="0"/>
                <a:ea typeface="Gadugi" panose="020B0502040204020203" pitchFamily="34" charset="0"/>
              </a:endParaRPr>
            </a:p>
          </p:txBody>
        </p:sp>
        <p:sp>
          <p:nvSpPr>
            <p:cNvPr id="20" name="object 21">
              <a:extLst>
                <a:ext uri="{FF2B5EF4-FFF2-40B4-BE49-F238E27FC236}">
                  <a16:creationId xmlns:a16="http://schemas.microsoft.com/office/drawing/2014/main" id="{E3CCA3E0-F160-644A-9BB0-C7D8DE839536}"/>
                </a:ext>
              </a:extLst>
            </p:cNvPr>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sz="1400">
                <a:latin typeface="Gadugi" panose="020B0502040204020203" pitchFamily="34" charset="0"/>
                <a:ea typeface="Gadugi" panose="020B0502040204020203" pitchFamily="34" charset="0"/>
              </a:endParaRPr>
            </a:p>
          </p:txBody>
        </p:sp>
      </p:grpSp>
      <p:sp>
        <p:nvSpPr>
          <p:cNvPr id="21" name="object 22">
            <a:extLst>
              <a:ext uri="{FF2B5EF4-FFF2-40B4-BE49-F238E27FC236}">
                <a16:creationId xmlns:a16="http://schemas.microsoft.com/office/drawing/2014/main" id="{BFB44F3D-CD07-5A3C-E039-1D65B8C09736}"/>
              </a:ext>
            </a:extLst>
          </p:cNvPr>
          <p:cNvSpPr txBox="1"/>
          <p:nvPr/>
        </p:nvSpPr>
        <p:spPr>
          <a:xfrm>
            <a:off x="1196086" y="4996511"/>
            <a:ext cx="1344930" cy="228909"/>
          </a:xfrm>
          <a:prstGeom prst="rect">
            <a:avLst/>
          </a:prstGeom>
          <a:solidFill>
            <a:srgbClr val="002060"/>
          </a:solidFill>
        </p:spPr>
        <p:txBody>
          <a:bodyPr vert="horz" wrap="square" lIns="0" tIns="13335" rIns="0" bIns="0" rtlCol="0">
            <a:spAutoFit/>
          </a:bodyPr>
          <a:lstStyle/>
          <a:p>
            <a:pPr marL="12700">
              <a:lnSpc>
                <a:spcPct val="100000"/>
              </a:lnSpc>
              <a:spcBef>
                <a:spcPts val="105"/>
              </a:spcBef>
            </a:pPr>
            <a:r>
              <a:rPr sz="1400" spc="-30" dirty="0" err="1">
                <a:solidFill>
                  <a:srgbClr val="FFFFFF"/>
                </a:solidFill>
                <a:latin typeface="Gadugi" panose="020B0502040204020203" pitchFamily="34" charset="0"/>
                <a:ea typeface="Gadugi" panose="020B0502040204020203" pitchFamily="34" charset="0"/>
                <a:cs typeface="Carlito"/>
              </a:rPr>
              <a:t>Train_test</a:t>
            </a:r>
            <a:r>
              <a:rPr lang="en-US" sz="1400" spc="-30" dirty="0" err="1">
                <a:solidFill>
                  <a:srgbClr val="FFFFFF"/>
                </a:solidFill>
                <a:latin typeface="Gadugi" panose="020B0502040204020203" pitchFamily="34" charset="0"/>
                <a:ea typeface="Gadugi" panose="020B0502040204020203" pitchFamily="34" charset="0"/>
                <a:cs typeface="Carlito"/>
              </a:rPr>
              <a:t>_</a:t>
            </a:r>
            <a:r>
              <a:rPr sz="1400" spc="-30" dirty="0" err="1">
                <a:solidFill>
                  <a:srgbClr val="FFFFFF"/>
                </a:solidFill>
                <a:latin typeface="Gadugi" panose="020B0502040204020203" pitchFamily="34" charset="0"/>
                <a:ea typeface="Gadugi" panose="020B0502040204020203" pitchFamily="34" charset="0"/>
                <a:cs typeface="Carlito"/>
              </a:rPr>
              <a:t>split</a:t>
            </a:r>
            <a:endParaRPr sz="1400" dirty="0">
              <a:latin typeface="Gadugi" panose="020B0502040204020203" pitchFamily="34" charset="0"/>
              <a:ea typeface="Gadugi" panose="020B0502040204020203" pitchFamily="34" charset="0"/>
              <a:cs typeface="Carlito"/>
            </a:endParaRPr>
          </a:p>
        </p:txBody>
      </p:sp>
      <p:sp>
        <p:nvSpPr>
          <p:cNvPr id="22" name="object 23">
            <a:extLst>
              <a:ext uri="{FF2B5EF4-FFF2-40B4-BE49-F238E27FC236}">
                <a16:creationId xmlns:a16="http://schemas.microsoft.com/office/drawing/2014/main" id="{3C9EC21B-1287-F874-977B-B5CC4FA97658}"/>
              </a:ext>
            </a:extLst>
          </p:cNvPr>
          <p:cNvSpPr txBox="1"/>
          <p:nvPr/>
        </p:nvSpPr>
        <p:spPr>
          <a:xfrm>
            <a:off x="1676146" y="5233417"/>
            <a:ext cx="411480" cy="228268"/>
          </a:xfrm>
          <a:prstGeom prst="rect">
            <a:avLst/>
          </a:prstGeom>
          <a:solidFill>
            <a:srgbClr val="002060"/>
          </a:solidFill>
        </p:spPr>
        <p:txBody>
          <a:bodyPr vert="horz" wrap="square" lIns="0" tIns="12700" rIns="0" bIns="0" rtlCol="0">
            <a:spAutoFit/>
          </a:bodyPr>
          <a:lstStyle/>
          <a:p>
            <a:pPr marL="12700">
              <a:lnSpc>
                <a:spcPct val="100000"/>
              </a:lnSpc>
              <a:spcBef>
                <a:spcPts val="100"/>
              </a:spcBef>
            </a:pPr>
            <a:r>
              <a:rPr sz="1400" dirty="0">
                <a:solidFill>
                  <a:srgbClr val="FFFFFF"/>
                </a:solidFill>
                <a:latin typeface="Gadugi" panose="020B0502040204020203" pitchFamily="34" charset="0"/>
                <a:ea typeface="Gadugi" panose="020B0502040204020203" pitchFamily="34" charset="0"/>
                <a:cs typeface="Carlito"/>
              </a:rPr>
              <a:t>d</a:t>
            </a:r>
            <a:r>
              <a:rPr sz="1400" spc="-25" dirty="0">
                <a:solidFill>
                  <a:srgbClr val="FFFFFF"/>
                </a:solidFill>
                <a:latin typeface="Gadugi" panose="020B0502040204020203" pitchFamily="34" charset="0"/>
                <a:ea typeface="Gadugi" panose="020B0502040204020203" pitchFamily="34" charset="0"/>
                <a:cs typeface="Carlito"/>
              </a:rPr>
              <a:t>a</a:t>
            </a:r>
            <a:r>
              <a:rPr sz="1400" spc="-45" dirty="0">
                <a:solidFill>
                  <a:srgbClr val="FFFFFF"/>
                </a:solidFill>
                <a:latin typeface="Gadugi" panose="020B0502040204020203" pitchFamily="34" charset="0"/>
                <a:ea typeface="Gadugi" panose="020B0502040204020203" pitchFamily="34" charset="0"/>
                <a:cs typeface="Carlito"/>
              </a:rPr>
              <a:t>t</a:t>
            </a:r>
            <a:r>
              <a:rPr sz="1400" dirty="0">
                <a:solidFill>
                  <a:srgbClr val="FFFFFF"/>
                </a:solidFill>
                <a:latin typeface="Gadugi" panose="020B0502040204020203" pitchFamily="34" charset="0"/>
                <a:ea typeface="Gadugi" panose="020B0502040204020203" pitchFamily="34" charset="0"/>
                <a:cs typeface="Carlito"/>
              </a:rPr>
              <a:t>a</a:t>
            </a:r>
            <a:endParaRPr sz="1400" dirty="0">
              <a:latin typeface="Gadugi" panose="020B0502040204020203" pitchFamily="34" charset="0"/>
              <a:ea typeface="Gadugi" panose="020B0502040204020203" pitchFamily="34" charset="0"/>
              <a:cs typeface="Carlito"/>
            </a:endParaRPr>
          </a:p>
        </p:txBody>
      </p:sp>
      <p:grpSp>
        <p:nvGrpSpPr>
          <p:cNvPr id="23" name="object 24">
            <a:extLst>
              <a:ext uri="{FF2B5EF4-FFF2-40B4-BE49-F238E27FC236}">
                <a16:creationId xmlns:a16="http://schemas.microsoft.com/office/drawing/2014/main" id="{22A4558F-77D9-89FE-5691-73DD09E5700D}"/>
              </a:ext>
            </a:extLst>
          </p:cNvPr>
          <p:cNvGrpSpPr/>
          <p:nvPr/>
        </p:nvGrpSpPr>
        <p:grpSpPr>
          <a:xfrm>
            <a:off x="3473196" y="3564510"/>
            <a:ext cx="1938655" cy="2315210"/>
            <a:chOff x="6380988" y="3672840"/>
            <a:chExt cx="1938655" cy="2315210"/>
          </a:xfrm>
          <a:solidFill>
            <a:srgbClr val="002060"/>
          </a:solidFill>
        </p:grpSpPr>
        <p:sp>
          <p:nvSpPr>
            <p:cNvPr id="24" name="object 25">
              <a:extLst>
                <a:ext uri="{FF2B5EF4-FFF2-40B4-BE49-F238E27FC236}">
                  <a16:creationId xmlns:a16="http://schemas.microsoft.com/office/drawing/2014/main" id="{7CB78F9C-D0C7-73AE-4352-0E64779B97BB}"/>
                </a:ext>
              </a:extLst>
            </p:cNvPr>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sz="1400">
                <a:latin typeface="Gadugi" panose="020B0502040204020203" pitchFamily="34" charset="0"/>
                <a:ea typeface="Gadugi" panose="020B0502040204020203" pitchFamily="34" charset="0"/>
              </a:endParaRPr>
            </a:p>
          </p:txBody>
        </p:sp>
        <p:sp>
          <p:nvSpPr>
            <p:cNvPr id="25" name="object 26">
              <a:extLst>
                <a:ext uri="{FF2B5EF4-FFF2-40B4-BE49-F238E27FC236}">
                  <a16:creationId xmlns:a16="http://schemas.microsoft.com/office/drawing/2014/main" id="{F80B37DE-0351-3CB1-665E-4BD76EFE07E9}"/>
                </a:ext>
              </a:extLst>
            </p:cNvPr>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grpFill/>
          </p:spPr>
          <p:txBody>
            <a:bodyPr wrap="square" lIns="0" tIns="0" rIns="0" bIns="0" rtlCol="0"/>
            <a:lstStyle/>
            <a:p>
              <a:endParaRPr sz="1400">
                <a:latin typeface="Gadugi" panose="020B0502040204020203" pitchFamily="34" charset="0"/>
                <a:ea typeface="Gadugi" panose="020B0502040204020203" pitchFamily="34" charset="0"/>
              </a:endParaRPr>
            </a:p>
          </p:txBody>
        </p:sp>
        <p:sp>
          <p:nvSpPr>
            <p:cNvPr id="26" name="object 27">
              <a:extLst>
                <a:ext uri="{FF2B5EF4-FFF2-40B4-BE49-F238E27FC236}">
                  <a16:creationId xmlns:a16="http://schemas.microsoft.com/office/drawing/2014/main" id="{8E78186E-41EC-1085-FEC9-53C262938C80}"/>
                </a:ext>
              </a:extLst>
            </p:cNvPr>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sz="1400" dirty="0">
                <a:latin typeface="Gadugi" panose="020B0502040204020203" pitchFamily="34" charset="0"/>
                <a:ea typeface="Gadugi" panose="020B0502040204020203" pitchFamily="34" charset="0"/>
              </a:endParaRPr>
            </a:p>
          </p:txBody>
        </p:sp>
      </p:grpSp>
      <p:sp>
        <p:nvSpPr>
          <p:cNvPr id="27" name="object 28">
            <a:extLst>
              <a:ext uri="{FF2B5EF4-FFF2-40B4-BE49-F238E27FC236}">
                <a16:creationId xmlns:a16="http://schemas.microsoft.com/office/drawing/2014/main" id="{11AB350C-F6EB-6A25-E161-C2BD16A71F5A}"/>
              </a:ext>
            </a:extLst>
          </p:cNvPr>
          <p:cNvSpPr txBox="1"/>
          <p:nvPr/>
        </p:nvSpPr>
        <p:spPr>
          <a:xfrm>
            <a:off x="3828034" y="4878579"/>
            <a:ext cx="1219835" cy="228268"/>
          </a:xfrm>
          <a:prstGeom prst="rect">
            <a:avLst/>
          </a:prstGeom>
          <a:solidFill>
            <a:srgbClr val="002060"/>
          </a:solidFill>
        </p:spPr>
        <p:txBody>
          <a:bodyPr vert="horz" wrap="square" lIns="0" tIns="12700" rIns="0" bIns="0" rtlCol="0">
            <a:spAutoFit/>
          </a:bodyPr>
          <a:lstStyle/>
          <a:p>
            <a:pPr marL="12700">
              <a:lnSpc>
                <a:spcPct val="100000"/>
              </a:lnSpc>
              <a:spcBef>
                <a:spcPts val="100"/>
              </a:spcBef>
            </a:pPr>
            <a:r>
              <a:rPr sz="1400" spc="-10" dirty="0">
                <a:solidFill>
                  <a:srgbClr val="FFFFFF"/>
                </a:solidFill>
                <a:latin typeface="Gadugi" panose="020B0502040204020203" pitchFamily="34" charset="0"/>
                <a:ea typeface="Gadugi" panose="020B0502040204020203" pitchFamily="34" charset="0"/>
                <a:cs typeface="Carlito"/>
              </a:rPr>
              <a:t>GridSearchCV</a:t>
            </a:r>
            <a:endParaRPr sz="1400">
              <a:latin typeface="Gadugi" panose="020B0502040204020203" pitchFamily="34" charset="0"/>
              <a:ea typeface="Gadugi" panose="020B0502040204020203" pitchFamily="34" charset="0"/>
              <a:cs typeface="Carlito"/>
            </a:endParaRPr>
          </a:p>
        </p:txBody>
      </p:sp>
      <p:sp>
        <p:nvSpPr>
          <p:cNvPr id="28" name="object 29">
            <a:extLst>
              <a:ext uri="{FF2B5EF4-FFF2-40B4-BE49-F238E27FC236}">
                <a16:creationId xmlns:a16="http://schemas.microsoft.com/office/drawing/2014/main" id="{2FCFEEE4-50F8-E9EF-7A93-2E715964CBE9}"/>
              </a:ext>
            </a:extLst>
          </p:cNvPr>
          <p:cNvSpPr txBox="1"/>
          <p:nvPr/>
        </p:nvSpPr>
        <p:spPr>
          <a:xfrm>
            <a:off x="3578098" y="5108703"/>
            <a:ext cx="1732280" cy="520976"/>
          </a:xfrm>
          <a:prstGeom prst="rect">
            <a:avLst/>
          </a:prstGeom>
          <a:solidFill>
            <a:srgbClr val="002060"/>
          </a:solidFill>
        </p:spPr>
        <p:txBody>
          <a:bodyPr vert="horz" wrap="square" lIns="0" tIns="25400" rIns="0" bIns="0" rtlCol="0">
            <a:spAutoFit/>
          </a:bodyPr>
          <a:lstStyle/>
          <a:p>
            <a:pPr marL="12700" marR="5080" indent="223520">
              <a:lnSpc>
                <a:spcPts val="2000"/>
              </a:lnSpc>
              <a:spcBef>
                <a:spcPts val="200"/>
              </a:spcBef>
            </a:pPr>
            <a:r>
              <a:rPr sz="1400" spc="-5" dirty="0">
                <a:solidFill>
                  <a:srgbClr val="FFFFFF"/>
                </a:solidFill>
                <a:latin typeface="Gadugi" panose="020B0502040204020203" pitchFamily="34" charset="0"/>
                <a:ea typeface="Gadugi" panose="020B0502040204020203" pitchFamily="34" charset="0"/>
                <a:cs typeface="Carlito"/>
              </a:rPr>
              <a:t>(cv=10) to find</a:t>
            </a:r>
            <a:r>
              <a:rPr lang="en-IN" sz="1400" spc="-5" dirty="0">
                <a:solidFill>
                  <a:srgbClr val="FFFFFF"/>
                </a:solidFill>
                <a:latin typeface="Gadugi" panose="020B0502040204020203" pitchFamily="34" charset="0"/>
                <a:ea typeface="Gadugi" panose="020B0502040204020203" pitchFamily="34" charset="0"/>
                <a:cs typeface="Carlito"/>
              </a:rPr>
              <a:t> </a:t>
            </a:r>
            <a:r>
              <a:rPr sz="1400" spc="-5" dirty="0">
                <a:solidFill>
                  <a:srgbClr val="FFFFFF"/>
                </a:solidFill>
                <a:latin typeface="Gadugi" panose="020B0502040204020203" pitchFamily="34" charset="0"/>
                <a:ea typeface="Gadugi" panose="020B0502040204020203" pitchFamily="34" charset="0"/>
                <a:cs typeface="Carlito"/>
              </a:rPr>
              <a:t>optimal</a:t>
            </a:r>
            <a:r>
              <a:rPr sz="1400" spc="-155" dirty="0">
                <a:solidFill>
                  <a:srgbClr val="FFFFFF"/>
                </a:solidFill>
                <a:latin typeface="Gadugi" panose="020B0502040204020203" pitchFamily="34" charset="0"/>
                <a:ea typeface="Gadugi" panose="020B0502040204020203" pitchFamily="34" charset="0"/>
                <a:cs typeface="Carlito"/>
              </a:rPr>
              <a:t> </a:t>
            </a:r>
            <a:r>
              <a:rPr sz="1400" spc="-20" dirty="0">
                <a:solidFill>
                  <a:srgbClr val="FFFFFF"/>
                </a:solidFill>
                <a:latin typeface="Gadugi" panose="020B0502040204020203" pitchFamily="34" charset="0"/>
                <a:ea typeface="Gadugi" panose="020B0502040204020203" pitchFamily="34" charset="0"/>
                <a:cs typeface="Carlito"/>
              </a:rPr>
              <a:t>parameters</a:t>
            </a:r>
            <a:endParaRPr sz="1400" dirty="0">
              <a:latin typeface="Gadugi" panose="020B0502040204020203" pitchFamily="34" charset="0"/>
              <a:ea typeface="Gadugi" panose="020B0502040204020203" pitchFamily="34" charset="0"/>
              <a:cs typeface="Carlito"/>
            </a:endParaRPr>
          </a:p>
        </p:txBody>
      </p:sp>
      <p:grpSp>
        <p:nvGrpSpPr>
          <p:cNvPr id="29" name="object 30">
            <a:extLst>
              <a:ext uri="{FF2B5EF4-FFF2-40B4-BE49-F238E27FC236}">
                <a16:creationId xmlns:a16="http://schemas.microsoft.com/office/drawing/2014/main" id="{2D41D253-FF50-35EE-732E-A8CFF5411903}"/>
              </a:ext>
            </a:extLst>
          </p:cNvPr>
          <p:cNvGrpSpPr/>
          <p:nvPr/>
        </p:nvGrpSpPr>
        <p:grpSpPr>
          <a:xfrm>
            <a:off x="3473196" y="2121281"/>
            <a:ext cx="1938655" cy="2316480"/>
            <a:chOff x="6380988" y="2229611"/>
            <a:chExt cx="1938655" cy="2316480"/>
          </a:xfrm>
          <a:solidFill>
            <a:srgbClr val="002060"/>
          </a:solidFill>
        </p:grpSpPr>
        <p:sp>
          <p:nvSpPr>
            <p:cNvPr id="30" name="object 31">
              <a:extLst>
                <a:ext uri="{FF2B5EF4-FFF2-40B4-BE49-F238E27FC236}">
                  <a16:creationId xmlns:a16="http://schemas.microsoft.com/office/drawing/2014/main" id="{F465E062-8362-7942-6CF8-5DF3E34DD64D}"/>
                </a:ext>
              </a:extLst>
            </p:cNvPr>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sz="1400">
                <a:latin typeface="Gadugi" panose="020B0502040204020203" pitchFamily="34" charset="0"/>
                <a:ea typeface="Gadugi" panose="020B0502040204020203" pitchFamily="34" charset="0"/>
              </a:endParaRPr>
            </a:p>
          </p:txBody>
        </p:sp>
        <p:sp>
          <p:nvSpPr>
            <p:cNvPr id="31" name="object 32">
              <a:extLst>
                <a:ext uri="{FF2B5EF4-FFF2-40B4-BE49-F238E27FC236}">
                  <a16:creationId xmlns:a16="http://schemas.microsoft.com/office/drawing/2014/main" id="{8F8C7124-59C7-BBF9-E3EE-512E6826996F}"/>
                </a:ext>
              </a:extLst>
            </p:cNvPr>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grpFill/>
          </p:spPr>
          <p:txBody>
            <a:bodyPr wrap="square" lIns="0" tIns="0" rIns="0" bIns="0" rtlCol="0"/>
            <a:lstStyle/>
            <a:p>
              <a:endParaRPr sz="1400">
                <a:latin typeface="Gadugi" panose="020B0502040204020203" pitchFamily="34" charset="0"/>
                <a:ea typeface="Gadugi" panose="020B0502040204020203" pitchFamily="34" charset="0"/>
              </a:endParaRPr>
            </a:p>
          </p:txBody>
        </p:sp>
        <p:sp>
          <p:nvSpPr>
            <p:cNvPr id="32" name="object 33">
              <a:extLst>
                <a:ext uri="{FF2B5EF4-FFF2-40B4-BE49-F238E27FC236}">
                  <a16:creationId xmlns:a16="http://schemas.microsoft.com/office/drawing/2014/main" id="{28D500DD-FE2B-A24C-B087-F4FE622BF444}"/>
                </a:ext>
              </a:extLst>
            </p:cNvPr>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sz="1400">
                <a:latin typeface="Gadugi" panose="020B0502040204020203" pitchFamily="34" charset="0"/>
                <a:ea typeface="Gadugi" panose="020B0502040204020203" pitchFamily="34" charset="0"/>
              </a:endParaRPr>
            </a:p>
          </p:txBody>
        </p:sp>
      </p:grpSp>
      <p:sp>
        <p:nvSpPr>
          <p:cNvPr id="33" name="object 34">
            <a:extLst>
              <a:ext uri="{FF2B5EF4-FFF2-40B4-BE49-F238E27FC236}">
                <a16:creationId xmlns:a16="http://schemas.microsoft.com/office/drawing/2014/main" id="{FE2D695C-2846-5123-626C-6D55DE5141FF}"/>
              </a:ext>
            </a:extLst>
          </p:cNvPr>
          <p:cNvSpPr txBox="1"/>
          <p:nvPr/>
        </p:nvSpPr>
        <p:spPr>
          <a:xfrm>
            <a:off x="3638803" y="3317114"/>
            <a:ext cx="1593850" cy="228909"/>
          </a:xfrm>
          <a:prstGeom prst="rect">
            <a:avLst/>
          </a:prstGeom>
          <a:solidFill>
            <a:srgbClr val="002060"/>
          </a:solidFill>
        </p:spPr>
        <p:txBody>
          <a:bodyPr vert="horz" wrap="square" lIns="0" tIns="13335" rIns="0" bIns="0" rtlCol="0">
            <a:spAutoFit/>
          </a:bodyPr>
          <a:lstStyle/>
          <a:p>
            <a:pPr marL="12700">
              <a:lnSpc>
                <a:spcPct val="100000"/>
              </a:lnSpc>
              <a:spcBef>
                <a:spcPts val="105"/>
              </a:spcBef>
            </a:pPr>
            <a:r>
              <a:rPr sz="1400" dirty="0">
                <a:solidFill>
                  <a:srgbClr val="FFFFFF"/>
                </a:solidFill>
                <a:latin typeface="Gadugi" panose="020B0502040204020203" pitchFamily="34" charset="0"/>
                <a:ea typeface="Gadugi" panose="020B0502040204020203" pitchFamily="34" charset="0"/>
                <a:cs typeface="Carlito"/>
              </a:rPr>
              <a:t>Use</a:t>
            </a:r>
            <a:r>
              <a:rPr sz="1400" spc="-100" dirty="0">
                <a:solidFill>
                  <a:srgbClr val="FFFFFF"/>
                </a:solidFill>
                <a:latin typeface="Gadugi" panose="020B0502040204020203" pitchFamily="34" charset="0"/>
                <a:ea typeface="Gadugi" panose="020B0502040204020203" pitchFamily="34" charset="0"/>
                <a:cs typeface="Carlito"/>
              </a:rPr>
              <a:t> </a:t>
            </a:r>
            <a:r>
              <a:rPr sz="1400" spc="-10" dirty="0">
                <a:solidFill>
                  <a:srgbClr val="FFFFFF"/>
                </a:solidFill>
                <a:latin typeface="Gadugi" panose="020B0502040204020203" pitchFamily="34" charset="0"/>
                <a:ea typeface="Gadugi" panose="020B0502040204020203" pitchFamily="34" charset="0"/>
                <a:cs typeface="Carlito"/>
              </a:rPr>
              <a:t>GridSearchCV</a:t>
            </a:r>
            <a:endParaRPr sz="1400">
              <a:latin typeface="Gadugi" panose="020B0502040204020203" pitchFamily="34" charset="0"/>
              <a:ea typeface="Gadugi" panose="020B0502040204020203" pitchFamily="34" charset="0"/>
              <a:cs typeface="Carlito"/>
            </a:endParaRPr>
          </a:p>
        </p:txBody>
      </p:sp>
      <p:sp>
        <p:nvSpPr>
          <p:cNvPr id="34" name="object 35">
            <a:extLst>
              <a:ext uri="{FF2B5EF4-FFF2-40B4-BE49-F238E27FC236}">
                <a16:creationId xmlns:a16="http://schemas.microsoft.com/office/drawing/2014/main" id="{DDF0F8C1-AFC2-0C8D-0DA4-C01E0BCF0B6E}"/>
              </a:ext>
            </a:extLst>
          </p:cNvPr>
          <p:cNvSpPr txBox="1"/>
          <p:nvPr/>
        </p:nvSpPr>
        <p:spPr>
          <a:xfrm>
            <a:off x="3695191" y="3552698"/>
            <a:ext cx="1483995" cy="228268"/>
          </a:xfrm>
          <a:prstGeom prst="rect">
            <a:avLst/>
          </a:prstGeom>
          <a:solidFill>
            <a:srgbClr val="002060"/>
          </a:solidFill>
        </p:spPr>
        <p:txBody>
          <a:bodyPr vert="horz" wrap="square" lIns="0" tIns="12700" rIns="0" bIns="0" rtlCol="0">
            <a:spAutoFit/>
          </a:bodyPr>
          <a:lstStyle/>
          <a:p>
            <a:pPr marL="12700">
              <a:lnSpc>
                <a:spcPct val="100000"/>
              </a:lnSpc>
              <a:spcBef>
                <a:spcPts val="100"/>
              </a:spcBef>
            </a:pPr>
            <a:r>
              <a:rPr sz="1400" dirty="0">
                <a:solidFill>
                  <a:srgbClr val="FFFFFF"/>
                </a:solidFill>
                <a:latin typeface="Gadugi" panose="020B0502040204020203" pitchFamily="34" charset="0"/>
                <a:ea typeface="Gadugi" panose="020B0502040204020203" pitchFamily="34" charset="0"/>
                <a:cs typeface="Carlito"/>
              </a:rPr>
              <a:t>on LogReg,</a:t>
            </a:r>
            <a:r>
              <a:rPr sz="1400" spc="-200" dirty="0">
                <a:solidFill>
                  <a:srgbClr val="FFFFFF"/>
                </a:solidFill>
                <a:latin typeface="Gadugi" panose="020B0502040204020203" pitchFamily="34" charset="0"/>
                <a:ea typeface="Gadugi" panose="020B0502040204020203" pitchFamily="34" charset="0"/>
                <a:cs typeface="Carlito"/>
              </a:rPr>
              <a:t> </a:t>
            </a:r>
            <a:r>
              <a:rPr sz="1400" spc="-5" dirty="0">
                <a:solidFill>
                  <a:srgbClr val="FFFFFF"/>
                </a:solidFill>
                <a:latin typeface="Gadugi" panose="020B0502040204020203" pitchFamily="34" charset="0"/>
                <a:ea typeface="Gadugi" panose="020B0502040204020203" pitchFamily="34" charset="0"/>
                <a:cs typeface="Carlito"/>
              </a:rPr>
              <a:t>SVM,</a:t>
            </a:r>
            <a:endParaRPr sz="1400">
              <a:latin typeface="Gadugi" panose="020B0502040204020203" pitchFamily="34" charset="0"/>
              <a:ea typeface="Gadugi" panose="020B0502040204020203" pitchFamily="34" charset="0"/>
              <a:cs typeface="Carlito"/>
            </a:endParaRPr>
          </a:p>
        </p:txBody>
      </p:sp>
      <p:sp>
        <p:nvSpPr>
          <p:cNvPr id="35" name="object 36">
            <a:extLst>
              <a:ext uri="{FF2B5EF4-FFF2-40B4-BE49-F238E27FC236}">
                <a16:creationId xmlns:a16="http://schemas.microsoft.com/office/drawing/2014/main" id="{752C3AF9-11F7-E00A-6411-94ABBE56B8F9}"/>
              </a:ext>
            </a:extLst>
          </p:cNvPr>
          <p:cNvSpPr txBox="1"/>
          <p:nvPr/>
        </p:nvSpPr>
        <p:spPr>
          <a:xfrm>
            <a:off x="3628136" y="3791078"/>
            <a:ext cx="1602740" cy="228268"/>
          </a:xfrm>
          <a:prstGeom prst="rect">
            <a:avLst/>
          </a:prstGeom>
          <a:solidFill>
            <a:srgbClr val="002060"/>
          </a:solidFill>
        </p:spPr>
        <p:txBody>
          <a:bodyPr vert="horz" wrap="square" lIns="0" tIns="12700" rIns="0" bIns="0" rtlCol="0">
            <a:spAutoFit/>
          </a:bodyPr>
          <a:lstStyle/>
          <a:p>
            <a:pPr marL="12700">
              <a:lnSpc>
                <a:spcPct val="100000"/>
              </a:lnSpc>
              <a:spcBef>
                <a:spcPts val="100"/>
              </a:spcBef>
            </a:pPr>
            <a:r>
              <a:rPr sz="1400" dirty="0">
                <a:solidFill>
                  <a:srgbClr val="FFFFFF"/>
                </a:solidFill>
                <a:latin typeface="Gadugi" panose="020B0502040204020203" pitchFamily="34" charset="0"/>
                <a:ea typeface="Gadugi" panose="020B0502040204020203" pitchFamily="34" charset="0"/>
                <a:cs typeface="Carlito"/>
              </a:rPr>
              <a:t>Decision </a:t>
            </a:r>
            <a:r>
              <a:rPr sz="1400" spc="-45" dirty="0">
                <a:solidFill>
                  <a:srgbClr val="FFFFFF"/>
                </a:solidFill>
                <a:latin typeface="Gadugi" panose="020B0502040204020203" pitchFamily="34" charset="0"/>
                <a:ea typeface="Gadugi" panose="020B0502040204020203" pitchFamily="34" charset="0"/>
                <a:cs typeface="Carlito"/>
              </a:rPr>
              <a:t>Tree,</a:t>
            </a:r>
            <a:r>
              <a:rPr sz="1400" spc="-235" dirty="0">
                <a:solidFill>
                  <a:srgbClr val="FFFFFF"/>
                </a:solidFill>
                <a:latin typeface="Gadugi" panose="020B0502040204020203" pitchFamily="34" charset="0"/>
                <a:ea typeface="Gadugi" panose="020B0502040204020203" pitchFamily="34" charset="0"/>
                <a:cs typeface="Carlito"/>
              </a:rPr>
              <a:t> </a:t>
            </a:r>
            <a:r>
              <a:rPr sz="1400" dirty="0">
                <a:solidFill>
                  <a:srgbClr val="FFFFFF"/>
                </a:solidFill>
                <a:latin typeface="Gadugi" panose="020B0502040204020203" pitchFamily="34" charset="0"/>
                <a:ea typeface="Gadugi" panose="020B0502040204020203" pitchFamily="34" charset="0"/>
                <a:cs typeface="Carlito"/>
              </a:rPr>
              <a:t>and</a:t>
            </a:r>
            <a:endParaRPr sz="1400">
              <a:latin typeface="Gadugi" panose="020B0502040204020203" pitchFamily="34" charset="0"/>
              <a:ea typeface="Gadugi" panose="020B0502040204020203" pitchFamily="34" charset="0"/>
              <a:cs typeface="Carlito"/>
            </a:endParaRPr>
          </a:p>
        </p:txBody>
      </p:sp>
      <p:sp>
        <p:nvSpPr>
          <p:cNvPr id="36" name="object 37">
            <a:extLst>
              <a:ext uri="{FF2B5EF4-FFF2-40B4-BE49-F238E27FC236}">
                <a16:creationId xmlns:a16="http://schemas.microsoft.com/office/drawing/2014/main" id="{6D3A28F7-6724-A024-FDBD-547F52FA68C0}"/>
              </a:ext>
            </a:extLst>
          </p:cNvPr>
          <p:cNvSpPr txBox="1"/>
          <p:nvPr/>
        </p:nvSpPr>
        <p:spPr>
          <a:xfrm>
            <a:off x="3887469" y="4027297"/>
            <a:ext cx="1100455" cy="228268"/>
          </a:xfrm>
          <a:prstGeom prst="rect">
            <a:avLst/>
          </a:prstGeom>
          <a:solidFill>
            <a:srgbClr val="002060"/>
          </a:solidFill>
        </p:spPr>
        <p:txBody>
          <a:bodyPr vert="horz" wrap="square" lIns="0" tIns="12700" rIns="0" bIns="0" rtlCol="0">
            <a:spAutoFit/>
          </a:bodyPr>
          <a:lstStyle/>
          <a:p>
            <a:pPr marL="12700">
              <a:lnSpc>
                <a:spcPct val="100000"/>
              </a:lnSpc>
              <a:spcBef>
                <a:spcPts val="100"/>
              </a:spcBef>
            </a:pPr>
            <a:r>
              <a:rPr sz="1400" dirty="0">
                <a:solidFill>
                  <a:srgbClr val="FFFFFF"/>
                </a:solidFill>
                <a:latin typeface="Gadugi" panose="020B0502040204020203" pitchFamily="34" charset="0"/>
                <a:ea typeface="Gadugi" panose="020B0502040204020203" pitchFamily="34" charset="0"/>
                <a:cs typeface="Carlito"/>
              </a:rPr>
              <a:t>KNN</a:t>
            </a:r>
            <a:r>
              <a:rPr sz="1400" spc="-145" dirty="0">
                <a:solidFill>
                  <a:srgbClr val="FFFFFF"/>
                </a:solidFill>
                <a:latin typeface="Gadugi" panose="020B0502040204020203" pitchFamily="34" charset="0"/>
                <a:ea typeface="Gadugi" panose="020B0502040204020203" pitchFamily="34" charset="0"/>
                <a:cs typeface="Carlito"/>
              </a:rPr>
              <a:t> </a:t>
            </a:r>
            <a:r>
              <a:rPr sz="1400" dirty="0">
                <a:solidFill>
                  <a:srgbClr val="FFFFFF"/>
                </a:solidFill>
                <a:latin typeface="Gadugi" panose="020B0502040204020203" pitchFamily="34" charset="0"/>
                <a:ea typeface="Gadugi" panose="020B0502040204020203" pitchFamily="34" charset="0"/>
                <a:cs typeface="Carlito"/>
              </a:rPr>
              <a:t>models</a:t>
            </a:r>
            <a:endParaRPr sz="1400">
              <a:latin typeface="Gadugi" panose="020B0502040204020203" pitchFamily="34" charset="0"/>
              <a:ea typeface="Gadugi" panose="020B0502040204020203" pitchFamily="34" charset="0"/>
              <a:cs typeface="Carlito"/>
            </a:endParaRPr>
          </a:p>
        </p:txBody>
      </p:sp>
      <p:grpSp>
        <p:nvGrpSpPr>
          <p:cNvPr id="37" name="object 38">
            <a:extLst>
              <a:ext uri="{FF2B5EF4-FFF2-40B4-BE49-F238E27FC236}">
                <a16:creationId xmlns:a16="http://schemas.microsoft.com/office/drawing/2014/main" id="{406BD099-B0EE-5C32-DA21-2BFED0E857F2}"/>
              </a:ext>
            </a:extLst>
          </p:cNvPr>
          <p:cNvGrpSpPr/>
          <p:nvPr/>
        </p:nvGrpSpPr>
        <p:grpSpPr>
          <a:xfrm>
            <a:off x="3473196" y="1825625"/>
            <a:ext cx="2950845" cy="1169035"/>
            <a:chOff x="6380988" y="1933955"/>
            <a:chExt cx="2950845" cy="1169035"/>
          </a:xfrm>
          <a:solidFill>
            <a:srgbClr val="002060"/>
          </a:solidFill>
        </p:grpSpPr>
        <p:sp>
          <p:nvSpPr>
            <p:cNvPr id="38" name="object 39">
              <a:extLst>
                <a:ext uri="{FF2B5EF4-FFF2-40B4-BE49-F238E27FC236}">
                  <a16:creationId xmlns:a16="http://schemas.microsoft.com/office/drawing/2014/main" id="{5000B263-DB23-DA1C-B59D-09FEDAB7028D}"/>
                </a:ext>
              </a:extLst>
            </p:cNvPr>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sz="1600">
                <a:latin typeface="Gadugi" panose="020B0502040204020203" pitchFamily="34" charset="0"/>
                <a:ea typeface="Gadugi" panose="020B0502040204020203" pitchFamily="34" charset="0"/>
              </a:endParaRPr>
            </a:p>
          </p:txBody>
        </p:sp>
        <p:sp>
          <p:nvSpPr>
            <p:cNvPr id="39" name="object 40">
              <a:extLst>
                <a:ext uri="{FF2B5EF4-FFF2-40B4-BE49-F238E27FC236}">
                  <a16:creationId xmlns:a16="http://schemas.microsoft.com/office/drawing/2014/main" id="{79F3D73F-AE5A-4122-40B1-EADE1F6E25A4}"/>
                </a:ext>
              </a:extLst>
            </p:cNvPr>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grpFill/>
          </p:spPr>
          <p:txBody>
            <a:bodyPr wrap="square" lIns="0" tIns="0" rIns="0" bIns="0" rtlCol="0"/>
            <a:lstStyle/>
            <a:p>
              <a:endParaRPr sz="1600">
                <a:latin typeface="Gadugi" panose="020B0502040204020203" pitchFamily="34" charset="0"/>
                <a:ea typeface="Gadugi" panose="020B0502040204020203" pitchFamily="34" charset="0"/>
              </a:endParaRPr>
            </a:p>
          </p:txBody>
        </p:sp>
        <p:sp>
          <p:nvSpPr>
            <p:cNvPr id="40" name="object 41">
              <a:extLst>
                <a:ext uri="{FF2B5EF4-FFF2-40B4-BE49-F238E27FC236}">
                  <a16:creationId xmlns:a16="http://schemas.microsoft.com/office/drawing/2014/main" id="{DEDDE71F-AA1F-07C2-CB5C-76FE1159501B}"/>
                </a:ext>
              </a:extLst>
            </p:cNvPr>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sz="1600">
                <a:latin typeface="Gadugi" panose="020B0502040204020203" pitchFamily="34" charset="0"/>
                <a:ea typeface="Gadugi" panose="020B0502040204020203" pitchFamily="34" charset="0"/>
              </a:endParaRPr>
            </a:p>
          </p:txBody>
        </p:sp>
      </p:grpSp>
      <p:sp>
        <p:nvSpPr>
          <p:cNvPr id="41" name="object 42">
            <a:extLst>
              <a:ext uri="{FF2B5EF4-FFF2-40B4-BE49-F238E27FC236}">
                <a16:creationId xmlns:a16="http://schemas.microsoft.com/office/drawing/2014/main" id="{1D62EE2B-30FE-9AE1-049B-2BE145B9733F}"/>
              </a:ext>
            </a:extLst>
          </p:cNvPr>
          <p:cNvSpPr txBox="1"/>
          <p:nvPr/>
        </p:nvSpPr>
        <p:spPr>
          <a:xfrm>
            <a:off x="3706114" y="2111630"/>
            <a:ext cx="1455420" cy="228909"/>
          </a:xfrm>
          <a:prstGeom prst="rect">
            <a:avLst/>
          </a:prstGeom>
          <a:solidFill>
            <a:srgbClr val="002060"/>
          </a:solidFill>
        </p:spPr>
        <p:txBody>
          <a:bodyPr vert="horz" wrap="square" lIns="0" tIns="13335" rIns="0" bIns="0" rtlCol="0">
            <a:spAutoFit/>
          </a:bodyPr>
          <a:lstStyle/>
          <a:p>
            <a:pPr marL="12700">
              <a:lnSpc>
                <a:spcPct val="100000"/>
              </a:lnSpc>
              <a:spcBef>
                <a:spcPts val="105"/>
              </a:spcBef>
            </a:pPr>
            <a:r>
              <a:rPr sz="1400" spc="-20" dirty="0">
                <a:solidFill>
                  <a:srgbClr val="FFFFFF"/>
                </a:solidFill>
                <a:latin typeface="Gadugi" panose="020B0502040204020203" pitchFamily="34" charset="0"/>
                <a:ea typeface="Gadugi" panose="020B0502040204020203" pitchFamily="34" charset="0"/>
                <a:cs typeface="Carlito"/>
              </a:rPr>
              <a:t>Score </a:t>
            </a:r>
            <a:r>
              <a:rPr sz="1400" dirty="0">
                <a:solidFill>
                  <a:srgbClr val="FFFFFF"/>
                </a:solidFill>
                <a:latin typeface="Gadugi" panose="020B0502040204020203" pitchFamily="34" charset="0"/>
                <a:ea typeface="Gadugi" panose="020B0502040204020203" pitchFamily="34" charset="0"/>
                <a:cs typeface="Carlito"/>
              </a:rPr>
              <a:t>models</a:t>
            </a:r>
            <a:r>
              <a:rPr sz="1400" spc="-185" dirty="0">
                <a:solidFill>
                  <a:srgbClr val="FFFFFF"/>
                </a:solidFill>
                <a:latin typeface="Gadugi" panose="020B0502040204020203" pitchFamily="34" charset="0"/>
                <a:ea typeface="Gadugi" panose="020B0502040204020203" pitchFamily="34" charset="0"/>
                <a:cs typeface="Carlito"/>
              </a:rPr>
              <a:t> </a:t>
            </a:r>
            <a:r>
              <a:rPr sz="1400" dirty="0">
                <a:solidFill>
                  <a:srgbClr val="FFFFFF"/>
                </a:solidFill>
                <a:latin typeface="Gadugi" panose="020B0502040204020203" pitchFamily="34" charset="0"/>
                <a:ea typeface="Gadugi" panose="020B0502040204020203" pitchFamily="34" charset="0"/>
                <a:cs typeface="Carlito"/>
              </a:rPr>
              <a:t>on</a:t>
            </a:r>
            <a:endParaRPr sz="1400">
              <a:latin typeface="Gadugi" panose="020B0502040204020203" pitchFamily="34" charset="0"/>
              <a:ea typeface="Gadugi" panose="020B0502040204020203" pitchFamily="34" charset="0"/>
              <a:cs typeface="Carlito"/>
            </a:endParaRPr>
          </a:p>
        </p:txBody>
      </p:sp>
      <p:sp>
        <p:nvSpPr>
          <p:cNvPr id="42" name="object 43">
            <a:extLst>
              <a:ext uri="{FF2B5EF4-FFF2-40B4-BE49-F238E27FC236}">
                <a16:creationId xmlns:a16="http://schemas.microsoft.com/office/drawing/2014/main" id="{AA4D4530-83E5-5877-EF42-A14CDCBAB0FB}"/>
              </a:ext>
            </a:extLst>
          </p:cNvPr>
          <p:cNvSpPr txBox="1"/>
          <p:nvPr/>
        </p:nvSpPr>
        <p:spPr>
          <a:xfrm>
            <a:off x="3898138" y="2347850"/>
            <a:ext cx="1071880" cy="228909"/>
          </a:xfrm>
          <a:prstGeom prst="rect">
            <a:avLst/>
          </a:prstGeom>
          <a:solidFill>
            <a:srgbClr val="002060"/>
          </a:solidFill>
        </p:spPr>
        <p:txBody>
          <a:bodyPr vert="horz" wrap="square" lIns="0" tIns="13335" rIns="0" bIns="0" rtlCol="0">
            <a:spAutoFit/>
          </a:bodyPr>
          <a:lstStyle/>
          <a:p>
            <a:pPr marL="12700">
              <a:lnSpc>
                <a:spcPct val="100000"/>
              </a:lnSpc>
              <a:spcBef>
                <a:spcPts val="105"/>
              </a:spcBef>
            </a:pPr>
            <a:r>
              <a:rPr sz="1400" dirty="0">
                <a:solidFill>
                  <a:srgbClr val="FFFFFF"/>
                </a:solidFill>
                <a:latin typeface="Gadugi" panose="020B0502040204020203" pitchFamily="34" charset="0"/>
                <a:ea typeface="Gadugi" panose="020B0502040204020203" pitchFamily="34" charset="0"/>
                <a:cs typeface="Carlito"/>
              </a:rPr>
              <a:t>split </a:t>
            </a:r>
            <a:r>
              <a:rPr sz="1400" spc="-20" dirty="0">
                <a:solidFill>
                  <a:srgbClr val="FFFFFF"/>
                </a:solidFill>
                <a:latin typeface="Gadugi" panose="020B0502040204020203" pitchFamily="34" charset="0"/>
                <a:ea typeface="Gadugi" panose="020B0502040204020203" pitchFamily="34" charset="0"/>
                <a:cs typeface="Carlito"/>
              </a:rPr>
              <a:t>test</a:t>
            </a:r>
            <a:r>
              <a:rPr sz="1400" spc="-190" dirty="0">
                <a:solidFill>
                  <a:srgbClr val="FFFFFF"/>
                </a:solidFill>
                <a:latin typeface="Gadugi" panose="020B0502040204020203" pitchFamily="34" charset="0"/>
                <a:ea typeface="Gadugi" panose="020B0502040204020203" pitchFamily="34" charset="0"/>
                <a:cs typeface="Carlito"/>
              </a:rPr>
              <a:t> </a:t>
            </a:r>
            <a:r>
              <a:rPr sz="1400" spc="-5" dirty="0">
                <a:solidFill>
                  <a:srgbClr val="FFFFFF"/>
                </a:solidFill>
                <a:latin typeface="Gadugi" panose="020B0502040204020203" pitchFamily="34" charset="0"/>
                <a:ea typeface="Gadugi" panose="020B0502040204020203" pitchFamily="34" charset="0"/>
                <a:cs typeface="Carlito"/>
              </a:rPr>
              <a:t>set</a:t>
            </a:r>
            <a:endParaRPr sz="1400">
              <a:latin typeface="Gadugi" panose="020B0502040204020203" pitchFamily="34" charset="0"/>
              <a:ea typeface="Gadugi" panose="020B0502040204020203" pitchFamily="34" charset="0"/>
              <a:cs typeface="Carlito"/>
            </a:endParaRPr>
          </a:p>
        </p:txBody>
      </p:sp>
      <p:grpSp>
        <p:nvGrpSpPr>
          <p:cNvPr id="43" name="object 44">
            <a:extLst>
              <a:ext uri="{FF2B5EF4-FFF2-40B4-BE49-F238E27FC236}">
                <a16:creationId xmlns:a16="http://schemas.microsoft.com/office/drawing/2014/main" id="{010ECA7D-1030-A5AD-4821-B6E5201FF06C}"/>
              </a:ext>
            </a:extLst>
          </p:cNvPr>
          <p:cNvGrpSpPr/>
          <p:nvPr/>
        </p:nvGrpSpPr>
        <p:grpSpPr>
          <a:xfrm>
            <a:off x="6030467" y="1825625"/>
            <a:ext cx="1938655" cy="1728470"/>
            <a:chOff x="8938259" y="1933955"/>
            <a:chExt cx="1938655" cy="1728470"/>
          </a:xfrm>
          <a:solidFill>
            <a:srgbClr val="002060"/>
          </a:solidFill>
        </p:grpSpPr>
        <p:sp>
          <p:nvSpPr>
            <p:cNvPr id="44" name="object 45">
              <a:extLst>
                <a:ext uri="{FF2B5EF4-FFF2-40B4-BE49-F238E27FC236}">
                  <a16:creationId xmlns:a16="http://schemas.microsoft.com/office/drawing/2014/main" id="{394BD9FC-583E-59A6-0143-777F61976B61}"/>
                </a:ext>
              </a:extLst>
            </p:cNvPr>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grpFill/>
          </p:spPr>
          <p:txBody>
            <a:bodyPr wrap="square" lIns="0" tIns="0" rIns="0" bIns="0" rtlCol="0"/>
            <a:lstStyle/>
            <a:p>
              <a:endParaRPr sz="1600">
                <a:latin typeface="Gadugi" panose="020B0502040204020203" pitchFamily="34" charset="0"/>
                <a:ea typeface="Gadugi" panose="020B0502040204020203" pitchFamily="34" charset="0"/>
              </a:endParaRPr>
            </a:p>
          </p:txBody>
        </p:sp>
        <p:sp>
          <p:nvSpPr>
            <p:cNvPr id="45" name="object 46">
              <a:extLst>
                <a:ext uri="{FF2B5EF4-FFF2-40B4-BE49-F238E27FC236}">
                  <a16:creationId xmlns:a16="http://schemas.microsoft.com/office/drawing/2014/main" id="{AF5245CC-6D0A-F31F-5E74-344D7F754FE4}"/>
                </a:ext>
              </a:extLst>
            </p:cNvPr>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grpFill/>
          </p:spPr>
          <p:txBody>
            <a:bodyPr wrap="square" lIns="0" tIns="0" rIns="0" bIns="0" rtlCol="0"/>
            <a:lstStyle/>
            <a:p>
              <a:endParaRPr sz="1600">
                <a:latin typeface="Gadugi" panose="020B0502040204020203" pitchFamily="34" charset="0"/>
                <a:ea typeface="Gadugi" panose="020B0502040204020203" pitchFamily="34" charset="0"/>
              </a:endParaRPr>
            </a:p>
          </p:txBody>
        </p:sp>
        <p:sp>
          <p:nvSpPr>
            <p:cNvPr id="46" name="object 47">
              <a:extLst>
                <a:ext uri="{FF2B5EF4-FFF2-40B4-BE49-F238E27FC236}">
                  <a16:creationId xmlns:a16="http://schemas.microsoft.com/office/drawing/2014/main" id="{0B61C4FC-5BF2-ED1B-9B0B-7C22C8CEDF71}"/>
                </a:ext>
              </a:extLst>
            </p:cNvPr>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grpFill/>
            <a:ln w="15240">
              <a:solidFill>
                <a:srgbClr val="FFFFFF"/>
              </a:solidFill>
            </a:ln>
          </p:spPr>
          <p:txBody>
            <a:bodyPr wrap="square" lIns="0" tIns="0" rIns="0" bIns="0" rtlCol="0"/>
            <a:lstStyle/>
            <a:p>
              <a:endParaRPr sz="1600">
                <a:latin typeface="Gadugi" panose="020B0502040204020203" pitchFamily="34" charset="0"/>
                <a:ea typeface="Gadugi" panose="020B0502040204020203" pitchFamily="34" charset="0"/>
              </a:endParaRPr>
            </a:p>
          </p:txBody>
        </p:sp>
      </p:grpSp>
      <p:sp>
        <p:nvSpPr>
          <p:cNvPr id="47" name="object 48">
            <a:extLst>
              <a:ext uri="{FF2B5EF4-FFF2-40B4-BE49-F238E27FC236}">
                <a16:creationId xmlns:a16="http://schemas.microsoft.com/office/drawing/2014/main" id="{EBF84C2E-BD60-B170-FA79-F254BB529D1D}"/>
              </a:ext>
            </a:extLst>
          </p:cNvPr>
          <p:cNvSpPr txBox="1"/>
          <p:nvPr/>
        </p:nvSpPr>
        <p:spPr>
          <a:xfrm>
            <a:off x="6232905" y="2111630"/>
            <a:ext cx="1519555" cy="228909"/>
          </a:xfrm>
          <a:prstGeom prst="rect">
            <a:avLst/>
          </a:prstGeom>
          <a:solidFill>
            <a:srgbClr val="002060"/>
          </a:solidFill>
        </p:spPr>
        <p:txBody>
          <a:bodyPr vert="horz" wrap="square" lIns="0" tIns="13335" rIns="0" bIns="0" rtlCol="0">
            <a:spAutoFit/>
          </a:bodyPr>
          <a:lstStyle/>
          <a:p>
            <a:pPr marL="12700">
              <a:lnSpc>
                <a:spcPct val="100000"/>
              </a:lnSpc>
              <a:spcBef>
                <a:spcPts val="105"/>
              </a:spcBef>
            </a:pPr>
            <a:r>
              <a:rPr sz="1400" spc="-5" dirty="0">
                <a:solidFill>
                  <a:srgbClr val="FFFFFF"/>
                </a:solidFill>
                <a:latin typeface="Gadugi" panose="020B0502040204020203" pitchFamily="34" charset="0"/>
                <a:ea typeface="Gadugi" panose="020B0502040204020203" pitchFamily="34" charset="0"/>
                <a:cs typeface="Carlito"/>
              </a:rPr>
              <a:t>Confusion</a:t>
            </a:r>
            <a:r>
              <a:rPr sz="1400" spc="-170" dirty="0">
                <a:solidFill>
                  <a:srgbClr val="FFFFFF"/>
                </a:solidFill>
                <a:latin typeface="Gadugi" panose="020B0502040204020203" pitchFamily="34" charset="0"/>
                <a:ea typeface="Gadugi" panose="020B0502040204020203" pitchFamily="34" charset="0"/>
                <a:cs typeface="Carlito"/>
              </a:rPr>
              <a:t> </a:t>
            </a:r>
            <a:r>
              <a:rPr sz="1400" spc="-5" dirty="0">
                <a:solidFill>
                  <a:srgbClr val="FFFFFF"/>
                </a:solidFill>
                <a:latin typeface="Gadugi" panose="020B0502040204020203" pitchFamily="34" charset="0"/>
                <a:ea typeface="Gadugi" panose="020B0502040204020203" pitchFamily="34" charset="0"/>
                <a:cs typeface="Carlito"/>
              </a:rPr>
              <a:t>Matrix</a:t>
            </a:r>
            <a:endParaRPr sz="1400">
              <a:latin typeface="Gadugi" panose="020B0502040204020203" pitchFamily="34" charset="0"/>
              <a:ea typeface="Gadugi" panose="020B0502040204020203" pitchFamily="34" charset="0"/>
              <a:cs typeface="Carlito"/>
            </a:endParaRPr>
          </a:p>
        </p:txBody>
      </p:sp>
      <p:sp>
        <p:nvSpPr>
          <p:cNvPr id="48" name="object 49">
            <a:extLst>
              <a:ext uri="{FF2B5EF4-FFF2-40B4-BE49-F238E27FC236}">
                <a16:creationId xmlns:a16="http://schemas.microsoft.com/office/drawing/2014/main" id="{5FA9DA6D-D415-779C-4966-F79738060D35}"/>
              </a:ext>
            </a:extLst>
          </p:cNvPr>
          <p:cNvSpPr txBox="1"/>
          <p:nvPr/>
        </p:nvSpPr>
        <p:spPr>
          <a:xfrm>
            <a:off x="6391401" y="2347850"/>
            <a:ext cx="1202690" cy="228909"/>
          </a:xfrm>
          <a:prstGeom prst="rect">
            <a:avLst/>
          </a:prstGeom>
          <a:solidFill>
            <a:srgbClr val="002060"/>
          </a:solidFill>
        </p:spPr>
        <p:txBody>
          <a:bodyPr vert="horz" wrap="square" lIns="0" tIns="13335" rIns="0" bIns="0" rtlCol="0">
            <a:spAutoFit/>
          </a:bodyPr>
          <a:lstStyle/>
          <a:p>
            <a:pPr marL="12700">
              <a:lnSpc>
                <a:spcPct val="100000"/>
              </a:lnSpc>
              <a:spcBef>
                <a:spcPts val="105"/>
              </a:spcBef>
            </a:pPr>
            <a:r>
              <a:rPr sz="1400" spc="-25" dirty="0">
                <a:solidFill>
                  <a:srgbClr val="FFFFFF"/>
                </a:solidFill>
                <a:latin typeface="Gadugi" panose="020B0502040204020203" pitchFamily="34" charset="0"/>
                <a:ea typeface="Gadugi" panose="020B0502040204020203" pitchFamily="34" charset="0"/>
                <a:cs typeface="Carlito"/>
              </a:rPr>
              <a:t>for </a:t>
            </a:r>
            <a:r>
              <a:rPr sz="1400" dirty="0">
                <a:solidFill>
                  <a:srgbClr val="FFFFFF"/>
                </a:solidFill>
                <a:latin typeface="Gadugi" panose="020B0502040204020203" pitchFamily="34" charset="0"/>
                <a:ea typeface="Gadugi" panose="020B0502040204020203" pitchFamily="34" charset="0"/>
                <a:cs typeface="Carlito"/>
              </a:rPr>
              <a:t>all</a:t>
            </a:r>
            <a:r>
              <a:rPr sz="1400" spc="-165" dirty="0">
                <a:solidFill>
                  <a:srgbClr val="FFFFFF"/>
                </a:solidFill>
                <a:latin typeface="Gadugi" panose="020B0502040204020203" pitchFamily="34" charset="0"/>
                <a:ea typeface="Gadugi" panose="020B0502040204020203" pitchFamily="34" charset="0"/>
                <a:cs typeface="Carlito"/>
              </a:rPr>
              <a:t> </a:t>
            </a:r>
            <a:r>
              <a:rPr sz="1400" dirty="0">
                <a:solidFill>
                  <a:srgbClr val="FFFFFF"/>
                </a:solidFill>
                <a:latin typeface="Gadugi" panose="020B0502040204020203" pitchFamily="34" charset="0"/>
                <a:ea typeface="Gadugi" panose="020B0502040204020203" pitchFamily="34" charset="0"/>
                <a:cs typeface="Carlito"/>
              </a:rPr>
              <a:t>models</a:t>
            </a:r>
            <a:endParaRPr sz="1400">
              <a:latin typeface="Gadugi" panose="020B0502040204020203" pitchFamily="34" charset="0"/>
              <a:ea typeface="Gadugi" panose="020B0502040204020203" pitchFamily="34" charset="0"/>
              <a:cs typeface="Carlito"/>
            </a:endParaRPr>
          </a:p>
        </p:txBody>
      </p:sp>
      <p:grpSp>
        <p:nvGrpSpPr>
          <p:cNvPr id="49" name="object 50">
            <a:extLst>
              <a:ext uri="{FF2B5EF4-FFF2-40B4-BE49-F238E27FC236}">
                <a16:creationId xmlns:a16="http://schemas.microsoft.com/office/drawing/2014/main" id="{A6BB418A-7942-CDB4-B507-A017258CEA9A}"/>
              </a:ext>
            </a:extLst>
          </p:cNvPr>
          <p:cNvGrpSpPr/>
          <p:nvPr/>
        </p:nvGrpSpPr>
        <p:grpSpPr>
          <a:xfrm>
            <a:off x="6030467" y="3267329"/>
            <a:ext cx="1938655" cy="1170305"/>
            <a:chOff x="8938259" y="3375659"/>
            <a:chExt cx="1938655" cy="1170305"/>
          </a:xfrm>
          <a:solidFill>
            <a:srgbClr val="002060"/>
          </a:solidFill>
        </p:grpSpPr>
        <p:sp>
          <p:nvSpPr>
            <p:cNvPr id="50" name="object 51">
              <a:extLst>
                <a:ext uri="{FF2B5EF4-FFF2-40B4-BE49-F238E27FC236}">
                  <a16:creationId xmlns:a16="http://schemas.microsoft.com/office/drawing/2014/main" id="{C2897305-448E-87C5-48F8-72A6CC50FB3E}"/>
                </a:ext>
              </a:extLst>
            </p:cNvPr>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grpFill/>
          </p:spPr>
          <p:txBody>
            <a:bodyPr wrap="square" lIns="0" tIns="0" rIns="0" bIns="0" rtlCol="0"/>
            <a:lstStyle/>
            <a:p>
              <a:endParaRPr sz="1400">
                <a:latin typeface="Gadugi" panose="020B0502040204020203" pitchFamily="34" charset="0"/>
                <a:ea typeface="Gadugi" panose="020B0502040204020203" pitchFamily="34" charset="0"/>
              </a:endParaRPr>
            </a:p>
          </p:txBody>
        </p:sp>
        <p:sp>
          <p:nvSpPr>
            <p:cNvPr id="51" name="object 52">
              <a:extLst>
                <a:ext uri="{FF2B5EF4-FFF2-40B4-BE49-F238E27FC236}">
                  <a16:creationId xmlns:a16="http://schemas.microsoft.com/office/drawing/2014/main" id="{16AB9EC3-69EE-F47E-7FDF-6EDC9F32A6B3}"/>
                </a:ext>
              </a:extLst>
            </p:cNvPr>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grpFill/>
            <a:ln w="15239">
              <a:solidFill>
                <a:srgbClr val="FFFFFF"/>
              </a:solidFill>
            </a:ln>
          </p:spPr>
          <p:txBody>
            <a:bodyPr wrap="square" lIns="0" tIns="0" rIns="0" bIns="0" rtlCol="0"/>
            <a:lstStyle/>
            <a:p>
              <a:endParaRPr sz="1400">
                <a:latin typeface="Gadugi" panose="020B0502040204020203" pitchFamily="34" charset="0"/>
                <a:ea typeface="Gadugi" panose="020B0502040204020203" pitchFamily="34" charset="0"/>
              </a:endParaRPr>
            </a:p>
          </p:txBody>
        </p:sp>
      </p:grpSp>
      <p:sp>
        <p:nvSpPr>
          <p:cNvPr id="52" name="object 53">
            <a:extLst>
              <a:ext uri="{FF2B5EF4-FFF2-40B4-BE49-F238E27FC236}">
                <a16:creationId xmlns:a16="http://schemas.microsoft.com/office/drawing/2014/main" id="{7D8217B6-33D5-15A3-EC2F-3AD6188BDD6A}"/>
              </a:ext>
            </a:extLst>
          </p:cNvPr>
          <p:cNvSpPr txBox="1"/>
          <p:nvPr/>
        </p:nvSpPr>
        <p:spPr>
          <a:xfrm>
            <a:off x="6147562" y="3548127"/>
            <a:ext cx="1709420" cy="520976"/>
          </a:xfrm>
          <a:prstGeom prst="rect">
            <a:avLst/>
          </a:prstGeom>
          <a:solidFill>
            <a:srgbClr val="002060"/>
          </a:solidFill>
        </p:spPr>
        <p:txBody>
          <a:bodyPr vert="horz" wrap="square" lIns="0" tIns="25400" rIns="0" bIns="0" rtlCol="0">
            <a:spAutoFit/>
          </a:bodyPr>
          <a:lstStyle/>
          <a:p>
            <a:pPr marL="123825" marR="5080" indent="-111760">
              <a:lnSpc>
                <a:spcPts val="2000"/>
              </a:lnSpc>
              <a:spcBef>
                <a:spcPts val="200"/>
              </a:spcBef>
            </a:pPr>
            <a:r>
              <a:rPr sz="1400" dirty="0">
                <a:solidFill>
                  <a:srgbClr val="FFFFFF"/>
                </a:solidFill>
                <a:latin typeface="Gadugi" panose="020B0502040204020203" pitchFamily="34" charset="0"/>
                <a:ea typeface="Gadugi" panose="020B0502040204020203" pitchFamily="34" charset="0"/>
                <a:cs typeface="Carlito"/>
              </a:rPr>
              <a:t>Barplot </a:t>
            </a:r>
            <a:r>
              <a:rPr sz="1400" spc="-5" dirty="0">
                <a:solidFill>
                  <a:srgbClr val="FFFFFF"/>
                </a:solidFill>
                <a:latin typeface="Gadugi" panose="020B0502040204020203" pitchFamily="34" charset="0"/>
                <a:ea typeface="Gadugi" panose="020B0502040204020203" pitchFamily="34" charset="0"/>
                <a:cs typeface="Carlito"/>
              </a:rPr>
              <a:t>to</a:t>
            </a:r>
            <a:r>
              <a:rPr sz="1400" spc="-155" dirty="0">
                <a:solidFill>
                  <a:srgbClr val="FFFFFF"/>
                </a:solidFill>
                <a:latin typeface="Gadugi" panose="020B0502040204020203" pitchFamily="34" charset="0"/>
                <a:ea typeface="Gadugi" panose="020B0502040204020203" pitchFamily="34" charset="0"/>
                <a:cs typeface="Carlito"/>
              </a:rPr>
              <a:t> </a:t>
            </a:r>
            <a:r>
              <a:rPr sz="1400" spc="-20" dirty="0">
                <a:solidFill>
                  <a:srgbClr val="FFFFFF"/>
                </a:solidFill>
                <a:latin typeface="Gadugi" panose="020B0502040204020203" pitchFamily="34" charset="0"/>
                <a:ea typeface="Gadugi" panose="020B0502040204020203" pitchFamily="34" charset="0"/>
                <a:cs typeface="Carlito"/>
              </a:rPr>
              <a:t>compare</a:t>
            </a:r>
            <a:r>
              <a:rPr lang="en-IN" sz="1400" spc="-20" dirty="0">
                <a:solidFill>
                  <a:srgbClr val="FFFFFF"/>
                </a:solidFill>
                <a:latin typeface="Gadugi" panose="020B0502040204020203" pitchFamily="34" charset="0"/>
                <a:ea typeface="Gadugi" panose="020B0502040204020203" pitchFamily="34" charset="0"/>
                <a:cs typeface="Carlito"/>
              </a:rPr>
              <a:t> </a:t>
            </a:r>
            <a:r>
              <a:rPr sz="1400" spc="-10" dirty="0">
                <a:solidFill>
                  <a:srgbClr val="FFFFFF"/>
                </a:solidFill>
                <a:latin typeface="Gadugi" panose="020B0502040204020203" pitchFamily="34" charset="0"/>
                <a:ea typeface="Gadugi" panose="020B0502040204020203" pitchFamily="34" charset="0"/>
                <a:cs typeface="Carlito"/>
              </a:rPr>
              <a:t>scores </a:t>
            </a:r>
            <a:r>
              <a:rPr sz="1400" dirty="0">
                <a:solidFill>
                  <a:srgbClr val="FFFFFF"/>
                </a:solidFill>
                <a:latin typeface="Gadugi" panose="020B0502040204020203" pitchFamily="34" charset="0"/>
                <a:ea typeface="Gadugi" panose="020B0502040204020203" pitchFamily="34" charset="0"/>
                <a:cs typeface="Carlito"/>
              </a:rPr>
              <a:t>of</a:t>
            </a:r>
            <a:r>
              <a:rPr sz="1400" spc="-150" dirty="0">
                <a:solidFill>
                  <a:srgbClr val="FFFFFF"/>
                </a:solidFill>
                <a:latin typeface="Gadugi" panose="020B0502040204020203" pitchFamily="34" charset="0"/>
                <a:ea typeface="Gadugi" panose="020B0502040204020203" pitchFamily="34" charset="0"/>
                <a:cs typeface="Carlito"/>
              </a:rPr>
              <a:t> </a:t>
            </a:r>
            <a:r>
              <a:rPr sz="1400" dirty="0">
                <a:solidFill>
                  <a:srgbClr val="FFFFFF"/>
                </a:solidFill>
                <a:latin typeface="Gadugi" panose="020B0502040204020203" pitchFamily="34" charset="0"/>
                <a:ea typeface="Gadugi" panose="020B0502040204020203" pitchFamily="34" charset="0"/>
                <a:cs typeface="Carlito"/>
              </a:rPr>
              <a:t>models</a:t>
            </a:r>
            <a:endParaRPr sz="1400" dirty="0">
              <a:latin typeface="Gadugi" panose="020B0502040204020203" pitchFamily="34" charset="0"/>
              <a:ea typeface="Gadugi" panose="020B0502040204020203" pitchFamily="34" charset="0"/>
              <a:cs typeface="Carlito"/>
            </a:endParaRPr>
          </a:p>
        </p:txBody>
      </p:sp>
      <p:sp>
        <p:nvSpPr>
          <p:cNvPr id="53" name="TextBox 52">
            <a:extLst>
              <a:ext uri="{FF2B5EF4-FFF2-40B4-BE49-F238E27FC236}">
                <a16:creationId xmlns:a16="http://schemas.microsoft.com/office/drawing/2014/main" id="{D7C024A1-6302-E90C-815C-46C7F5538A87}"/>
              </a:ext>
            </a:extLst>
          </p:cNvPr>
          <p:cNvSpPr txBox="1"/>
          <p:nvPr/>
        </p:nvSpPr>
        <p:spPr>
          <a:xfrm>
            <a:off x="870457" y="6029708"/>
            <a:ext cx="6946647" cy="738664"/>
          </a:xfrm>
          <a:prstGeom prst="rect">
            <a:avLst/>
          </a:prstGeom>
          <a:noFill/>
        </p:spPr>
        <p:txBody>
          <a:bodyPr wrap="square" rtlCol="0">
            <a:spAutoFit/>
          </a:bodyPr>
          <a:lstStyle/>
          <a:p>
            <a:r>
              <a:rPr lang="en-IN" sz="1400" dirty="0">
                <a:solidFill>
                  <a:srgbClr val="002060"/>
                </a:solidFill>
                <a:latin typeface="Gadugi" panose="020B0502040204020203" pitchFamily="34" charset="0"/>
                <a:ea typeface="Gadugi" panose="020B0502040204020203" pitchFamily="34" charset="0"/>
              </a:rPr>
              <a:t>https://github.com/Stephen-507/Python-/blob/ee562efd0ab0420690214c7e43e2185bc0058bbb/Machine%20Learning%20Prediction.ipynb</a:t>
            </a:r>
          </a:p>
        </p:txBody>
      </p:sp>
    </p:spTree>
    <p:extLst>
      <p:ext uri="{BB962C8B-B14F-4D97-AF65-F5344CB8AC3E}">
        <p14:creationId xmlns:p14="http://schemas.microsoft.com/office/powerpoint/2010/main" val="316508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EA31FF-1883-128F-41BA-B257DA1F4841}"/>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42326EE4-C460-A8A3-E08F-DCFB2C9C3884}"/>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Results</a:t>
            </a:r>
          </a:p>
        </p:txBody>
      </p:sp>
      <p:sp>
        <p:nvSpPr>
          <p:cNvPr id="5" name="object 4">
            <a:extLst>
              <a:ext uri="{FF2B5EF4-FFF2-40B4-BE49-F238E27FC236}">
                <a16:creationId xmlns:a16="http://schemas.microsoft.com/office/drawing/2014/main" id="{5BBC7029-AEFB-2207-C86E-C61FDC075970}"/>
              </a:ext>
            </a:extLst>
          </p:cNvPr>
          <p:cNvSpPr txBox="1"/>
          <p:nvPr/>
        </p:nvSpPr>
        <p:spPr>
          <a:xfrm>
            <a:off x="1328166" y="5183504"/>
            <a:ext cx="9043035" cy="751488"/>
          </a:xfrm>
          <a:prstGeom prst="rect">
            <a:avLst/>
          </a:prstGeom>
        </p:spPr>
        <p:txBody>
          <a:bodyPr vert="horz" wrap="square" lIns="0" tIns="12700" rIns="0" bIns="0" rtlCol="0">
            <a:spAutoFit/>
          </a:bodyPr>
          <a:lstStyle/>
          <a:p>
            <a:pPr marL="12700" marR="5080">
              <a:lnSpc>
                <a:spcPct val="100000"/>
              </a:lnSpc>
              <a:spcBef>
                <a:spcPts val="100"/>
              </a:spcBef>
            </a:pPr>
            <a:r>
              <a:rPr sz="1600" spc="-5" dirty="0">
                <a:solidFill>
                  <a:srgbClr val="002060"/>
                </a:solidFill>
                <a:latin typeface="Gadugi" panose="020B0502040204020203" pitchFamily="34" charset="0"/>
                <a:ea typeface="Gadugi" panose="020B0502040204020203" pitchFamily="34" charset="0"/>
                <a:cs typeface="Carlito"/>
              </a:rPr>
              <a:t>This is </a:t>
            </a:r>
            <a:r>
              <a:rPr sz="1600" dirty="0">
                <a:solidFill>
                  <a:srgbClr val="002060"/>
                </a:solidFill>
                <a:latin typeface="Gadugi" panose="020B0502040204020203" pitchFamily="34" charset="0"/>
                <a:ea typeface="Gadugi" panose="020B0502040204020203" pitchFamily="34" charset="0"/>
                <a:cs typeface="Carlito"/>
              </a:rPr>
              <a:t>a </a:t>
            </a:r>
            <a:r>
              <a:rPr sz="1600" spc="-20" dirty="0">
                <a:solidFill>
                  <a:srgbClr val="002060"/>
                </a:solidFill>
                <a:latin typeface="Gadugi" panose="020B0502040204020203" pitchFamily="34" charset="0"/>
                <a:ea typeface="Gadugi" panose="020B0502040204020203" pitchFamily="34" charset="0"/>
                <a:cs typeface="Carlito"/>
              </a:rPr>
              <a:t>preview </a:t>
            </a:r>
            <a:r>
              <a:rPr sz="1600" spc="-5" dirty="0">
                <a:solidFill>
                  <a:srgbClr val="002060"/>
                </a:solidFill>
                <a:latin typeface="Gadugi" panose="020B0502040204020203" pitchFamily="34" charset="0"/>
                <a:ea typeface="Gadugi" panose="020B0502040204020203" pitchFamily="34" charset="0"/>
                <a:cs typeface="Carlito"/>
              </a:rPr>
              <a:t>of </a:t>
            </a:r>
            <a:r>
              <a:rPr sz="1600" dirty="0">
                <a:solidFill>
                  <a:srgbClr val="002060"/>
                </a:solidFill>
                <a:latin typeface="Gadugi" panose="020B0502040204020203" pitchFamily="34" charset="0"/>
                <a:ea typeface="Gadugi" panose="020B0502040204020203" pitchFamily="34" charset="0"/>
                <a:cs typeface="Carlito"/>
              </a:rPr>
              <a:t>the </a:t>
            </a:r>
            <a:r>
              <a:rPr sz="1600" spc="-15" dirty="0">
                <a:solidFill>
                  <a:srgbClr val="002060"/>
                </a:solidFill>
                <a:latin typeface="Gadugi" panose="020B0502040204020203" pitchFamily="34" charset="0"/>
                <a:ea typeface="Gadugi" panose="020B0502040204020203" pitchFamily="34" charset="0"/>
                <a:cs typeface="Carlito"/>
              </a:rPr>
              <a:t>Plotly dashboard. </a:t>
            </a:r>
            <a:r>
              <a:rPr sz="1600" spc="-5" dirty="0">
                <a:solidFill>
                  <a:srgbClr val="002060"/>
                </a:solidFill>
                <a:latin typeface="Gadugi" panose="020B0502040204020203" pitchFamily="34" charset="0"/>
                <a:ea typeface="Gadugi" panose="020B0502040204020203" pitchFamily="34" charset="0"/>
                <a:cs typeface="Carlito"/>
              </a:rPr>
              <a:t>The </a:t>
            </a:r>
            <a:r>
              <a:rPr sz="1600" spc="-20" dirty="0">
                <a:solidFill>
                  <a:srgbClr val="002060"/>
                </a:solidFill>
                <a:latin typeface="Gadugi" panose="020B0502040204020203" pitchFamily="34" charset="0"/>
                <a:ea typeface="Gadugi" panose="020B0502040204020203" pitchFamily="34" charset="0"/>
                <a:cs typeface="Carlito"/>
              </a:rPr>
              <a:t>following </a:t>
            </a:r>
            <a:r>
              <a:rPr sz="1600" spc="-5" dirty="0">
                <a:solidFill>
                  <a:srgbClr val="002060"/>
                </a:solidFill>
                <a:latin typeface="Gadugi" panose="020B0502040204020203" pitchFamily="34" charset="0"/>
                <a:ea typeface="Gadugi" panose="020B0502040204020203" pitchFamily="34" charset="0"/>
                <a:cs typeface="Carlito"/>
              </a:rPr>
              <a:t>sides will show </a:t>
            </a:r>
            <a:r>
              <a:rPr sz="1600" dirty="0">
                <a:solidFill>
                  <a:srgbClr val="002060"/>
                </a:solidFill>
                <a:latin typeface="Gadugi" panose="020B0502040204020203" pitchFamily="34" charset="0"/>
                <a:ea typeface="Gadugi" panose="020B0502040204020203" pitchFamily="34" charset="0"/>
                <a:cs typeface="Carlito"/>
              </a:rPr>
              <a:t>the </a:t>
            </a:r>
            <a:r>
              <a:rPr sz="1600" spc="-15" dirty="0">
                <a:solidFill>
                  <a:srgbClr val="002060"/>
                </a:solidFill>
                <a:latin typeface="Gadugi" panose="020B0502040204020203" pitchFamily="34" charset="0"/>
                <a:ea typeface="Gadugi" panose="020B0502040204020203" pitchFamily="34" charset="0"/>
                <a:cs typeface="Carlito"/>
              </a:rPr>
              <a:t>results </a:t>
            </a:r>
            <a:r>
              <a:rPr sz="1600" spc="-5" dirty="0">
                <a:solidFill>
                  <a:srgbClr val="002060"/>
                </a:solidFill>
                <a:latin typeface="Gadugi" panose="020B0502040204020203" pitchFamily="34" charset="0"/>
                <a:ea typeface="Gadugi" panose="020B0502040204020203" pitchFamily="34" charset="0"/>
                <a:cs typeface="Carlito"/>
              </a:rPr>
              <a:t>of </a:t>
            </a:r>
            <a:r>
              <a:rPr sz="1600" spc="-20" dirty="0">
                <a:solidFill>
                  <a:srgbClr val="002060"/>
                </a:solidFill>
                <a:latin typeface="Gadugi" panose="020B0502040204020203" pitchFamily="34" charset="0"/>
                <a:ea typeface="Gadugi" panose="020B0502040204020203" pitchFamily="34" charset="0"/>
                <a:cs typeface="Carlito"/>
              </a:rPr>
              <a:t>EDA </a:t>
            </a:r>
            <a:r>
              <a:rPr sz="1600" spc="-5" dirty="0">
                <a:solidFill>
                  <a:srgbClr val="002060"/>
                </a:solidFill>
                <a:latin typeface="Gadugi" panose="020B0502040204020203" pitchFamily="34" charset="0"/>
                <a:ea typeface="Gadugi" panose="020B0502040204020203" pitchFamily="34" charset="0"/>
                <a:cs typeface="Carlito"/>
              </a:rPr>
              <a:t>with</a:t>
            </a:r>
            <a:r>
              <a:rPr lang="en-IN" sz="1600" spc="-5" dirty="0">
                <a:solidFill>
                  <a:srgbClr val="002060"/>
                </a:solidFill>
                <a:latin typeface="Gadugi" panose="020B0502040204020203" pitchFamily="34" charset="0"/>
                <a:ea typeface="Gadugi" panose="020B0502040204020203" pitchFamily="34" charset="0"/>
                <a:cs typeface="Carlito"/>
              </a:rPr>
              <a:t> </a:t>
            </a:r>
            <a:r>
              <a:rPr sz="1600" spc="-20" dirty="0">
                <a:solidFill>
                  <a:srgbClr val="002060"/>
                </a:solidFill>
                <a:latin typeface="Gadugi" panose="020B0502040204020203" pitchFamily="34" charset="0"/>
                <a:ea typeface="Gadugi" panose="020B0502040204020203" pitchFamily="34" charset="0"/>
                <a:cs typeface="Carlito"/>
              </a:rPr>
              <a:t>visualization, EDA </a:t>
            </a:r>
            <a:r>
              <a:rPr sz="1600" spc="-5" dirty="0">
                <a:solidFill>
                  <a:srgbClr val="002060"/>
                </a:solidFill>
                <a:latin typeface="Gadugi" panose="020B0502040204020203" pitchFamily="34" charset="0"/>
                <a:ea typeface="Gadugi" panose="020B0502040204020203" pitchFamily="34" charset="0"/>
                <a:cs typeface="Carlito"/>
              </a:rPr>
              <a:t>with </a:t>
            </a:r>
            <a:r>
              <a:rPr sz="1600" dirty="0">
                <a:solidFill>
                  <a:srgbClr val="002060"/>
                </a:solidFill>
                <a:latin typeface="Gadugi" panose="020B0502040204020203" pitchFamily="34" charset="0"/>
                <a:ea typeface="Gadugi" panose="020B0502040204020203" pitchFamily="34" charset="0"/>
                <a:cs typeface="Carlito"/>
              </a:rPr>
              <a:t>SQL, </a:t>
            </a:r>
            <a:r>
              <a:rPr sz="1600" spc="-25" dirty="0">
                <a:solidFill>
                  <a:srgbClr val="002060"/>
                </a:solidFill>
                <a:latin typeface="Gadugi" panose="020B0502040204020203" pitchFamily="34" charset="0"/>
                <a:ea typeface="Gadugi" panose="020B0502040204020203" pitchFamily="34" charset="0"/>
                <a:cs typeface="Carlito"/>
              </a:rPr>
              <a:t>Interactive </a:t>
            </a:r>
            <a:r>
              <a:rPr sz="1600" dirty="0">
                <a:solidFill>
                  <a:srgbClr val="002060"/>
                </a:solidFill>
                <a:latin typeface="Gadugi" panose="020B0502040204020203" pitchFamily="34" charset="0"/>
                <a:ea typeface="Gadugi" panose="020B0502040204020203" pitchFamily="34" charset="0"/>
                <a:cs typeface="Carlito"/>
              </a:rPr>
              <a:t>Map </a:t>
            </a:r>
            <a:r>
              <a:rPr sz="1600" spc="-5" dirty="0">
                <a:solidFill>
                  <a:srgbClr val="002060"/>
                </a:solidFill>
                <a:latin typeface="Gadugi" panose="020B0502040204020203" pitchFamily="34" charset="0"/>
                <a:ea typeface="Gadugi" panose="020B0502040204020203" pitchFamily="34" charset="0"/>
                <a:cs typeface="Carlito"/>
              </a:rPr>
              <a:t>with </a:t>
            </a:r>
            <a:r>
              <a:rPr sz="1600" spc="-20" dirty="0">
                <a:solidFill>
                  <a:srgbClr val="002060"/>
                </a:solidFill>
                <a:latin typeface="Gadugi" panose="020B0502040204020203" pitchFamily="34" charset="0"/>
                <a:ea typeface="Gadugi" panose="020B0502040204020203" pitchFamily="34" charset="0"/>
                <a:cs typeface="Carlito"/>
              </a:rPr>
              <a:t>Folium, </a:t>
            </a:r>
            <a:r>
              <a:rPr sz="1600" dirty="0">
                <a:solidFill>
                  <a:srgbClr val="002060"/>
                </a:solidFill>
                <a:latin typeface="Gadugi" panose="020B0502040204020203" pitchFamily="34" charset="0"/>
                <a:ea typeface="Gadugi" panose="020B0502040204020203" pitchFamily="34" charset="0"/>
                <a:cs typeface="Carlito"/>
              </a:rPr>
              <a:t>and </a:t>
            </a:r>
            <a:r>
              <a:rPr sz="1600" spc="-10" dirty="0">
                <a:solidFill>
                  <a:srgbClr val="002060"/>
                </a:solidFill>
                <a:latin typeface="Gadugi" panose="020B0502040204020203" pitchFamily="34" charset="0"/>
                <a:ea typeface="Gadugi" panose="020B0502040204020203" pitchFamily="34" charset="0"/>
                <a:cs typeface="Carlito"/>
              </a:rPr>
              <a:t>finally </a:t>
            </a:r>
            <a:r>
              <a:rPr sz="1600" dirty="0">
                <a:solidFill>
                  <a:srgbClr val="002060"/>
                </a:solidFill>
                <a:latin typeface="Gadugi" panose="020B0502040204020203" pitchFamily="34" charset="0"/>
                <a:ea typeface="Gadugi" panose="020B0502040204020203" pitchFamily="34" charset="0"/>
                <a:cs typeface="Carlito"/>
              </a:rPr>
              <a:t>the </a:t>
            </a:r>
            <a:r>
              <a:rPr sz="1600" spc="-15" dirty="0">
                <a:solidFill>
                  <a:srgbClr val="002060"/>
                </a:solidFill>
                <a:latin typeface="Gadugi" panose="020B0502040204020203" pitchFamily="34" charset="0"/>
                <a:ea typeface="Gadugi" panose="020B0502040204020203" pitchFamily="34" charset="0"/>
                <a:cs typeface="Carlito"/>
              </a:rPr>
              <a:t>results </a:t>
            </a:r>
            <a:r>
              <a:rPr sz="1600" spc="-5" dirty="0">
                <a:solidFill>
                  <a:srgbClr val="002060"/>
                </a:solidFill>
                <a:latin typeface="Gadugi" panose="020B0502040204020203" pitchFamily="34" charset="0"/>
                <a:ea typeface="Gadugi" panose="020B0502040204020203" pitchFamily="34" charset="0"/>
                <a:cs typeface="Carlito"/>
              </a:rPr>
              <a:t>of our </a:t>
            </a:r>
            <a:r>
              <a:rPr sz="1600" dirty="0">
                <a:solidFill>
                  <a:srgbClr val="002060"/>
                </a:solidFill>
                <a:latin typeface="Gadugi" panose="020B0502040204020203" pitchFamily="34" charset="0"/>
                <a:ea typeface="Gadugi" panose="020B0502040204020203" pitchFamily="34" charset="0"/>
                <a:cs typeface="Carlito"/>
              </a:rPr>
              <a:t>model </a:t>
            </a:r>
            <a:r>
              <a:rPr sz="1600" spc="-5" dirty="0">
                <a:solidFill>
                  <a:srgbClr val="002060"/>
                </a:solidFill>
                <a:latin typeface="Gadugi" panose="020B0502040204020203" pitchFamily="34" charset="0"/>
                <a:ea typeface="Gadugi" panose="020B0502040204020203" pitchFamily="34" charset="0"/>
                <a:cs typeface="Carlito"/>
              </a:rPr>
              <a:t>with</a:t>
            </a:r>
            <a:r>
              <a:rPr lang="en-IN" sz="1600" spc="-5" dirty="0">
                <a:solidFill>
                  <a:srgbClr val="002060"/>
                </a:solidFill>
                <a:latin typeface="Gadugi" panose="020B0502040204020203" pitchFamily="34" charset="0"/>
                <a:ea typeface="Gadugi" panose="020B0502040204020203" pitchFamily="34" charset="0"/>
                <a:cs typeface="Carlito"/>
              </a:rPr>
              <a:t> </a:t>
            </a:r>
            <a:r>
              <a:rPr sz="1600" dirty="0">
                <a:solidFill>
                  <a:srgbClr val="002060"/>
                </a:solidFill>
                <a:latin typeface="Gadugi" panose="020B0502040204020203" pitchFamily="34" charset="0"/>
                <a:ea typeface="Gadugi" panose="020B0502040204020203" pitchFamily="34" charset="0"/>
                <a:cs typeface="Carlito"/>
              </a:rPr>
              <a:t>about 83%</a:t>
            </a:r>
            <a:r>
              <a:rPr sz="1600" spc="-5" dirty="0">
                <a:solidFill>
                  <a:srgbClr val="002060"/>
                </a:solidFill>
                <a:latin typeface="Gadugi" panose="020B0502040204020203" pitchFamily="34" charset="0"/>
                <a:ea typeface="Gadugi" panose="020B0502040204020203" pitchFamily="34" charset="0"/>
                <a:cs typeface="Carlito"/>
              </a:rPr>
              <a:t> </a:t>
            </a:r>
            <a:r>
              <a:rPr sz="1600" spc="-45" dirty="0">
                <a:solidFill>
                  <a:srgbClr val="002060"/>
                </a:solidFill>
                <a:latin typeface="Gadugi" panose="020B0502040204020203" pitchFamily="34" charset="0"/>
                <a:ea typeface="Gadugi" panose="020B0502040204020203" pitchFamily="34" charset="0"/>
                <a:cs typeface="Carlito"/>
              </a:rPr>
              <a:t>accuracy.</a:t>
            </a:r>
            <a:endParaRPr sz="1600" dirty="0">
              <a:solidFill>
                <a:srgbClr val="002060"/>
              </a:solidFill>
              <a:latin typeface="Gadugi" panose="020B0502040204020203" pitchFamily="34" charset="0"/>
              <a:ea typeface="Gadugi" panose="020B0502040204020203" pitchFamily="34" charset="0"/>
              <a:cs typeface="Carlito"/>
            </a:endParaRPr>
          </a:p>
        </p:txBody>
      </p:sp>
      <p:pic>
        <p:nvPicPr>
          <p:cNvPr id="6" name="Picture 5">
            <a:extLst>
              <a:ext uri="{FF2B5EF4-FFF2-40B4-BE49-F238E27FC236}">
                <a16:creationId xmlns:a16="http://schemas.microsoft.com/office/drawing/2014/main" id="{00770F48-A719-0139-7FB8-CAA3F503D2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a:ln>
            <a:solidFill>
              <a:srgbClr val="002060"/>
            </a:solidFill>
          </a:ln>
        </p:spPr>
      </p:pic>
    </p:spTree>
    <p:extLst>
      <p:ext uri="{BB962C8B-B14F-4D97-AF65-F5344CB8AC3E}">
        <p14:creationId xmlns:p14="http://schemas.microsoft.com/office/powerpoint/2010/main" val="184896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FCE8D97-8944-B681-8FFB-7E693675749E}"/>
              </a:ext>
            </a:extLst>
          </p:cNvPr>
          <p:cNvSpPr/>
          <p:nvPr/>
        </p:nvSpPr>
        <p:spPr>
          <a:xfrm>
            <a:off x="996697" y="1005840"/>
            <a:ext cx="8476488" cy="2203704"/>
          </a:xfrm>
          <a:prstGeom prst="roundRect">
            <a:avLst/>
          </a:prstGeom>
          <a:solidFill>
            <a:srgbClr val="0121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4" name="object 2">
            <a:extLst>
              <a:ext uri="{FF2B5EF4-FFF2-40B4-BE49-F238E27FC236}">
                <a16:creationId xmlns:a16="http://schemas.microsoft.com/office/drawing/2014/main" id="{2B1165E3-EB1A-B67C-0BAB-7EC39292FD0F}"/>
              </a:ext>
            </a:extLst>
          </p:cNvPr>
          <p:cNvSpPr txBox="1"/>
          <p:nvPr/>
        </p:nvSpPr>
        <p:spPr>
          <a:xfrm>
            <a:off x="1176019" y="1675257"/>
            <a:ext cx="8888095" cy="844462"/>
          </a:xfrm>
          <a:prstGeom prst="rect">
            <a:avLst/>
          </a:prstGeom>
        </p:spPr>
        <p:txBody>
          <a:bodyPr vert="horz" wrap="square" lIns="0" tIns="13335" rIns="0" bIns="0" rtlCol="0">
            <a:spAutoFit/>
          </a:bodyPr>
          <a:lstStyle/>
          <a:p>
            <a:pPr marL="12700">
              <a:lnSpc>
                <a:spcPct val="100000"/>
              </a:lnSpc>
              <a:spcBef>
                <a:spcPts val="105"/>
              </a:spcBef>
            </a:pPr>
            <a:r>
              <a:rPr lang="en-US" sz="5400" dirty="0">
                <a:solidFill>
                  <a:schemeClr val="bg1"/>
                </a:solidFill>
                <a:latin typeface="Gadugi" panose="020B0502040204020203" pitchFamily="34" charset="0"/>
                <a:ea typeface="Gadugi" panose="020B0502040204020203" pitchFamily="34" charset="0"/>
                <a:cs typeface="Arial"/>
              </a:rPr>
              <a:t>EDA WITH VISUALIZATION</a:t>
            </a:r>
          </a:p>
        </p:txBody>
      </p:sp>
      <p:sp>
        <p:nvSpPr>
          <p:cNvPr id="5" name="object 4">
            <a:extLst>
              <a:ext uri="{FF2B5EF4-FFF2-40B4-BE49-F238E27FC236}">
                <a16:creationId xmlns:a16="http://schemas.microsoft.com/office/drawing/2014/main" id="{9EEDE29E-2243-B38E-D821-7BA5BF77A4D6}"/>
              </a:ext>
            </a:extLst>
          </p:cNvPr>
          <p:cNvSpPr txBox="1">
            <a:spLocks/>
          </p:cNvSpPr>
          <p:nvPr/>
        </p:nvSpPr>
        <p:spPr>
          <a:xfrm>
            <a:off x="10948416" y="6568541"/>
            <a:ext cx="213359" cy="16671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endParaRPr lang="en-IN" dirty="0">
              <a:solidFill>
                <a:srgbClr val="002060"/>
              </a:solidFill>
            </a:endParaRPr>
          </a:p>
        </p:txBody>
      </p:sp>
      <p:sp>
        <p:nvSpPr>
          <p:cNvPr id="7" name="TextBox 6">
            <a:extLst>
              <a:ext uri="{FF2B5EF4-FFF2-40B4-BE49-F238E27FC236}">
                <a16:creationId xmlns:a16="http://schemas.microsoft.com/office/drawing/2014/main" id="{34285A2E-0365-B5C4-207B-BAF448F0F6F8}"/>
              </a:ext>
            </a:extLst>
          </p:cNvPr>
          <p:cNvSpPr txBox="1"/>
          <p:nvPr/>
        </p:nvSpPr>
        <p:spPr>
          <a:xfrm>
            <a:off x="1344168" y="4343400"/>
            <a:ext cx="7507224" cy="646331"/>
          </a:xfrm>
          <a:prstGeom prst="rect">
            <a:avLst/>
          </a:prstGeom>
          <a:noFill/>
        </p:spPr>
        <p:txBody>
          <a:bodyPr wrap="square" rtlCol="0">
            <a:spAutoFit/>
          </a:bodyPr>
          <a:lstStyle/>
          <a:p>
            <a:r>
              <a:rPr lang="en-US" dirty="0">
                <a:solidFill>
                  <a:srgbClr val="002060"/>
                </a:solidFill>
              </a:rPr>
              <a:t>EXPLORATORY DATA ANALYSIS WITH SEABORN PLOTS</a:t>
            </a:r>
          </a:p>
          <a:p>
            <a:endParaRPr lang="en-IN" dirty="0">
              <a:solidFill>
                <a:srgbClr val="002060"/>
              </a:solidFill>
            </a:endParaRPr>
          </a:p>
        </p:txBody>
      </p:sp>
    </p:spTree>
    <p:extLst>
      <p:ext uri="{BB962C8B-B14F-4D97-AF65-F5344CB8AC3E}">
        <p14:creationId xmlns:p14="http://schemas.microsoft.com/office/powerpoint/2010/main" val="2673901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19435C-C28F-F3D2-C5F3-C97F7C1B85F4}"/>
              </a:ext>
            </a:extLst>
          </p:cNvPr>
          <p:cNvPicPr>
            <a:picLocks noChangeAspect="1"/>
          </p:cNvPicPr>
          <p:nvPr/>
        </p:nvPicPr>
        <p:blipFill>
          <a:blip r:embed="rId2"/>
          <a:srcRect r="4077"/>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6D9837B4-7252-ADBF-B1B1-6160F325AD30}"/>
              </a:ext>
            </a:extLst>
          </p:cNvPr>
          <p:cNvSpPr>
            <a:spLocks noGrp="1"/>
          </p:cNvSpPr>
          <p:nvPr>
            <p:ph type="title"/>
          </p:nvPr>
        </p:nvSpPr>
        <p:spPr/>
        <p:txBody>
          <a:bodyPr/>
          <a:lstStyle/>
          <a:p>
            <a:r>
              <a:rPr lang="en-US" b="1" dirty="0">
                <a:solidFill>
                  <a:srgbClr val="002060"/>
                </a:solidFill>
              </a:rPr>
              <a:t>Flight Number vs. Launch Site</a:t>
            </a:r>
            <a:endParaRPr lang="en-IN" b="1" dirty="0">
              <a:solidFill>
                <a:srgbClr val="002060"/>
              </a:solidFill>
            </a:endParaRPr>
          </a:p>
        </p:txBody>
      </p:sp>
      <p:sp>
        <p:nvSpPr>
          <p:cNvPr id="5" name="object 7">
            <a:extLst>
              <a:ext uri="{FF2B5EF4-FFF2-40B4-BE49-F238E27FC236}">
                <a16:creationId xmlns:a16="http://schemas.microsoft.com/office/drawing/2014/main" id="{4FF16A4E-F17E-D263-A2F9-2C955F60BE4E}"/>
              </a:ext>
            </a:extLst>
          </p:cNvPr>
          <p:cNvSpPr/>
          <p:nvPr/>
        </p:nvSpPr>
        <p:spPr>
          <a:xfrm>
            <a:off x="850394" y="1779959"/>
            <a:ext cx="10503406" cy="2063642"/>
          </a:xfrm>
          <a:prstGeom prst="rect">
            <a:avLst/>
          </a:prstGeom>
          <a:blipFill>
            <a:blip r:embed="rId3" cstate="print"/>
            <a:stretch>
              <a:fillRect/>
            </a:stretch>
          </a:blipFill>
          <a:ln>
            <a:solidFill>
              <a:srgbClr val="002060"/>
            </a:solidFill>
          </a:ln>
        </p:spPr>
        <p:txBody>
          <a:bodyPr wrap="square" lIns="0" tIns="0" rIns="0" bIns="0" rtlCol="0"/>
          <a:lstStyle/>
          <a:p>
            <a:endParaRPr/>
          </a:p>
        </p:txBody>
      </p:sp>
      <p:sp>
        <p:nvSpPr>
          <p:cNvPr id="6" name="object 8">
            <a:extLst>
              <a:ext uri="{FF2B5EF4-FFF2-40B4-BE49-F238E27FC236}">
                <a16:creationId xmlns:a16="http://schemas.microsoft.com/office/drawing/2014/main" id="{91D481AF-8EC0-1F75-7CB3-FE6B01EBF712}"/>
              </a:ext>
            </a:extLst>
          </p:cNvPr>
          <p:cNvSpPr txBox="1"/>
          <p:nvPr/>
        </p:nvSpPr>
        <p:spPr>
          <a:xfrm>
            <a:off x="850394" y="4136187"/>
            <a:ext cx="6838186"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002060"/>
                </a:solidFill>
                <a:latin typeface="Gadugi" panose="020B0502040204020203" pitchFamily="34" charset="0"/>
                <a:ea typeface="Gadugi" panose="020B0502040204020203" pitchFamily="34" charset="0"/>
                <a:cs typeface="Carlito"/>
              </a:rPr>
              <a:t>Green indicates successful </a:t>
            </a:r>
            <a:r>
              <a:rPr sz="1600" spc="-10" dirty="0">
                <a:solidFill>
                  <a:srgbClr val="002060"/>
                </a:solidFill>
                <a:latin typeface="Gadugi" panose="020B0502040204020203" pitchFamily="34" charset="0"/>
                <a:ea typeface="Gadugi" panose="020B0502040204020203" pitchFamily="34" charset="0"/>
                <a:cs typeface="Carlito"/>
              </a:rPr>
              <a:t>launch; </a:t>
            </a:r>
            <a:r>
              <a:rPr sz="1600" spc="-15" dirty="0">
                <a:solidFill>
                  <a:srgbClr val="002060"/>
                </a:solidFill>
                <a:latin typeface="Gadugi" panose="020B0502040204020203" pitchFamily="34" charset="0"/>
                <a:ea typeface="Gadugi" panose="020B0502040204020203" pitchFamily="34" charset="0"/>
                <a:cs typeface="Carlito"/>
              </a:rPr>
              <a:t>Purple </a:t>
            </a:r>
            <a:r>
              <a:rPr sz="1600" spc="-20" dirty="0">
                <a:solidFill>
                  <a:srgbClr val="002060"/>
                </a:solidFill>
                <a:latin typeface="Gadugi" panose="020B0502040204020203" pitchFamily="34" charset="0"/>
                <a:ea typeface="Gadugi" panose="020B0502040204020203" pitchFamily="34" charset="0"/>
                <a:cs typeface="Carlito"/>
              </a:rPr>
              <a:t>indicates unsuccessful</a:t>
            </a:r>
            <a:r>
              <a:rPr sz="1600" spc="180" dirty="0">
                <a:solidFill>
                  <a:srgbClr val="002060"/>
                </a:solidFill>
                <a:latin typeface="Gadugi" panose="020B0502040204020203" pitchFamily="34" charset="0"/>
                <a:ea typeface="Gadugi" panose="020B0502040204020203" pitchFamily="34" charset="0"/>
                <a:cs typeface="Carlito"/>
              </a:rPr>
              <a:t> </a:t>
            </a:r>
            <a:r>
              <a:rPr sz="1600" spc="-10" dirty="0">
                <a:solidFill>
                  <a:srgbClr val="002060"/>
                </a:solidFill>
                <a:latin typeface="Gadugi" panose="020B0502040204020203" pitchFamily="34" charset="0"/>
                <a:ea typeface="Gadugi" panose="020B0502040204020203" pitchFamily="34" charset="0"/>
                <a:cs typeface="Carlito"/>
              </a:rPr>
              <a:t>launch.</a:t>
            </a:r>
            <a:endParaRPr sz="1600" dirty="0">
              <a:solidFill>
                <a:srgbClr val="002060"/>
              </a:solidFill>
              <a:latin typeface="Gadugi" panose="020B0502040204020203" pitchFamily="34" charset="0"/>
              <a:ea typeface="Gadugi" panose="020B0502040204020203" pitchFamily="34" charset="0"/>
              <a:cs typeface="Carlito"/>
            </a:endParaRPr>
          </a:p>
        </p:txBody>
      </p:sp>
      <p:sp>
        <p:nvSpPr>
          <p:cNvPr id="7" name="object 6">
            <a:extLst>
              <a:ext uri="{FF2B5EF4-FFF2-40B4-BE49-F238E27FC236}">
                <a16:creationId xmlns:a16="http://schemas.microsoft.com/office/drawing/2014/main" id="{CFD38902-E814-6DB8-D5EA-85D56570F4FE}"/>
              </a:ext>
            </a:extLst>
          </p:cNvPr>
          <p:cNvSpPr txBox="1"/>
          <p:nvPr/>
        </p:nvSpPr>
        <p:spPr>
          <a:xfrm>
            <a:off x="838200" y="4640812"/>
            <a:ext cx="6850380" cy="1177117"/>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rgbClr val="002060"/>
                </a:solidFill>
                <a:latin typeface="Gadugi" panose="020B0502040204020203" pitchFamily="34" charset="0"/>
                <a:ea typeface="Gadugi" panose="020B0502040204020203" pitchFamily="34" charset="0"/>
                <a:cs typeface="Carlito"/>
              </a:rPr>
              <a:t>Graphic </a:t>
            </a:r>
            <a:r>
              <a:rPr sz="1600" spc="-10" dirty="0">
                <a:solidFill>
                  <a:srgbClr val="002060"/>
                </a:solidFill>
                <a:latin typeface="Gadugi" panose="020B0502040204020203" pitchFamily="34" charset="0"/>
                <a:ea typeface="Gadugi" panose="020B0502040204020203" pitchFamily="34" charset="0"/>
                <a:cs typeface="Carlito"/>
              </a:rPr>
              <a:t>suggests </a:t>
            </a:r>
            <a:r>
              <a:rPr sz="1600" spc="-5" dirty="0">
                <a:solidFill>
                  <a:srgbClr val="002060"/>
                </a:solidFill>
                <a:latin typeface="Gadugi" panose="020B0502040204020203" pitchFamily="34" charset="0"/>
                <a:ea typeface="Gadugi" panose="020B0502040204020203" pitchFamily="34" charset="0"/>
                <a:cs typeface="Carlito"/>
              </a:rPr>
              <a:t>an </a:t>
            </a:r>
            <a:r>
              <a:rPr sz="1600" spc="-20" dirty="0">
                <a:solidFill>
                  <a:srgbClr val="002060"/>
                </a:solidFill>
                <a:latin typeface="Gadugi" panose="020B0502040204020203" pitchFamily="34" charset="0"/>
                <a:ea typeface="Gadugi" panose="020B0502040204020203" pitchFamily="34" charset="0"/>
                <a:cs typeface="Carlito"/>
              </a:rPr>
              <a:t>increase </a:t>
            </a:r>
            <a:r>
              <a:rPr sz="1600" dirty="0">
                <a:solidFill>
                  <a:srgbClr val="002060"/>
                </a:solidFill>
                <a:latin typeface="Gadugi" panose="020B0502040204020203" pitchFamily="34" charset="0"/>
                <a:ea typeface="Gadugi" panose="020B0502040204020203" pitchFamily="34" charset="0"/>
                <a:cs typeface="Carlito"/>
              </a:rPr>
              <a:t>in </a:t>
            </a:r>
            <a:r>
              <a:rPr sz="1600" spc="-15" dirty="0">
                <a:solidFill>
                  <a:srgbClr val="002060"/>
                </a:solidFill>
                <a:latin typeface="Gadugi" panose="020B0502040204020203" pitchFamily="34" charset="0"/>
                <a:ea typeface="Gadugi" panose="020B0502040204020203" pitchFamily="34" charset="0"/>
                <a:cs typeface="Carlito"/>
              </a:rPr>
              <a:t>success </a:t>
            </a:r>
            <a:r>
              <a:rPr sz="1600" spc="-40" dirty="0">
                <a:solidFill>
                  <a:srgbClr val="002060"/>
                </a:solidFill>
                <a:latin typeface="Gadugi" panose="020B0502040204020203" pitchFamily="34" charset="0"/>
                <a:ea typeface="Gadugi" panose="020B0502040204020203" pitchFamily="34" charset="0"/>
                <a:cs typeface="Carlito"/>
              </a:rPr>
              <a:t>rate </a:t>
            </a:r>
            <a:r>
              <a:rPr sz="1600" spc="-20" dirty="0">
                <a:solidFill>
                  <a:srgbClr val="002060"/>
                </a:solidFill>
                <a:latin typeface="Gadugi" panose="020B0502040204020203" pitchFamily="34" charset="0"/>
                <a:ea typeface="Gadugi" panose="020B0502040204020203" pitchFamily="34" charset="0"/>
                <a:cs typeface="Carlito"/>
              </a:rPr>
              <a:t>over </a:t>
            </a:r>
            <a:r>
              <a:rPr sz="1600" spc="-5" dirty="0">
                <a:solidFill>
                  <a:srgbClr val="002060"/>
                </a:solidFill>
                <a:latin typeface="Gadugi" panose="020B0502040204020203" pitchFamily="34" charset="0"/>
                <a:ea typeface="Gadugi" panose="020B0502040204020203" pitchFamily="34" charset="0"/>
                <a:cs typeface="Carlito"/>
              </a:rPr>
              <a:t>time </a:t>
            </a:r>
            <a:r>
              <a:rPr sz="1600" spc="-20" dirty="0">
                <a:solidFill>
                  <a:srgbClr val="002060"/>
                </a:solidFill>
                <a:latin typeface="Gadugi" panose="020B0502040204020203" pitchFamily="34" charset="0"/>
                <a:ea typeface="Gadugi" panose="020B0502040204020203" pitchFamily="34" charset="0"/>
                <a:cs typeface="Carlito"/>
              </a:rPr>
              <a:t>(indicated </a:t>
            </a:r>
            <a:r>
              <a:rPr sz="1600" dirty="0">
                <a:solidFill>
                  <a:srgbClr val="002060"/>
                </a:solidFill>
                <a:latin typeface="Gadugi" panose="020B0502040204020203" pitchFamily="34" charset="0"/>
                <a:ea typeface="Gadugi" panose="020B0502040204020203" pitchFamily="34" charset="0"/>
                <a:cs typeface="Carlito"/>
              </a:rPr>
              <a:t>in </a:t>
            </a:r>
            <a:r>
              <a:rPr sz="1600" spc="-10" dirty="0">
                <a:solidFill>
                  <a:srgbClr val="002060"/>
                </a:solidFill>
                <a:latin typeface="Gadugi" panose="020B0502040204020203" pitchFamily="34" charset="0"/>
                <a:ea typeface="Gadugi" panose="020B0502040204020203" pitchFamily="34" charset="0"/>
                <a:cs typeface="Carlito"/>
              </a:rPr>
              <a:t>Flight </a:t>
            </a:r>
            <a:r>
              <a:rPr sz="1600" spc="-5" dirty="0">
                <a:solidFill>
                  <a:srgbClr val="002060"/>
                </a:solidFill>
                <a:latin typeface="Gadugi" panose="020B0502040204020203" pitchFamily="34" charset="0"/>
                <a:ea typeface="Gadugi" panose="020B0502040204020203" pitchFamily="34" charset="0"/>
                <a:cs typeface="Carlito"/>
              </a:rPr>
              <a:t>Number).</a:t>
            </a:r>
            <a:r>
              <a:rPr lang="en-IN" sz="1600" spc="-5" dirty="0">
                <a:solidFill>
                  <a:srgbClr val="002060"/>
                </a:solidFill>
                <a:latin typeface="Gadugi" panose="020B0502040204020203" pitchFamily="34" charset="0"/>
                <a:ea typeface="Gadugi" panose="020B0502040204020203" pitchFamily="34" charset="0"/>
                <a:cs typeface="Carlito"/>
              </a:rPr>
              <a:t> </a:t>
            </a:r>
            <a:r>
              <a:rPr sz="1600" spc="-25" dirty="0">
                <a:solidFill>
                  <a:srgbClr val="002060"/>
                </a:solidFill>
                <a:latin typeface="Gadugi" panose="020B0502040204020203" pitchFamily="34" charset="0"/>
                <a:ea typeface="Gadugi" panose="020B0502040204020203" pitchFamily="34" charset="0"/>
                <a:cs typeface="Carlito"/>
              </a:rPr>
              <a:t>Likely </a:t>
            </a:r>
            <a:r>
              <a:rPr sz="1600" spc="-5" dirty="0">
                <a:solidFill>
                  <a:srgbClr val="002060"/>
                </a:solidFill>
                <a:latin typeface="Gadugi" panose="020B0502040204020203" pitchFamily="34" charset="0"/>
                <a:ea typeface="Gadugi" panose="020B0502040204020203" pitchFamily="34" charset="0"/>
                <a:cs typeface="Carlito"/>
              </a:rPr>
              <a:t>a big </a:t>
            </a:r>
            <a:r>
              <a:rPr sz="1600" spc="-25" dirty="0">
                <a:solidFill>
                  <a:srgbClr val="002060"/>
                </a:solidFill>
                <a:latin typeface="Gadugi" panose="020B0502040204020203" pitchFamily="34" charset="0"/>
                <a:ea typeface="Gadugi" panose="020B0502040204020203" pitchFamily="34" charset="0"/>
                <a:cs typeface="Carlito"/>
              </a:rPr>
              <a:t>breakthrough </a:t>
            </a:r>
            <a:r>
              <a:rPr sz="1600" spc="-20" dirty="0">
                <a:solidFill>
                  <a:srgbClr val="002060"/>
                </a:solidFill>
                <a:latin typeface="Gadugi" panose="020B0502040204020203" pitchFamily="34" charset="0"/>
                <a:ea typeface="Gadugi" panose="020B0502040204020203" pitchFamily="34" charset="0"/>
                <a:cs typeface="Carlito"/>
              </a:rPr>
              <a:t>around </a:t>
            </a:r>
            <a:r>
              <a:rPr sz="1600" spc="-10" dirty="0">
                <a:solidFill>
                  <a:srgbClr val="002060"/>
                </a:solidFill>
                <a:latin typeface="Gadugi" panose="020B0502040204020203" pitchFamily="34" charset="0"/>
                <a:ea typeface="Gadugi" panose="020B0502040204020203" pitchFamily="34" charset="0"/>
                <a:cs typeface="Carlito"/>
              </a:rPr>
              <a:t>flight </a:t>
            </a:r>
            <a:r>
              <a:rPr sz="1600" spc="-15" dirty="0">
                <a:solidFill>
                  <a:srgbClr val="002060"/>
                </a:solidFill>
                <a:latin typeface="Gadugi" panose="020B0502040204020203" pitchFamily="34" charset="0"/>
                <a:ea typeface="Gadugi" panose="020B0502040204020203" pitchFamily="34" charset="0"/>
                <a:cs typeface="Carlito"/>
              </a:rPr>
              <a:t>20 </a:t>
            </a:r>
            <a:r>
              <a:rPr sz="1600" spc="-5" dirty="0">
                <a:solidFill>
                  <a:srgbClr val="002060"/>
                </a:solidFill>
                <a:latin typeface="Gadugi" panose="020B0502040204020203" pitchFamily="34" charset="0"/>
                <a:ea typeface="Gadugi" panose="020B0502040204020203" pitchFamily="34" charset="0"/>
                <a:cs typeface="Carlito"/>
              </a:rPr>
              <a:t>which </a:t>
            </a:r>
            <a:r>
              <a:rPr sz="1600" spc="-15" dirty="0">
                <a:solidFill>
                  <a:srgbClr val="002060"/>
                </a:solidFill>
                <a:latin typeface="Gadugi" panose="020B0502040204020203" pitchFamily="34" charset="0"/>
                <a:ea typeface="Gadugi" panose="020B0502040204020203" pitchFamily="34" charset="0"/>
                <a:cs typeface="Carlito"/>
              </a:rPr>
              <a:t>significantly </a:t>
            </a:r>
            <a:r>
              <a:rPr sz="1600" spc="-20" dirty="0">
                <a:solidFill>
                  <a:srgbClr val="002060"/>
                </a:solidFill>
                <a:latin typeface="Gadugi" panose="020B0502040204020203" pitchFamily="34" charset="0"/>
                <a:ea typeface="Gadugi" panose="020B0502040204020203" pitchFamily="34" charset="0"/>
                <a:cs typeface="Carlito"/>
              </a:rPr>
              <a:t>increased </a:t>
            </a:r>
            <a:r>
              <a:rPr sz="1600" spc="-15" dirty="0">
                <a:solidFill>
                  <a:srgbClr val="002060"/>
                </a:solidFill>
                <a:latin typeface="Gadugi" panose="020B0502040204020203" pitchFamily="34" charset="0"/>
                <a:ea typeface="Gadugi" panose="020B0502040204020203" pitchFamily="34" charset="0"/>
                <a:cs typeface="Carlito"/>
              </a:rPr>
              <a:t>success </a:t>
            </a:r>
            <a:r>
              <a:rPr sz="1600" spc="-25" dirty="0">
                <a:solidFill>
                  <a:srgbClr val="002060"/>
                </a:solidFill>
                <a:latin typeface="Gadugi" panose="020B0502040204020203" pitchFamily="34" charset="0"/>
                <a:ea typeface="Gadugi" panose="020B0502040204020203" pitchFamily="34" charset="0"/>
                <a:cs typeface="Carlito"/>
              </a:rPr>
              <a:t>rate.</a:t>
            </a:r>
            <a:r>
              <a:rPr lang="en-IN" sz="1600" spc="-25" dirty="0">
                <a:solidFill>
                  <a:srgbClr val="002060"/>
                </a:solidFill>
                <a:latin typeface="Gadugi" panose="020B0502040204020203" pitchFamily="34" charset="0"/>
                <a:ea typeface="Gadugi" panose="020B0502040204020203" pitchFamily="34" charset="0"/>
                <a:cs typeface="Carlito"/>
              </a:rPr>
              <a:t> </a:t>
            </a:r>
            <a:r>
              <a:rPr sz="1600" spc="-20" dirty="0">
                <a:solidFill>
                  <a:srgbClr val="002060"/>
                </a:solidFill>
                <a:latin typeface="Gadugi" panose="020B0502040204020203" pitchFamily="34" charset="0"/>
                <a:ea typeface="Gadugi" panose="020B0502040204020203" pitchFamily="34" charset="0"/>
                <a:cs typeface="Carlito"/>
              </a:rPr>
              <a:t>CCAFS appears </a:t>
            </a:r>
            <a:r>
              <a:rPr sz="1600" spc="-15" dirty="0">
                <a:solidFill>
                  <a:srgbClr val="002060"/>
                </a:solidFill>
                <a:latin typeface="Gadugi" panose="020B0502040204020203" pitchFamily="34" charset="0"/>
                <a:ea typeface="Gadugi" panose="020B0502040204020203" pitchFamily="34" charset="0"/>
                <a:cs typeface="Carlito"/>
              </a:rPr>
              <a:t>to </a:t>
            </a:r>
            <a:r>
              <a:rPr sz="1600" spc="-5" dirty="0">
                <a:solidFill>
                  <a:srgbClr val="002060"/>
                </a:solidFill>
                <a:latin typeface="Gadugi" panose="020B0502040204020203" pitchFamily="34" charset="0"/>
                <a:ea typeface="Gadugi" panose="020B0502040204020203" pitchFamily="34" charset="0"/>
                <a:cs typeface="Carlito"/>
              </a:rPr>
              <a:t>be the main </a:t>
            </a:r>
            <a:r>
              <a:rPr sz="1600" spc="-10" dirty="0">
                <a:solidFill>
                  <a:srgbClr val="002060"/>
                </a:solidFill>
                <a:latin typeface="Gadugi" panose="020B0502040204020203" pitchFamily="34" charset="0"/>
                <a:ea typeface="Gadugi" panose="020B0502040204020203" pitchFamily="34" charset="0"/>
                <a:cs typeface="Carlito"/>
              </a:rPr>
              <a:t>launch </a:t>
            </a:r>
            <a:r>
              <a:rPr sz="1600" spc="-15" dirty="0">
                <a:solidFill>
                  <a:srgbClr val="002060"/>
                </a:solidFill>
                <a:latin typeface="Gadugi" panose="020B0502040204020203" pitchFamily="34" charset="0"/>
                <a:ea typeface="Gadugi" panose="020B0502040204020203" pitchFamily="34" charset="0"/>
                <a:cs typeface="Carlito"/>
              </a:rPr>
              <a:t>site </a:t>
            </a:r>
            <a:r>
              <a:rPr sz="1600" spc="-5" dirty="0">
                <a:solidFill>
                  <a:srgbClr val="002060"/>
                </a:solidFill>
                <a:latin typeface="Gadugi" panose="020B0502040204020203" pitchFamily="34" charset="0"/>
                <a:ea typeface="Gadugi" panose="020B0502040204020203" pitchFamily="34" charset="0"/>
                <a:cs typeface="Carlito"/>
              </a:rPr>
              <a:t>as it has the </a:t>
            </a:r>
            <a:r>
              <a:rPr sz="1600" spc="-20" dirty="0">
                <a:solidFill>
                  <a:srgbClr val="002060"/>
                </a:solidFill>
                <a:latin typeface="Gadugi" panose="020B0502040204020203" pitchFamily="34" charset="0"/>
                <a:ea typeface="Gadugi" panose="020B0502040204020203" pitchFamily="34" charset="0"/>
                <a:cs typeface="Carlito"/>
              </a:rPr>
              <a:t>most</a:t>
            </a:r>
            <a:r>
              <a:rPr sz="1600" spc="-90" dirty="0">
                <a:solidFill>
                  <a:srgbClr val="002060"/>
                </a:solidFill>
                <a:latin typeface="Gadugi" panose="020B0502040204020203" pitchFamily="34" charset="0"/>
                <a:ea typeface="Gadugi" panose="020B0502040204020203" pitchFamily="34" charset="0"/>
                <a:cs typeface="Carlito"/>
              </a:rPr>
              <a:t> </a:t>
            </a:r>
            <a:r>
              <a:rPr sz="1600" spc="-20" dirty="0">
                <a:solidFill>
                  <a:srgbClr val="002060"/>
                </a:solidFill>
                <a:latin typeface="Gadugi" panose="020B0502040204020203" pitchFamily="34" charset="0"/>
                <a:ea typeface="Gadugi" panose="020B0502040204020203" pitchFamily="34" charset="0"/>
                <a:cs typeface="Carlito"/>
              </a:rPr>
              <a:t>volume.</a:t>
            </a:r>
            <a:endParaRPr sz="16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3386190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7FC3C6-DE91-F1FD-085C-DF591B90F5B3}"/>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59F6A188-811A-FF8A-8A89-89FC557B7A3A}"/>
              </a:ext>
            </a:extLst>
          </p:cNvPr>
          <p:cNvSpPr>
            <a:spLocks noGrp="1"/>
          </p:cNvSpPr>
          <p:nvPr>
            <p:ph type="title"/>
          </p:nvPr>
        </p:nvSpPr>
        <p:spPr/>
        <p:txBody>
          <a:bodyPr/>
          <a:lstStyle/>
          <a:p>
            <a:r>
              <a:rPr lang="en-IN" b="1" dirty="0">
                <a:solidFill>
                  <a:srgbClr val="002060"/>
                </a:solidFill>
              </a:rPr>
              <a:t>Payload vs. Launch Site</a:t>
            </a:r>
          </a:p>
        </p:txBody>
      </p:sp>
      <p:sp>
        <p:nvSpPr>
          <p:cNvPr id="4" name="object 7">
            <a:extLst>
              <a:ext uri="{FF2B5EF4-FFF2-40B4-BE49-F238E27FC236}">
                <a16:creationId xmlns:a16="http://schemas.microsoft.com/office/drawing/2014/main" id="{F80652E3-8214-DC9F-AAAF-8890825B5B96}"/>
              </a:ext>
            </a:extLst>
          </p:cNvPr>
          <p:cNvSpPr/>
          <p:nvPr/>
        </p:nvSpPr>
        <p:spPr>
          <a:xfrm>
            <a:off x="384046" y="1721209"/>
            <a:ext cx="11411714" cy="2242100"/>
          </a:xfrm>
          <a:prstGeom prst="rect">
            <a:avLst/>
          </a:prstGeom>
          <a:blipFill>
            <a:blip r:embed="rId3" cstate="print"/>
            <a:stretch>
              <a:fillRect/>
            </a:stretch>
          </a:blipFill>
          <a:ln>
            <a:solidFill>
              <a:srgbClr val="002060"/>
            </a:solidFill>
          </a:ln>
        </p:spPr>
        <p:txBody>
          <a:bodyPr wrap="square" lIns="0" tIns="0" rIns="0" bIns="0" rtlCol="0"/>
          <a:lstStyle/>
          <a:p>
            <a:endParaRPr>
              <a:solidFill>
                <a:srgbClr val="002060"/>
              </a:solidFill>
            </a:endParaRPr>
          </a:p>
        </p:txBody>
      </p:sp>
      <p:sp>
        <p:nvSpPr>
          <p:cNvPr id="5" name="object 8">
            <a:extLst>
              <a:ext uri="{FF2B5EF4-FFF2-40B4-BE49-F238E27FC236}">
                <a16:creationId xmlns:a16="http://schemas.microsoft.com/office/drawing/2014/main" id="{D29A5AB2-807E-0890-0D43-D3F4F4270279}"/>
              </a:ext>
            </a:extLst>
          </p:cNvPr>
          <p:cNvSpPr txBox="1"/>
          <p:nvPr/>
        </p:nvSpPr>
        <p:spPr>
          <a:xfrm>
            <a:off x="902614" y="4346194"/>
            <a:ext cx="6869786" cy="258404"/>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002060"/>
                </a:solidFill>
                <a:latin typeface="Gadugi" panose="020B0502040204020203" pitchFamily="34" charset="0"/>
                <a:ea typeface="Gadugi" panose="020B0502040204020203" pitchFamily="34" charset="0"/>
                <a:cs typeface="Carlito"/>
              </a:rPr>
              <a:t>Green indicates successful </a:t>
            </a:r>
            <a:r>
              <a:rPr sz="1600" spc="-10" dirty="0">
                <a:solidFill>
                  <a:srgbClr val="002060"/>
                </a:solidFill>
                <a:latin typeface="Gadugi" panose="020B0502040204020203" pitchFamily="34" charset="0"/>
                <a:ea typeface="Gadugi" panose="020B0502040204020203" pitchFamily="34" charset="0"/>
                <a:cs typeface="Carlito"/>
              </a:rPr>
              <a:t>launch; </a:t>
            </a:r>
            <a:r>
              <a:rPr sz="1600" spc="-15" dirty="0">
                <a:solidFill>
                  <a:srgbClr val="002060"/>
                </a:solidFill>
                <a:latin typeface="Gadugi" panose="020B0502040204020203" pitchFamily="34" charset="0"/>
                <a:ea typeface="Gadugi" panose="020B0502040204020203" pitchFamily="34" charset="0"/>
                <a:cs typeface="Carlito"/>
              </a:rPr>
              <a:t>Purple </a:t>
            </a:r>
            <a:r>
              <a:rPr sz="1600" spc="-20" dirty="0">
                <a:solidFill>
                  <a:srgbClr val="002060"/>
                </a:solidFill>
                <a:latin typeface="Gadugi" panose="020B0502040204020203" pitchFamily="34" charset="0"/>
                <a:ea typeface="Gadugi" panose="020B0502040204020203" pitchFamily="34" charset="0"/>
                <a:cs typeface="Carlito"/>
              </a:rPr>
              <a:t>indicates unsuccessful</a:t>
            </a:r>
            <a:r>
              <a:rPr sz="1600" spc="185" dirty="0">
                <a:solidFill>
                  <a:srgbClr val="002060"/>
                </a:solidFill>
                <a:latin typeface="Gadugi" panose="020B0502040204020203" pitchFamily="34" charset="0"/>
                <a:ea typeface="Gadugi" panose="020B0502040204020203" pitchFamily="34" charset="0"/>
                <a:cs typeface="Carlito"/>
              </a:rPr>
              <a:t> </a:t>
            </a:r>
            <a:r>
              <a:rPr sz="1600" spc="-10" dirty="0">
                <a:solidFill>
                  <a:srgbClr val="002060"/>
                </a:solidFill>
                <a:latin typeface="Gadugi" panose="020B0502040204020203" pitchFamily="34" charset="0"/>
                <a:ea typeface="Gadugi" panose="020B0502040204020203" pitchFamily="34" charset="0"/>
                <a:cs typeface="Carlito"/>
              </a:rPr>
              <a:t>launch.</a:t>
            </a:r>
            <a:endParaRPr sz="1600" dirty="0">
              <a:solidFill>
                <a:srgbClr val="002060"/>
              </a:solidFill>
              <a:latin typeface="Gadugi" panose="020B0502040204020203" pitchFamily="34" charset="0"/>
              <a:ea typeface="Gadugi" panose="020B0502040204020203" pitchFamily="34" charset="0"/>
              <a:cs typeface="Carlito"/>
            </a:endParaRPr>
          </a:p>
        </p:txBody>
      </p:sp>
      <p:sp>
        <p:nvSpPr>
          <p:cNvPr id="7" name="TextBox 6">
            <a:extLst>
              <a:ext uri="{FF2B5EF4-FFF2-40B4-BE49-F238E27FC236}">
                <a16:creationId xmlns:a16="http://schemas.microsoft.com/office/drawing/2014/main" id="{8794FF4A-E291-8023-8429-AAF03FE6120B}"/>
              </a:ext>
            </a:extLst>
          </p:cNvPr>
          <p:cNvSpPr txBox="1"/>
          <p:nvPr/>
        </p:nvSpPr>
        <p:spPr>
          <a:xfrm>
            <a:off x="838200" y="4850819"/>
            <a:ext cx="6733032" cy="660181"/>
          </a:xfrm>
          <a:prstGeom prst="rect">
            <a:avLst/>
          </a:prstGeom>
          <a:noFill/>
        </p:spPr>
        <p:txBody>
          <a:bodyPr wrap="square">
            <a:spAutoFit/>
          </a:bodyPr>
          <a:lstStyle/>
          <a:p>
            <a:pPr marL="12700" marR="5080">
              <a:lnSpc>
                <a:spcPct val="121400"/>
              </a:lnSpc>
              <a:spcBef>
                <a:spcPts val="100"/>
              </a:spcBef>
            </a:pPr>
            <a:r>
              <a:rPr lang="en-US" sz="1600" spc="-25" dirty="0">
                <a:solidFill>
                  <a:srgbClr val="002060"/>
                </a:solidFill>
                <a:latin typeface="Gadugi" panose="020B0502040204020203" pitchFamily="34" charset="0"/>
                <a:ea typeface="Gadugi" panose="020B0502040204020203" pitchFamily="34" charset="0"/>
                <a:cs typeface="Carlito"/>
              </a:rPr>
              <a:t>Payload </a:t>
            </a:r>
            <a:r>
              <a:rPr lang="en-US" sz="1600" spc="-5" dirty="0">
                <a:solidFill>
                  <a:srgbClr val="002060"/>
                </a:solidFill>
                <a:latin typeface="Gadugi" panose="020B0502040204020203" pitchFamily="34" charset="0"/>
                <a:ea typeface="Gadugi" panose="020B0502040204020203" pitchFamily="34" charset="0"/>
                <a:cs typeface="Carlito"/>
              </a:rPr>
              <a:t>mass </a:t>
            </a:r>
            <a:r>
              <a:rPr lang="en-US" sz="1600" spc="-20" dirty="0">
                <a:solidFill>
                  <a:srgbClr val="002060"/>
                </a:solidFill>
                <a:latin typeface="Gadugi" panose="020B0502040204020203" pitchFamily="34" charset="0"/>
                <a:ea typeface="Gadugi" panose="020B0502040204020203" pitchFamily="34" charset="0"/>
                <a:cs typeface="Carlito"/>
              </a:rPr>
              <a:t>appears </a:t>
            </a:r>
            <a:r>
              <a:rPr lang="en-US" sz="1600" spc="-15" dirty="0">
                <a:solidFill>
                  <a:srgbClr val="002060"/>
                </a:solidFill>
                <a:latin typeface="Gadugi" panose="020B0502040204020203" pitchFamily="34" charset="0"/>
                <a:ea typeface="Gadugi" panose="020B0502040204020203" pitchFamily="34" charset="0"/>
                <a:cs typeface="Carlito"/>
              </a:rPr>
              <a:t>to </a:t>
            </a:r>
            <a:r>
              <a:rPr lang="en-US" sz="1600" spc="-20" dirty="0">
                <a:solidFill>
                  <a:srgbClr val="002060"/>
                </a:solidFill>
                <a:latin typeface="Gadugi" panose="020B0502040204020203" pitchFamily="34" charset="0"/>
                <a:ea typeface="Gadugi" panose="020B0502040204020203" pitchFamily="34" charset="0"/>
                <a:cs typeface="Carlito"/>
              </a:rPr>
              <a:t>fall mostly between </a:t>
            </a:r>
            <a:r>
              <a:rPr lang="en-US" sz="1600" spc="-10" dirty="0">
                <a:solidFill>
                  <a:srgbClr val="002060"/>
                </a:solidFill>
                <a:latin typeface="Gadugi" panose="020B0502040204020203" pitchFamily="34" charset="0"/>
                <a:ea typeface="Gadugi" panose="020B0502040204020203" pitchFamily="34" charset="0"/>
                <a:cs typeface="Carlito"/>
              </a:rPr>
              <a:t>0-6000 </a:t>
            </a:r>
            <a:r>
              <a:rPr lang="en-US" sz="1600" spc="-5" dirty="0">
                <a:solidFill>
                  <a:srgbClr val="002060"/>
                </a:solidFill>
                <a:latin typeface="Gadugi" panose="020B0502040204020203" pitchFamily="34" charset="0"/>
                <a:ea typeface="Gadugi" panose="020B0502040204020203" pitchFamily="34" charset="0"/>
                <a:cs typeface="Carlito"/>
              </a:rPr>
              <a:t>kg. </a:t>
            </a:r>
            <a:r>
              <a:rPr lang="en-US" sz="1600" spc="-25" dirty="0">
                <a:solidFill>
                  <a:srgbClr val="002060"/>
                </a:solidFill>
                <a:latin typeface="Gadugi" panose="020B0502040204020203" pitchFamily="34" charset="0"/>
                <a:ea typeface="Gadugi" panose="020B0502040204020203" pitchFamily="34" charset="0"/>
                <a:cs typeface="Carlito"/>
              </a:rPr>
              <a:t>Different </a:t>
            </a:r>
            <a:r>
              <a:rPr lang="en-US" sz="1600" spc="-5" dirty="0">
                <a:solidFill>
                  <a:srgbClr val="002060"/>
                </a:solidFill>
                <a:latin typeface="Gadugi" panose="020B0502040204020203" pitchFamily="34" charset="0"/>
                <a:ea typeface="Gadugi" panose="020B0502040204020203" pitchFamily="34" charset="0"/>
                <a:cs typeface="Carlito"/>
              </a:rPr>
              <a:t>launch </a:t>
            </a:r>
            <a:r>
              <a:rPr lang="en-US" sz="1600" spc="-10" dirty="0">
                <a:solidFill>
                  <a:srgbClr val="002060"/>
                </a:solidFill>
                <a:latin typeface="Gadugi" panose="020B0502040204020203" pitchFamily="34" charset="0"/>
                <a:ea typeface="Gadugi" panose="020B0502040204020203" pitchFamily="34" charset="0"/>
                <a:cs typeface="Carlito"/>
              </a:rPr>
              <a:t>sites </a:t>
            </a:r>
            <a:r>
              <a:rPr lang="en-US" sz="1600" spc="-5" dirty="0">
                <a:solidFill>
                  <a:srgbClr val="002060"/>
                </a:solidFill>
                <a:latin typeface="Gadugi" panose="020B0502040204020203" pitchFamily="34" charset="0"/>
                <a:ea typeface="Gadugi" panose="020B0502040204020203" pitchFamily="34" charset="0"/>
                <a:cs typeface="Carlito"/>
              </a:rPr>
              <a:t>also </a:t>
            </a:r>
            <a:r>
              <a:rPr lang="en-US" sz="1600" spc="-15" dirty="0">
                <a:solidFill>
                  <a:srgbClr val="002060"/>
                </a:solidFill>
                <a:latin typeface="Gadugi" panose="020B0502040204020203" pitchFamily="34" charset="0"/>
                <a:ea typeface="Gadugi" panose="020B0502040204020203" pitchFamily="34" charset="0"/>
                <a:cs typeface="Carlito"/>
              </a:rPr>
              <a:t>seem to use </a:t>
            </a:r>
            <a:r>
              <a:rPr lang="en-US" sz="1600" spc="-25" dirty="0">
                <a:solidFill>
                  <a:srgbClr val="002060"/>
                </a:solidFill>
                <a:latin typeface="Gadugi" panose="020B0502040204020203" pitchFamily="34" charset="0"/>
                <a:ea typeface="Gadugi" panose="020B0502040204020203" pitchFamily="34" charset="0"/>
                <a:cs typeface="Carlito"/>
              </a:rPr>
              <a:t>different </a:t>
            </a:r>
            <a:r>
              <a:rPr lang="en-US" sz="1600" spc="-20" dirty="0">
                <a:solidFill>
                  <a:srgbClr val="002060"/>
                </a:solidFill>
                <a:latin typeface="Gadugi" panose="020B0502040204020203" pitchFamily="34" charset="0"/>
                <a:ea typeface="Gadugi" panose="020B0502040204020203" pitchFamily="34" charset="0"/>
                <a:cs typeface="Carlito"/>
              </a:rPr>
              <a:t>payload</a:t>
            </a:r>
            <a:r>
              <a:rPr lang="en-US" sz="1600" spc="-10" dirty="0">
                <a:solidFill>
                  <a:srgbClr val="002060"/>
                </a:solidFill>
                <a:latin typeface="Gadugi" panose="020B0502040204020203" pitchFamily="34" charset="0"/>
                <a:ea typeface="Gadugi" panose="020B0502040204020203" pitchFamily="34" charset="0"/>
                <a:cs typeface="Carlito"/>
              </a:rPr>
              <a:t> </a:t>
            </a:r>
            <a:r>
              <a:rPr lang="en-US" sz="1600" spc="-5" dirty="0">
                <a:solidFill>
                  <a:srgbClr val="002060"/>
                </a:solidFill>
                <a:latin typeface="Gadugi" panose="020B0502040204020203" pitchFamily="34" charset="0"/>
                <a:ea typeface="Gadugi" panose="020B0502040204020203" pitchFamily="34" charset="0"/>
                <a:cs typeface="Carlito"/>
              </a:rPr>
              <a:t>mass.</a:t>
            </a:r>
            <a:endParaRPr lang="en-US" sz="16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3351858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BC65A1-0A72-1E13-32B6-7F23321CED8C}"/>
              </a:ext>
            </a:extLst>
          </p:cNvPr>
          <p:cNvPicPr>
            <a:picLocks noChangeAspect="1"/>
          </p:cNvPicPr>
          <p:nvPr/>
        </p:nvPicPr>
        <p:blipFill>
          <a:blip r:embed="rId2"/>
          <a:srcRect r="2960"/>
          <a:stretch/>
        </p:blipFill>
        <p:spPr>
          <a:xfrm>
            <a:off x="0" y="269239"/>
            <a:ext cx="12192000" cy="1145834"/>
          </a:xfrm>
          <a:prstGeom prst="rect">
            <a:avLst/>
          </a:prstGeom>
        </p:spPr>
      </p:pic>
      <p:pic>
        <p:nvPicPr>
          <p:cNvPr id="2052" name="Picture 4" descr="5,300+ Space Rocket Ship In Orbit Stock Photos, Pictures ...">
            <a:extLst>
              <a:ext uri="{FF2B5EF4-FFF2-40B4-BE49-F238E27FC236}">
                <a16:creationId xmlns:a16="http://schemas.microsoft.com/office/drawing/2014/main" id="{0433CB35-63D6-F86D-1A2D-3EB95744F092}"/>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8367428" y="4745736"/>
            <a:ext cx="3824572" cy="211226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999ACF90-7D4E-3BEA-1DC7-DC6021210CC5}"/>
              </a:ext>
            </a:extLst>
          </p:cNvPr>
          <p:cNvSpPr/>
          <p:nvPr/>
        </p:nvSpPr>
        <p:spPr>
          <a:xfrm>
            <a:off x="5492496" y="2437576"/>
            <a:ext cx="2618232" cy="149987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05AF604-D602-B408-CF18-332B1EE6F28A}"/>
              </a:ext>
            </a:extLst>
          </p:cNvPr>
          <p:cNvSpPr/>
          <p:nvPr/>
        </p:nvSpPr>
        <p:spPr>
          <a:xfrm>
            <a:off x="786384" y="4645152"/>
            <a:ext cx="6601256" cy="1756283"/>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BE3E024-28BD-7DD8-3157-540EC3C2D005}"/>
              </a:ext>
            </a:extLst>
          </p:cNvPr>
          <p:cNvSpPr>
            <a:spLocks noGrp="1"/>
          </p:cNvSpPr>
          <p:nvPr>
            <p:ph type="title"/>
          </p:nvPr>
        </p:nvSpPr>
        <p:spPr>
          <a:xfrm>
            <a:off x="545592" y="273685"/>
            <a:ext cx="7720584" cy="1325563"/>
          </a:xfrm>
        </p:spPr>
        <p:txBody>
          <a:bodyPr/>
          <a:lstStyle/>
          <a:p>
            <a:r>
              <a:rPr lang="en-US" b="1" dirty="0">
                <a:solidFill>
                  <a:srgbClr val="002060"/>
                </a:solidFill>
                <a:latin typeface="Gadugi" panose="020B0502040204020203" pitchFamily="34" charset="0"/>
                <a:ea typeface="Gadugi" panose="020B0502040204020203" pitchFamily="34" charset="0"/>
              </a:rPr>
              <a:t>Success rate vs. Orbit type</a:t>
            </a:r>
            <a:endParaRPr lang="en-IN" b="1" dirty="0">
              <a:solidFill>
                <a:srgbClr val="002060"/>
              </a:solidFill>
              <a:latin typeface="Gadugi" panose="020B0502040204020203" pitchFamily="34" charset="0"/>
              <a:ea typeface="Gadugi" panose="020B0502040204020203" pitchFamily="34" charset="0"/>
            </a:endParaRPr>
          </a:p>
        </p:txBody>
      </p:sp>
      <p:sp>
        <p:nvSpPr>
          <p:cNvPr id="4" name="object 7">
            <a:extLst>
              <a:ext uri="{FF2B5EF4-FFF2-40B4-BE49-F238E27FC236}">
                <a16:creationId xmlns:a16="http://schemas.microsoft.com/office/drawing/2014/main" id="{9FCEB5DB-972A-A624-E5EF-5F24880B364E}"/>
              </a:ext>
            </a:extLst>
          </p:cNvPr>
          <p:cNvSpPr/>
          <p:nvPr/>
        </p:nvSpPr>
        <p:spPr>
          <a:xfrm>
            <a:off x="1086609" y="1492899"/>
            <a:ext cx="4113280" cy="2662146"/>
          </a:xfrm>
          <a:prstGeom prst="rect">
            <a:avLst/>
          </a:prstGeom>
          <a:blipFill>
            <a:blip r:embed="rId4" cstate="print"/>
            <a:stretch>
              <a:fillRect/>
            </a:stretch>
          </a:blipFill>
        </p:spPr>
        <p:txBody>
          <a:bodyPr wrap="square" lIns="0" tIns="0" rIns="0" bIns="0" rtlCol="0"/>
          <a:lstStyle/>
          <a:p>
            <a:endParaRPr>
              <a:solidFill>
                <a:srgbClr val="002060"/>
              </a:solidFill>
            </a:endParaRPr>
          </a:p>
        </p:txBody>
      </p:sp>
      <p:sp>
        <p:nvSpPr>
          <p:cNvPr id="5" name="object 8">
            <a:extLst>
              <a:ext uri="{FF2B5EF4-FFF2-40B4-BE49-F238E27FC236}">
                <a16:creationId xmlns:a16="http://schemas.microsoft.com/office/drawing/2014/main" id="{823BE56B-A524-32E3-9CDC-2E3020B49B9D}"/>
              </a:ext>
            </a:extLst>
          </p:cNvPr>
          <p:cNvSpPr txBox="1"/>
          <p:nvPr/>
        </p:nvSpPr>
        <p:spPr>
          <a:xfrm>
            <a:off x="5616701" y="2560542"/>
            <a:ext cx="2411732" cy="1159292"/>
          </a:xfrm>
          <a:prstGeom prst="rect">
            <a:avLst/>
          </a:prstGeom>
        </p:spPr>
        <p:txBody>
          <a:bodyPr vert="horz" wrap="square" lIns="0" tIns="12700" rIns="0" bIns="0" rtlCol="0">
            <a:spAutoFit/>
          </a:bodyPr>
          <a:lstStyle/>
          <a:p>
            <a:pPr marL="12700" marR="5080" algn="ctr">
              <a:lnSpc>
                <a:spcPct val="100000"/>
              </a:lnSpc>
              <a:spcBef>
                <a:spcPts val="100"/>
              </a:spcBef>
            </a:pPr>
            <a:r>
              <a:rPr b="1" spc="-5" dirty="0">
                <a:solidFill>
                  <a:srgbClr val="002060"/>
                </a:solidFill>
                <a:latin typeface="Carlito"/>
                <a:cs typeface="Carlito"/>
              </a:rPr>
              <a:t>Success </a:t>
            </a:r>
            <a:r>
              <a:rPr b="1" spc="-25" dirty="0">
                <a:solidFill>
                  <a:srgbClr val="002060"/>
                </a:solidFill>
                <a:latin typeface="Carlito"/>
                <a:cs typeface="Carlito"/>
              </a:rPr>
              <a:t>Rate </a:t>
            </a:r>
            <a:r>
              <a:rPr b="1" spc="-20" dirty="0">
                <a:solidFill>
                  <a:srgbClr val="002060"/>
                </a:solidFill>
                <a:latin typeface="Carlito"/>
                <a:cs typeface="Carlito"/>
              </a:rPr>
              <a:t>Scale</a:t>
            </a:r>
            <a:r>
              <a:rPr lang="en-US" b="1" spc="-65" dirty="0">
                <a:solidFill>
                  <a:srgbClr val="002060"/>
                </a:solidFill>
                <a:latin typeface="Carlito"/>
                <a:cs typeface="Carlito"/>
              </a:rPr>
              <a:t>:</a:t>
            </a:r>
          </a:p>
          <a:p>
            <a:pPr marL="12700" marR="5080" algn="ctr">
              <a:lnSpc>
                <a:spcPct val="100000"/>
              </a:lnSpc>
              <a:spcBef>
                <a:spcPts val="100"/>
              </a:spcBef>
            </a:pPr>
            <a:r>
              <a:rPr dirty="0">
                <a:solidFill>
                  <a:srgbClr val="002060"/>
                </a:solidFill>
                <a:latin typeface="Carlito"/>
                <a:cs typeface="Carlito"/>
              </a:rPr>
              <a:t>0 as</a:t>
            </a:r>
            <a:r>
              <a:rPr spc="-70" dirty="0">
                <a:solidFill>
                  <a:srgbClr val="002060"/>
                </a:solidFill>
                <a:latin typeface="Carlito"/>
                <a:cs typeface="Carlito"/>
              </a:rPr>
              <a:t> </a:t>
            </a:r>
            <a:r>
              <a:rPr spc="-5" dirty="0">
                <a:solidFill>
                  <a:srgbClr val="002060"/>
                </a:solidFill>
                <a:latin typeface="Carlito"/>
                <a:cs typeface="Carlito"/>
              </a:rPr>
              <a:t>0%</a:t>
            </a:r>
            <a:endParaRPr lang="en-IN" spc="-5" dirty="0">
              <a:solidFill>
                <a:srgbClr val="002060"/>
              </a:solidFill>
              <a:latin typeface="Carlito"/>
              <a:cs typeface="Carlito"/>
            </a:endParaRPr>
          </a:p>
          <a:p>
            <a:pPr marL="12700" marR="5080" algn="ctr">
              <a:lnSpc>
                <a:spcPct val="100000"/>
              </a:lnSpc>
              <a:spcBef>
                <a:spcPts val="100"/>
              </a:spcBef>
            </a:pPr>
            <a:r>
              <a:rPr dirty="0">
                <a:solidFill>
                  <a:srgbClr val="002060"/>
                </a:solidFill>
                <a:latin typeface="Carlito"/>
                <a:cs typeface="Carlito"/>
              </a:rPr>
              <a:t>0.6 as</a:t>
            </a:r>
            <a:r>
              <a:rPr spc="-195" dirty="0">
                <a:solidFill>
                  <a:srgbClr val="002060"/>
                </a:solidFill>
                <a:latin typeface="Carlito"/>
                <a:cs typeface="Carlito"/>
              </a:rPr>
              <a:t> </a:t>
            </a:r>
            <a:r>
              <a:rPr dirty="0">
                <a:solidFill>
                  <a:srgbClr val="002060"/>
                </a:solidFill>
                <a:latin typeface="Carlito"/>
                <a:cs typeface="Carlito"/>
              </a:rPr>
              <a:t>60%</a:t>
            </a:r>
            <a:r>
              <a:rPr lang="en-IN" dirty="0">
                <a:solidFill>
                  <a:srgbClr val="002060"/>
                </a:solidFill>
                <a:latin typeface="Carlito"/>
                <a:cs typeface="Carlito"/>
              </a:rPr>
              <a:t> </a:t>
            </a:r>
          </a:p>
          <a:p>
            <a:pPr marL="12700" marR="5080" algn="ctr">
              <a:lnSpc>
                <a:spcPct val="100000"/>
              </a:lnSpc>
              <a:spcBef>
                <a:spcPts val="100"/>
              </a:spcBef>
            </a:pPr>
            <a:r>
              <a:rPr dirty="0">
                <a:solidFill>
                  <a:srgbClr val="002060"/>
                </a:solidFill>
                <a:latin typeface="Carlito"/>
                <a:cs typeface="Carlito"/>
              </a:rPr>
              <a:t>1 as</a:t>
            </a:r>
            <a:r>
              <a:rPr spc="-125" dirty="0">
                <a:solidFill>
                  <a:srgbClr val="002060"/>
                </a:solidFill>
                <a:latin typeface="Carlito"/>
                <a:cs typeface="Carlito"/>
              </a:rPr>
              <a:t> </a:t>
            </a:r>
            <a:r>
              <a:rPr spc="-5" dirty="0">
                <a:solidFill>
                  <a:srgbClr val="002060"/>
                </a:solidFill>
                <a:latin typeface="Carlito"/>
                <a:cs typeface="Carlito"/>
              </a:rPr>
              <a:t>100%</a:t>
            </a:r>
            <a:endParaRPr dirty="0">
              <a:solidFill>
                <a:srgbClr val="002060"/>
              </a:solidFill>
              <a:latin typeface="Carlito"/>
              <a:cs typeface="Carlito"/>
            </a:endParaRPr>
          </a:p>
        </p:txBody>
      </p:sp>
      <p:sp>
        <p:nvSpPr>
          <p:cNvPr id="6" name="object 6">
            <a:extLst>
              <a:ext uri="{FF2B5EF4-FFF2-40B4-BE49-F238E27FC236}">
                <a16:creationId xmlns:a16="http://schemas.microsoft.com/office/drawing/2014/main" id="{53B28F71-A7A1-2228-594B-D6C5E0F662E5}"/>
              </a:ext>
            </a:extLst>
          </p:cNvPr>
          <p:cNvSpPr txBox="1"/>
          <p:nvPr/>
        </p:nvSpPr>
        <p:spPr>
          <a:xfrm>
            <a:off x="885240" y="4823739"/>
            <a:ext cx="6502400" cy="1499870"/>
          </a:xfrm>
          <a:prstGeom prst="rect">
            <a:avLst/>
          </a:prstGeom>
        </p:spPr>
        <p:txBody>
          <a:bodyPr vert="horz" wrap="square" lIns="0" tIns="12700" rIns="0" bIns="0" rtlCol="0">
            <a:spAutoFit/>
          </a:bodyPr>
          <a:lstStyle/>
          <a:p>
            <a:pPr marL="298450" marR="5080" indent="-285750">
              <a:lnSpc>
                <a:spcPct val="120800"/>
              </a:lnSpc>
              <a:spcBef>
                <a:spcPts val="100"/>
              </a:spcBef>
              <a:buFont typeface="Arial" panose="020B0604020202020204" pitchFamily="34" charset="0"/>
              <a:buChar char="•"/>
            </a:pPr>
            <a:r>
              <a:rPr sz="1600" spc="-15" dirty="0">
                <a:solidFill>
                  <a:srgbClr val="002060"/>
                </a:solidFill>
                <a:latin typeface="Carlito"/>
                <a:cs typeface="Carlito"/>
              </a:rPr>
              <a:t>ES-L1 </a:t>
            </a:r>
            <a:r>
              <a:rPr sz="1600" spc="-20" dirty="0">
                <a:solidFill>
                  <a:srgbClr val="002060"/>
                </a:solidFill>
                <a:latin typeface="Carlito"/>
                <a:cs typeface="Carlito"/>
              </a:rPr>
              <a:t>(1), </a:t>
            </a:r>
            <a:r>
              <a:rPr sz="1600" spc="-25" dirty="0">
                <a:solidFill>
                  <a:srgbClr val="002060"/>
                </a:solidFill>
                <a:latin typeface="Carlito"/>
                <a:cs typeface="Carlito"/>
              </a:rPr>
              <a:t>GEO </a:t>
            </a:r>
            <a:r>
              <a:rPr sz="1600" spc="-20" dirty="0">
                <a:solidFill>
                  <a:srgbClr val="002060"/>
                </a:solidFill>
                <a:latin typeface="Carlito"/>
                <a:cs typeface="Carlito"/>
              </a:rPr>
              <a:t>(1), HEO </a:t>
            </a:r>
            <a:r>
              <a:rPr sz="1600" spc="-15" dirty="0">
                <a:solidFill>
                  <a:srgbClr val="002060"/>
                </a:solidFill>
                <a:latin typeface="Carlito"/>
                <a:cs typeface="Carlito"/>
              </a:rPr>
              <a:t>(1) </a:t>
            </a:r>
            <a:r>
              <a:rPr sz="1600" spc="-25" dirty="0">
                <a:solidFill>
                  <a:srgbClr val="002060"/>
                </a:solidFill>
                <a:latin typeface="Carlito"/>
                <a:cs typeface="Carlito"/>
              </a:rPr>
              <a:t>have </a:t>
            </a:r>
            <a:r>
              <a:rPr sz="1600" spc="-20" dirty="0">
                <a:solidFill>
                  <a:srgbClr val="002060"/>
                </a:solidFill>
                <a:latin typeface="Carlito"/>
                <a:cs typeface="Carlito"/>
              </a:rPr>
              <a:t>100% </a:t>
            </a:r>
            <a:r>
              <a:rPr sz="1600" spc="-15" dirty="0">
                <a:solidFill>
                  <a:srgbClr val="002060"/>
                </a:solidFill>
                <a:latin typeface="Carlito"/>
                <a:cs typeface="Carlito"/>
              </a:rPr>
              <a:t>success </a:t>
            </a:r>
            <a:r>
              <a:rPr sz="1600" spc="-40" dirty="0">
                <a:solidFill>
                  <a:srgbClr val="002060"/>
                </a:solidFill>
                <a:latin typeface="Carlito"/>
                <a:cs typeface="Carlito"/>
              </a:rPr>
              <a:t>rate </a:t>
            </a:r>
            <a:r>
              <a:rPr sz="1600" spc="-15" dirty="0">
                <a:solidFill>
                  <a:srgbClr val="002060"/>
                </a:solidFill>
                <a:latin typeface="Carlito"/>
                <a:cs typeface="Carlito"/>
              </a:rPr>
              <a:t>(sample </a:t>
            </a:r>
            <a:r>
              <a:rPr sz="1600" spc="-20" dirty="0">
                <a:solidFill>
                  <a:srgbClr val="002060"/>
                </a:solidFill>
                <a:latin typeface="Carlito"/>
                <a:cs typeface="Carlito"/>
              </a:rPr>
              <a:t>sizes </a:t>
            </a:r>
            <a:r>
              <a:rPr sz="1600" spc="-5" dirty="0">
                <a:solidFill>
                  <a:srgbClr val="002060"/>
                </a:solidFill>
                <a:latin typeface="Carlito"/>
                <a:cs typeface="Carlito"/>
              </a:rPr>
              <a:t>in </a:t>
            </a:r>
            <a:r>
              <a:rPr sz="1600" spc="-20" dirty="0">
                <a:solidFill>
                  <a:srgbClr val="002060"/>
                </a:solidFill>
                <a:latin typeface="Carlito"/>
                <a:cs typeface="Carlito"/>
              </a:rPr>
              <a:t>parenthesis)</a:t>
            </a:r>
            <a:r>
              <a:rPr lang="en-IN" sz="1600" spc="-20" dirty="0">
                <a:solidFill>
                  <a:srgbClr val="002060"/>
                </a:solidFill>
                <a:latin typeface="Carlito"/>
                <a:cs typeface="Carlito"/>
              </a:rPr>
              <a:t> </a:t>
            </a:r>
            <a:r>
              <a:rPr sz="1600" spc="-10" dirty="0">
                <a:solidFill>
                  <a:srgbClr val="002060"/>
                </a:solidFill>
                <a:latin typeface="Carlito"/>
                <a:cs typeface="Carlito"/>
              </a:rPr>
              <a:t>SSO </a:t>
            </a:r>
            <a:r>
              <a:rPr sz="1600" spc="-15" dirty="0">
                <a:solidFill>
                  <a:srgbClr val="002060"/>
                </a:solidFill>
                <a:latin typeface="Carlito"/>
                <a:cs typeface="Carlito"/>
              </a:rPr>
              <a:t>(5) </a:t>
            </a:r>
            <a:r>
              <a:rPr sz="1600" spc="-5" dirty="0">
                <a:solidFill>
                  <a:srgbClr val="002060"/>
                </a:solidFill>
                <a:latin typeface="Carlito"/>
                <a:cs typeface="Carlito"/>
              </a:rPr>
              <a:t>has </a:t>
            </a:r>
            <a:r>
              <a:rPr sz="1600" spc="-20" dirty="0">
                <a:solidFill>
                  <a:srgbClr val="002060"/>
                </a:solidFill>
                <a:latin typeface="Carlito"/>
                <a:cs typeface="Carlito"/>
              </a:rPr>
              <a:t>100% </a:t>
            </a:r>
            <a:r>
              <a:rPr sz="1600" spc="-10" dirty="0">
                <a:solidFill>
                  <a:srgbClr val="002060"/>
                </a:solidFill>
                <a:latin typeface="Carlito"/>
                <a:cs typeface="Carlito"/>
              </a:rPr>
              <a:t>success</a:t>
            </a:r>
            <a:r>
              <a:rPr sz="1600" spc="45" dirty="0">
                <a:solidFill>
                  <a:srgbClr val="002060"/>
                </a:solidFill>
                <a:latin typeface="Carlito"/>
                <a:cs typeface="Carlito"/>
              </a:rPr>
              <a:t> </a:t>
            </a:r>
            <a:r>
              <a:rPr sz="1600" spc="-40" dirty="0">
                <a:solidFill>
                  <a:srgbClr val="002060"/>
                </a:solidFill>
                <a:latin typeface="Carlito"/>
                <a:cs typeface="Carlito"/>
              </a:rPr>
              <a:t>rate</a:t>
            </a:r>
            <a:endParaRPr sz="1600" dirty="0">
              <a:solidFill>
                <a:srgbClr val="002060"/>
              </a:solidFill>
              <a:latin typeface="Carlito"/>
              <a:cs typeface="Carlito"/>
            </a:endParaRPr>
          </a:p>
          <a:p>
            <a:pPr marL="298450" indent="-285750">
              <a:lnSpc>
                <a:spcPct val="100000"/>
              </a:lnSpc>
              <a:spcBef>
                <a:spcPts val="250"/>
              </a:spcBef>
              <a:buFont typeface="Arial" panose="020B0604020202020204" pitchFamily="34" charset="0"/>
              <a:buChar char="•"/>
            </a:pPr>
            <a:r>
              <a:rPr sz="1600" spc="-25" dirty="0">
                <a:solidFill>
                  <a:srgbClr val="002060"/>
                </a:solidFill>
                <a:latin typeface="Carlito"/>
                <a:cs typeface="Carlito"/>
              </a:rPr>
              <a:t>VLEO </a:t>
            </a:r>
            <a:r>
              <a:rPr sz="1600" spc="-20" dirty="0">
                <a:solidFill>
                  <a:srgbClr val="002060"/>
                </a:solidFill>
                <a:latin typeface="Carlito"/>
                <a:cs typeface="Carlito"/>
              </a:rPr>
              <a:t>(14) </a:t>
            </a:r>
            <a:r>
              <a:rPr sz="1600" spc="-5" dirty="0">
                <a:solidFill>
                  <a:srgbClr val="002060"/>
                </a:solidFill>
                <a:latin typeface="Carlito"/>
                <a:cs typeface="Carlito"/>
              </a:rPr>
              <a:t>has </a:t>
            </a:r>
            <a:r>
              <a:rPr sz="1600" spc="-20" dirty="0">
                <a:solidFill>
                  <a:srgbClr val="002060"/>
                </a:solidFill>
                <a:latin typeface="Carlito"/>
                <a:cs typeface="Carlito"/>
              </a:rPr>
              <a:t>decent </a:t>
            </a:r>
            <a:r>
              <a:rPr sz="1600" spc="-15" dirty="0">
                <a:solidFill>
                  <a:srgbClr val="002060"/>
                </a:solidFill>
                <a:latin typeface="Carlito"/>
                <a:cs typeface="Carlito"/>
              </a:rPr>
              <a:t>success </a:t>
            </a:r>
            <a:r>
              <a:rPr sz="1600" spc="-40" dirty="0">
                <a:solidFill>
                  <a:srgbClr val="002060"/>
                </a:solidFill>
                <a:latin typeface="Carlito"/>
                <a:cs typeface="Carlito"/>
              </a:rPr>
              <a:t>rate </a:t>
            </a:r>
            <a:r>
              <a:rPr sz="1600" spc="-5" dirty="0">
                <a:solidFill>
                  <a:srgbClr val="002060"/>
                </a:solidFill>
                <a:latin typeface="Carlito"/>
                <a:cs typeface="Carlito"/>
              </a:rPr>
              <a:t>and</a:t>
            </a:r>
            <a:r>
              <a:rPr sz="1600" spc="150" dirty="0">
                <a:solidFill>
                  <a:srgbClr val="002060"/>
                </a:solidFill>
                <a:latin typeface="Carlito"/>
                <a:cs typeface="Carlito"/>
              </a:rPr>
              <a:t> </a:t>
            </a:r>
            <a:r>
              <a:rPr sz="1600" spc="-25" dirty="0">
                <a:solidFill>
                  <a:srgbClr val="002060"/>
                </a:solidFill>
                <a:latin typeface="Carlito"/>
                <a:cs typeface="Carlito"/>
              </a:rPr>
              <a:t>attempts</a:t>
            </a:r>
            <a:endParaRPr sz="1600" dirty="0">
              <a:solidFill>
                <a:srgbClr val="002060"/>
              </a:solidFill>
              <a:latin typeface="Carlito"/>
              <a:cs typeface="Carlito"/>
            </a:endParaRPr>
          </a:p>
          <a:p>
            <a:pPr marL="298450" indent="-285750">
              <a:lnSpc>
                <a:spcPct val="100000"/>
              </a:lnSpc>
              <a:spcBef>
                <a:spcPts val="395"/>
              </a:spcBef>
              <a:buFont typeface="Arial" panose="020B0604020202020204" pitchFamily="34" charset="0"/>
              <a:buChar char="•"/>
            </a:pPr>
            <a:r>
              <a:rPr sz="1600" spc="-5" dirty="0">
                <a:solidFill>
                  <a:srgbClr val="002060"/>
                </a:solidFill>
                <a:latin typeface="Carlito"/>
                <a:cs typeface="Carlito"/>
              </a:rPr>
              <a:t>SO </a:t>
            </a:r>
            <a:r>
              <a:rPr sz="1600" spc="-15" dirty="0">
                <a:solidFill>
                  <a:srgbClr val="002060"/>
                </a:solidFill>
                <a:latin typeface="Carlito"/>
                <a:cs typeface="Carlito"/>
              </a:rPr>
              <a:t>(1) </a:t>
            </a:r>
            <a:r>
              <a:rPr sz="1600" spc="-5" dirty="0">
                <a:solidFill>
                  <a:srgbClr val="002060"/>
                </a:solidFill>
                <a:latin typeface="Carlito"/>
                <a:cs typeface="Carlito"/>
              </a:rPr>
              <a:t>has </a:t>
            </a:r>
            <a:r>
              <a:rPr sz="1600" spc="-15" dirty="0">
                <a:solidFill>
                  <a:srgbClr val="002060"/>
                </a:solidFill>
                <a:latin typeface="Carlito"/>
                <a:cs typeface="Carlito"/>
              </a:rPr>
              <a:t>0% success</a:t>
            </a:r>
            <a:r>
              <a:rPr sz="1600" spc="85" dirty="0">
                <a:solidFill>
                  <a:srgbClr val="002060"/>
                </a:solidFill>
                <a:latin typeface="Carlito"/>
                <a:cs typeface="Carlito"/>
              </a:rPr>
              <a:t> </a:t>
            </a:r>
            <a:r>
              <a:rPr sz="1600" spc="-40" dirty="0">
                <a:solidFill>
                  <a:srgbClr val="002060"/>
                </a:solidFill>
                <a:latin typeface="Carlito"/>
                <a:cs typeface="Carlito"/>
              </a:rPr>
              <a:t>rate</a:t>
            </a:r>
            <a:endParaRPr sz="1600" dirty="0">
              <a:solidFill>
                <a:srgbClr val="002060"/>
              </a:solidFill>
              <a:latin typeface="Carlito"/>
              <a:cs typeface="Carlito"/>
            </a:endParaRPr>
          </a:p>
          <a:p>
            <a:pPr marL="298450" indent="-285750">
              <a:lnSpc>
                <a:spcPct val="100000"/>
              </a:lnSpc>
              <a:spcBef>
                <a:spcPts val="565"/>
              </a:spcBef>
              <a:buFont typeface="Arial" panose="020B0604020202020204" pitchFamily="34" charset="0"/>
              <a:buChar char="•"/>
            </a:pPr>
            <a:r>
              <a:rPr sz="1600" spc="-40" dirty="0">
                <a:solidFill>
                  <a:srgbClr val="002060"/>
                </a:solidFill>
                <a:latin typeface="Carlito"/>
                <a:cs typeface="Carlito"/>
              </a:rPr>
              <a:t>GTO </a:t>
            </a:r>
            <a:r>
              <a:rPr sz="1600" spc="-20" dirty="0">
                <a:solidFill>
                  <a:srgbClr val="002060"/>
                </a:solidFill>
                <a:latin typeface="Carlito"/>
                <a:cs typeface="Carlito"/>
              </a:rPr>
              <a:t>(27) </a:t>
            </a:r>
            <a:r>
              <a:rPr sz="1600" spc="-5" dirty="0">
                <a:solidFill>
                  <a:srgbClr val="002060"/>
                </a:solidFill>
                <a:latin typeface="Carlito"/>
                <a:cs typeface="Carlito"/>
              </a:rPr>
              <a:t>has the </a:t>
            </a:r>
            <a:r>
              <a:rPr sz="1600" spc="-20" dirty="0">
                <a:solidFill>
                  <a:srgbClr val="002060"/>
                </a:solidFill>
                <a:latin typeface="Carlito"/>
                <a:cs typeface="Carlito"/>
              </a:rPr>
              <a:t>around 50% </a:t>
            </a:r>
            <a:r>
              <a:rPr sz="1600" spc="-15" dirty="0">
                <a:solidFill>
                  <a:srgbClr val="002060"/>
                </a:solidFill>
                <a:latin typeface="Carlito"/>
                <a:cs typeface="Carlito"/>
              </a:rPr>
              <a:t>success </a:t>
            </a:r>
            <a:r>
              <a:rPr sz="1600" spc="-40" dirty="0">
                <a:solidFill>
                  <a:srgbClr val="002060"/>
                </a:solidFill>
                <a:latin typeface="Carlito"/>
                <a:cs typeface="Carlito"/>
              </a:rPr>
              <a:t>rate </a:t>
            </a:r>
            <a:r>
              <a:rPr sz="1600" spc="-15" dirty="0">
                <a:solidFill>
                  <a:srgbClr val="002060"/>
                </a:solidFill>
                <a:latin typeface="Carlito"/>
                <a:cs typeface="Carlito"/>
              </a:rPr>
              <a:t>but </a:t>
            </a:r>
            <a:r>
              <a:rPr sz="1600" spc="-20" dirty="0">
                <a:solidFill>
                  <a:srgbClr val="002060"/>
                </a:solidFill>
                <a:latin typeface="Carlito"/>
                <a:cs typeface="Carlito"/>
              </a:rPr>
              <a:t>largest</a:t>
            </a:r>
            <a:r>
              <a:rPr sz="1600" spc="225" dirty="0">
                <a:solidFill>
                  <a:srgbClr val="002060"/>
                </a:solidFill>
                <a:latin typeface="Carlito"/>
                <a:cs typeface="Carlito"/>
              </a:rPr>
              <a:t> </a:t>
            </a:r>
            <a:r>
              <a:rPr sz="1600" spc="-5" dirty="0">
                <a:solidFill>
                  <a:srgbClr val="002060"/>
                </a:solidFill>
                <a:latin typeface="Carlito"/>
                <a:cs typeface="Carlito"/>
              </a:rPr>
              <a:t>sample</a:t>
            </a:r>
            <a:endParaRPr sz="1600" dirty="0">
              <a:solidFill>
                <a:srgbClr val="002060"/>
              </a:solidFill>
              <a:latin typeface="Carlito"/>
              <a:cs typeface="Carlito"/>
            </a:endParaRPr>
          </a:p>
        </p:txBody>
      </p:sp>
    </p:spTree>
    <p:extLst>
      <p:ext uri="{BB962C8B-B14F-4D97-AF65-F5344CB8AC3E}">
        <p14:creationId xmlns:p14="http://schemas.microsoft.com/office/powerpoint/2010/main" val="2349825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ED8708-A49F-AE67-FFBC-B4A3EE04DC0B}"/>
              </a:ext>
            </a:extLst>
          </p:cNvPr>
          <p:cNvPicPr>
            <a:picLocks noChangeAspect="1"/>
          </p:cNvPicPr>
          <p:nvPr/>
        </p:nvPicPr>
        <p:blipFill>
          <a:blip r:embed="rId2"/>
          <a:srcRect r="14344"/>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77CCCF98-AF02-EA3A-4802-CD2A6414DF73}"/>
              </a:ext>
            </a:extLst>
          </p:cNvPr>
          <p:cNvSpPr>
            <a:spLocks noGrp="1"/>
          </p:cNvSpPr>
          <p:nvPr>
            <p:ph type="title"/>
          </p:nvPr>
        </p:nvSpPr>
        <p:spPr/>
        <p:txBody>
          <a:bodyPr/>
          <a:lstStyle/>
          <a:p>
            <a:r>
              <a:rPr lang="en-US" b="1" dirty="0">
                <a:solidFill>
                  <a:srgbClr val="002060"/>
                </a:solidFill>
                <a:latin typeface="Gadugi" panose="020B0502040204020203" pitchFamily="34" charset="0"/>
                <a:ea typeface="Gadugi" panose="020B0502040204020203" pitchFamily="34" charset="0"/>
              </a:rPr>
              <a:t>Flight Number vs. Orbit type</a:t>
            </a:r>
            <a:endParaRPr lang="en-IN" b="1" dirty="0">
              <a:solidFill>
                <a:srgbClr val="002060"/>
              </a:solidFill>
              <a:latin typeface="Gadugi" panose="020B0502040204020203" pitchFamily="34" charset="0"/>
              <a:ea typeface="Gadugi" panose="020B0502040204020203" pitchFamily="34" charset="0"/>
            </a:endParaRPr>
          </a:p>
        </p:txBody>
      </p:sp>
      <p:sp>
        <p:nvSpPr>
          <p:cNvPr id="4" name="object 7">
            <a:extLst>
              <a:ext uri="{FF2B5EF4-FFF2-40B4-BE49-F238E27FC236}">
                <a16:creationId xmlns:a16="http://schemas.microsoft.com/office/drawing/2014/main" id="{C5DE7A54-C731-0DF4-3A9B-D0F2BF0EC8DB}"/>
              </a:ext>
            </a:extLst>
          </p:cNvPr>
          <p:cNvSpPr/>
          <p:nvPr/>
        </p:nvSpPr>
        <p:spPr>
          <a:xfrm>
            <a:off x="45719" y="1644395"/>
            <a:ext cx="12094464" cy="2375916"/>
          </a:xfrm>
          <a:prstGeom prst="rect">
            <a:avLst/>
          </a:prstGeom>
          <a:blipFill>
            <a:blip r:embed="rId3" cstate="print"/>
            <a:stretch>
              <a:fillRect/>
            </a:stretch>
          </a:blipFill>
          <a:ln>
            <a:solidFill>
              <a:schemeClr val="tx1"/>
            </a:solidFill>
          </a:ln>
        </p:spPr>
        <p:txBody>
          <a:bodyPr wrap="square" lIns="0" tIns="0" rIns="0" bIns="0" rtlCol="0"/>
          <a:lstStyle/>
          <a:p>
            <a:endParaRPr>
              <a:solidFill>
                <a:srgbClr val="002060"/>
              </a:solidFill>
              <a:latin typeface="Gadugi" panose="020B0502040204020203" pitchFamily="34" charset="0"/>
              <a:ea typeface="Gadugi" panose="020B0502040204020203" pitchFamily="34" charset="0"/>
            </a:endParaRPr>
          </a:p>
        </p:txBody>
      </p:sp>
      <p:sp>
        <p:nvSpPr>
          <p:cNvPr id="5" name="object 6">
            <a:extLst>
              <a:ext uri="{FF2B5EF4-FFF2-40B4-BE49-F238E27FC236}">
                <a16:creationId xmlns:a16="http://schemas.microsoft.com/office/drawing/2014/main" id="{06111338-2C7E-2CC6-4796-747E7081587A}"/>
              </a:ext>
            </a:extLst>
          </p:cNvPr>
          <p:cNvSpPr txBox="1"/>
          <p:nvPr/>
        </p:nvSpPr>
        <p:spPr>
          <a:xfrm>
            <a:off x="838200" y="4747635"/>
            <a:ext cx="8640445" cy="1129540"/>
          </a:xfrm>
          <a:prstGeom prst="rect">
            <a:avLst/>
          </a:prstGeom>
        </p:spPr>
        <p:txBody>
          <a:bodyPr vert="horz" wrap="square" lIns="0" tIns="12700" rIns="0" bIns="0" rtlCol="0">
            <a:spAutoFit/>
          </a:bodyPr>
          <a:lstStyle/>
          <a:p>
            <a:pPr marL="298450" marR="3951604" indent="-285750">
              <a:lnSpc>
                <a:spcPct val="121200"/>
              </a:lnSpc>
              <a:spcBef>
                <a:spcPts val="100"/>
              </a:spcBef>
              <a:buFont typeface="Arial" panose="020B0604020202020204" pitchFamily="34" charset="0"/>
              <a:buChar char="•"/>
            </a:pPr>
            <a:r>
              <a:rPr sz="1400" spc="-15" dirty="0">
                <a:solidFill>
                  <a:srgbClr val="002060"/>
                </a:solidFill>
                <a:latin typeface="Gadugi" panose="020B0502040204020203" pitchFamily="34" charset="0"/>
                <a:ea typeface="Gadugi" panose="020B0502040204020203" pitchFamily="34" charset="0"/>
                <a:cs typeface="Carlito"/>
              </a:rPr>
              <a:t>Launch Orbit </a:t>
            </a:r>
            <a:r>
              <a:rPr sz="1400" spc="-25" dirty="0">
                <a:solidFill>
                  <a:srgbClr val="002060"/>
                </a:solidFill>
                <a:latin typeface="Gadugi" panose="020B0502040204020203" pitchFamily="34" charset="0"/>
                <a:ea typeface="Gadugi" panose="020B0502040204020203" pitchFamily="34" charset="0"/>
                <a:cs typeface="Carlito"/>
              </a:rPr>
              <a:t>preferences </a:t>
            </a:r>
            <a:r>
              <a:rPr sz="1400" spc="-5" dirty="0">
                <a:solidFill>
                  <a:srgbClr val="002060"/>
                </a:solidFill>
                <a:latin typeface="Gadugi" panose="020B0502040204020203" pitchFamily="34" charset="0"/>
                <a:ea typeface="Gadugi" panose="020B0502040204020203" pitchFamily="34" charset="0"/>
                <a:cs typeface="Carlito"/>
              </a:rPr>
              <a:t>changed </a:t>
            </a:r>
            <a:r>
              <a:rPr sz="1400" spc="-20" dirty="0">
                <a:solidFill>
                  <a:srgbClr val="002060"/>
                </a:solidFill>
                <a:latin typeface="Gadugi" panose="020B0502040204020203" pitchFamily="34" charset="0"/>
                <a:ea typeface="Gadugi" panose="020B0502040204020203" pitchFamily="34" charset="0"/>
                <a:cs typeface="Carlito"/>
              </a:rPr>
              <a:t>over </a:t>
            </a:r>
            <a:r>
              <a:rPr sz="1400" spc="-10" dirty="0">
                <a:solidFill>
                  <a:srgbClr val="002060"/>
                </a:solidFill>
                <a:latin typeface="Gadugi" panose="020B0502040204020203" pitchFamily="34" charset="0"/>
                <a:ea typeface="Gadugi" panose="020B0502040204020203" pitchFamily="34" charset="0"/>
                <a:cs typeface="Carlito"/>
              </a:rPr>
              <a:t>Flight </a:t>
            </a:r>
            <a:r>
              <a:rPr sz="1400" spc="-50" dirty="0">
                <a:solidFill>
                  <a:srgbClr val="002060"/>
                </a:solidFill>
                <a:latin typeface="Gadugi" panose="020B0502040204020203" pitchFamily="34" charset="0"/>
                <a:ea typeface="Gadugi" panose="020B0502040204020203" pitchFamily="34" charset="0"/>
                <a:cs typeface="Carlito"/>
              </a:rPr>
              <a:t>Number.</a:t>
            </a:r>
            <a:endParaRPr lang="en-US" sz="1400" spc="-50" dirty="0">
              <a:solidFill>
                <a:srgbClr val="002060"/>
              </a:solidFill>
              <a:latin typeface="Gadugi" panose="020B0502040204020203" pitchFamily="34" charset="0"/>
              <a:ea typeface="Gadugi" panose="020B0502040204020203" pitchFamily="34" charset="0"/>
              <a:cs typeface="Carlito"/>
            </a:endParaRPr>
          </a:p>
          <a:p>
            <a:pPr marL="298450" marR="3951604" indent="-285750">
              <a:lnSpc>
                <a:spcPct val="121200"/>
              </a:lnSpc>
              <a:spcBef>
                <a:spcPts val="100"/>
              </a:spcBef>
              <a:buFont typeface="Arial" panose="020B0604020202020204" pitchFamily="34" charset="0"/>
              <a:buChar char="•"/>
            </a:pPr>
            <a:r>
              <a:rPr sz="1400" spc="-15" dirty="0">
                <a:solidFill>
                  <a:srgbClr val="002060"/>
                </a:solidFill>
                <a:latin typeface="Gadugi" panose="020B0502040204020203" pitchFamily="34" charset="0"/>
                <a:ea typeface="Gadugi" panose="020B0502040204020203" pitchFamily="34" charset="0"/>
                <a:cs typeface="Carlito"/>
              </a:rPr>
              <a:t>Launch </a:t>
            </a:r>
            <a:r>
              <a:rPr sz="1400" spc="-25" dirty="0">
                <a:solidFill>
                  <a:srgbClr val="002060"/>
                </a:solidFill>
                <a:latin typeface="Gadugi" panose="020B0502040204020203" pitchFamily="34" charset="0"/>
                <a:ea typeface="Gadugi" panose="020B0502040204020203" pitchFamily="34" charset="0"/>
                <a:cs typeface="Carlito"/>
              </a:rPr>
              <a:t>Outcome </a:t>
            </a:r>
            <a:r>
              <a:rPr sz="1400" spc="-15" dirty="0">
                <a:solidFill>
                  <a:srgbClr val="002060"/>
                </a:solidFill>
                <a:latin typeface="Gadugi" panose="020B0502040204020203" pitchFamily="34" charset="0"/>
                <a:ea typeface="Gadugi" panose="020B0502040204020203" pitchFamily="34" charset="0"/>
                <a:cs typeface="Carlito"/>
              </a:rPr>
              <a:t>seems to </a:t>
            </a:r>
            <a:r>
              <a:rPr sz="1400" spc="-25" dirty="0">
                <a:solidFill>
                  <a:srgbClr val="002060"/>
                </a:solidFill>
                <a:latin typeface="Gadugi" panose="020B0502040204020203" pitchFamily="34" charset="0"/>
                <a:ea typeface="Gadugi" panose="020B0502040204020203" pitchFamily="34" charset="0"/>
                <a:cs typeface="Carlito"/>
              </a:rPr>
              <a:t>correlate </a:t>
            </a:r>
            <a:r>
              <a:rPr sz="1400" spc="-5" dirty="0">
                <a:solidFill>
                  <a:srgbClr val="002060"/>
                </a:solidFill>
                <a:latin typeface="Gadugi" panose="020B0502040204020203" pitchFamily="34" charset="0"/>
                <a:ea typeface="Gadugi" panose="020B0502040204020203" pitchFamily="34" charset="0"/>
                <a:cs typeface="Carlito"/>
              </a:rPr>
              <a:t>with this</a:t>
            </a:r>
            <a:r>
              <a:rPr sz="1400" spc="120" dirty="0">
                <a:solidFill>
                  <a:srgbClr val="002060"/>
                </a:solidFill>
                <a:latin typeface="Gadugi" panose="020B0502040204020203" pitchFamily="34" charset="0"/>
                <a:ea typeface="Gadugi" panose="020B0502040204020203" pitchFamily="34" charset="0"/>
                <a:cs typeface="Carlito"/>
              </a:rPr>
              <a:t> </a:t>
            </a:r>
            <a:r>
              <a:rPr sz="1400" spc="-25" dirty="0">
                <a:solidFill>
                  <a:srgbClr val="002060"/>
                </a:solidFill>
                <a:latin typeface="Gadugi" panose="020B0502040204020203" pitchFamily="34" charset="0"/>
                <a:ea typeface="Gadugi" panose="020B0502040204020203" pitchFamily="34" charset="0"/>
                <a:cs typeface="Carlito"/>
              </a:rPr>
              <a:t>preference.</a:t>
            </a:r>
            <a:endParaRPr sz="1400" dirty="0">
              <a:solidFill>
                <a:srgbClr val="002060"/>
              </a:solidFill>
              <a:latin typeface="Gadugi" panose="020B0502040204020203" pitchFamily="34" charset="0"/>
              <a:ea typeface="Gadugi" panose="020B0502040204020203" pitchFamily="34" charset="0"/>
              <a:cs typeface="Carlito"/>
            </a:endParaRPr>
          </a:p>
          <a:p>
            <a:pPr marL="298450" marR="5080" indent="-285750">
              <a:lnSpc>
                <a:spcPts val="2330"/>
              </a:lnSpc>
              <a:spcBef>
                <a:spcPts val="135"/>
              </a:spcBef>
              <a:buFont typeface="Arial" panose="020B0604020202020204" pitchFamily="34" charset="0"/>
              <a:buChar char="•"/>
            </a:pPr>
            <a:r>
              <a:rPr sz="1400" spc="-15" dirty="0">
                <a:solidFill>
                  <a:srgbClr val="002060"/>
                </a:solidFill>
                <a:latin typeface="Gadugi" panose="020B0502040204020203" pitchFamily="34" charset="0"/>
                <a:ea typeface="Gadugi" panose="020B0502040204020203" pitchFamily="34" charset="0"/>
                <a:cs typeface="Carlito"/>
              </a:rPr>
              <a:t>SpaceX </a:t>
            </a:r>
            <a:r>
              <a:rPr sz="1400" spc="-20" dirty="0">
                <a:solidFill>
                  <a:srgbClr val="002060"/>
                </a:solidFill>
                <a:latin typeface="Gadugi" panose="020B0502040204020203" pitchFamily="34" charset="0"/>
                <a:ea typeface="Gadugi" panose="020B0502040204020203" pitchFamily="34" charset="0"/>
                <a:cs typeface="Carlito"/>
              </a:rPr>
              <a:t>started </a:t>
            </a:r>
            <a:r>
              <a:rPr sz="1400" spc="-5" dirty="0">
                <a:solidFill>
                  <a:srgbClr val="002060"/>
                </a:solidFill>
                <a:latin typeface="Gadugi" panose="020B0502040204020203" pitchFamily="34" charset="0"/>
                <a:ea typeface="Gadugi" panose="020B0502040204020203" pitchFamily="34" charset="0"/>
                <a:cs typeface="Carlito"/>
              </a:rPr>
              <a:t>with </a:t>
            </a:r>
            <a:r>
              <a:rPr sz="1400" spc="-25" dirty="0">
                <a:solidFill>
                  <a:srgbClr val="002060"/>
                </a:solidFill>
                <a:latin typeface="Gadugi" panose="020B0502040204020203" pitchFamily="34" charset="0"/>
                <a:ea typeface="Gadugi" panose="020B0502040204020203" pitchFamily="34" charset="0"/>
                <a:cs typeface="Carlito"/>
              </a:rPr>
              <a:t>LEO </a:t>
            </a:r>
            <a:r>
              <a:rPr sz="1400" spc="-5" dirty="0">
                <a:solidFill>
                  <a:srgbClr val="002060"/>
                </a:solidFill>
                <a:latin typeface="Gadugi" panose="020B0502040204020203" pitchFamily="34" charset="0"/>
                <a:ea typeface="Gadugi" panose="020B0502040204020203" pitchFamily="34" charset="0"/>
                <a:cs typeface="Carlito"/>
              </a:rPr>
              <a:t>orbits which </a:t>
            </a:r>
            <a:r>
              <a:rPr sz="1400" spc="-20" dirty="0">
                <a:solidFill>
                  <a:srgbClr val="002060"/>
                </a:solidFill>
                <a:latin typeface="Gadugi" panose="020B0502040204020203" pitchFamily="34" charset="0"/>
                <a:ea typeface="Gadugi" panose="020B0502040204020203" pitchFamily="34" charset="0"/>
                <a:cs typeface="Carlito"/>
              </a:rPr>
              <a:t>saw </a:t>
            </a:r>
            <a:r>
              <a:rPr sz="1400" spc="-25" dirty="0">
                <a:solidFill>
                  <a:srgbClr val="002060"/>
                </a:solidFill>
                <a:latin typeface="Gadugi" panose="020B0502040204020203" pitchFamily="34" charset="0"/>
                <a:ea typeface="Gadugi" panose="020B0502040204020203" pitchFamily="34" charset="0"/>
                <a:cs typeface="Carlito"/>
              </a:rPr>
              <a:t>moderate </a:t>
            </a:r>
            <a:r>
              <a:rPr sz="1400" spc="-15" dirty="0">
                <a:solidFill>
                  <a:srgbClr val="002060"/>
                </a:solidFill>
                <a:latin typeface="Gadugi" panose="020B0502040204020203" pitchFamily="34" charset="0"/>
                <a:ea typeface="Gadugi" panose="020B0502040204020203" pitchFamily="34" charset="0"/>
                <a:cs typeface="Carlito"/>
              </a:rPr>
              <a:t>success </a:t>
            </a:r>
            <a:r>
              <a:rPr sz="1400" spc="-25" dirty="0">
                <a:solidFill>
                  <a:srgbClr val="002060"/>
                </a:solidFill>
                <a:latin typeface="Gadugi" panose="020B0502040204020203" pitchFamily="34" charset="0"/>
                <a:ea typeface="Gadugi" panose="020B0502040204020203" pitchFamily="34" charset="0"/>
                <a:cs typeface="Carlito"/>
              </a:rPr>
              <a:t>LEO </a:t>
            </a:r>
            <a:r>
              <a:rPr sz="1400" spc="-5" dirty="0">
                <a:solidFill>
                  <a:srgbClr val="002060"/>
                </a:solidFill>
                <a:latin typeface="Gadugi" panose="020B0502040204020203" pitchFamily="34" charset="0"/>
                <a:ea typeface="Gadugi" panose="020B0502040204020203" pitchFamily="34" charset="0"/>
                <a:cs typeface="Carlito"/>
              </a:rPr>
              <a:t>and </a:t>
            </a:r>
            <a:r>
              <a:rPr sz="1400" spc="-25" dirty="0">
                <a:solidFill>
                  <a:srgbClr val="002060"/>
                </a:solidFill>
                <a:latin typeface="Gadugi" panose="020B0502040204020203" pitchFamily="34" charset="0"/>
                <a:ea typeface="Gadugi" panose="020B0502040204020203" pitchFamily="34" charset="0"/>
                <a:cs typeface="Carlito"/>
              </a:rPr>
              <a:t>returned </a:t>
            </a:r>
            <a:r>
              <a:rPr sz="1400" spc="-15" dirty="0">
                <a:solidFill>
                  <a:srgbClr val="002060"/>
                </a:solidFill>
                <a:latin typeface="Gadugi" panose="020B0502040204020203" pitchFamily="34" charset="0"/>
                <a:ea typeface="Gadugi" panose="020B0502040204020203" pitchFamily="34" charset="0"/>
                <a:cs typeface="Carlito"/>
              </a:rPr>
              <a:t>to </a:t>
            </a:r>
            <a:r>
              <a:rPr sz="1400" spc="-25" dirty="0">
                <a:solidFill>
                  <a:srgbClr val="002060"/>
                </a:solidFill>
                <a:latin typeface="Gadugi" panose="020B0502040204020203" pitchFamily="34" charset="0"/>
                <a:ea typeface="Gadugi" panose="020B0502040204020203" pitchFamily="34" charset="0"/>
                <a:cs typeface="Carlito"/>
              </a:rPr>
              <a:t>VLEO </a:t>
            </a:r>
            <a:r>
              <a:rPr sz="1400" dirty="0">
                <a:solidFill>
                  <a:srgbClr val="002060"/>
                </a:solidFill>
                <a:latin typeface="Gadugi" panose="020B0502040204020203" pitchFamily="34" charset="0"/>
                <a:ea typeface="Gadugi" panose="020B0502040204020203" pitchFamily="34" charset="0"/>
                <a:cs typeface="Carlito"/>
              </a:rPr>
              <a:t>in </a:t>
            </a:r>
            <a:r>
              <a:rPr sz="1400" spc="-25" dirty="0">
                <a:solidFill>
                  <a:srgbClr val="002060"/>
                </a:solidFill>
                <a:latin typeface="Gadugi" panose="020B0502040204020203" pitchFamily="34" charset="0"/>
                <a:ea typeface="Gadugi" panose="020B0502040204020203" pitchFamily="34" charset="0"/>
                <a:cs typeface="Carlito"/>
              </a:rPr>
              <a:t>recent </a:t>
            </a:r>
            <a:r>
              <a:rPr sz="1400" spc="-5" dirty="0">
                <a:solidFill>
                  <a:srgbClr val="002060"/>
                </a:solidFill>
                <a:latin typeface="Gadugi" panose="020B0502040204020203" pitchFamily="34" charset="0"/>
                <a:ea typeface="Gadugi" panose="020B0502040204020203" pitchFamily="34" charset="0"/>
                <a:cs typeface="Carlito"/>
              </a:rPr>
              <a:t>launches</a:t>
            </a:r>
            <a:endParaRPr lang="en-US" sz="1400" spc="-5" dirty="0">
              <a:solidFill>
                <a:srgbClr val="002060"/>
              </a:solidFill>
              <a:latin typeface="Gadugi" panose="020B0502040204020203" pitchFamily="34" charset="0"/>
              <a:ea typeface="Gadugi" panose="020B0502040204020203" pitchFamily="34" charset="0"/>
              <a:cs typeface="Carlito"/>
            </a:endParaRPr>
          </a:p>
          <a:p>
            <a:pPr marL="298450" marR="5080" indent="-285750">
              <a:lnSpc>
                <a:spcPts val="2330"/>
              </a:lnSpc>
              <a:spcBef>
                <a:spcPts val="135"/>
              </a:spcBef>
              <a:buFont typeface="Arial" panose="020B0604020202020204" pitchFamily="34" charset="0"/>
              <a:buChar char="•"/>
            </a:pPr>
            <a:r>
              <a:rPr sz="1400" spc="-15" dirty="0">
                <a:solidFill>
                  <a:srgbClr val="002060"/>
                </a:solidFill>
                <a:latin typeface="Gadugi" panose="020B0502040204020203" pitchFamily="34" charset="0"/>
                <a:ea typeface="Gadugi" panose="020B0502040204020203" pitchFamily="34" charset="0"/>
                <a:cs typeface="Carlito"/>
              </a:rPr>
              <a:t>SpaceX </a:t>
            </a:r>
            <a:r>
              <a:rPr sz="1400" spc="-20" dirty="0">
                <a:solidFill>
                  <a:srgbClr val="002060"/>
                </a:solidFill>
                <a:latin typeface="Gadugi" panose="020B0502040204020203" pitchFamily="34" charset="0"/>
                <a:ea typeface="Gadugi" panose="020B0502040204020203" pitchFamily="34" charset="0"/>
                <a:cs typeface="Carlito"/>
              </a:rPr>
              <a:t>appears </a:t>
            </a:r>
            <a:r>
              <a:rPr sz="1400" spc="-15" dirty="0">
                <a:solidFill>
                  <a:srgbClr val="002060"/>
                </a:solidFill>
                <a:latin typeface="Gadugi" panose="020B0502040204020203" pitchFamily="34" charset="0"/>
                <a:ea typeface="Gadugi" panose="020B0502040204020203" pitchFamily="34" charset="0"/>
                <a:cs typeface="Carlito"/>
              </a:rPr>
              <a:t>to </a:t>
            </a:r>
            <a:r>
              <a:rPr sz="1400" spc="-25" dirty="0">
                <a:solidFill>
                  <a:srgbClr val="002060"/>
                </a:solidFill>
                <a:latin typeface="Gadugi" panose="020B0502040204020203" pitchFamily="34" charset="0"/>
                <a:ea typeface="Gadugi" panose="020B0502040204020203" pitchFamily="34" charset="0"/>
                <a:cs typeface="Carlito"/>
              </a:rPr>
              <a:t>perform better </a:t>
            </a:r>
            <a:r>
              <a:rPr sz="1400" dirty="0">
                <a:solidFill>
                  <a:srgbClr val="002060"/>
                </a:solidFill>
                <a:latin typeface="Gadugi" panose="020B0502040204020203" pitchFamily="34" charset="0"/>
                <a:ea typeface="Gadugi" panose="020B0502040204020203" pitchFamily="34" charset="0"/>
                <a:cs typeface="Carlito"/>
              </a:rPr>
              <a:t>in </a:t>
            </a:r>
            <a:r>
              <a:rPr sz="1400" spc="-20" dirty="0">
                <a:solidFill>
                  <a:srgbClr val="002060"/>
                </a:solidFill>
                <a:latin typeface="Gadugi" panose="020B0502040204020203" pitchFamily="34" charset="0"/>
                <a:ea typeface="Gadugi" panose="020B0502040204020203" pitchFamily="34" charset="0"/>
                <a:cs typeface="Carlito"/>
              </a:rPr>
              <a:t>lower </a:t>
            </a:r>
            <a:r>
              <a:rPr sz="1400" spc="-5" dirty="0">
                <a:solidFill>
                  <a:srgbClr val="002060"/>
                </a:solidFill>
                <a:latin typeface="Gadugi" panose="020B0502040204020203" pitchFamily="34" charset="0"/>
                <a:ea typeface="Gadugi" panose="020B0502040204020203" pitchFamily="34" charset="0"/>
                <a:cs typeface="Carlito"/>
              </a:rPr>
              <a:t>orbits or </a:t>
            </a:r>
            <a:r>
              <a:rPr sz="1400" spc="-20" dirty="0">
                <a:solidFill>
                  <a:srgbClr val="002060"/>
                </a:solidFill>
                <a:latin typeface="Gadugi" panose="020B0502040204020203" pitchFamily="34" charset="0"/>
                <a:ea typeface="Gadugi" panose="020B0502040204020203" pitchFamily="34" charset="0"/>
                <a:cs typeface="Carlito"/>
              </a:rPr>
              <a:t>Sun-synchronous</a:t>
            </a:r>
            <a:r>
              <a:rPr sz="1400" spc="275"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orbits</a:t>
            </a:r>
            <a:endParaRPr sz="1400" dirty="0">
              <a:solidFill>
                <a:srgbClr val="002060"/>
              </a:solidFill>
              <a:latin typeface="Gadugi" panose="020B0502040204020203" pitchFamily="34" charset="0"/>
              <a:ea typeface="Gadugi" panose="020B0502040204020203" pitchFamily="34" charset="0"/>
              <a:cs typeface="Carlito"/>
            </a:endParaRPr>
          </a:p>
        </p:txBody>
      </p:sp>
      <p:sp>
        <p:nvSpPr>
          <p:cNvPr id="6" name="object 8">
            <a:extLst>
              <a:ext uri="{FF2B5EF4-FFF2-40B4-BE49-F238E27FC236}">
                <a16:creationId xmlns:a16="http://schemas.microsoft.com/office/drawing/2014/main" id="{E239607D-0EDA-2304-EF3D-819C36D0B949}"/>
              </a:ext>
            </a:extLst>
          </p:cNvPr>
          <p:cNvSpPr txBox="1"/>
          <p:nvPr/>
        </p:nvSpPr>
        <p:spPr>
          <a:xfrm>
            <a:off x="838200" y="4156347"/>
            <a:ext cx="5862320" cy="227626"/>
          </a:xfrm>
          <a:prstGeom prst="rect">
            <a:avLst/>
          </a:prstGeom>
        </p:spPr>
        <p:txBody>
          <a:bodyPr vert="horz" wrap="square" lIns="0" tIns="12065" rIns="0" bIns="0" rtlCol="0">
            <a:spAutoFit/>
          </a:bodyPr>
          <a:lstStyle/>
          <a:p>
            <a:pPr marL="12700">
              <a:lnSpc>
                <a:spcPct val="100000"/>
              </a:lnSpc>
              <a:spcBef>
                <a:spcPts val="95"/>
              </a:spcBef>
            </a:pPr>
            <a:r>
              <a:rPr sz="1400" spc="-20" dirty="0">
                <a:solidFill>
                  <a:srgbClr val="002060"/>
                </a:solidFill>
                <a:latin typeface="Gadugi" panose="020B0502040204020203" pitchFamily="34" charset="0"/>
                <a:ea typeface="Gadugi" panose="020B0502040204020203" pitchFamily="34" charset="0"/>
                <a:cs typeface="Carlito"/>
              </a:rPr>
              <a:t>Green indicates successful </a:t>
            </a:r>
            <a:r>
              <a:rPr sz="1400" spc="-10" dirty="0">
                <a:solidFill>
                  <a:srgbClr val="002060"/>
                </a:solidFill>
                <a:latin typeface="Gadugi" panose="020B0502040204020203" pitchFamily="34" charset="0"/>
                <a:ea typeface="Gadugi" panose="020B0502040204020203" pitchFamily="34" charset="0"/>
                <a:cs typeface="Carlito"/>
              </a:rPr>
              <a:t>launch; </a:t>
            </a:r>
            <a:r>
              <a:rPr sz="1400" spc="-15" dirty="0">
                <a:solidFill>
                  <a:srgbClr val="002060"/>
                </a:solidFill>
                <a:latin typeface="Gadugi" panose="020B0502040204020203" pitchFamily="34" charset="0"/>
                <a:ea typeface="Gadugi" panose="020B0502040204020203" pitchFamily="34" charset="0"/>
                <a:cs typeface="Carlito"/>
              </a:rPr>
              <a:t>Purple </a:t>
            </a:r>
            <a:r>
              <a:rPr sz="1400" spc="-20" dirty="0">
                <a:solidFill>
                  <a:srgbClr val="002060"/>
                </a:solidFill>
                <a:latin typeface="Gadugi" panose="020B0502040204020203" pitchFamily="34" charset="0"/>
                <a:ea typeface="Gadugi" panose="020B0502040204020203" pitchFamily="34" charset="0"/>
                <a:cs typeface="Carlito"/>
              </a:rPr>
              <a:t>indicates unsuccessful</a:t>
            </a:r>
            <a:r>
              <a:rPr sz="1400" spc="185" dirty="0">
                <a:solidFill>
                  <a:srgbClr val="002060"/>
                </a:solidFill>
                <a:latin typeface="Gadugi" panose="020B0502040204020203" pitchFamily="34" charset="0"/>
                <a:ea typeface="Gadugi" panose="020B0502040204020203" pitchFamily="34" charset="0"/>
                <a:cs typeface="Carlito"/>
              </a:rPr>
              <a:t> </a:t>
            </a:r>
            <a:r>
              <a:rPr sz="1400" spc="-10" dirty="0">
                <a:solidFill>
                  <a:srgbClr val="002060"/>
                </a:solidFill>
                <a:latin typeface="Gadugi" panose="020B0502040204020203" pitchFamily="34" charset="0"/>
                <a:ea typeface="Gadugi" panose="020B0502040204020203" pitchFamily="34" charset="0"/>
                <a:cs typeface="Carlito"/>
              </a:rPr>
              <a:t>launch.</a:t>
            </a:r>
            <a:endParaRPr sz="1400" dirty="0">
              <a:solidFill>
                <a:srgbClr val="002060"/>
              </a:solidFill>
              <a:latin typeface="Gadugi" panose="020B0502040204020203" pitchFamily="34" charset="0"/>
              <a:ea typeface="Gadugi" panose="020B0502040204020203" pitchFamily="34" charset="0"/>
              <a:cs typeface="Carlito"/>
            </a:endParaRPr>
          </a:p>
        </p:txBody>
      </p:sp>
      <p:sp>
        <p:nvSpPr>
          <p:cNvPr id="7" name="object 9">
            <a:extLst>
              <a:ext uri="{FF2B5EF4-FFF2-40B4-BE49-F238E27FC236}">
                <a16:creationId xmlns:a16="http://schemas.microsoft.com/office/drawing/2014/main" id="{D2E4017D-FC1E-554A-43D2-7F5C9C3ACDAA}"/>
              </a:ext>
            </a:extLst>
          </p:cNvPr>
          <p:cNvSpPr txBox="1">
            <a:spLocks/>
          </p:cNvSpPr>
          <p:nvPr/>
        </p:nvSpPr>
        <p:spPr>
          <a:xfrm>
            <a:off x="10948416" y="6568541"/>
            <a:ext cx="213359" cy="307777"/>
          </a:xfrm>
          <a:prstGeom prst="rect">
            <a:avLst/>
          </a:prstGeom>
        </p:spPr>
        <p:txBody>
          <a:bodyPr vert="horz"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solidFill>
                  <a:srgbClr val="002060"/>
                </a:solidFill>
                <a:latin typeface="Gadugi" panose="020B0502040204020203" pitchFamily="34" charset="0"/>
                <a:ea typeface="Gadugi" panose="020B0502040204020203" pitchFamily="34" charset="0"/>
              </a:rPr>
              <a:pPr marL="38100">
                <a:lnSpc>
                  <a:spcPts val="1100"/>
                </a:lnSpc>
              </a:pPr>
              <a:t>19</a:t>
            </a:fld>
            <a:endParaRPr lang="en-IN" dirty="0">
              <a:solidFill>
                <a:srgbClr val="002060"/>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953450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A96B62-A2C0-CBCB-8CD6-9D3A6AB5D5BB}"/>
              </a:ext>
            </a:extLst>
          </p:cNvPr>
          <p:cNvPicPr>
            <a:picLocks noChangeAspect="1"/>
          </p:cNvPicPr>
          <p:nvPr/>
        </p:nvPicPr>
        <p:blipFill>
          <a:blip r:embed="rId2"/>
          <a:stretch>
            <a:fillRect/>
          </a:stretch>
        </p:blipFill>
        <p:spPr>
          <a:xfrm>
            <a:off x="32004" y="382559"/>
            <a:ext cx="12127992" cy="1145834"/>
          </a:xfrm>
          <a:prstGeom prst="rect">
            <a:avLst/>
          </a:prstGeom>
        </p:spPr>
      </p:pic>
      <p:sp>
        <p:nvSpPr>
          <p:cNvPr id="5" name="object 4">
            <a:extLst>
              <a:ext uri="{FF2B5EF4-FFF2-40B4-BE49-F238E27FC236}">
                <a16:creationId xmlns:a16="http://schemas.microsoft.com/office/drawing/2014/main" id="{DFFE32CD-E680-ED58-32D0-938B675C8F0D}"/>
              </a:ext>
            </a:extLst>
          </p:cNvPr>
          <p:cNvSpPr txBox="1"/>
          <p:nvPr/>
        </p:nvSpPr>
        <p:spPr>
          <a:xfrm>
            <a:off x="1195196" y="1921535"/>
            <a:ext cx="2814320" cy="2569845"/>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spc="-30" dirty="0">
                <a:solidFill>
                  <a:srgbClr val="002060"/>
                </a:solidFill>
                <a:latin typeface="Carlito"/>
                <a:cs typeface="Carlito"/>
              </a:rPr>
              <a:t>Executive </a:t>
            </a:r>
            <a:r>
              <a:rPr sz="2200" spc="-15" dirty="0">
                <a:solidFill>
                  <a:srgbClr val="002060"/>
                </a:solidFill>
                <a:latin typeface="Carlito"/>
                <a:cs typeface="Carlito"/>
              </a:rPr>
              <a:t>Summary</a:t>
            </a:r>
            <a:r>
              <a:rPr sz="2200" spc="-10" dirty="0">
                <a:solidFill>
                  <a:srgbClr val="002060"/>
                </a:solidFill>
                <a:latin typeface="Carlito"/>
                <a:cs typeface="Carlito"/>
              </a:rPr>
              <a:t> </a:t>
            </a:r>
            <a:r>
              <a:rPr sz="2200" spc="-15" dirty="0">
                <a:solidFill>
                  <a:srgbClr val="002060"/>
                </a:solidFill>
                <a:latin typeface="Carlito"/>
                <a:cs typeface="Carlito"/>
              </a:rPr>
              <a:t>(3)</a:t>
            </a:r>
            <a:endParaRPr sz="2200" dirty="0">
              <a:solidFill>
                <a:srgbClr val="002060"/>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25" dirty="0">
                <a:solidFill>
                  <a:srgbClr val="002060"/>
                </a:solidFill>
                <a:latin typeface="Carlito"/>
                <a:cs typeface="Carlito"/>
              </a:rPr>
              <a:t>Introduction</a:t>
            </a:r>
            <a:r>
              <a:rPr sz="2200" spc="-40" dirty="0">
                <a:solidFill>
                  <a:srgbClr val="002060"/>
                </a:solidFill>
                <a:latin typeface="Carlito"/>
                <a:cs typeface="Carlito"/>
              </a:rPr>
              <a:t> </a:t>
            </a:r>
            <a:r>
              <a:rPr sz="2200" spc="-10" dirty="0">
                <a:solidFill>
                  <a:srgbClr val="002060"/>
                </a:solidFill>
                <a:latin typeface="Carlito"/>
                <a:cs typeface="Carlito"/>
              </a:rPr>
              <a:t>(4)</a:t>
            </a:r>
            <a:endParaRPr sz="2200" dirty="0">
              <a:solidFill>
                <a:srgbClr val="002060"/>
              </a:solidFill>
              <a:latin typeface="Carlito"/>
              <a:cs typeface="Carlito"/>
            </a:endParaRPr>
          </a:p>
          <a:p>
            <a:pPr marL="241300" indent="-228600">
              <a:lnSpc>
                <a:spcPct val="100000"/>
              </a:lnSpc>
              <a:spcBef>
                <a:spcPts val="700"/>
              </a:spcBef>
              <a:buFont typeface="Arial"/>
              <a:buChar char="•"/>
              <a:tabLst>
                <a:tab pos="240665" algn="l"/>
                <a:tab pos="241300" algn="l"/>
              </a:tabLst>
            </a:pPr>
            <a:r>
              <a:rPr sz="2200" spc="-5" dirty="0">
                <a:solidFill>
                  <a:srgbClr val="002060"/>
                </a:solidFill>
                <a:latin typeface="Carlito"/>
                <a:cs typeface="Carlito"/>
              </a:rPr>
              <a:t>Methodology</a:t>
            </a:r>
            <a:r>
              <a:rPr sz="2200" spc="-60" dirty="0">
                <a:solidFill>
                  <a:srgbClr val="002060"/>
                </a:solidFill>
                <a:latin typeface="Carlito"/>
                <a:cs typeface="Carlito"/>
              </a:rPr>
              <a:t> </a:t>
            </a:r>
            <a:r>
              <a:rPr sz="2200" spc="-15" dirty="0">
                <a:solidFill>
                  <a:srgbClr val="002060"/>
                </a:solidFill>
                <a:latin typeface="Carlito"/>
                <a:cs typeface="Carlito"/>
              </a:rPr>
              <a:t>(6)</a:t>
            </a:r>
            <a:endParaRPr sz="2200" dirty="0">
              <a:solidFill>
                <a:srgbClr val="002060"/>
              </a:solidFill>
              <a:latin typeface="Carlito"/>
              <a:cs typeface="Carlito"/>
            </a:endParaRPr>
          </a:p>
          <a:p>
            <a:pPr marL="241300" indent="-228600">
              <a:lnSpc>
                <a:spcPct val="100000"/>
              </a:lnSpc>
              <a:spcBef>
                <a:spcPts val="710"/>
              </a:spcBef>
              <a:buFont typeface="Arial"/>
              <a:buChar char="•"/>
              <a:tabLst>
                <a:tab pos="240665" algn="l"/>
                <a:tab pos="241300" algn="l"/>
              </a:tabLst>
            </a:pPr>
            <a:r>
              <a:rPr sz="2200" spc="-25" dirty="0">
                <a:solidFill>
                  <a:srgbClr val="002060"/>
                </a:solidFill>
                <a:latin typeface="Carlito"/>
                <a:cs typeface="Carlito"/>
              </a:rPr>
              <a:t>Results</a:t>
            </a:r>
            <a:r>
              <a:rPr sz="2200" dirty="0">
                <a:solidFill>
                  <a:srgbClr val="002060"/>
                </a:solidFill>
                <a:latin typeface="Carlito"/>
                <a:cs typeface="Carlito"/>
              </a:rPr>
              <a:t> </a:t>
            </a:r>
            <a:r>
              <a:rPr sz="2200" spc="-15" dirty="0">
                <a:solidFill>
                  <a:srgbClr val="002060"/>
                </a:solidFill>
                <a:latin typeface="Carlito"/>
                <a:cs typeface="Carlito"/>
              </a:rPr>
              <a:t>(16)</a:t>
            </a:r>
            <a:endParaRPr sz="2200" dirty="0">
              <a:solidFill>
                <a:srgbClr val="002060"/>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10" dirty="0">
                <a:solidFill>
                  <a:srgbClr val="002060"/>
                </a:solidFill>
                <a:latin typeface="Carlito"/>
                <a:cs typeface="Carlito"/>
              </a:rPr>
              <a:t>Conclusion</a:t>
            </a:r>
            <a:r>
              <a:rPr sz="2200" spc="-80" dirty="0">
                <a:solidFill>
                  <a:srgbClr val="002060"/>
                </a:solidFill>
                <a:latin typeface="Carlito"/>
                <a:cs typeface="Carlito"/>
              </a:rPr>
              <a:t> </a:t>
            </a:r>
            <a:r>
              <a:rPr sz="2200" spc="-15" dirty="0">
                <a:solidFill>
                  <a:srgbClr val="002060"/>
                </a:solidFill>
                <a:latin typeface="Carlito"/>
                <a:cs typeface="Carlito"/>
              </a:rPr>
              <a:t>(46)</a:t>
            </a:r>
            <a:endParaRPr sz="2200" dirty="0">
              <a:solidFill>
                <a:srgbClr val="002060"/>
              </a:solidFill>
              <a:latin typeface="Carlito"/>
              <a:cs typeface="Carlito"/>
            </a:endParaRPr>
          </a:p>
          <a:p>
            <a:pPr marL="241300" indent="-228600">
              <a:lnSpc>
                <a:spcPct val="100000"/>
              </a:lnSpc>
              <a:spcBef>
                <a:spcPts val="695"/>
              </a:spcBef>
              <a:buFont typeface="Arial"/>
              <a:buChar char="•"/>
              <a:tabLst>
                <a:tab pos="240665" algn="l"/>
                <a:tab pos="241300" algn="l"/>
              </a:tabLst>
            </a:pPr>
            <a:r>
              <a:rPr sz="2200" spc="-5" dirty="0">
                <a:solidFill>
                  <a:srgbClr val="002060"/>
                </a:solidFill>
                <a:latin typeface="Carlito"/>
                <a:cs typeface="Carlito"/>
              </a:rPr>
              <a:t>Appendix</a:t>
            </a:r>
            <a:r>
              <a:rPr sz="2200" spc="-90" dirty="0">
                <a:solidFill>
                  <a:srgbClr val="002060"/>
                </a:solidFill>
                <a:latin typeface="Carlito"/>
                <a:cs typeface="Carlito"/>
              </a:rPr>
              <a:t> </a:t>
            </a:r>
            <a:r>
              <a:rPr sz="2200" spc="-15" dirty="0">
                <a:solidFill>
                  <a:srgbClr val="002060"/>
                </a:solidFill>
                <a:latin typeface="Carlito"/>
                <a:cs typeface="Carlito"/>
              </a:rPr>
              <a:t>(47)</a:t>
            </a:r>
            <a:endParaRPr sz="2200" dirty="0">
              <a:solidFill>
                <a:srgbClr val="002060"/>
              </a:solidFill>
              <a:latin typeface="Carlito"/>
              <a:cs typeface="Carlito"/>
            </a:endParaRPr>
          </a:p>
        </p:txBody>
      </p:sp>
      <p:sp>
        <p:nvSpPr>
          <p:cNvPr id="6" name="TextBox 5">
            <a:extLst>
              <a:ext uri="{FF2B5EF4-FFF2-40B4-BE49-F238E27FC236}">
                <a16:creationId xmlns:a16="http://schemas.microsoft.com/office/drawing/2014/main" id="{4E59C25F-099F-A5AA-E7AD-0E6D80919086}"/>
              </a:ext>
            </a:extLst>
          </p:cNvPr>
          <p:cNvSpPr txBox="1"/>
          <p:nvPr/>
        </p:nvSpPr>
        <p:spPr>
          <a:xfrm>
            <a:off x="1195196" y="758952"/>
            <a:ext cx="6748272" cy="769441"/>
          </a:xfrm>
          <a:prstGeom prst="rect">
            <a:avLst/>
          </a:prstGeom>
          <a:noFill/>
        </p:spPr>
        <p:txBody>
          <a:bodyPr wrap="square" rtlCol="0">
            <a:spAutoFit/>
          </a:bodyPr>
          <a:lstStyle/>
          <a:p>
            <a:r>
              <a:rPr lang="en-US" sz="4400" b="1" dirty="0">
                <a:solidFill>
                  <a:srgbClr val="002060"/>
                </a:solidFill>
                <a:latin typeface="Gadugi" panose="020B0502040204020203" pitchFamily="34" charset="0"/>
                <a:ea typeface="Gadugi" panose="020B0502040204020203" pitchFamily="34" charset="0"/>
              </a:rPr>
              <a:t>Outline</a:t>
            </a:r>
            <a:endParaRPr lang="en-IN" sz="4400" b="1" dirty="0">
              <a:solidFill>
                <a:srgbClr val="002060"/>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245527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41BE6F-E6CA-7C27-B1BE-2C99B43E6D1F}"/>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CACD735B-87CA-A371-F905-0CC21A56D0CF}"/>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Payload vs. Orbit type</a:t>
            </a:r>
          </a:p>
        </p:txBody>
      </p:sp>
      <p:sp>
        <p:nvSpPr>
          <p:cNvPr id="4" name="object 7">
            <a:extLst>
              <a:ext uri="{FF2B5EF4-FFF2-40B4-BE49-F238E27FC236}">
                <a16:creationId xmlns:a16="http://schemas.microsoft.com/office/drawing/2014/main" id="{FD94EF6F-91BC-DD05-C304-865F29AB143B}"/>
              </a:ext>
            </a:extLst>
          </p:cNvPr>
          <p:cNvSpPr/>
          <p:nvPr/>
        </p:nvSpPr>
        <p:spPr>
          <a:xfrm>
            <a:off x="45719" y="1615439"/>
            <a:ext cx="12094464" cy="2375916"/>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5" name="object 6">
            <a:extLst>
              <a:ext uri="{FF2B5EF4-FFF2-40B4-BE49-F238E27FC236}">
                <a16:creationId xmlns:a16="http://schemas.microsoft.com/office/drawing/2014/main" id="{CB68E355-2588-D19A-011E-FA7D65138B7B}"/>
              </a:ext>
            </a:extLst>
          </p:cNvPr>
          <p:cNvSpPr txBox="1"/>
          <p:nvPr/>
        </p:nvSpPr>
        <p:spPr>
          <a:xfrm>
            <a:off x="838200" y="4640387"/>
            <a:ext cx="7989570" cy="812402"/>
          </a:xfrm>
          <a:prstGeom prst="rect">
            <a:avLst/>
          </a:prstGeom>
        </p:spPr>
        <p:txBody>
          <a:bodyPr vert="horz" wrap="square" lIns="0" tIns="62865" rIns="0" bIns="0" rtlCol="0">
            <a:spAutoFit/>
          </a:bodyPr>
          <a:lstStyle/>
          <a:p>
            <a:pPr marL="298450" indent="-285750">
              <a:lnSpc>
                <a:spcPct val="100000"/>
              </a:lnSpc>
              <a:spcBef>
                <a:spcPts val="495"/>
              </a:spcBef>
              <a:buFont typeface="Arial" panose="020B0604020202020204" pitchFamily="34" charset="0"/>
              <a:buChar char="•"/>
            </a:pPr>
            <a:r>
              <a:rPr sz="1400" spc="-25" dirty="0">
                <a:solidFill>
                  <a:srgbClr val="002060"/>
                </a:solidFill>
                <a:latin typeface="Gadugi" panose="020B0502040204020203" pitchFamily="34" charset="0"/>
                <a:ea typeface="Gadugi" panose="020B0502040204020203" pitchFamily="34" charset="0"/>
                <a:cs typeface="Carlito"/>
              </a:rPr>
              <a:t>Payload </a:t>
            </a:r>
            <a:r>
              <a:rPr sz="1400" spc="-5" dirty="0">
                <a:solidFill>
                  <a:srgbClr val="002060"/>
                </a:solidFill>
                <a:latin typeface="Gadugi" panose="020B0502040204020203" pitchFamily="34" charset="0"/>
                <a:ea typeface="Gadugi" panose="020B0502040204020203" pitchFamily="34" charset="0"/>
                <a:cs typeface="Carlito"/>
              </a:rPr>
              <a:t>mass </a:t>
            </a:r>
            <a:r>
              <a:rPr sz="1400" spc="-20" dirty="0">
                <a:solidFill>
                  <a:srgbClr val="002060"/>
                </a:solidFill>
                <a:latin typeface="Gadugi" panose="020B0502040204020203" pitchFamily="34" charset="0"/>
                <a:ea typeface="Gadugi" panose="020B0502040204020203" pitchFamily="34" charset="0"/>
                <a:cs typeface="Carlito"/>
              </a:rPr>
              <a:t>seems </a:t>
            </a:r>
            <a:r>
              <a:rPr sz="1400" spc="-15" dirty="0">
                <a:solidFill>
                  <a:srgbClr val="002060"/>
                </a:solidFill>
                <a:latin typeface="Gadugi" panose="020B0502040204020203" pitchFamily="34" charset="0"/>
                <a:ea typeface="Gadugi" panose="020B0502040204020203" pitchFamily="34" charset="0"/>
                <a:cs typeface="Carlito"/>
              </a:rPr>
              <a:t>to </a:t>
            </a:r>
            <a:r>
              <a:rPr sz="1400" spc="-25" dirty="0">
                <a:solidFill>
                  <a:srgbClr val="002060"/>
                </a:solidFill>
                <a:latin typeface="Gadugi" panose="020B0502040204020203" pitchFamily="34" charset="0"/>
                <a:ea typeface="Gadugi" panose="020B0502040204020203" pitchFamily="34" charset="0"/>
                <a:cs typeface="Carlito"/>
              </a:rPr>
              <a:t>correlate </a:t>
            </a:r>
            <a:r>
              <a:rPr sz="1400" spc="-5" dirty="0">
                <a:solidFill>
                  <a:srgbClr val="002060"/>
                </a:solidFill>
                <a:latin typeface="Gadugi" panose="020B0502040204020203" pitchFamily="34" charset="0"/>
                <a:ea typeface="Gadugi" panose="020B0502040204020203" pitchFamily="34" charset="0"/>
                <a:cs typeface="Carlito"/>
              </a:rPr>
              <a:t>with</a:t>
            </a:r>
            <a:r>
              <a:rPr sz="1400" spc="40" dirty="0">
                <a:solidFill>
                  <a:srgbClr val="002060"/>
                </a:solidFill>
                <a:latin typeface="Gadugi" panose="020B0502040204020203" pitchFamily="34" charset="0"/>
                <a:ea typeface="Gadugi" panose="020B0502040204020203" pitchFamily="34" charset="0"/>
                <a:cs typeface="Carlito"/>
              </a:rPr>
              <a:t> </a:t>
            </a:r>
            <a:r>
              <a:rPr sz="1400" spc="-15" dirty="0">
                <a:solidFill>
                  <a:srgbClr val="002060"/>
                </a:solidFill>
                <a:latin typeface="Gadugi" panose="020B0502040204020203" pitchFamily="34" charset="0"/>
                <a:ea typeface="Gadugi" panose="020B0502040204020203" pitchFamily="34" charset="0"/>
                <a:cs typeface="Carlito"/>
              </a:rPr>
              <a:t>orbit</a:t>
            </a:r>
            <a:endParaRPr sz="1400" dirty="0">
              <a:solidFill>
                <a:srgbClr val="002060"/>
              </a:solidFill>
              <a:latin typeface="Gadugi" panose="020B0502040204020203" pitchFamily="34" charset="0"/>
              <a:ea typeface="Gadugi" panose="020B0502040204020203" pitchFamily="34" charset="0"/>
              <a:cs typeface="Carlito"/>
            </a:endParaRPr>
          </a:p>
          <a:p>
            <a:pPr marL="298450" indent="-285750">
              <a:lnSpc>
                <a:spcPct val="100000"/>
              </a:lnSpc>
              <a:spcBef>
                <a:spcPts val="395"/>
              </a:spcBef>
              <a:buFont typeface="Arial" panose="020B0604020202020204" pitchFamily="34" charset="0"/>
              <a:buChar char="•"/>
            </a:pPr>
            <a:r>
              <a:rPr sz="1400" spc="-25" dirty="0">
                <a:solidFill>
                  <a:srgbClr val="002060"/>
                </a:solidFill>
                <a:latin typeface="Gadugi" panose="020B0502040204020203" pitchFamily="34" charset="0"/>
                <a:ea typeface="Gadugi" panose="020B0502040204020203" pitchFamily="34" charset="0"/>
                <a:cs typeface="Carlito"/>
              </a:rPr>
              <a:t>LEO </a:t>
            </a:r>
            <a:r>
              <a:rPr sz="1400" spc="-5" dirty="0">
                <a:solidFill>
                  <a:srgbClr val="002060"/>
                </a:solidFill>
                <a:latin typeface="Gadugi" panose="020B0502040204020203" pitchFamily="34" charset="0"/>
                <a:ea typeface="Gadugi" panose="020B0502040204020203" pitchFamily="34" charset="0"/>
                <a:cs typeface="Carlito"/>
              </a:rPr>
              <a:t>and </a:t>
            </a:r>
            <a:r>
              <a:rPr sz="1400" spc="-15" dirty="0">
                <a:solidFill>
                  <a:srgbClr val="002060"/>
                </a:solidFill>
                <a:latin typeface="Gadugi" panose="020B0502040204020203" pitchFamily="34" charset="0"/>
                <a:ea typeface="Gadugi" panose="020B0502040204020203" pitchFamily="34" charset="0"/>
                <a:cs typeface="Carlito"/>
              </a:rPr>
              <a:t>SSO seem to </a:t>
            </a:r>
            <a:r>
              <a:rPr sz="1400" spc="-25" dirty="0">
                <a:solidFill>
                  <a:srgbClr val="002060"/>
                </a:solidFill>
                <a:latin typeface="Gadugi" panose="020B0502040204020203" pitchFamily="34" charset="0"/>
                <a:ea typeface="Gadugi" panose="020B0502040204020203" pitchFamily="34" charset="0"/>
                <a:cs typeface="Carlito"/>
              </a:rPr>
              <a:t>have </a:t>
            </a:r>
            <a:r>
              <a:rPr sz="1400" spc="-20" dirty="0">
                <a:solidFill>
                  <a:srgbClr val="002060"/>
                </a:solidFill>
                <a:latin typeface="Gadugi" panose="020B0502040204020203" pitchFamily="34" charset="0"/>
                <a:ea typeface="Gadugi" panose="020B0502040204020203" pitchFamily="34" charset="0"/>
                <a:cs typeface="Carlito"/>
              </a:rPr>
              <a:t>relatively low payload</a:t>
            </a:r>
            <a:r>
              <a:rPr sz="1400" spc="135"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mass</a:t>
            </a:r>
            <a:endParaRPr sz="1400" dirty="0">
              <a:solidFill>
                <a:srgbClr val="002060"/>
              </a:solidFill>
              <a:latin typeface="Gadugi" panose="020B0502040204020203" pitchFamily="34" charset="0"/>
              <a:ea typeface="Gadugi" panose="020B0502040204020203" pitchFamily="34" charset="0"/>
              <a:cs typeface="Carlito"/>
            </a:endParaRPr>
          </a:p>
          <a:p>
            <a:pPr marL="298450" indent="-285750">
              <a:lnSpc>
                <a:spcPct val="100000"/>
              </a:lnSpc>
              <a:spcBef>
                <a:spcPts val="409"/>
              </a:spcBef>
              <a:buFont typeface="Arial" panose="020B0604020202020204" pitchFamily="34" charset="0"/>
              <a:buChar char="•"/>
            </a:pPr>
            <a:r>
              <a:rPr sz="1400" spc="-5" dirty="0">
                <a:solidFill>
                  <a:srgbClr val="002060"/>
                </a:solidFill>
                <a:latin typeface="Gadugi" panose="020B0502040204020203" pitchFamily="34" charset="0"/>
                <a:ea typeface="Gadugi" panose="020B0502040204020203" pitchFamily="34" charset="0"/>
                <a:cs typeface="Carlito"/>
              </a:rPr>
              <a:t>The other </a:t>
            </a:r>
            <a:r>
              <a:rPr sz="1400" spc="-20" dirty="0">
                <a:solidFill>
                  <a:srgbClr val="002060"/>
                </a:solidFill>
                <a:latin typeface="Gadugi" panose="020B0502040204020203" pitchFamily="34" charset="0"/>
                <a:ea typeface="Gadugi" panose="020B0502040204020203" pitchFamily="34" charset="0"/>
                <a:cs typeface="Carlito"/>
              </a:rPr>
              <a:t>most successful </a:t>
            </a:r>
            <a:r>
              <a:rPr sz="1400" spc="-5" dirty="0">
                <a:solidFill>
                  <a:srgbClr val="002060"/>
                </a:solidFill>
                <a:latin typeface="Gadugi" panose="020B0502040204020203" pitchFamily="34" charset="0"/>
                <a:ea typeface="Gadugi" panose="020B0502040204020203" pitchFamily="34" charset="0"/>
                <a:cs typeface="Carlito"/>
              </a:rPr>
              <a:t>orbit </a:t>
            </a:r>
            <a:r>
              <a:rPr sz="1400" spc="-20" dirty="0">
                <a:solidFill>
                  <a:srgbClr val="002060"/>
                </a:solidFill>
                <a:latin typeface="Gadugi" panose="020B0502040204020203" pitchFamily="34" charset="0"/>
                <a:ea typeface="Gadugi" panose="020B0502040204020203" pitchFamily="34" charset="0"/>
                <a:cs typeface="Carlito"/>
              </a:rPr>
              <a:t>VLEO </a:t>
            </a:r>
            <a:r>
              <a:rPr sz="1400" spc="-5" dirty="0">
                <a:solidFill>
                  <a:srgbClr val="002060"/>
                </a:solidFill>
                <a:latin typeface="Gadugi" panose="020B0502040204020203" pitchFamily="34" charset="0"/>
                <a:ea typeface="Gadugi" panose="020B0502040204020203" pitchFamily="34" charset="0"/>
                <a:cs typeface="Carlito"/>
              </a:rPr>
              <a:t>only has </a:t>
            </a:r>
            <a:r>
              <a:rPr sz="1400" spc="-10" dirty="0">
                <a:solidFill>
                  <a:srgbClr val="002060"/>
                </a:solidFill>
                <a:latin typeface="Gadugi" panose="020B0502040204020203" pitchFamily="34" charset="0"/>
                <a:ea typeface="Gadugi" panose="020B0502040204020203" pitchFamily="34" charset="0"/>
                <a:cs typeface="Carlito"/>
              </a:rPr>
              <a:t>payload </a:t>
            </a:r>
            <a:r>
              <a:rPr sz="1400" spc="-5" dirty="0">
                <a:solidFill>
                  <a:srgbClr val="002060"/>
                </a:solidFill>
                <a:latin typeface="Gadugi" panose="020B0502040204020203" pitchFamily="34" charset="0"/>
                <a:ea typeface="Gadugi" panose="020B0502040204020203" pitchFamily="34" charset="0"/>
                <a:cs typeface="Carlito"/>
              </a:rPr>
              <a:t>mass </a:t>
            </a:r>
            <a:r>
              <a:rPr sz="1400" spc="-20" dirty="0">
                <a:solidFill>
                  <a:srgbClr val="002060"/>
                </a:solidFill>
                <a:latin typeface="Gadugi" panose="020B0502040204020203" pitchFamily="34" charset="0"/>
                <a:ea typeface="Gadugi" panose="020B0502040204020203" pitchFamily="34" charset="0"/>
                <a:cs typeface="Carlito"/>
              </a:rPr>
              <a:t>values </a:t>
            </a:r>
            <a:r>
              <a:rPr sz="1400" spc="-5" dirty="0">
                <a:solidFill>
                  <a:srgbClr val="002060"/>
                </a:solidFill>
                <a:latin typeface="Gadugi" panose="020B0502040204020203" pitchFamily="34" charset="0"/>
                <a:ea typeface="Gadugi" panose="020B0502040204020203" pitchFamily="34" charset="0"/>
                <a:cs typeface="Carlito"/>
              </a:rPr>
              <a:t>in the higher end of the</a:t>
            </a:r>
            <a:r>
              <a:rPr sz="1400" spc="85" dirty="0">
                <a:solidFill>
                  <a:srgbClr val="002060"/>
                </a:solidFill>
                <a:latin typeface="Gadugi" panose="020B0502040204020203" pitchFamily="34" charset="0"/>
                <a:ea typeface="Gadugi" panose="020B0502040204020203" pitchFamily="34" charset="0"/>
                <a:cs typeface="Carlito"/>
              </a:rPr>
              <a:t> </a:t>
            </a:r>
            <a:r>
              <a:rPr sz="1400" spc="-25" dirty="0">
                <a:solidFill>
                  <a:srgbClr val="002060"/>
                </a:solidFill>
                <a:latin typeface="Gadugi" panose="020B0502040204020203" pitchFamily="34" charset="0"/>
                <a:ea typeface="Gadugi" panose="020B0502040204020203" pitchFamily="34" charset="0"/>
                <a:cs typeface="Carlito"/>
              </a:rPr>
              <a:t>range</a:t>
            </a:r>
            <a:endParaRPr sz="1400" dirty="0">
              <a:solidFill>
                <a:srgbClr val="002060"/>
              </a:solidFill>
              <a:latin typeface="Gadugi" panose="020B0502040204020203" pitchFamily="34" charset="0"/>
              <a:ea typeface="Gadugi" panose="020B0502040204020203" pitchFamily="34" charset="0"/>
              <a:cs typeface="Carlito"/>
            </a:endParaRPr>
          </a:p>
        </p:txBody>
      </p:sp>
      <p:sp>
        <p:nvSpPr>
          <p:cNvPr id="6" name="object 8">
            <a:extLst>
              <a:ext uri="{FF2B5EF4-FFF2-40B4-BE49-F238E27FC236}">
                <a16:creationId xmlns:a16="http://schemas.microsoft.com/office/drawing/2014/main" id="{18439460-E416-6556-D8D3-A7B0973B69C7}"/>
              </a:ext>
            </a:extLst>
          </p:cNvPr>
          <p:cNvSpPr txBox="1"/>
          <p:nvPr/>
        </p:nvSpPr>
        <p:spPr>
          <a:xfrm>
            <a:off x="838200" y="4088700"/>
            <a:ext cx="5862320" cy="227626"/>
          </a:xfrm>
          <a:prstGeom prst="rect">
            <a:avLst/>
          </a:prstGeom>
        </p:spPr>
        <p:txBody>
          <a:bodyPr vert="horz" wrap="square" lIns="0" tIns="12065" rIns="0" bIns="0" rtlCol="0">
            <a:spAutoFit/>
          </a:bodyPr>
          <a:lstStyle/>
          <a:p>
            <a:pPr marL="12700">
              <a:lnSpc>
                <a:spcPct val="100000"/>
              </a:lnSpc>
              <a:spcBef>
                <a:spcPts val="95"/>
              </a:spcBef>
            </a:pPr>
            <a:r>
              <a:rPr sz="1400" spc="-20" dirty="0">
                <a:solidFill>
                  <a:srgbClr val="002060"/>
                </a:solidFill>
                <a:latin typeface="Gadugi" panose="020B0502040204020203" pitchFamily="34" charset="0"/>
                <a:ea typeface="Gadugi" panose="020B0502040204020203" pitchFamily="34" charset="0"/>
                <a:cs typeface="Carlito"/>
              </a:rPr>
              <a:t>Green indicates successful </a:t>
            </a:r>
            <a:r>
              <a:rPr sz="1400" spc="-10" dirty="0">
                <a:solidFill>
                  <a:srgbClr val="002060"/>
                </a:solidFill>
                <a:latin typeface="Gadugi" panose="020B0502040204020203" pitchFamily="34" charset="0"/>
                <a:ea typeface="Gadugi" panose="020B0502040204020203" pitchFamily="34" charset="0"/>
                <a:cs typeface="Carlito"/>
              </a:rPr>
              <a:t>launch; </a:t>
            </a:r>
            <a:r>
              <a:rPr sz="1400" spc="-15" dirty="0">
                <a:solidFill>
                  <a:srgbClr val="002060"/>
                </a:solidFill>
                <a:latin typeface="Gadugi" panose="020B0502040204020203" pitchFamily="34" charset="0"/>
                <a:ea typeface="Gadugi" panose="020B0502040204020203" pitchFamily="34" charset="0"/>
                <a:cs typeface="Carlito"/>
              </a:rPr>
              <a:t>Purple </a:t>
            </a:r>
            <a:r>
              <a:rPr sz="1400" spc="-20" dirty="0">
                <a:solidFill>
                  <a:srgbClr val="002060"/>
                </a:solidFill>
                <a:latin typeface="Gadugi" panose="020B0502040204020203" pitchFamily="34" charset="0"/>
                <a:ea typeface="Gadugi" panose="020B0502040204020203" pitchFamily="34" charset="0"/>
                <a:cs typeface="Carlito"/>
              </a:rPr>
              <a:t>indicates unsuccessful</a:t>
            </a:r>
            <a:r>
              <a:rPr sz="1400" spc="185" dirty="0">
                <a:solidFill>
                  <a:srgbClr val="002060"/>
                </a:solidFill>
                <a:latin typeface="Gadugi" panose="020B0502040204020203" pitchFamily="34" charset="0"/>
                <a:ea typeface="Gadugi" panose="020B0502040204020203" pitchFamily="34" charset="0"/>
                <a:cs typeface="Carlito"/>
              </a:rPr>
              <a:t> </a:t>
            </a:r>
            <a:r>
              <a:rPr sz="1400" spc="-10" dirty="0">
                <a:solidFill>
                  <a:srgbClr val="002060"/>
                </a:solidFill>
                <a:latin typeface="Gadugi" panose="020B0502040204020203" pitchFamily="34" charset="0"/>
                <a:ea typeface="Gadugi" panose="020B0502040204020203" pitchFamily="34" charset="0"/>
                <a:cs typeface="Carlito"/>
              </a:rPr>
              <a:t>launch.</a:t>
            </a:r>
            <a:endParaRPr sz="14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3941064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CC1A53-D302-EBBD-ACC3-26CBBE276984}"/>
              </a:ext>
            </a:extLst>
          </p:cNvPr>
          <p:cNvPicPr>
            <a:picLocks noChangeAspect="1"/>
          </p:cNvPicPr>
          <p:nvPr/>
        </p:nvPicPr>
        <p:blipFill>
          <a:blip r:embed="rId2"/>
          <a:srcRect r="8488"/>
          <a:stretch/>
        </p:blipFill>
        <p:spPr>
          <a:xfrm>
            <a:off x="0" y="382559"/>
            <a:ext cx="12192000" cy="1145834"/>
          </a:xfrm>
          <a:prstGeom prst="rect">
            <a:avLst/>
          </a:prstGeom>
        </p:spPr>
      </p:pic>
      <p:sp>
        <p:nvSpPr>
          <p:cNvPr id="6" name="Rectangle: Rounded Corners 5">
            <a:extLst>
              <a:ext uri="{FF2B5EF4-FFF2-40B4-BE49-F238E27FC236}">
                <a16:creationId xmlns:a16="http://schemas.microsoft.com/office/drawing/2014/main" id="{6101BCE2-4891-3B1F-A7AA-CB753403ADBB}"/>
              </a:ext>
            </a:extLst>
          </p:cNvPr>
          <p:cNvSpPr/>
          <p:nvPr/>
        </p:nvSpPr>
        <p:spPr>
          <a:xfrm>
            <a:off x="6263640" y="2724912"/>
            <a:ext cx="2075688" cy="786384"/>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
        <p:nvSpPr>
          <p:cNvPr id="2" name="Title 1">
            <a:extLst>
              <a:ext uri="{FF2B5EF4-FFF2-40B4-BE49-F238E27FC236}">
                <a16:creationId xmlns:a16="http://schemas.microsoft.com/office/drawing/2014/main" id="{96E0946A-3EB1-DA34-F437-24462342BCCF}"/>
              </a:ext>
            </a:extLst>
          </p:cNvPr>
          <p:cNvSpPr>
            <a:spLocks noGrp="1"/>
          </p:cNvSpPr>
          <p:nvPr>
            <p:ph type="title"/>
          </p:nvPr>
        </p:nvSpPr>
        <p:spPr>
          <a:xfrm>
            <a:off x="316992" y="382559"/>
            <a:ext cx="10515600" cy="1325563"/>
          </a:xfrm>
        </p:spPr>
        <p:txBody>
          <a:bodyPr/>
          <a:lstStyle/>
          <a:p>
            <a:r>
              <a:rPr lang="en-IN" b="1" dirty="0">
                <a:solidFill>
                  <a:srgbClr val="002060"/>
                </a:solidFill>
                <a:latin typeface="Gadugi" panose="020B0502040204020203" pitchFamily="34" charset="0"/>
                <a:ea typeface="Gadugi" panose="020B0502040204020203" pitchFamily="34" charset="0"/>
              </a:rPr>
              <a:t>Launch Success Yearly Trend</a:t>
            </a:r>
          </a:p>
        </p:txBody>
      </p:sp>
      <p:sp>
        <p:nvSpPr>
          <p:cNvPr id="4" name="object 7">
            <a:extLst>
              <a:ext uri="{FF2B5EF4-FFF2-40B4-BE49-F238E27FC236}">
                <a16:creationId xmlns:a16="http://schemas.microsoft.com/office/drawing/2014/main" id="{EBF5101B-8E67-1590-873C-89628C34C1B4}"/>
              </a:ext>
            </a:extLst>
          </p:cNvPr>
          <p:cNvSpPr/>
          <p:nvPr/>
        </p:nvSpPr>
        <p:spPr>
          <a:xfrm>
            <a:off x="838200" y="1621535"/>
            <a:ext cx="4565904" cy="3049524"/>
          </a:xfrm>
          <a:prstGeom prst="rect">
            <a:avLst/>
          </a:prstGeom>
          <a:blipFill>
            <a:blip r:embed="rId3" cstate="print"/>
            <a:stretch>
              <a:fillRect/>
            </a:stretch>
          </a:blipFill>
          <a:ln>
            <a:solidFill>
              <a:schemeClr val="tx1"/>
            </a:solidFill>
          </a:ln>
        </p:spPr>
        <p:txBody>
          <a:bodyPr wrap="square" lIns="0" tIns="0" rIns="0" bIns="0" rtlCol="0"/>
          <a:lstStyle/>
          <a:p>
            <a:endParaRPr>
              <a:latin typeface="Gadugi" panose="020B0502040204020203" pitchFamily="34" charset="0"/>
              <a:ea typeface="Gadugi" panose="020B0502040204020203" pitchFamily="34" charset="0"/>
            </a:endParaRPr>
          </a:p>
        </p:txBody>
      </p:sp>
      <p:sp>
        <p:nvSpPr>
          <p:cNvPr id="5" name="object 8">
            <a:extLst>
              <a:ext uri="{FF2B5EF4-FFF2-40B4-BE49-F238E27FC236}">
                <a16:creationId xmlns:a16="http://schemas.microsoft.com/office/drawing/2014/main" id="{64FC2DC8-CB57-C12C-3252-21DA299DCF3C}"/>
              </a:ext>
            </a:extLst>
          </p:cNvPr>
          <p:cNvSpPr txBox="1"/>
          <p:nvPr/>
        </p:nvSpPr>
        <p:spPr>
          <a:xfrm>
            <a:off x="6330442" y="2889757"/>
            <a:ext cx="1974214" cy="443070"/>
          </a:xfrm>
          <a:prstGeom prst="rect">
            <a:avLst/>
          </a:prstGeom>
        </p:spPr>
        <p:txBody>
          <a:bodyPr vert="horz" wrap="square" lIns="0" tIns="12065" rIns="0" bIns="0" rtlCol="0">
            <a:spAutoFit/>
          </a:bodyPr>
          <a:lstStyle/>
          <a:p>
            <a:pPr marL="12700" marR="5080" algn="ctr">
              <a:lnSpc>
                <a:spcPct val="100000"/>
              </a:lnSpc>
              <a:spcBef>
                <a:spcPts val="95"/>
              </a:spcBef>
            </a:pPr>
            <a:r>
              <a:rPr sz="1400" spc="-20" dirty="0">
                <a:solidFill>
                  <a:srgbClr val="002060"/>
                </a:solidFill>
                <a:latin typeface="Gadugi" panose="020B0502040204020203" pitchFamily="34" charset="0"/>
                <a:ea typeface="Gadugi" panose="020B0502040204020203" pitchFamily="34" charset="0"/>
                <a:cs typeface="Carlito"/>
              </a:rPr>
              <a:t>95% confidence interval</a:t>
            </a:r>
            <a:r>
              <a:rPr lang="en-IN" sz="1400" spc="-20" dirty="0">
                <a:solidFill>
                  <a:srgbClr val="002060"/>
                </a:solidFill>
                <a:latin typeface="Gadugi" panose="020B0502040204020203" pitchFamily="34" charset="0"/>
                <a:ea typeface="Gadugi" panose="020B0502040204020203" pitchFamily="34" charset="0"/>
                <a:cs typeface="Carlito"/>
              </a:rPr>
              <a:t> </a:t>
            </a:r>
            <a:r>
              <a:rPr sz="1400" spc="-10" dirty="0">
                <a:solidFill>
                  <a:srgbClr val="002060"/>
                </a:solidFill>
                <a:latin typeface="Gadugi" panose="020B0502040204020203" pitchFamily="34" charset="0"/>
                <a:ea typeface="Gadugi" panose="020B0502040204020203" pitchFamily="34" charset="0"/>
                <a:cs typeface="Carlito"/>
              </a:rPr>
              <a:t>(light blue</a:t>
            </a:r>
            <a:r>
              <a:rPr sz="1400" spc="-100" dirty="0">
                <a:solidFill>
                  <a:srgbClr val="002060"/>
                </a:solidFill>
                <a:latin typeface="Gadugi" panose="020B0502040204020203" pitchFamily="34" charset="0"/>
                <a:ea typeface="Gadugi" panose="020B0502040204020203" pitchFamily="34" charset="0"/>
                <a:cs typeface="Carlito"/>
              </a:rPr>
              <a:t> </a:t>
            </a:r>
            <a:r>
              <a:rPr sz="1400" spc="-10" dirty="0">
                <a:solidFill>
                  <a:srgbClr val="002060"/>
                </a:solidFill>
                <a:latin typeface="Gadugi" panose="020B0502040204020203" pitchFamily="34" charset="0"/>
                <a:ea typeface="Gadugi" panose="020B0502040204020203" pitchFamily="34" charset="0"/>
                <a:cs typeface="Carlito"/>
              </a:rPr>
              <a:t>shading)</a:t>
            </a:r>
            <a:endParaRPr sz="1400" dirty="0">
              <a:solidFill>
                <a:srgbClr val="002060"/>
              </a:solidFill>
              <a:latin typeface="Gadugi" panose="020B0502040204020203" pitchFamily="34" charset="0"/>
              <a:ea typeface="Gadugi" panose="020B0502040204020203" pitchFamily="34" charset="0"/>
              <a:cs typeface="Carlito"/>
            </a:endParaRPr>
          </a:p>
        </p:txBody>
      </p:sp>
      <p:sp>
        <p:nvSpPr>
          <p:cNvPr id="7" name="object 6">
            <a:extLst>
              <a:ext uri="{FF2B5EF4-FFF2-40B4-BE49-F238E27FC236}">
                <a16:creationId xmlns:a16="http://schemas.microsoft.com/office/drawing/2014/main" id="{B10ACF34-1C70-7728-4F06-31C8E019E06F}"/>
              </a:ext>
            </a:extLst>
          </p:cNvPr>
          <p:cNvSpPr txBox="1"/>
          <p:nvPr/>
        </p:nvSpPr>
        <p:spPr>
          <a:xfrm>
            <a:off x="838200" y="4962992"/>
            <a:ext cx="5977890" cy="546945"/>
          </a:xfrm>
          <a:prstGeom prst="rect">
            <a:avLst/>
          </a:prstGeom>
        </p:spPr>
        <p:txBody>
          <a:bodyPr vert="horz" wrap="square" lIns="0" tIns="64135" rIns="0" bIns="0" rtlCol="0">
            <a:spAutoFit/>
          </a:bodyPr>
          <a:lstStyle/>
          <a:p>
            <a:pPr marL="12700">
              <a:lnSpc>
                <a:spcPct val="100000"/>
              </a:lnSpc>
              <a:spcBef>
                <a:spcPts val="505"/>
              </a:spcBef>
            </a:pPr>
            <a:r>
              <a:rPr lang="en-US" sz="1400" spc="-15" dirty="0">
                <a:solidFill>
                  <a:srgbClr val="002060"/>
                </a:solidFill>
                <a:latin typeface="Gadugi" panose="020B0502040204020203" pitchFamily="34" charset="0"/>
                <a:ea typeface="Gadugi" panose="020B0502040204020203" pitchFamily="34" charset="0"/>
                <a:cs typeface="Carlito"/>
              </a:rPr>
              <a:t>Success rate increased since 2013 with a slight dip in 2018</a:t>
            </a:r>
            <a:endParaRPr sz="1400" dirty="0">
              <a:solidFill>
                <a:srgbClr val="002060"/>
              </a:solidFill>
              <a:latin typeface="Gadugi" panose="020B0502040204020203" pitchFamily="34" charset="0"/>
              <a:ea typeface="Gadugi" panose="020B0502040204020203" pitchFamily="34" charset="0"/>
              <a:cs typeface="Carlito"/>
            </a:endParaRPr>
          </a:p>
          <a:p>
            <a:pPr marL="12700">
              <a:lnSpc>
                <a:spcPct val="100000"/>
              </a:lnSpc>
              <a:spcBef>
                <a:spcPts val="405"/>
              </a:spcBef>
            </a:pPr>
            <a:r>
              <a:rPr sz="1400" spc="-20" dirty="0">
                <a:solidFill>
                  <a:srgbClr val="002060"/>
                </a:solidFill>
                <a:latin typeface="Gadugi" panose="020B0502040204020203" pitchFamily="34" charset="0"/>
                <a:ea typeface="Gadugi" panose="020B0502040204020203" pitchFamily="34" charset="0"/>
                <a:cs typeface="Carlito"/>
              </a:rPr>
              <a:t>Success </a:t>
            </a:r>
            <a:r>
              <a:rPr sz="1400" dirty="0">
                <a:solidFill>
                  <a:srgbClr val="002060"/>
                </a:solidFill>
                <a:latin typeface="Gadugi" panose="020B0502040204020203" pitchFamily="34" charset="0"/>
                <a:ea typeface="Gadugi" panose="020B0502040204020203" pitchFamily="34" charset="0"/>
                <a:cs typeface="Carlito"/>
              </a:rPr>
              <a:t>in </a:t>
            </a:r>
            <a:r>
              <a:rPr sz="1400" spc="-25" dirty="0">
                <a:solidFill>
                  <a:srgbClr val="002060"/>
                </a:solidFill>
                <a:latin typeface="Gadugi" panose="020B0502040204020203" pitchFamily="34" charset="0"/>
                <a:ea typeface="Gadugi" panose="020B0502040204020203" pitchFamily="34" charset="0"/>
                <a:cs typeface="Carlito"/>
              </a:rPr>
              <a:t>recent years </a:t>
            </a:r>
            <a:r>
              <a:rPr lang="en-US" sz="1400" spc="-25" dirty="0">
                <a:solidFill>
                  <a:srgbClr val="002060"/>
                </a:solidFill>
                <a:latin typeface="Gadugi" panose="020B0502040204020203" pitchFamily="34" charset="0"/>
                <a:ea typeface="Gadugi" panose="020B0502040204020203" pitchFamily="34" charset="0"/>
                <a:cs typeface="Carlito"/>
              </a:rPr>
              <a:t>stands </a:t>
            </a:r>
            <a:r>
              <a:rPr sz="1400" spc="-15" dirty="0">
                <a:solidFill>
                  <a:srgbClr val="002060"/>
                </a:solidFill>
                <a:latin typeface="Gadugi" panose="020B0502040204020203" pitchFamily="34" charset="0"/>
                <a:ea typeface="Gadugi" panose="020B0502040204020203" pitchFamily="34" charset="0"/>
                <a:cs typeface="Carlito"/>
              </a:rPr>
              <a:t>at </a:t>
            </a:r>
            <a:r>
              <a:rPr sz="1400" spc="-20" dirty="0">
                <a:solidFill>
                  <a:srgbClr val="002060"/>
                </a:solidFill>
                <a:latin typeface="Gadugi" panose="020B0502040204020203" pitchFamily="34" charset="0"/>
                <a:ea typeface="Gadugi" panose="020B0502040204020203" pitchFamily="34" charset="0"/>
                <a:cs typeface="Carlito"/>
              </a:rPr>
              <a:t>around</a:t>
            </a:r>
            <a:r>
              <a:rPr sz="1400" spc="90" dirty="0">
                <a:solidFill>
                  <a:srgbClr val="002060"/>
                </a:solidFill>
                <a:latin typeface="Gadugi" panose="020B0502040204020203" pitchFamily="34" charset="0"/>
                <a:ea typeface="Gadugi" panose="020B0502040204020203" pitchFamily="34" charset="0"/>
                <a:cs typeface="Carlito"/>
              </a:rPr>
              <a:t> </a:t>
            </a:r>
            <a:r>
              <a:rPr sz="1400" spc="-25" dirty="0">
                <a:solidFill>
                  <a:srgbClr val="002060"/>
                </a:solidFill>
                <a:latin typeface="Gadugi" panose="020B0502040204020203" pitchFamily="34" charset="0"/>
                <a:ea typeface="Gadugi" panose="020B0502040204020203" pitchFamily="34" charset="0"/>
                <a:cs typeface="Carlito"/>
              </a:rPr>
              <a:t>80%</a:t>
            </a:r>
            <a:endParaRPr sz="14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1003216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0043C-0B76-72C2-D808-67006B0302E3}"/>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D50B9CE-8E86-A00E-60A0-7CBCEAE73E9F}"/>
              </a:ext>
            </a:extLst>
          </p:cNvPr>
          <p:cNvSpPr/>
          <p:nvPr/>
        </p:nvSpPr>
        <p:spPr>
          <a:xfrm>
            <a:off x="996697" y="1005840"/>
            <a:ext cx="8476488" cy="2203704"/>
          </a:xfrm>
          <a:prstGeom prst="roundRect">
            <a:avLst/>
          </a:prstGeom>
          <a:solidFill>
            <a:srgbClr val="0121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4" name="object 2">
            <a:extLst>
              <a:ext uri="{FF2B5EF4-FFF2-40B4-BE49-F238E27FC236}">
                <a16:creationId xmlns:a16="http://schemas.microsoft.com/office/drawing/2014/main" id="{299C26E2-5E8F-06D4-20D9-001628A344B4}"/>
              </a:ext>
            </a:extLst>
          </p:cNvPr>
          <p:cNvSpPr txBox="1"/>
          <p:nvPr/>
        </p:nvSpPr>
        <p:spPr>
          <a:xfrm>
            <a:off x="1176019" y="1675257"/>
            <a:ext cx="8888095" cy="844462"/>
          </a:xfrm>
          <a:prstGeom prst="rect">
            <a:avLst/>
          </a:prstGeom>
        </p:spPr>
        <p:txBody>
          <a:bodyPr vert="horz" wrap="square" lIns="0" tIns="13335" rIns="0" bIns="0" rtlCol="0">
            <a:spAutoFit/>
          </a:bodyPr>
          <a:lstStyle/>
          <a:p>
            <a:pPr marL="12700">
              <a:lnSpc>
                <a:spcPct val="100000"/>
              </a:lnSpc>
              <a:spcBef>
                <a:spcPts val="105"/>
              </a:spcBef>
            </a:pPr>
            <a:r>
              <a:rPr lang="en-US" sz="5400" dirty="0">
                <a:solidFill>
                  <a:schemeClr val="bg1"/>
                </a:solidFill>
                <a:latin typeface="Gadugi" panose="020B0502040204020203" pitchFamily="34" charset="0"/>
                <a:ea typeface="Gadugi" panose="020B0502040204020203" pitchFamily="34" charset="0"/>
                <a:cs typeface="Arial"/>
              </a:rPr>
              <a:t>EDA WITH SQL</a:t>
            </a:r>
          </a:p>
        </p:txBody>
      </p:sp>
      <p:sp>
        <p:nvSpPr>
          <p:cNvPr id="5" name="object 4">
            <a:extLst>
              <a:ext uri="{FF2B5EF4-FFF2-40B4-BE49-F238E27FC236}">
                <a16:creationId xmlns:a16="http://schemas.microsoft.com/office/drawing/2014/main" id="{4CE1BC2B-4CD9-EB26-62CD-86016407382F}"/>
              </a:ext>
            </a:extLst>
          </p:cNvPr>
          <p:cNvSpPr txBox="1">
            <a:spLocks/>
          </p:cNvSpPr>
          <p:nvPr/>
        </p:nvSpPr>
        <p:spPr>
          <a:xfrm>
            <a:off x="10948416" y="6568541"/>
            <a:ext cx="213359" cy="16671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endParaRPr lang="en-IN" dirty="0">
              <a:solidFill>
                <a:srgbClr val="002060"/>
              </a:solidFill>
            </a:endParaRPr>
          </a:p>
        </p:txBody>
      </p:sp>
      <p:sp>
        <p:nvSpPr>
          <p:cNvPr id="7" name="TextBox 6">
            <a:extLst>
              <a:ext uri="{FF2B5EF4-FFF2-40B4-BE49-F238E27FC236}">
                <a16:creationId xmlns:a16="http://schemas.microsoft.com/office/drawing/2014/main" id="{DA33AA12-AF0F-1042-01E4-A81242E95725}"/>
              </a:ext>
            </a:extLst>
          </p:cNvPr>
          <p:cNvSpPr txBox="1"/>
          <p:nvPr/>
        </p:nvSpPr>
        <p:spPr>
          <a:xfrm>
            <a:off x="1344168" y="4343400"/>
            <a:ext cx="7507224" cy="584775"/>
          </a:xfrm>
          <a:prstGeom prst="rect">
            <a:avLst/>
          </a:prstGeom>
          <a:noFill/>
        </p:spPr>
        <p:txBody>
          <a:bodyPr wrap="square" rtlCol="0">
            <a:spAutoFit/>
          </a:bodyPr>
          <a:lstStyle/>
          <a:p>
            <a:r>
              <a:rPr lang="en-US" sz="1600" dirty="0">
                <a:solidFill>
                  <a:srgbClr val="002060"/>
                </a:solidFill>
                <a:latin typeface="Gadugi" panose="020B0502040204020203" pitchFamily="34" charset="0"/>
                <a:ea typeface="Gadugi" panose="020B0502040204020203" pitchFamily="34" charset="0"/>
              </a:rPr>
              <a:t>EXPLORATORY	DATA ANALYSIS WITH SQL DB2</a:t>
            </a:r>
          </a:p>
          <a:p>
            <a:r>
              <a:rPr lang="en-US" sz="1600" dirty="0">
                <a:solidFill>
                  <a:srgbClr val="002060"/>
                </a:solidFill>
                <a:latin typeface="Gadugi" panose="020B0502040204020203" pitchFamily="34" charset="0"/>
                <a:ea typeface="Gadugi" panose="020B0502040204020203" pitchFamily="34" charset="0"/>
              </a:rPr>
              <a:t>INTEGRATED IN PYTHON WITH SQL ALCHEMY</a:t>
            </a:r>
          </a:p>
        </p:txBody>
      </p:sp>
    </p:spTree>
    <p:extLst>
      <p:ext uri="{BB962C8B-B14F-4D97-AF65-F5344CB8AC3E}">
        <p14:creationId xmlns:p14="http://schemas.microsoft.com/office/powerpoint/2010/main" val="3559046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753DF2-2145-E184-B62C-D77F0531B7CE}"/>
              </a:ext>
            </a:extLst>
          </p:cNvPr>
          <p:cNvPicPr>
            <a:picLocks noChangeAspect="1"/>
          </p:cNvPicPr>
          <p:nvPr/>
        </p:nvPicPr>
        <p:blipFill>
          <a:blip r:embed="rId2"/>
          <a:stretch>
            <a:fillRect/>
          </a:stretch>
        </p:blipFill>
        <p:spPr>
          <a:xfrm>
            <a:off x="0" y="382559"/>
            <a:ext cx="12192000" cy="1145834"/>
          </a:xfrm>
          <a:prstGeom prst="rect">
            <a:avLst/>
          </a:prstGeom>
        </p:spPr>
      </p:pic>
      <p:sp>
        <p:nvSpPr>
          <p:cNvPr id="6" name="Rectangle: Rounded Corners 5">
            <a:extLst>
              <a:ext uri="{FF2B5EF4-FFF2-40B4-BE49-F238E27FC236}">
                <a16:creationId xmlns:a16="http://schemas.microsoft.com/office/drawing/2014/main" id="{DEBAC3AE-E1EF-B9B8-5714-536F2E958368}"/>
              </a:ext>
            </a:extLst>
          </p:cNvPr>
          <p:cNvSpPr/>
          <p:nvPr/>
        </p:nvSpPr>
        <p:spPr>
          <a:xfrm>
            <a:off x="747775" y="4640363"/>
            <a:ext cx="6824472" cy="1911096"/>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2710FE4-44A8-7814-EB33-7A1BD40251D4}"/>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All Launch Site Names</a:t>
            </a:r>
          </a:p>
        </p:txBody>
      </p:sp>
      <p:sp>
        <p:nvSpPr>
          <p:cNvPr id="4" name="object 4">
            <a:extLst>
              <a:ext uri="{FF2B5EF4-FFF2-40B4-BE49-F238E27FC236}">
                <a16:creationId xmlns:a16="http://schemas.microsoft.com/office/drawing/2014/main" id="{C3DF5DB9-4EF3-28CA-3EEB-C46CA2FE146A}"/>
              </a:ext>
            </a:extLst>
          </p:cNvPr>
          <p:cNvSpPr txBox="1"/>
          <p:nvPr/>
        </p:nvSpPr>
        <p:spPr>
          <a:xfrm>
            <a:off x="838200" y="4685448"/>
            <a:ext cx="10079736" cy="1727652"/>
          </a:xfrm>
          <a:prstGeom prst="rect">
            <a:avLst/>
          </a:prstGeom>
        </p:spPr>
        <p:txBody>
          <a:bodyPr vert="horz" wrap="square" lIns="0" tIns="165100" rIns="0" bIns="0" rtlCol="0">
            <a:spAutoFit/>
          </a:bodyPr>
          <a:lstStyle/>
          <a:p>
            <a:pPr marL="298450" indent="-285750">
              <a:lnSpc>
                <a:spcPct val="100000"/>
              </a:lnSpc>
              <a:spcBef>
                <a:spcPts val="1300"/>
              </a:spcBef>
              <a:buFont typeface="Arial" panose="020B0604020202020204" pitchFamily="34" charset="0"/>
              <a:buChar char="•"/>
            </a:pPr>
            <a:r>
              <a:rPr sz="1400" dirty="0">
                <a:solidFill>
                  <a:srgbClr val="002060"/>
                </a:solidFill>
                <a:latin typeface="Gadugi" panose="020B0502040204020203" pitchFamily="34" charset="0"/>
                <a:ea typeface="Gadugi" panose="020B0502040204020203" pitchFamily="34" charset="0"/>
                <a:cs typeface="Carlito"/>
              </a:rPr>
              <a:t>Query unique launch </a:t>
            </a:r>
            <a:r>
              <a:rPr sz="1400" spc="-20" dirty="0">
                <a:solidFill>
                  <a:srgbClr val="002060"/>
                </a:solidFill>
                <a:latin typeface="Gadugi" panose="020B0502040204020203" pitchFamily="34" charset="0"/>
                <a:ea typeface="Gadugi" panose="020B0502040204020203" pitchFamily="34" charset="0"/>
                <a:cs typeface="Carlito"/>
              </a:rPr>
              <a:t>site </a:t>
            </a:r>
            <a:r>
              <a:rPr sz="1400" spc="-5" dirty="0">
                <a:solidFill>
                  <a:srgbClr val="002060"/>
                </a:solidFill>
                <a:latin typeface="Gadugi" panose="020B0502040204020203" pitchFamily="34" charset="0"/>
                <a:ea typeface="Gadugi" panose="020B0502040204020203" pitchFamily="34" charset="0"/>
                <a:cs typeface="Carlito"/>
              </a:rPr>
              <a:t>names </a:t>
            </a:r>
            <a:r>
              <a:rPr sz="1400" spc="-20" dirty="0">
                <a:solidFill>
                  <a:srgbClr val="002060"/>
                </a:solidFill>
                <a:latin typeface="Gadugi" panose="020B0502040204020203" pitchFamily="34" charset="0"/>
                <a:ea typeface="Gadugi" panose="020B0502040204020203" pitchFamily="34" charset="0"/>
                <a:cs typeface="Carlito"/>
              </a:rPr>
              <a:t>from</a:t>
            </a:r>
            <a:r>
              <a:rPr sz="1400" spc="-80"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database.</a:t>
            </a:r>
            <a:endParaRPr sz="1400" dirty="0">
              <a:solidFill>
                <a:srgbClr val="002060"/>
              </a:solidFill>
              <a:latin typeface="Gadugi" panose="020B0502040204020203" pitchFamily="34" charset="0"/>
              <a:ea typeface="Gadugi" panose="020B0502040204020203" pitchFamily="34" charset="0"/>
              <a:cs typeface="Carlito"/>
            </a:endParaRPr>
          </a:p>
          <a:p>
            <a:pPr marL="298450" indent="-285750">
              <a:lnSpc>
                <a:spcPts val="2300"/>
              </a:lnSpc>
              <a:spcBef>
                <a:spcPts val="1200"/>
              </a:spcBef>
              <a:buFont typeface="Arial" panose="020B0604020202020204" pitchFamily="34" charset="0"/>
              <a:buChar char="•"/>
            </a:pPr>
            <a:r>
              <a:rPr sz="1400" spc="-5" dirty="0">
                <a:solidFill>
                  <a:srgbClr val="002060"/>
                </a:solidFill>
                <a:latin typeface="Gadugi" panose="020B0502040204020203" pitchFamily="34" charset="0"/>
                <a:ea typeface="Gadugi" panose="020B0502040204020203" pitchFamily="34" charset="0"/>
                <a:cs typeface="Carlito"/>
              </a:rPr>
              <a:t>CCAFS SLC-40 </a:t>
            </a:r>
            <a:r>
              <a:rPr sz="1400" dirty="0">
                <a:solidFill>
                  <a:srgbClr val="002060"/>
                </a:solidFill>
                <a:latin typeface="Gadugi" panose="020B0502040204020203" pitchFamily="34" charset="0"/>
                <a:ea typeface="Gadugi" panose="020B0502040204020203" pitchFamily="34" charset="0"/>
                <a:cs typeface="Carlito"/>
              </a:rPr>
              <a:t>and </a:t>
            </a:r>
            <a:r>
              <a:rPr sz="1400" spc="-10" dirty="0">
                <a:solidFill>
                  <a:srgbClr val="002060"/>
                </a:solidFill>
                <a:latin typeface="Gadugi" panose="020B0502040204020203" pitchFamily="34" charset="0"/>
                <a:ea typeface="Gadugi" panose="020B0502040204020203" pitchFamily="34" charset="0"/>
                <a:cs typeface="Carlito"/>
              </a:rPr>
              <a:t>CCAFSSLC-40 </a:t>
            </a:r>
            <a:r>
              <a:rPr sz="1400" spc="-25" dirty="0">
                <a:solidFill>
                  <a:srgbClr val="002060"/>
                </a:solidFill>
                <a:latin typeface="Gadugi" panose="020B0502040204020203" pitchFamily="34" charset="0"/>
                <a:ea typeface="Gadugi" panose="020B0502040204020203" pitchFamily="34" charset="0"/>
                <a:cs typeface="Carlito"/>
              </a:rPr>
              <a:t>likely </a:t>
            </a:r>
            <a:r>
              <a:rPr sz="1400" dirty="0">
                <a:solidFill>
                  <a:srgbClr val="002060"/>
                </a:solidFill>
                <a:latin typeface="Gadugi" panose="020B0502040204020203" pitchFamily="34" charset="0"/>
                <a:ea typeface="Gadugi" panose="020B0502040204020203" pitchFamily="34" charset="0"/>
                <a:cs typeface="Carlito"/>
              </a:rPr>
              <a:t>all </a:t>
            </a:r>
            <a:r>
              <a:rPr sz="1400" spc="-20" dirty="0">
                <a:solidFill>
                  <a:srgbClr val="002060"/>
                </a:solidFill>
                <a:latin typeface="Gadugi" panose="020B0502040204020203" pitchFamily="34" charset="0"/>
                <a:ea typeface="Gadugi" panose="020B0502040204020203" pitchFamily="34" charset="0"/>
                <a:cs typeface="Carlito"/>
              </a:rPr>
              <a:t>represent </a:t>
            </a:r>
            <a:r>
              <a:rPr sz="1400" dirty="0">
                <a:solidFill>
                  <a:srgbClr val="002060"/>
                </a:solidFill>
                <a:latin typeface="Gadugi" panose="020B0502040204020203" pitchFamily="34" charset="0"/>
                <a:ea typeface="Gadugi" panose="020B0502040204020203" pitchFamily="34" charset="0"/>
                <a:cs typeface="Carlito"/>
              </a:rPr>
              <a:t>the</a:t>
            </a:r>
            <a:r>
              <a:rPr sz="1400" spc="-114"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same</a:t>
            </a:r>
            <a:endParaRPr sz="1400" dirty="0">
              <a:solidFill>
                <a:srgbClr val="002060"/>
              </a:solidFill>
              <a:latin typeface="Gadugi" panose="020B0502040204020203" pitchFamily="34" charset="0"/>
              <a:ea typeface="Gadugi" panose="020B0502040204020203" pitchFamily="34" charset="0"/>
              <a:cs typeface="Carlito"/>
            </a:endParaRPr>
          </a:p>
          <a:p>
            <a:pPr marL="298450" indent="-285750">
              <a:lnSpc>
                <a:spcPts val="2300"/>
              </a:lnSpc>
              <a:buFont typeface="Arial" panose="020B0604020202020204" pitchFamily="34" charset="0"/>
              <a:buChar char="•"/>
            </a:pPr>
            <a:r>
              <a:rPr sz="1400" dirty="0">
                <a:solidFill>
                  <a:srgbClr val="002060"/>
                </a:solidFill>
                <a:latin typeface="Gadugi" panose="020B0502040204020203" pitchFamily="34" charset="0"/>
                <a:ea typeface="Gadugi" panose="020B0502040204020203" pitchFamily="34" charset="0"/>
                <a:cs typeface="Carlito"/>
              </a:rPr>
              <a:t>launch </a:t>
            </a:r>
            <a:r>
              <a:rPr sz="1400" spc="-20" dirty="0">
                <a:solidFill>
                  <a:srgbClr val="002060"/>
                </a:solidFill>
                <a:latin typeface="Gadugi" panose="020B0502040204020203" pitchFamily="34" charset="0"/>
                <a:ea typeface="Gadugi" panose="020B0502040204020203" pitchFamily="34" charset="0"/>
                <a:cs typeface="Carlito"/>
              </a:rPr>
              <a:t>site </a:t>
            </a:r>
            <a:r>
              <a:rPr sz="1400" dirty="0">
                <a:solidFill>
                  <a:srgbClr val="002060"/>
                </a:solidFill>
                <a:latin typeface="Gadugi" panose="020B0502040204020203" pitchFamily="34" charset="0"/>
                <a:ea typeface="Gadugi" panose="020B0502040204020203" pitchFamily="34" charset="0"/>
                <a:cs typeface="Carlito"/>
              </a:rPr>
              <a:t>with </a:t>
            </a:r>
            <a:r>
              <a:rPr sz="1400" spc="-25" dirty="0">
                <a:solidFill>
                  <a:srgbClr val="002060"/>
                </a:solidFill>
                <a:latin typeface="Gadugi" panose="020B0502040204020203" pitchFamily="34" charset="0"/>
                <a:ea typeface="Gadugi" panose="020B0502040204020203" pitchFamily="34" charset="0"/>
                <a:cs typeface="Carlito"/>
              </a:rPr>
              <a:t>data </a:t>
            </a:r>
            <a:r>
              <a:rPr sz="1400" spc="-5" dirty="0">
                <a:solidFill>
                  <a:srgbClr val="002060"/>
                </a:solidFill>
                <a:latin typeface="Gadugi" panose="020B0502040204020203" pitchFamily="34" charset="0"/>
                <a:ea typeface="Gadugi" panose="020B0502040204020203" pitchFamily="34" charset="0"/>
                <a:cs typeface="Carlito"/>
              </a:rPr>
              <a:t>entry</a:t>
            </a:r>
            <a:r>
              <a:rPr sz="1400" spc="-35" dirty="0">
                <a:solidFill>
                  <a:srgbClr val="002060"/>
                </a:solidFill>
                <a:latin typeface="Gadugi" panose="020B0502040204020203" pitchFamily="34" charset="0"/>
                <a:ea typeface="Gadugi" panose="020B0502040204020203" pitchFamily="34" charset="0"/>
                <a:cs typeface="Carlito"/>
              </a:rPr>
              <a:t> </a:t>
            </a:r>
            <a:r>
              <a:rPr sz="1400" spc="-25" dirty="0">
                <a:solidFill>
                  <a:srgbClr val="002060"/>
                </a:solidFill>
                <a:latin typeface="Gadugi" panose="020B0502040204020203" pitchFamily="34" charset="0"/>
                <a:ea typeface="Gadugi" panose="020B0502040204020203" pitchFamily="34" charset="0"/>
                <a:cs typeface="Carlito"/>
              </a:rPr>
              <a:t>errors.</a:t>
            </a:r>
            <a:endParaRPr sz="1400" dirty="0">
              <a:solidFill>
                <a:srgbClr val="002060"/>
              </a:solidFill>
              <a:latin typeface="Gadugi" panose="020B0502040204020203" pitchFamily="34" charset="0"/>
              <a:ea typeface="Gadugi" panose="020B0502040204020203" pitchFamily="34" charset="0"/>
              <a:cs typeface="Carlito"/>
            </a:endParaRPr>
          </a:p>
          <a:p>
            <a:pPr marL="298450" marR="2114550" indent="-285750">
              <a:lnSpc>
                <a:spcPct val="141500"/>
              </a:lnSpc>
              <a:spcBef>
                <a:spcPts val="110"/>
              </a:spcBef>
              <a:buFont typeface="Arial" panose="020B0604020202020204" pitchFamily="34" charset="0"/>
              <a:buChar char="•"/>
            </a:pPr>
            <a:r>
              <a:rPr sz="1400" spc="-5" dirty="0">
                <a:solidFill>
                  <a:srgbClr val="002060"/>
                </a:solidFill>
                <a:latin typeface="Gadugi" panose="020B0502040204020203" pitchFamily="34" charset="0"/>
                <a:ea typeface="Gadugi" panose="020B0502040204020203" pitchFamily="34" charset="0"/>
                <a:cs typeface="Carlito"/>
              </a:rPr>
              <a:t>CCAFS </a:t>
            </a:r>
            <a:r>
              <a:rPr sz="1400" spc="-15" dirty="0">
                <a:solidFill>
                  <a:srgbClr val="002060"/>
                </a:solidFill>
                <a:latin typeface="Gadugi" panose="020B0502040204020203" pitchFamily="34" charset="0"/>
                <a:ea typeface="Gadugi" panose="020B0502040204020203" pitchFamily="34" charset="0"/>
                <a:cs typeface="Carlito"/>
              </a:rPr>
              <a:t>LC-40 </a:t>
            </a:r>
            <a:r>
              <a:rPr sz="1400" spc="-20" dirty="0">
                <a:solidFill>
                  <a:srgbClr val="002060"/>
                </a:solidFill>
                <a:latin typeface="Gadugi" panose="020B0502040204020203" pitchFamily="34" charset="0"/>
                <a:ea typeface="Gadugi" panose="020B0502040204020203" pitchFamily="34" charset="0"/>
                <a:cs typeface="Carlito"/>
              </a:rPr>
              <a:t>was </a:t>
            </a:r>
            <a:r>
              <a:rPr sz="1400" dirty="0">
                <a:solidFill>
                  <a:srgbClr val="002060"/>
                </a:solidFill>
                <a:latin typeface="Gadugi" panose="020B0502040204020203" pitchFamily="34" charset="0"/>
                <a:ea typeface="Gadugi" panose="020B0502040204020203" pitchFamily="34" charset="0"/>
                <a:cs typeface="Carlito"/>
              </a:rPr>
              <a:t>the </a:t>
            </a:r>
            <a:r>
              <a:rPr sz="1400" spc="-20" dirty="0">
                <a:solidFill>
                  <a:srgbClr val="002060"/>
                </a:solidFill>
                <a:latin typeface="Gadugi" panose="020B0502040204020203" pitchFamily="34" charset="0"/>
                <a:ea typeface="Gadugi" panose="020B0502040204020203" pitchFamily="34" charset="0"/>
                <a:cs typeface="Carlito"/>
              </a:rPr>
              <a:t>previous </a:t>
            </a:r>
            <a:r>
              <a:rPr sz="1400" spc="-5" dirty="0">
                <a:solidFill>
                  <a:srgbClr val="002060"/>
                </a:solidFill>
                <a:latin typeface="Gadugi" panose="020B0502040204020203" pitchFamily="34" charset="0"/>
                <a:ea typeface="Gadugi" panose="020B0502040204020203" pitchFamily="34" charset="0"/>
                <a:cs typeface="Carlito"/>
              </a:rPr>
              <a:t>name. </a:t>
            </a:r>
            <a:endParaRPr lang="en-US" sz="1400" spc="-5" dirty="0">
              <a:solidFill>
                <a:srgbClr val="002060"/>
              </a:solidFill>
              <a:latin typeface="Gadugi" panose="020B0502040204020203" pitchFamily="34" charset="0"/>
              <a:ea typeface="Gadugi" panose="020B0502040204020203" pitchFamily="34" charset="0"/>
              <a:cs typeface="Carlito"/>
            </a:endParaRPr>
          </a:p>
          <a:p>
            <a:pPr marL="298450" marR="2114550" indent="-285750">
              <a:lnSpc>
                <a:spcPct val="141500"/>
              </a:lnSpc>
              <a:spcBef>
                <a:spcPts val="110"/>
              </a:spcBef>
              <a:buFont typeface="Arial" panose="020B0604020202020204" pitchFamily="34" charset="0"/>
              <a:buChar char="•"/>
            </a:pPr>
            <a:r>
              <a:rPr sz="1400" spc="-25" dirty="0">
                <a:solidFill>
                  <a:srgbClr val="002060"/>
                </a:solidFill>
                <a:latin typeface="Gadugi" panose="020B0502040204020203" pitchFamily="34" charset="0"/>
                <a:ea typeface="Gadugi" panose="020B0502040204020203" pitchFamily="34" charset="0"/>
                <a:cs typeface="Carlito"/>
              </a:rPr>
              <a:t>Likely </a:t>
            </a:r>
            <a:r>
              <a:rPr sz="1400" spc="-5" dirty="0">
                <a:solidFill>
                  <a:srgbClr val="002060"/>
                </a:solidFill>
                <a:latin typeface="Gadugi" panose="020B0502040204020203" pitchFamily="34" charset="0"/>
                <a:ea typeface="Gadugi" panose="020B0502040204020203" pitchFamily="34" charset="0"/>
                <a:cs typeface="Carlito"/>
              </a:rPr>
              <a:t>only</a:t>
            </a:r>
            <a:r>
              <a:rPr lang="en-US" sz="1400" spc="-5"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3 unique </a:t>
            </a:r>
            <a:r>
              <a:rPr sz="1400" spc="-5" dirty="0">
                <a:solidFill>
                  <a:srgbClr val="002060"/>
                </a:solidFill>
                <a:latin typeface="Gadugi" panose="020B0502040204020203" pitchFamily="34" charset="0"/>
                <a:ea typeface="Gadugi" panose="020B0502040204020203" pitchFamily="34" charset="0"/>
                <a:cs typeface="Carlito"/>
              </a:rPr>
              <a:t>launch_site values:</a:t>
            </a:r>
            <a:r>
              <a:rPr lang="en-IN" sz="1400" spc="-5"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CCAFS SLC-40, KSC LC-39A,</a:t>
            </a:r>
            <a:r>
              <a:rPr sz="1400" spc="-310" dirty="0">
                <a:solidFill>
                  <a:srgbClr val="002060"/>
                </a:solidFill>
                <a:latin typeface="Gadugi" panose="020B0502040204020203" pitchFamily="34" charset="0"/>
                <a:ea typeface="Gadugi" panose="020B0502040204020203" pitchFamily="34" charset="0"/>
                <a:cs typeface="Carlito"/>
              </a:rPr>
              <a:t> </a:t>
            </a:r>
            <a:r>
              <a:rPr sz="1400" spc="-40" dirty="0">
                <a:solidFill>
                  <a:srgbClr val="002060"/>
                </a:solidFill>
                <a:latin typeface="Gadugi" panose="020B0502040204020203" pitchFamily="34" charset="0"/>
                <a:ea typeface="Gadugi" panose="020B0502040204020203" pitchFamily="34" charset="0"/>
                <a:cs typeface="Carlito"/>
              </a:rPr>
              <a:t>VAFB </a:t>
            </a:r>
            <a:r>
              <a:rPr sz="1400" spc="-10" dirty="0">
                <a:solidFill>
                  <a:srgbClr val="002060"/>
                </a:solidFill>
                <a:latin typeface="Gadugi" panose="020B0502040204020203" pitchFamily="34" charset="0"/>
                <a:ea typeface="Gadugi" panose="020B0502040204020203" pitchFamily="34" charset="0"/>
                <a:cs typeface="Carlito"/>
              </a:rPr>
              <a:t>SLC-4E</a:t>
            </a:r>
            <a:endParaRPr sz="1400" dirty="0">
              <a:solidFill>
                <a:srgbClr val="002060"/>
              </a:solidFill>
              <a:latin typeface="Gadugi" panose="020B0502040204020203" pitchFamily="34" charset="0"/>
              <a:ea typeface="Gadugi" panose="020B0502040204020203" pitchFamily="34" charset="0"/>
              <a:cs typeface="Carlito"/>
            </a:endParaRPr>
          </a:p>
        </p:txBody>
      </p:sp>
      <p:sp>
        <p:nvSpPr>
          <p:cNvPr id="5" name="object 5">
            <a:extLst>
              <a:ext uri="{FF2B5EF4-FFF2-40B4-BE49-F238E27FC236}">
                <a16:creationId xmlns:a16="http://schemas.microsoft.com/office/drawing/2014/main" id="{E0D6A7FF-9BDB-2985-79DC-C470D343C563}"/>
              </a:ext>
            </a:extLst>
          </p:cNvPr>
          <p:cNvSpPr/>
          <p:nvPr/>
        </p:nvSpPr>
        <p:spPr>
          <a:xfrm>
            <a:off x="939799" y="1616963"/>
            <a:ext cx="3220212" cy="2763012"/>
          </a:xfrm>
          <a:prstGeom prst="rect">
            <a:avLst/>
          </a:prstGeom>
          <a:blipFill>
            <a:blip r:embed="rId3" cstate="print"/>
            <a:stretch>
              <a:fillRect/>
            </a:stretch>
          </a:blipFill>
          <a:ln>
            <a:solidFill>
              <a:schemeClr val="tx1"/>
            </a:solidFill>
          </a:ln>
        </p:spPr>
        <p:txBody>
          <a:bodyPr wrap="square" lIns="0" tIns="0" rIns="0" bIns="0" rtlCol="0"/>
          <a:lstStyle/>
          <a:p>
            <a:endParaRPr dirty="0"/>
          </a:p>
        </p:txBody>
      </p:sp>
    </p:spTree>
    <p:extLst>
      <p:ext uri="{BB962C8B-B14F-4D97-AF65-F5344CB8AC3E}">
        <p14:creationId xmlns:p14="http://schemas.microsoft.com/office/powerpoint/2010/main" val="3374783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EE92AA-F63A-E577-5740-0771C97E76C1}"/>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BFB7E82F-88B8-8998-F222-51A39F62EA10}"/>
              </a:ext>
            </a:extLst>
          </p:cNvPr>
          <p:cNvSpPr>
            <a:spLocks noGrp="1"/>
          </p:cNvSpPr>
          <p:nvPr>
            <p:ph type="title"/>
          </p:nvPr>
        </p:nvSpPr>
        <p:spPr>
          <a:xfrm>
            <a:off x="188976" y="382559"/>
            <a:ext cx="10515600" cy="1325563"/>
          </a:xfrm>
        </p:spPr>
        <p:txBody>
          <a:bodyPr>
            <a:normAutofit/>
          </a:bodyPr>
          <a:lstStyle/>
          <a:p>
            <a:r>
              <a:rPr lang="en-US" sz="4000" b="1" dirty="0">
                <a:solidFill>
                  <a:srgbClr val="002060"/>
                </a:solidFill>
                <a:latin typeface="Gadugi" panose="020B0502040204020203" pitchFamily="34" charset="0"/>
                <a:ea typeface="Gadugi" panose="020B0502040204020203" pitchFamily="34" charset="0"/>
              </a:rPr>
              <a:t>Launch Site Names Beginning with `CCA`</a:t>
            </a:r>
            <a:endParaRPr lang="en-IN" sz="4000" b="1" dirty="0">
              <a:solidFill>
                <a:srgbClr val="002060"/>
              </a:solidFill>
              <a:latin typeface="Gadugi" panose="020B0502040204020203" pitchFamily="34" charset="0"/>
              <a:ea typeface="Gadugi" panose="020B0502040204020203" pitchFamily="34" charset="0"/>
            </a:endParaRPr>
          </a:p>
        </p:txBody>
      </p:sp>
      <p:sp>
        <p:nvSpPr>
          <p:cNvPr id="5" name="object 5">
            <a:extLst>
              <a:ext uri="{FF2B5EF4-FFF2-40B4-BE49-F238E27FC236}">
                <a16:creationId xmlns:a16="http://schemas.microsoft.com/office/drawing/2014/main" id="{8344339F-806C-74A2-0C34-78F8B952839D}"/>
              </a:ext>
            </a:extLst>
          </p:cNvPr>
          <p:cNvSpPr/>
          <p:nvPr/>
        </p:nvSpPr>
        <p:spPr>
          <a:xfrm>
            <a:off x="873252" y="1853183"/>
            <a:ext cx="8272272" cy="3331464"/>
          </a:xfrm>
          <a:prstGeom prst="rect">
            <a:avLst/>
          </a:prstGeom>
          <a:blipFill>
            <a:blip r:embed="rId3" cstate="print"/>
            <a:stretch>
              <a:fillRect/>
            </a:stretch>
          </a:blipFill>
          <a:ln>
            <a:solidFill>
              <a:schemeClr val="tx1"/>
            </a:solidFill>
          </a:ln>
        </p:spPr>
        <p:txBody>
          <a:bodyPr wrap="square" lIns="0" tIns="0" rIns="0" bIns="0" rtlCol="0"/>
          <a:lstStyle/>
          <a:p>
            <a:endParaRPr>
              <a:solidFill>
                <a:srgbClr val="002060"/>
              </a:solidFill>
            </a:endParaRPr>
          </a:p>
        </p:txBody>
      </p:sp>
      <p:sp>
        <p:nvSpPr>
          <p:cNvPr id="7" name="TextBox 6">
            <a:extLst>
              <a:ext uri="{FF2B5EF4-FFF2-40B4-BE49-F238E27FC236}">
                <a16:creationId xmlns:a16="http://schemas.microsoft.com/office/drawing/2014/main" id="{56234E50-32C1-686D-2811-79A4594421BF}"/>
              </a:ext>
            </a:extLst>
          </p:cNvPr>
          <p:cNvSpPr txBox="1"/>
          <p:nvPr/>
        </p:nvSpPr>
        <p:spPr>
          <a:xfrm>
            <a:off x="873252" y="5264846"/>
            <a:ext cx="7742682" cy="344582"/>
          </a:xfrm>
          <a:prstGeom prst="rect">
            <a:avLst/>
          </a:prstGeom>
          <a:noFill/>
        </p:spPr>
        <p:txBody>
          <a:bodyPr wrap="square">
            <a:spAutoFit/>
          </a:bodyPr>
          <a:lstStyle/>
          <a:p>
            <a:pPr marL="12700" marR="5080">
              <a:lnSpc>
                <a:spcPts val="2160"/>
              </a:lnSpc>
              <a:spcBef>
                <a:spcPts val="375"/>
              </a:spcBef>
            </a:pPr>
            <a:r>
              <a:rPr lang="en-US" sz="1400" spc="-35" dirty="0">
                <a:solidFill>
                  <a:srgbClr val="002060"/>
                </a:solidFill>
                <a:latin typeface="Gadugi" panose="020B0502040204020203" pitchFamily="34" charset="0"/>
                <a:ea typeface="Gadugi" panose="020B0502040204020203" pitchFamily="34" charset="0"/>
                <a:cs typeface="Carlito"/>
              </a:rPr>
              <a:t>First </a:t>
            </a:r>
            <a:r>
              <a:rPr lang="en-US" sz="1400" spc="-20" dirty="0">
                <a:solidFill>
                  <a:srgbClr val="002060"/>
                </a:solidFill>
                <a:latin typeface="Gadugi" panose="020B0502040204020203" pitchFamily="34" charset="0"/>
                <a:ea typeface="Gadugi" panose="020B0502040204020203" pitchFamily="34" charset="0"/>
                <a:cs typeface="Carlito"/>
              </a:rPr>
              <a:t>five </a:t>
            </a:r>
            <a:r>
              <a:rPr lang="en-US" sz="1400" spc="-5" dirty="0">
                <a:solidFill>
                  <a:srgbClr val="002060"/>
                </a:solidFill>
                <a:latin typeface="Gadugi" panose="020B0502040204020203" pitchFamily="34" charset="0"/>
                <a:ea typeface="Gadugi" panose="020B0502040204020203" pitchFamily="34" charset="0"/>
                <a:cs typeface="Carlito"/>
              </a:rPr>
              <a:t>entries </a:t>
            </a:r>
            <a:r>
              <a:rPr lang="en-US" sz="1400" dirty="0">
                <a:solidFill>
                  <a:srgbClr val="002060"/>
                </a:solidFill>
                <a:latin typeface="Gadugi" panose="020B0502040204020203" pitchFamily="34" charset="0"/>
                <a:ea typeface="Gadugi" panose="020B0502040204020203" pitchFamily="34" charset="0"/>
                <a:cs typeface="Carlito"/>
              </a:rPr>
              <a:t>in </a:t>
            </a:r>
            <a:r>
              <a:rPr lang="en-US" sz="1400" spc="-5" dirty="0">
                <a:solidFill>
                  <a:srgbClr val="002060"/>
                </a:solidFill>
                <a:latin typeface="Gadugi" panose="020B0502040204020203" pitchFamily="34" charset="0"/>
                <a:ea typeface="Gadugi" panose="020B0502040204020203" pitchFamily="34" charset="0"/>
                <a:cs typeface="Carlito"/>
              </a:rPr>
              <a:t>database with Launch </a:t>
            </a:r>
            <a:r>
              <a:rPr lang="en-US" sz="1400" spc="-15" dirty="0">
                <a:solidFill>
                  <a:srgbClr val="002060"/>
                </a:solidFill>
                <a:latin typeface="Gadugi" panose="020B0502040204020203" pitchFamily="34" charset="0"/>
                <a:ea typeface="Gadugi" panose="020B0502040204020203" pitchFamily="34" charset="0"/>
                <a:cs typeface="Carlito"/>
              </a:rPr>
              <a:t>Site</a:t>
            </a:r>
            <a:r>
              <a:rPr lang="en-US" sz="1400" spc="-100" dirty="0">
                <a:solidFill>
                  <a:srgbClr val="002060"/>
                </a:solidFill>
                <a:latin typeface="Gadugi" panose="020B0502040204020203" pitchFamily="34" charset="0"/>
                <a:ea typeface="Gadugi" panose="020B0502040204020203" pitchFamily="34" charset="0"/>
                <a:cs typeface="Carlito"/>
              </a:rPr>
              <a:t> </a:t>
            </a:r>
            <a:r>
              <a:rPr lang="en-US" sz="1400" spc="-5" dirty="0">
                <a:solidFill>
                  <a:srgbClr val="002060"/>
                </a:solidFill>
                <a:latin typeface="Gadugi" panose="020B0502040204020203" pitchFamily="34" charset="0"/>
                <a:ea typeface="Gadugi" panose="020B0502040204020203" pitchFamily="34" charset="0"/>
                <a:cs typeface="Carlito"/>
              </a:rPr>
              <a:t>name </a:t>
            </a:r>
            <a:r>
              <a:rPr lang="en-US" sz="1400" dirty="0">
                <a:solidFill>
                  <a:srgbClr val="002060"/>
                </a:solidFill>
                <a:latin typeface="Gadugi" panose="020B0502040204020203" pitchFamily="34" charset="0"/>
                <a:ea typeface="Gadugi" panose="020B0502040204020203" pitchFamily="34" charset="0"/>
                <a:cs typeface="Carlito"/>
              </a:rPr>
              <a:t>beginning </a:t>
            </a:r>
            <a:r>
              <a:rPr lang="en-US" sz="1400" spc="-5" dirty="0">
                <a:solidFill>
                  <a:srgbClr val="002060"/>
                </a:solidFill>
                <a:latin typeface="Gadugi" panose="020B0502040204020203" pitchFamily="34" charset="0"/>
                <a:ea typeface="Gadugi" panose="020B0502040204020203" pitchFamily="34" charset="0"/>
                <a:cs typeface="Carlito"/>
              </a:rPr>
              <a:t>with </a:t>
            </a:r>
            <a:r>
              <a:rPr lang="en-US" sz="1400" dirty="0">
                <a:solidFill>
                  <a:srgbClr val="002060"/>
                </a:solidFill>
                <a:latin typeface="Gadugi" panose="020B0502040204020203" pitchFamily="34" charset="0"/>
                <a:ea typeface="Gadugi" panose="020B0502040204020203" pitchFamily="34" charset="0"/>
                <a:cs typeface="Carlito"/>
              </a:rPr>
              <a:t>CCA.</a:t>
            </a:r>
          </a:p>
        </p:txBody>
      </p:sp>
    </p:spTree>
    <p:extLst>
      <p:ext uri="{BB962C8B-B14F-4D97-AF65-F5344CB8AC3E}">
        <p14:creationId xmlns:p14="http://schemas.microsoft.com/office/powerpoint/2010/main" val="2994271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7C4B87-9A51-87D4-21EB-E040B6C27A8D}"/>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7A19631F-21C9-1D0F-DC65-F97AB7A40F26}"/>
              </a:ext>
            </a:extLst>
          </p:cNvPr>
          <p:cNvSpPr>
            <a:spLocks noGrp="1"/>
          </p:cNvSpPr>
          <p:nvPr>
            <p:ph type="title"/>
          </p:nvPr>
        </p:nvSpPr>
        <p:spPr/>
        <p:txBody>
          <a:bodyPr/>
          <a:lstStyle/>
          <a:p>
            <a:r>
              <a:rPr lang="en-US" b="1" dirty="0">
                <a:solidFill>
                  <a:srgbClr val="002060"/>
                </a:solidFill>
                <a:latin typeface="Gadugi" panose="020B0502040204020203" pitchFamily="34" charset="0"/>
                <a:ea typeface="Gadugi" panose="020B0502040204020203" pitchFamily="34" charset="0"/>
              </a:rPr>
              <a:t>Total Payload Mass from NASA</a:t>
            </a:r>
            <a:endParaRPr lang="en-IN" b="1" dirty="0">
              <a:solidFill>
                <a:srgbClr val="002060"/>
              </a:solidFill>
              <a:latin typeface="Gadugi" panose="020B0502040204020203" pitchFamily="34" charset="0"/>
              <a:ea typeface="Gadugi" panose="020B0502040204020203" pitchFamily="34" charset="0"/>
            </a:endParaRPr>
          </a:p>
        </p:txBody>
      </p:sp>
      <p:sp>
        <p:nvSpPr>
          <p:cNvPr id="5" name="TextBox 4">
            <a:extLst>
              <a:ext uri="{FF2B5EF4-FFF2-40B4-BE49-F238E27FC236}">
                <a16:creationId xmlns:a16="http://schemas.microsoft.com/office/drawing/2014/main" id="{6D7A3D79-8FA7-FA2C-0119-10347E2CBBD7}"/>
              </a:ext>
            </a:extLst>
          </p:cNvPr>
          <p:cNvSpPr txBox="1"/>
          <p:nvPr/>
        </p:nvSpPr>
        <p:spPr>
          <a:xfrm>
            <a:off x="990599" y="4484077"/>
            <a:ext cx="9144762" cy="941796"/>
          </a:xfrm>
          <a:prstGeom prst="rect">
            <a:avLst/>
          </a:prstGeom>
          <a:noFill/>
        </p:spPr>
        <p:txBody>
          <a:bodyPr wrap="square">
            <a:spAutoFit/>
          </a:bodyPr>
          <a:lstStyle/>
          <a:p>
            <a:pPr marL="12700" marR="5715">
              <a:lnSpc>
                <a:spcPts val="2160"/>
              </a:lnSpc>
              <a:spcBef>
                <a:spcPts val="375"/>
              </a:spcBef>
            </a:pPr>
            <a:r>
              <a:rPr lang="en-US" sz="1400" spc="-5" dirty="0">
                <a:solidFill>
                  <a:srgbClr val="002060"/>
                </a:solidFill>
                <a:latin typeface="Gadugi" panose="020B0502040204020203" pitchFamily="34" charset="0"/>
                <a:ea typeface="Gadugi" panose="020B0502040204020203" pitchFamily="34" charset="0"/>
                <a:cs typeface="Carlito"/>
              </a:rPr>
              <a:t>This </a:t>
            </a:r>
            <a:r>
              <a:rPr lang="en-US" sz="1400" dirty="0">
                <a:solidFill>
                  <a:srgbClr val="002060"/>
                </a:solidFill>
                <a:latin typeface="Gadugi" panose="020B0502040204020203" pitchFamily="34" charset="0"/>
                <a:ea typeface="Gadugi" panose="020B0502040204020203" pitchFamily="34" charset="0"/>
                <a:cs typeface="Carlito"/>
              </a:rPr>
              <a:t>query </a:t>
            </a:r>
            <a:r>
              <a:rPr lang="en-US" sz="1400" spc="-5" dirty="0">
                <a:solidFill>
                  <a:srgbClr val="002060"/>
                </a:solidFill>
                <a:latin typeface="Gadugi" panose="020B0502040204020203" pitchFamily="34" charset="0"/>
                <a:ea typeface="Gadugi" panose="020B0502040204020203" pitchFamily="34" charset="0"/>
                <a:cs typeface="Carlito"/>
              </a:rPr>
              <a:t>sums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25" dirty="0">
                <a:solidFill>
                  <a:srgbClr val="002060"/>
                </a:solidFill>
                <a:latin typeface="Gadugi" panose="020B0502040204020203" pitchFamily="34" charset="0"/>
                <a:ea typeface="Gadugi" panose="020B0502040204020203" pitchFamily="34" charset="0"/>
                <a:cs typeface="Carlito"/>
              </a:rPr>
              <a:t>total </a:t>
            </a:r>
            <a:r>
              <a:rPr lang="en-US" sz="1400" spc="-10" dirty="0">
                <a:solidFill>
                  <a:srgbClr val="002060"/>
                </a:solidFill>
                <a:latin typeface="Gadugi" panose="020B0502040204020203" pitchFamily="34" charset="0"/>
                <a:ea typeface="Gadugi" panose="020B0502040204020203" pitchFamily="34" charset="0"/>
                <a:cs typeface="Carlito"/>
              </a:rPr>
              <a:t>payload </a:t>
            </a:r>
            <a:r>
              <a:rPr lang="en-US" sz="1400" spc="-5" dirty="0">
                <a:solidFill>
                  <a:srgbClr val="002060"/>
                </a:solidFill>
                <a:latin typeface="Gadugi" panose="020B0502040204020203" pitchFamily="34" charset="0"/>
                <a:ea typeface="Gadugi" panose="020B0502040204020203" pitchFamily="34" charset="0"/>
                <a:cs typeface="Carlito"/>
              </a:rPr>
              <a:t>mass </a:t>
            </a:r>
            <a:r>
              <a:rPr lang="en-US" sz="1400" dirty="0">
                <a:solidFill>
                  <a:srgbClr val="002060"/>
                </a:solidFill>
                <a:latin typeface="Gadugi" panose="020B0502040204020203" pitchFamily="34" charset="0"/>
                <a:ea typeface="Gadugi" panose="020B0502040204020203" pitchFamily="34" charset="0"/>
                <a:cs typeface="Carlito"/>
              </a:rPr>
              <a:t>in kg </a:t>
            </a:r>
            <a:r>
              <a:rPr lang="en-US" sz="1400" spc="-15" dirty="0">
                <a:solidFill>
                  <a:srgbClr val="002060"/>
                </a:solidFill>
                <a:latin typeface="Gadugi" panose="020B0502040204020203" pitchFamily="34" charset="0"/>
                <a:ea typeface="Gadugi" panose="020B0502040204020203" pitchFamily="34" charset="0"/>
                <a:cs typeface="Carlito"/>
              </a:rPr>
              <a:t>where </a:t>
            </a:r>
            <a:r>
              <a:rPr lang="en-US" sz="1400" dirty="0">
                <a:solidFill>
                  <a:srgbClr val="002060"/>
                </a:solidFill>
                <a:latin typeface="Gadugi" panose="020B0502040204020203" pitchFamily="34" charset="0"/>
                <a:ea typeface="Gadugi" panose="020B0502040204020203" pitchFamily="34" charset="0"/>
                <a:cs typeface="Carlito"/>
              </a:rPr>
              <a:t>NASA </a:t>
            </a:r>
            <a:r>
              <a:rPr lang="en-US" sz="1400" spc="-20" dirty="0">
                <a:solidFill>
                  <a:srgbClr val="002060"/>
                </a:solidFill>
                <a:latin typeface="Gadugi" panose="020B0502040204020203" pitchFamily="34" charset="0"/>
                <a:ea typeface="Gadugi" panose="020B0502040204020203" pitchFamily="34" charset="0"/>
                <a:cs typeface="Carlito"/>
              </a:rPr>
              <a:t>was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60" dirty="0">
                <a:solidFill>
                  <a:srgbClr val="002060"/>
                </a:solidFill>
                <a:latin typeface="Gadugi" panose="020B0502040204020203" pitchFamily="34" charset="0"/>
                <a:ea typeface="Gadugi" panose="020B0502040204020203" pitchFamily="34" charset="0"/>
                <a:cs typeface="Carlito"/>
              </a:rPr>
              <a:t>customer.</a:t>
            </a:r>
            <a:endParaRPr lang="en-US" sz="1400" dirty="0">
              <a:solidFill>
                <a:srgbClr val="002060"/>
              </a:solidFill>
              <a:latin typeface="Gadugi" panose="020B0502040204020203" pitchFamily="34" charset="0"/>
              <a:ea typeface="Gadugi" panose="020B0502040204020203" pitchFamily="34" charset="0"/>
              <a:cs typeface="Carlito"/>
            </a:endParaRPr>
          </a:p>
          <a:p>
            <a:pPr marL="12700" marR="5080">
              <a:lnSpc>
                <a:spcPct val="90000"/>
              </a:lnSpc>
              <a:spcBef>
                <a:spcPts val="1370"/>
              </a:spcBef>
            </a:pPr>
            <a:r>
              <a:rPr lang="en-US" sz="1400" spc="-15" dirty="0">
                <a:solidFill>
                  <a:srgbClr val="002060"/>
                </a:solidFill>
                <a:latin typeface="Gadugi" panose="020B0502040204020203" pitchFamily="34" charset="0"/>
                <a:ea typeface="Gadugi" panose="020B0502040204020203" pitchFamily="34" charset="0"/>
                <a:cs typeface="Carlito"/>
              </a:rPr>
              <a:t>CRS </a:t>
            </a:r>
            <a:r>
              <a:rPr lang="en-US" sz="1400" spc="-20" dirty="0">
                <a:solidFill>
                  <a:srgbClr val="002060"/>
                </a:solidFill>
                <a:latin typeface="Gadugi" panose="020B0502040204020203" pitchFamily="34" charset="0"/>
                <a:ea typeface="Gadugi" panose="020B0502040204020203" pitchFamily="34" charset="0"/>
                <a:cs typeface="Carlito"/>
              </a:rPr>
              <a:t>stands </a:t>
            </a:r>
            <a:r>
              <a:rPr lang="en-US" sz="1400" spc="-25" dirty="0">
                <a:solidFill>
                  <a:srgbClr val="002060"/>
                </a:solidFill>
                <a:latin typeface="Gadugi" panose="020B0502040204020203" pitchFamily="34" charset="0"/>
                <a:ea typeface="Gadugi" panose="020B0502040204020203" pitchFamily="34" charset="0"/>
                <a:cs typeface="Carlito"/>
              </a:rPr>
              <a:t>for </a:t>
            </a:r>
            <a:r>
              <a:rPr lang="en-US" sz="1400" spc="-10" dirty="0">
                <a:solidFill>
                  <a:srgbClr val="002060"/>
                </a:solidFill>
                <a:latin typeface="Gadugi" panose="020B0502040204020203" pitchFamily="34" charset="0"/>
                <a:ea typeface="Gadugi" panose="020B0502040204020203" pitchFamily="34" charset="0"/>
                <a:cs typeface="Carlito"/>
              </a:rPr>
              <a:t>Commercial </a:t>
            </a:r>
            <a:r>
              <a:rPr lang="en-US" sz="1400" spc="-5" dirty="0">
                <a:solidFill>
                  <a:srgbClr val="002060"/>
                </a:solidFill>
                <a:latin typeface="Gadugi" panose="020B0502040204020203" pitchFamily="34" charset="0"/>
                <a:ea typeface="Gadugi" panose="020B0502040204020203" pitchFamily="34" charset="0"/>
                <a:cs typeface="Carlito"/>
              </a:rPr>
              <a:t>Resupply </a:t>
            </a:r>
            <a:r>
              <a:rPr lang="en-US" sz="1400" dirty="0">
                <a:solidFill>
                  <a:srgbClr val="002060"/>
                </a:solidFill>
                <a:latin typeface="Gadugi" panose="020B0502040204020203" pitchFamily="34" charset="0"/>
                <a:ea typeface="Gadugi" panose="020B0502040204020203" pitchFamily="34" charset="0"/>
                <a:cs typeface="Carlito"/>
              </a:rPr>
              <a:t>Services which</a:t>
            </a:r>
            <a:r>
              <a:rPr lang="en-US" sz="1400" spc="-90" dirty="0">
                <a:solidFill>
                  <a:srgbClr val="002060"/>
                </a:solidFill>
                <a:latin typeface="Gadugi" panose="020B0502040204020203" pitchFamily="34" charset="0"/>
                <a:ea typeface="Gadugi" panose="020B0502040204020203" pitchFamily="34" charset="0"/>
                <a:cs typeface="Carlito"/>
              </a:rPr>
              <a:t> </a:t>
            </a:r>
            <a:r>
              <a:rPr lang="en-US" sz="1400" spc="-20" dirty="0">
                <a:solidFill>
                  <a:srgbClr val="002060"/>
                </a:solidFill>
                <a:latin typeface="Gadugi" panose="020B0502040204020203" pitchFamily="34" charset="0"/>
                <a:ea typeface="Gadugi" panose="020B0502040204020203" pitchFamily="34" charset="0"/>
                <a:cs typeface="Carlito"/>
              </a:rPr>
              <a:t>indicates </a:t>
            </a:r>
            <a:r>
              <a:rPr lang="en-US" sz="1400" spc="-5" dirty="0">
                <a:solidFill>
                  <a:srgbClr val="002060"/>
                </a:solidFill>
                <a:latin typeface="Gadugi" panose="020B0502040204020203" pitchFamily="34" charset="0"/>
                <a:ea typeface="Gadugi" panose="020B0502040204020203" pitchFamily="34" charset="0"/>
                <a:cs typeface="Carlito"/>
              </a:rPr>
              <a:t>that </a:t>
            </a:r>
            <a:r>
              <a:rPr lang="en-US" sz="1400" dirty="0">
                <a:solidFill>
                  <a:srgbClr val="002060"/>
                </a:solidFill>
                <a:latin typeface="Gadugi" panose="020B0502040204020203" pitchFamily="34" charset="0"/>
                <a:ea typeface="Gadugi" panose="020B0502040204020203" pitchFamily="34" charset="0"/>
                <a:cs typeface="Carlito"/>
              </a:rPr>
              <a:t>these </a:t>
            </a:r>
            <a:r>
              <a:rPr lang="en-US" sz="1400" spc="-10" dirty="0">
                <a:solidFill>
                  <a:srgbClr val="002060"/>
                </a:solidFill>
                <a:latin typeface="Gadugi" panose="020B0502040204020203" pitchFamily="34" charset="0"/>
                <a:ea typeface="Gadugi" panose="020B0502040204020203" pitchFamily="34" charset="0"/>
                <a:cs typeface="Carlito"/>
              </a:rPr>
              <a:t>payloads </a:t>
            </a:r>
            <a:r>
              <a:rPr lang="en-US" sz="1400" spc="-20" dirty="0">
                <a:solidFill>
                  <a:srgbClr val="002060"/>
                </a:solidFill>
                <a:latin typeface="Gadugi" panose="020B0502040204020203" pitchFamily="34" charset="0"/>
                <a:ea typeface="Gadugi" panose="020B0502040204020203" pitchFamily="34" charset="0"/>
                <a:cs typeface="Carlito"/>
              </a:rPr>
              <a:t>were sent to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10" dirty="0">
                <a:solidFill>
                  <a:srgbClr val="002060"/>
                </a:solidFill>
                <a:latin typeface="Gadugi" panose="020B0502040204020203" pitchFamily="34" charset="0"/>
                <a:ea typeface="Gadugi" panose="020B0502040204020203" pitchFamily="34" charset="0"/>
                <a:cs typeface="Carlito"/>
              </a:rPr>
              <a:t>International </a:t>
            </a:r>
            <a:r>
              <a:rPr lang="en-US" sz="1400" dirty="0">
                <a:solidFill>
                  <a:srgbClr val="002060"/>
                </a:solidFill>
                <a:latin typeface="Gadugi" panose="020B0502040204020203" pitchFamily="34" charset="0"/>
                <a:ea typeface="Gadugi" panose="020B0502040204020203" pitchFamily="34" charset="0"/>
                <a:cs typeface="Carlito"/>
              </a:rPr>
              <a:t>Space </a:t>
            </a:r>
            <a:r>
              <a:rPr lang="en-US" sz="1400" spc="-20" dirty="0">
                <a:solidFill>
                  <a:srgbClr val="002060"/>
                </a:solidFill>
                <a:latin typeface="Gadugi" panose="020B0502040204020203" pitchFamily="34" charset="0"/>
                <a:ea typeface="Gadugi" panose="020B0502040204020203" pitchFamily="34" charset="0"/>
                <a:cs typeface="Carlito"/>
              </a:rPr>
              <a:t>Station </a:t>
            </a:r>
            <a:r>
              <a:rPr lang="en-US" sz="1400" dirty="0">
                <a:solidFill>
                  <a:srgbClr val="002060"/>
                </a:solidFill>
                <a:latin typeface="Gadugi" panose="020B0502040204020203" pitchFamily="34" charset="0"/>
                <a:ea typeface="Gadugi" panose="020B0502040204020203" pitchFamily="34" charset="0"/>
                <a:cs typeface="Carlito"/>
              </a:rPr>
              <a:t>(ISS).</a:t>
            </a:r>
          </a:p>
        </p:txBody>
      </p:sp>
      <p:sp>
        <p:nvSpPr>
          <p:cNvPr id="6" name="object 5">
            <a:extLst>
              <a:ext uri="{FF2B5EF4-FFF2-40B4-BE49-F238E27FC236}">
                <a16:creationId xmlns:a16="http://schemas.microsoft.com/office/drawing/2014/main" id="{6E255C38-3BD5-30BB-A100-D473DC8B9FB6}"/>
              </a:ext>
            </a:extLst>
          </p:cNvPr>
          <p:cNvSpPr/>
          <p:nvPr/>
        </p:nvSpPr>
        <p:spPr>
          <a:xfrm>
            <a:off x="990599" y="1549907"/>
            <a:ext cx="5687568" cy="2554224"/>
          </a:xfrm>
          <a:prstGeom prst="rect">
            <a:avLst/>
          </a:prstGeom>
          <a:blipFill>
            <a:blip r:embed="rId3" cstate="print"/>
            <a:stretch>
              <a:fillRect/>
            </a:stretch>
          </a:blipFill>
          <a:ln>
            <a:solidFill>
              <a:schemeClr val="tx1"/>
            </a:solidFill>
          </a:ln>
        </p:spPr>
        <p:txBody>
          <a:bodyPr wrap="square" lIns="0" tIns="0" rIns="0" bIns="0" rtlCol="0"/>
          <a:lstStyle/>
          <a:p>
            <a:endParaRPr/>
          </a:p>
        </p:txBody>
      </p:sp>
    </p:spTree>
    <p:extLst>
      <p:ext uri="{BB962C8B-B14F-4D97-AF65-F5344CB8AC3E}">
        <p14:creationId xmlns:p14="http://schemas.microsoft.com/office/powerpoint/2010/main" val="1876190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63FC04-53AF-FE35-2EFC-B4480F9717A6}"/>
              </a:ext>
            </a:extLst>
          </p:cNvPr>
          <p:cNvPicPr>
            <a:picLocks noChangeAspect="1"/>
          </p:cNvPicPr>
          <p:nvPr/>
        </p:nvPicPr>
        <p:blipFill>
          <a:blip r:embed="rId2"/>
          <a:srcRect r="10334"/>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30200570-1F88-7328-3139-7AEDC356DA76}"/>
              </a:ext>
            </a:extLst>
          </p:cNvPr>
          <p:cNvSpPr>
            <a:spLocks noGrp="1"/>
          </p:cNvSpPr>
          <p:nvPr>
            <p:ph type="title"/>
          </p:nvPr>
        </p:nvSpPr>
        <p:spPr>
          <a:xfrm>
            <a:off x="691896" y="382559"/>
            <a:ext cx="10515600" cy="1325563"/>
          </a:xfrm>
        </p:spPr>
        <p:txBody>
          <a:bodyPr/>
          <a:lstStyle/>
          <a:p>
            <a:r>
              <a:rPr lang="en-US" b="1" dirty="0">
                <a:solidFill>
                  <a:srgbClr val="002060"/>
                </a:solidFill>
              </a:rPr>
              <a:t>Average Payload Mass by F9 v1.1</a:t>
            </a:r>
            <a:endParaRPr lang="en-IN" b="1" dirty="0">
              <a:solidFill>
                <a:srgbClr val="002060"/>
              </a:solidFill>
            </a:endParaRPr>
          </a:p>
        </p:txBody>
      </p:sp>
      <p:pic>
        <p:nvPicPr>
          <p:cNvPr id="4" name="Picture 3">
            <a:extLst>
              <a:ext uri="{FF2B5EF4-FFF2-40B4-BE49-F238E27FC236}">
                <a16:creationId xmlns:a16="http://schemas.microsoft.com/office/drawing/2014/main" id="{322751E3-90E9-B9AE-CB58-061EC2E19AFA}"/>
              </a:ext>
            </a:extLst>
          </p:cNvPr>
          <p:cNvPicPr>
            <a:picLocks noChangeAspect="1"/>
          </p:cNvPicPr>
          <p:nvPr/>
        </p:nvPicPr>
        <p:blipFill>
          <a:blip r:embed="rId3"/>
          <a:stretch>
            <a:fillRect/>
          </a:stretch>
        </p:blipFill>
        <p:spPr>
          <a:xfrm>
            <a:off x="838200" y="1581787"/>
            <a:ext cx="6364776" cy="2871465"/>
          </a:xfrm>
          <a:prstGeom prst="rect">
            <a:avLst/>
          </a:prstGeom>
          <a:ln>
            <a:solidFill>
              <a:schemeClr val="tx1"/>
            </a:solidFill>
          </a:ln>
        </p:spPr>
      </p:pic>
      <p:sp>
        <p:nvSpPr>
          <p:cNvPr id="6" name="TextBox 5">
            <a:extLst>
              <a:ext uri="{FF2B5EF4-FFF2-40B4-BE49-F238E27FC236}">
                <a16:creationId xmlns:a16="http://schemas.microsoft.com/office/drawing/2014/main" id="{7B5F54DB-9ABD-61DB-3125-88945A1A9425}"/>
              </a:ext>
            </a:extLst>
          </p:cNvPr>
          <p:cNvSpPr txBox="1"/>
          <p:nvPr/>
        </p:nvSpPr>
        <p:spPr>
          <a:xfrm>
            <a:off x="838200" y="4630651"/>
            <a:ext cx="9494520" cy="668260"/>
          </a:xfrm>
          <a:prstGeom prst="rect">
            <a:avLst/>
          </a:prstGeom>
          <a:noFill/>
        </p:spPr>
        <p:txBody>
          <a:bodyPr wrap="square">
            <a:spAutoFit/>
          </a:bodyPr>
          <a:lstStyle/>
          <a:p>
            <a:pPr marL="12700" marR="172085">
              <a:lnSpc>
                <a:spcPct val="91700"/>
              </a:lnSpc>
              <a:spcBef>
                <a:spcPts val="300"/>
              </a:spcBef>
            </a:pPr>
            <a:r>
              <a:rPr lang="en-US" sz="1400" spc="-5" dirty="0">
                <a:solidFill>
                  <a:srgbClr val="002060"/>
                </a:solidFill>
                <a:latin typeface="Gadugi" panose="020B0502040204020203" pitchFamily="34" charset="0"/>
                <a:ea typeface="Gadugi" panose="020B0502040204020203" pitchFamily="34" charset="0"/>
                <a:cs typeface="Carlito"/>
              </a:rPr>
              <a:t>This </a:t>
            </a:r>
            <a:r>
              <a:rPr lang="en-US" sz="1400" dirty="0">
                <a:solidFill>
                  <a:srgbClr val="002060"/>
                </a:solidFill>
                <a:latin typeface="Gadugi" panose="020B0502040204020203" pitchFamily="34" charset="0"/>
                <a:ea typeface="Gadugi" panose="020B0502040204020203" pitchFamily="34" charset="0"/>
                <a:cs typeface="Carlito"/>
              </a:rPr>
              <a:t>query </a:t>
            </a:r>
            <a:r>
              <a:rPr lang="en-US" sz="1400" spc="-5" dirty="0">
                <a:solidFill>
                  <a:srgbClr val="002060"/>
                </a:solidFill>
                <a:latin typeface="Gadugi" panose="020B0502040204020203" pitchFamily="34" charset="0"/>
                <a:ea typeface="Gadugi" panose="020B0502040204020203" pitchFamily="34" charset="0"/>
                <a:cs typeface="Carlito"/>
              </a:rPr>
              <a:t>calculates</a:t>
            </a:r>
            <a:r>
              <a:rPr lang="en-US" sz="1400" spc="-204" dirty="0">
                <a:solidFill>
                  <a:srgbClr val="002060"/>
                </a:solidFill>
                <a:latin typeface="Gadugi" panose="020B0502040204020203" pitchFamily="34" charset="0"/>
                <a:ea typeface="Gadugi" panose="020B0502040204020203" pitchFamily="34" charset="0"/>
                <a:cs typeface="Carlito"/>
              </a:rPr>
              <a:t>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40" dirty="0">
                <a:solidFill>
                  <a:srgbClr val="002060"/>
                </a:solidFill>
                <a:latin typeface="Gadugi" panose="020B0502040204020203" pitchFamily="34" charset="0"/>
                <a:ea typeface="Gadugi" panose="020B0502040204020203" pitchFamily="34" charset="0"/>
                <a:cs typeface="Carlito"/>
              </a:rPr>
              <a:t>average </a:t>
            </a:r>
            <a:r>
              <a:rPr lang="en-US" sz="1400" spc="-10" dirty="0">
                <a:solidFill>
                  <a:srgbClr val="002060"/>
                </a:solidFill>
                <a:latin typeface="Gadugi" panose="020B0502040204020203" pitchFamily="34" charset="0"/>
                <a:ea typeface="Gadugi" panose="020B0502040204020203" pitchFamily="34" charset="0"/>
                <a:cs typeface="Carlito"/>
              </a:rPr>
              <a:t>payload </a:t>
            </a:r>
            <a:r>
              <a:rPr lang="en-US" sz="1400" spc="-5" dirty="0">
                <a:solidFill>
                  <a:srgbClr val="002060"/>
                </a:solidFill>
                <a:latin typeface="Gadugi" panose="020B0502040204020203" pitchFamily="34" charset="0"/>
                <a:ea typeface="Gadugi" panose="020B0502040204020203" pitchFamily="34" charset="0"/>
                <a:cs typeface="Carlito"/>
              </a:rPr>
              <a:t>mass or </a:t>
            </a:r>
            <a:r>
              <a:rPr lang="en-US" sz="1400" dirty="0">
                <a:solidFill>
                  <a:srgbClr val="002060"/>
                </a:solidFill>
                <a:latin typeface="Gadugi" panose="020B0502040204020203" pitchFamily="34" charset="0"/>
                <a:ea typeface="Gadugi" panose="020B0502040204020203" pitchFamily="34" charset="0"/>
                <a:cs typeface="Carlito"/>
              </a:rPr>
              <a:t>launches which </a:t>
            </a:r>
            <a:r>
              <a:rPr lang="en-US" sz="1400" spc="-5" dirty="0">
                <a:solidFill>
                  <a:srgbClr val="002060"/>
                </a:solidFill>
                <a:latin typeface="Gadugi" panose="020B0502040204020203" pitchFamily="34" charset="0"/>
                <a:ea typeface="Gadugi" panose="020B0502040204020203" pitchFamily="34" charset="0"/>
                <a:cs typeface="Carlito"/>
              </a:rPr>
              <a:t>used </a:t>
            </a:r>
            <a:r>
              <a:rPr lang="en-US" sz="1400" spc="-20" dirty="0">
                <a:solidFill>
                  <a:srgbClr val="002060"/>
                </a:solidFill>
                <a:latin typeface="Gadugi" panose="020B0502040204020203" pitchFamily="34" charset="0"/>
                <a:ea typeface="Gadugi" panose="020B0502040204020203" pitchFamily="34" charset="0"/>
                <a:cs typeface="Carlito"/>
              </a:rPr>
              <a:t>booster </a:t>
            </a:r>
            <a:r>
              <a:rPr lang="en-US" sz="1400" spc="-25" dirty="0">
                <a:solidFill>
                  <a:srgbClr val="002060"/>
                </a:solidFill>
                <a:latin typeface="Gadugi" panose="020B0502040204020203" pitchFamily="34" charset="0"/>
                <a:ea typeface="Gadugi" panose="020B0502040204020203" pitchFamily="34" charset="0"/>
                <a:cs typeface="Carlito"/>
              </a:rPr>
              <a:t>version </a:t>
            </a:r>
            <a:r>
              <a:rPr lang="en-US" sz="1400" dirty="0">
                <a:solidFill>
                  <a:srgbClr val="002060"/>
                </a:solidFill>
                <a:latin typeface="Gadugi" panose="020B0502040204020203" pitchFamily="34" charset="0"/>
                <a:ea typeface="Gadugi" panose="020B0502040204020203" pitchFamily="34" charset="0"/>
                <a:cs typeface="Carlito"/>
              </a:rPr>
              <a:t>F9</a:t>
            </a:r>
            <a:r>
              <a:rPr lang="en-US" sz="1400" spc="-35" dirty="0">
                <a:solidFill>
                  <a:srgbClr val="002060"/>
                </a:solidFill>
                <a:latin typeface="Gadugi" panose="020B0502040204020203" pitchFamily="34" charset="0"/>
                <a:ea typeface="Gadugi" panose="020B0502040204020203" pitchFamily="34" charset="0"/>
                <a:cs typeface="Carlito"/>
              </a:rPr>
              <a:t> </a:t>
            </a:r>
            <a:r>
              <a:rPr lang="en-US" sz="1400" dirty="0">
                <a:solidFill>
                  <a:srgbClr val="002060"/>
                </a:solidFill>
                <a:latin typeface="Gadugi" panose="020B0502040204020203" pitchFamily="34" charset="0"/>
                <a:ea typeface="Gadugi" panose="020B0502040204020203" pitchFamily="34" charset="0"/>
                <a:cs typeface="Carlito"/>
              </a:rPr>
              <a:t>v1.1</a:t>
            </a:r>
          </a:p>
          <a:p>
            <a:pPr marL="12700" marR="5080">
              <a:lnSpc>
                <a:spcPct val="91800"/>
              </a:lnSpc>
              <a:spcBef>
                <a:spcPts val="1400"/>
              </a:spcBef>
            </a:pPr>
            <a:r>
              <a:rPr lang="en-US" sz="1400" spc="-40" dirty="0">
                <a:solidFill>
                  <a:srgbClr val="002060"/>
                </a:solidFill>
                <a:latin typeface="Gadugi" panose="020B0502040204020203" pitchFamily="34" charset="0"/>
                <a:ea typeface="Gadugi" panose="020B0502040204020203" pitchFamily="34" charset="0"/>
                <a:cs typeface="Carlito"/>
              </a:rPr>
              <a:t>Average </a:t>
            </a:r>
            <a:r>
              <a:rPr lang="en-US" sz="1400" spc="-10" dirty="0">
                <a:solidFill>
                  <a:srgbClr val="002060"/>
                </a:solidFill>
                <a:latin typeface="Gadugi" panose="020B0502040204020203" pitchFamily="34" charset="0"/>
                <a:ea typeface="Gadugi" panose="020B0502040204020203" pitchFamily="34" charset="0"/>
                <a:cs typeface="Carlito"/>
              </a:rPr>
              <a:t>payload </a:t>
            </a:r>
            <a:r>
              <a:rPr lang="en-US" sz="1400" spc="-5" dirty="0">
                <a:solidFill>
                  <a:srgbClr val="002060"/>
                </a:solidFill>
                <a:latin typeface="Gadugi" panose="020B0502040204020203" pitchFamily="34" charset="0"/>
                <a:ea typeface="Gadugi" panose="020B0502040204020203" pitchFamily="34" charset="0"/>
                <a:cs typeface="Carlito"/>
              </a:rPr>
              <a:t>mass of </a:t>
            </a:r>
            <a:r>
              <a:rPr lang="en-US" sz="1400" dirty="0">
                <a:solidFill>
                  <a:srgbClr val="002060"/>
                </a:solidFill>
                <a:latin typeface="Gadugi" panose="020B0502040204020203" pitchFamily="34" charset="0"/>
                <a:ea typeface="Gadugi" panose="020B0502040204020203" pitchFamily="34" charset="0"/>
                <a:cs typeface="Carlito"/>
              </a:rPr>
              <a:t>F9 1.1 </a:t>
            </a:r>
            <a:r>
              <a:rPr lang="en-US" sz="1400" spc="-5" dirty="0">
                <a:solidFill>
                  <a:srgbClr val="002060"/>
                </a:solidFill>
                <a:latin typeface="Gadugi" panose="020B0502040204020203" pitchFamily="34" charset="0"/>
                <a:ea typeface="Gadugi" panose="020B0502040204020203" pitchFamily="34" charset="0"/>
                <a:cs typeface="Carlito"/>
              </a:rPr>
              <a:t>is on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5" dirty="0">
                <a:solidFill>
                  <a:srgbClr val="002060"/>
                </a:solidFill>
                <a:latin typeface="Gadugi" panose="020B0502040204020203" pitchFamily="34" charset="0"/>
                <a:ea typeface="Gadugi" panose="020B0502040204020203" pitchFamily="34" charset="0"/>
                <a:cs typeface="Carlito"/>
              </a:rPr>
              <a:t>low </a:t>
            </a:r>
            <a:r>
              <a:rPr lang="en-US" sz="1400" dirty="0">
                <a:solidFill>
                  <a:srgbClr val="002060"/>
                </a:solidFill>
                <a:latin typeface="Gadugi" panose="020B0502040204020203" pitchFamily="34" charset="0"/>
                <a:ea typeface="Gadugi" panose="020B0502040204020203" pitchFamily="34" charset="0"/>
                <a:cs typeface="Carlito"/>
              </a:rPr>
              <a:t>end</a:t>
            </a:r>
            <a:r>
              <a:rPr lang="en-US" sz="1400" spc="-235" dirty="0">
                <a:solidFill>
                  <a:srgbClr val="002060"/>
                </a:solidFill>
                <a:latin typeface="Gadugi" panose="020B0502040204020203" pitchFamily="34" charset="0"/>
                <a:ea typeface="Gadugi" panose="020B0502040204020203" pitchFamily="34" charset="0"/>
                <a:cs typeface="Carlito"/>
              </a:rPr>
              <a:t> </a:t>
            </a:r>
            <a:r>
              <a:rPr lang="en-US" sz="1400" spc="-5" dirty="0">
                <a:solidFill>
                  <a:srgbClr val="002060"/>
                </a:solidFill>
                <a:latin typeface="Gadugi" panose="020B0502040204020203" pitchFamily="34" charset="0"/>
                <a:ea typeface="Gadugi" panose="020B0502040204020203" pitchFamily="34" charset="0"/>
                <a:cs typeface="Carlito"/>
              </a:rPr>
              <a:t>of our </a:t>
            </a:r>
            <a:r>
              <a:rPr lang="en-US" sz="1400" spc="-10" dirty="0">
                <a:solidFill>
                  <a:srgbClr val="002060"/>
                </a:solidFill>
                <a:latin typeface="Gadugi" panose="020B0502040204020203" pitchFamily="34" charset="0"/>
                <a:ea typeface="Gadugi" panose="020B0502040204020203" pitchFamily="34" charset="0"/>
                <a:cs typeface="Carlito"/>
              </a:rPr>
              <a:t>payload </a:t>
            </a:r>
            <a:r>
              <a:rPr lang="en-US" sz="1400" spc="-5" dirty="0">
                <a:solidFill>
                  <a:srgbClr val="002060"/>
                </a:solidFill>
                <a:latin typeface="Gadugi" panose="020B0502040204020203" pitchFamily="34" charset="0"/>
                <a:ea typeface="Gadugi" panose="020B0502040204020203" pitchFamily="34" charset="0"/>
                <a:cs typeface="Carlito"/>
              </a:rPr>
              <a:t>mass</a:t>
            </a:r>
            <a:r>
              <a:rPr lang="en-US" sz="1400" spc="-114" dirty="0">
                <a:solidFill>
                  <a:srgbClr val="002060"/>
                </a:solidFill>
                <a:latin typeface="Gadugi" panose="020B0502040204020203" pitchFamily="34" charset="0"/>
                <a:ea typeface="Gadugi" panose="020B0502040204020203" pitchFamily="34" charset="0"/>
                <a:cs typeface="Carlito"/>
              </a:rPr>
              <a:t> </a:t>
            </a:r>
            <a:r>
              <a:rPr lang="en-US" sz="1400" spc="-20" dirty="0">
                <a:solidFill>
                  <a:srgbClr val="002060"/>
                </a:solidFill>
                <a:latin typeface="Gadugi" panose="020B0502040204020203" pitchFamily="34" charset="0"/>
                <a:ea typeface="Gadugi" panose="020B0502040204020203" pitchFamily="34" charset="0"/>
                <a:cs typeface="Carlito"/>
              </a:rPr>
              <a:t>range</a:t>
            </a:r>
            <a:endParaRPr lang="en-US" sz="14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688621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881D97-F134-57C3-BF1C-7512AD3CB0FD}"/>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80841E80-FE5E-4CF8-995F-011C79D27396}"/>
              </a:ext>
            </a:extLst>
          </p:cNvPr>
          <p:cNvSpPr>
            <a:spLocks noGrp="1"/>
          </p:cNvSpPr>
          <p:nvPr>
            <p:ph type="title"/>
          </p:nvPr>
        </p:nvSpPr>
        <p:spPr>
          <a:xfrm>
            <a:off x="710184" y="365125"/>
            <a:ext cx="10820400" cy="1325563"/>
          </a:xfrm>
        </p:spPr>
        <p:txBody>
          <a:bodyPr>
            <a:normAutofit/>
          </a:bodyPr>
          <a:lstStyle/>
          <a:p>
            <a:r>
              <a:rPr lang="en-US" sz="4000" b="1" dirty="0">
                <a:solidFill>
                  <a:srgbClr val="002060"/>
                </a:solidFill>
                <a:latin typeface="Gadugi" panose="020B0502040204020203" pitchFamily="34" charset="0"/>
                <a:ea typeface="Gadugi" panose="020B0502040204020203" pitchFamily="34" charset="0"/>
              </a:rPr>
              <a:t>First Successful Ground Pad Landing Date</a:t>
            </a:r>
            <a:endParaRPr lang="en-IN" sz="4000" b="1" dirty="0">
              <a:solidFill>
                <a:srgbClr val="002060"/>
              </a:solidFill>
              <a:latin typeface="Gadugi" panose="020B0502040204020203" pitchFamily="34" charset="0"/>
              <a:ea typeface="Gadugi" panose="020B0502040204020203" pitchFamily="34" charset="0"/>
            </a:endParaRPr>
          </a:p>
        </p:txBody>
      </p:sp>
      <p:sp>
        <p:nvSpPr>
          <p:cNvPr id="4" name="object 5">
            <a:extLst>
              <a:ext uri="{FF2B5EF4-FFF2-40B4-BE49-F238E27FC236}">
                <a16:creationId xmlns:a16="http://schemas.microsoft.com/office/drawing/2014/main" id="{9F60EDCA-0F55-4ABB-61E9-AA2E373D9FE3}"/>
              </a:ext>
            </a:extLst>
          </p:cNvPr>
          <p:cNvSpPr/>
          <p:nvPr/>
        </p:nvSpPr>
        <p:spPr>
          <a:xfrm>
            <a:off x="934210" y="1690688"/>
            <a:ext cx="5814061" cy="2860548"/>
          </a:xfrm>
          <a:prstGeom prst="rect">
            <a:avLst/>
          </a:prstGeom>
          <a:blipFill>
            <a:blip r:embed="rId3" cstate="print"/>
            <a:stretch>
              <a:fillRect/>
            </a:stretch>
          </a:blipFill>
          <a:ln>
            <a:solidFill>
              <a:schemeClr val="tx1"/>
            </a:solidFill>
          </a:ln>
        </p:spPr>
        <p:txBody>
          <a:bodyPr wrap="square" lIns="0" tIns="0" rIns="0" bIns="0" rtlCol="0"/>
          <a:lstStyle/>
          <a:p>
            <a:endParaRPr lang="en-IN"/>
          </a:p>
        </p:txBody>
      </p:sp>
      <p:sp>
        <p:nvSpPr>
          <p:cNvPr id="7" name="object 4">
            <a:extLst>
              <a:ext uri="{FF2B5EF4-FFF2-40B4-BE49-F238E27FC236}">
                <a16:creationId xmlns:a16="http://schemas.microsoft.com/office/drawing/2014/main" id="{75F4D7E3-F958-7A99-1560-4C1F220C08D2}"/>
              </a:ext>
            </a:extLst>
          </p:cNvPr>
          <p:cNvSpPr txBox="1"/>
          <p:nvPr/>
        </p:nvSpPr>
        <p:spPr>
          <a:xfrm>
            <a:off x="934210" y="4683662"/>
            <a:ext cx="8410958" cy="1101264"/>
          </a:xfrm>
          <a:prstGeom prst="rect">
            <a:avLst/>
          </a:prstGeom>
        </p:spPr>
        <p:txBody>
          <a:bodyPr vert="horz" wrap="square" lIns="0" tIns="38100" rIns="0" bIns="0" rtlCol="0">
            <a:spAutoFit/>
          </a:bodyPr>
          <a:lstStyle/>
          <a:p>
            <a:pPr marL="12700" marR="135255">
              <a:lnSpc>
                <a:spcPct val="91800"/>
              </a:lnSpc>
              <a:spcBef>
                <a:spcPts val="300"/>
              </a:spcBef>
            </a:pPr>
            <a:r>
              <a:rPr sz="1400" spc="-5" dirty="0">
                <a:solidFill>
                  <a:srgbClr val="002060"/>
                </a:solidFill>
                <a:latin typeface="Gadugi" panose="020B0502040204020203" pitchFamily="34" charset="0"/>
                <a:ea typeface="Gadugi" panose="020B0502040204020203" pitchFamily="34" charset="0"/>
                <a:cs typeface="Carlito"/>
              </a:rPr>
              <a:t>This </a:t>
            </a:r>
            <a:r>
              <a:rPr sz="1400" dirty="0">
                <a:solidFill>
                  <a:srgbClr val="002060"/>
                </a:solidFill>
                <a:latin typeface="Gadugi" panose="020B0502040204020203" pitchFamily="34" charset="0"/>
                <a:ea typeface="Gadugi" panose="020B0502040204020203" pitchFamily="34" charset="0"/>
                <a:cs typeface="Carlito"/>
              </a:rPr>
              <a:t>query </a:t>
            </a:r>
            <a:r>
              <a:rPr sz="1400" spc="-5" dirty="0">
                <a:solidFill>
                  <a:srgbClr val="002060"/>
                </a:solidFill>
                <a:latin typeface="Gadugi" panose="020B0502040204020203" pitchFamily="34" charset="0"/>
                <a:ea typeface="Gadugi" panose="020B0502040204020203" pitchFamily="34" charset="0"/>
                <a:cs typeface="Carlito"/>
              </a:rPr>
              <a:t>returns </a:t>
            </a:r>
            <a:r>
              <a:rPr sz="1400" dirty="0">
                <a:solidFill>
                  <a:srgbClr val="002060"/>
                </a:solidFill>
                <a:latin typeface="Gadugi" panose="020B0502040204020203" pitchFamily="34" charset="0"/>
                <a:ea typeface="Gadugi" panose="020B0502040204020203" pitchFamily="34" charset="0"/>
                <a:cs typeface="Carlito"/>
              </a:rPr>
              <a:t>the </a:t>
            </a:r>
            <a:r>
              <a:rPr sz="1400" spc="-35" dirty="0">
                <a:solidFill>
                  <a:srgbClr val="002060"/>
                </a:solidFill>
                <a:latin typeface="Gadugi" panose="020B0502040204020203" pitchFamily="34" charset="0"/>
                <a:ea typeface="Gadugi" panose="020B0502040204020203" pitchFamily="34" charset="0"/>
                <a:cs typeface="Carlito"/>
              </a:rPr>
              <a:t>first</a:t>
            </a:r>
            <a:r>
              <a:rPr lang="en-IN" sz="1400" spc="-35"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successful </a:t>
            </a:r>
            <a:r>
              <a:rPr sz="1400" spc="-15" dirty="0">
                <a:solidFill>
                  <a:srgbClr val="002060"/>
                </a:solidFill>
                <a:latin typeface="Gadugi" panose="020B0502040204020203" pitchFamily="34" charset="0"/>
                <a:ea typeface="Gadugi" panose="020B0502040204020203" pitchFamily="34" charset="0"/>
                <a:cs typeface="Carlito"/>
              </a:rPr>
              <a:t>ground </a:t>
            </a:r>
            <a:r>
              <a:rPr sz="1400" spc="-5" dirty="0">
                <a:solidFill>
                  <a:srgbClr val="002060"/>
                </a:solidFill>
                <a:latin typeface="Gadugi" panose="020B0502040204020203" pitchFamily="34" charset="0"/>
                <a:ea typeface="Gadugi" panose="020B0502040204020203" pitchFamily="34" charset="0"/>
                <a:cs typeface="Carlito"/>
              </a:rPr>
              <a:t>pad</a:t>
            </a:r>
            <a:r>
              <a:rPr sz="1400" spc="-145"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landing </a:t>
            </a:r>
            <a:r>
              <a:rPr sz="1400" spc="-25" dirty="0">
                <a:solidFill>
                  <a:srgbClr val="002060"/>
                </a:solidFill>
                <a:latin typeface="Gadugi" panose="020B0502040204020203" pitchFamily="34" charset="0"/>
                <a:ea typeface="Gadugi" panose="020B0502040204020203" pitchFamily="34" charset="0"/>
                <a:cs typeface="Carlito"/>
              </a:rPr>
              <a:t>date.</a:t>
            </a:r>
            <a:endParaRPr sz="1400" dirty="0">
              <a:solidFill>
                <a:srgbClr val="002060"/>
              </a:solidFill>
              <a:latin typeface="Gadugi" panose="020B0502040204020203" pitchFamily="34" charset="0"/>
              <a:ea typeface="Gadugi" panose="020B0502040204020203" pitchFamily="34" charset="0"/>
              <a:cs typeface="Carlito"/>
            </a:endParaRPr>
          </a:p>
          <a:p>
            <a:pPr marL="12700">
              <a:lnSpc>
                <a:spcPts val="2300"/>
              </a:lnSpc>
              <a:spcBef>
                <a:spcPts val="1200"/>
              </a:spcBef>
            </a:pPr>
            <a:r>
              <a:rPr sz="1400" spc="-35" dirty="0">
                <a:solidFill>
                  <a:srgbClr val="002060"/>
                </a:solidFill>
                <a:latin typeface="Gadugi" panose="020B0502040204020203" pitchFamily="34" charset="0"/>
                <a:ea typeface="Gadugi" panose="020B0502040204020203" pitchFamily="34" charset="0"/>
                <a:cs typeface="Carlito"/>
              </a:rPr>
              <a:t>First </a:t>
            </a:r>
            <a:r>
              <a:rPr sz="1400" spc="-15" dirty="0">
                <a:solidFill>
                  <a:srgbClr val="002060"/>
                </a:solidFill>
                <a:latin typeface="Gadugi" panose="020B0502040204020203" pitchFamily="34" charset="0"/>
                <a:ea typeface="Gadugi" panose="020B0502040204020203" pitchFamily="34" charset="0"/>
                <a:cs typeface="Carlito"/>
              </a:rPr>
              <a:t>ground </a:t>
            </a:r>
            <a:r>
              <a:rPr sz="1400" spc="-5" dirty="0">
                <a:solidFill>
                  <a:srgbClr val="002060"/>
                </a:solidFill>
                <a:latin typeface="Gadugi" panose="020B0502040204020203" pitchFamily="34" charset="0"/>
                <a:ea typeface="Gadugi" panose="020B0502040204020203" pitchFamily="34" charset="0"/>
                <a:cs typeface="Carlito"/>
              </a:rPr>
              <a:t>pad </a:t>
            </a:r>
            <a:r>
              <a:rPr sz="1400" dirty="0">
                <a:solidFill>
                  <a:srgbClr val="002060"/>
                </a:solidFill>
                <a:latin typeface="Gadugi" panose="020B0502040204020203" pitchFamily="34" charset="0"/>
                <a:ea typeface="Gadugi" panose="020B0502040204020203" pitchFamily="34" charset="0"/>
                <a:cs typeface="Carlito"/>
              </a:rPr>
              <a:t>landing</a:t>
            </a:r>
            <a:r>
              <a:rPr sz="1400" spc="-75"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wasn’t</a:t>
            </a:r>
            <a:r>
              <a:rPr lang="en-US" sz="1400"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until </a:t>
            </a:r>
            <a:r>
              <a:rPr sz="1400" dirty="0">
                <a:solidFill>
                  <a:srgbClr val="002060"/>
                </a:solidFill>
                <a:latin typeface="Gadugi" panose="020B0502040204020203" pitchFamily="34" charset="0"/>
                <a:ea typeface="Gadugi" panose="020B0502040204020203" pitchFamily="34" charset="0"/>
                <a:cs typeface="Carlito"/>
              </a:rPr>
              <a:t>the end </a:t>
            </a:r>
            <a:r>
              <a:rPr sz="1400" spc="-5" dirty="0">
                <a:solidFill>
                  <a:srgbClr val="002060"/>
                </a:solidFill>
                <a:latin typeface="Gadugi" panose="020B0502040204020203" pitchFamily="34" charset="0"/>
                <a:ea typeface="Gadugi" panose="020B0502040204020203" pitchFamily="34" charset="0"/>
                <a:cs typeface="Carlito"/>
              </a:rPr>
              <a:t>of</a:t>
            </a:r>
            <a:r>
              <a:rPr sz="1400" spc="-105"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2015.</a:t>
            </a:r>
            <a:endParaRPr lang="en-US" sz="1400" dirty="0">
              <a:solidFill>
                <a:srgbClr val="002060"/>
              </a:solidFill>
              <a:latin typeface="Gadugi" panose="020B0502040204020203" pitchFamily="34" charset="0"/>
              <a:ea typeface="Gadugi" panose="020B0502040204020203" pitchFamily="34" charset="0"/>
              <a:cs typeface="Carlito"/>
            </a:endParaRPr>
          </a:p>
          <a:p>
            <a:pPr marL="12700">
              <a:lnSpc>
                <a:spcPts val="2300"/>
              </a:lnSpc>
              <a:spcBef>
                <a:spcPts val="1200"/>
              </a:spcBef>
            </a:pPr>
            <a:r>
              <a:rPr sz="1400" spc="-5" dirty="0">
                <a:solidFill>
                  <a:srgbClr val="002060"/>
                </a:solidFill>
                <a:latin typeface="Gadugi" panose="020B0502040204020203" pitchFamily="34" charset="0"/>
                <a:ea typeface="Gadugi" panose="020B0502040204020203" pitchFamily="34" charset="0"/>
                <a:cs typeface="Carlito"/>
              </a:rPr>
              <a:t>Successful </a:t>
            </a:r>
            <a:r>
              <a:rPr sz="1400" dirty="0">
                <a:solidFill>
                  <a:srgbClr val="002060"/>
                </a:solidFill>
                <a:latin typeface="Gadugi" panose="020B0502040204020203" pitchFamily="34" charset="0"/>
                <a:ea typeface="Gadugi" panose="020B0502040204020203" pitchFamily="34" charset="0"/>
                <a:cs typeface="Carlito"/>
              </a:rPr>
              <a:t>landings in</a:t>
            </a:r>
            <a:r>
              <a:rPr sz="1400" spc="-70" dirty="0">
                <a:solidFill>
                  <a:srgbClr val="002060"/>
                </a:solidFill>
                <a:latin typeface="Gadugi" panose="020B0502040204020203" pitchFamily="34" charset="0"/>
                <a:ea typeface="Gadugi" panose="020B0502040204020203" pitchFamily="34" charset="0"/>
                <a:cs typeface="Carlito"/>
              </a:rPr>
              <a:t> </a:t>
            </a:r>
            <a:r>
              <a:rPr sz="1400" spc="-20" dirty="0">
                <a:solidFill>
                  <a:srgbClr val="002060"/>
                </a:solidFill>
                <a:latin typeface="Gadugi" panose="020B0502040204020203" pitchFamily="34" charset="0"/>
                <a:ea typeface="Gadugi" panose="020B0502040204020203" pitchFamily="34" charset="0"/>
                <a:cs typeface="Carlito"/>
              </a:rPr>
              <a:t>general</a:t>
            </a:r>
            <a:r>
              <a:rPr lang="en-US" sz="1400" spc="-20"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appear </a:t>
            </a:r>
            <a:r>
              <a:rPr sz="1400" spc="-20" dirty="0">
                <a:solidFill>
                  <a:srgbClr val="002060"/>
                </a:solidFill>
                <a:latin typeface="Gadugi" panose="020B0502040204020203" pitchFamily="34" charset="0"/>
                <a:ea typeface="Gadugi" panose="020B0502040204020203" pitchFamily="34" charset="0"/>
                <a:cs typeface="Carlito"/>
              </a:rPr>
              <a:t>starting</a:t>
            </a:r>
            <a:r>
              <a:rPr sz="1400" spc="-5"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2014.</a:t>
            </a:r>
          </a:p>
        </p:txBody>
      </p:sp>
    </p:spTree>
    <p:extLst>
      <p:ext uri="{BB962C8B-B14F-4D97-AF65-F5344CB8AC3E}">
        <p14:creationId xmlns:p14="http://schemas.microsoft.com/office/powerpoint/2010/main" val="4158039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251BD0-804B-D8BD-124D-E1AA5A611599}"/>
              </a:ext>
            </a:extLst>
          </p:cNvPr>
          <p:cNvPicPr>
            <a:picLocks noChangeAspect="1"/>
          </p:cNvPicPr>
          <p:nvPr/>
        </p:nvPicPr>
        <p:blipFill>
          <a:blip r:embed="rId2"/>
          <a:srcRect r="39946"/>
          <a:stretch/>
        </p:blipFill>
        <p:spPr>
          <a:xfrm>
            <a:off x="0" y="382558"/>
            <a:ext cx="12192000" cy="1308129"/>
          </a:xfrm>
          <a:prstGeom prst="rect">
            <a:avLst/>
          </a:prstGeom>
        </p:spPr>
      </p:pic>
      <p:sp>
        <p:nvSpPr>
          <p:cNvPr id="2" name="Title 1">
            <a:extLst>
              <a:ext uri="{FF2B5EF4-FFF2-40B4-BE49-F238E27FC236}">
                <a16:creationId xmlns:a16="http://schemas.microsoft.com/office/drawing/2014/main" id="{070EECF4-7FB9-F881-9A93-B9FB4D785635}"/>
              </a:ext>
            </a:extLst>
          </p:cNvPr>
          <p:cNvSpPr>
            <a:spLocks noGrp="1"/>
          </p:cNvSpPr>
          <p:nvPr>
            <p:ph type="title"/>
          </p:nvPr>
        </p:nvSpPr>
        <p:spPr/>
        <p:txBody>
          <a:bodyPr/>
          <a:lstStyle/>
          <a:p>
            <a:r>
              <a:rPr lang="en-US" b="1" dirty="0">
                <a:solidFill>
                  <a:srgbClr val="002060"/>
                </a:solidFill>
                <a:latin typeface="Gadugi" panose="020B0502040204020203" pitchFamily="34" charset="0"/>
                <a:ea typeface="Gadugi" panose="020B0502040204020203" pitchFamily="34" charset="0"/>
              </a:rPr>
              <a:t>Successful Drone Ship Landing with Payload Between 4000 and 6000</a:t>
            </a:r>
            <a:endParaRPr lang="en-IN" b="1" dirty="0">
              <a:solidFill>
                <a:srgbClr val="002060"/>
              </a:solidFill>
              <a:latin typeface="Gadugi" panose="020B0502040204020203" pitchFamily="34" charset="0"/>
              <a:ea typeface="Gadugi" panose="020B0502040204020203" pitchFamily="34" charset="0"/>
            </a:endParaRPr>
          </a:p>
        </p:txBody>
      </p:sp>
      <p:sp>
        <p:nvSpPr>
          <p:cNvPr id="4" name="object 5">
            <a:extLst>
              <a:ext uri="{FF2B5EF4-FFF2-40B4-BE49-F238E27FC236}">
                <a16:creationId xmlns:a16="http://schemas.microsoft.com/office/drawing/2014/main" id="{76DBB886-2C60-E2FE-8592-F43320B95E11}"/>
              </a:ext>
            </a:extLst>
          </p:cNvPr>
          <p:cNvSpPr/>
          <p:nvPr/>
        </p:nvSpPr>
        <p:spPr>
          <a:xfrm>
            <a:off x="838200" y="1799844"/>
            <a:ext cx="6886956" cy="2638043"/>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6" name="TextBox 5">
            <a:extLst>
              <a:ext uri="{FF2B5EF4-FFF2-40B4-BE49-F238E27FC236}">
                <a16:creationId xmlns:a16="http://schemas.microsoft.com/office/drawing/2014/main" id="{7E9B8BA1-00A8-A57B-194E-3B59B5D183FA}"/>
              </a:ext>
            </a:extLst>
          </p:cNvPr>
          <p:cNvSpPr txBox="1"/>
          <p:nvPr/>
        </p:nvSpPr>
        <p:spPr>
          <a:xfrm>
            <a:off x="838200" y="4547043"/>
            <a:ext cx="6094476" cy="856773"/>
          </a:xfrm>
          <a:prstGeom prst="rect">
            <a:avLst/>
          </a:prstGeom>
          <a:noFill/>
        </p:spPr>
        <p:txBody>
          <a:bodyPr wrap="square">
            <a:spAutoFit/>
          </a:bodyPr>
          <a:lstStyle/>
          <a:p>
            <a:pPr marL="12700" marR="5080">
              <a:lnSpc>
                <a:spcPct val="91700"/>
              </a:lnSpc>
              <a:spcBef>
                <a:spcPts val="300"/>
              </a:spcBef>
            </a:pPr>
            <a:r>
              <a:rPr lang="en-US" sz="1800" spc="-5" dirty="0">
                <a:solidFill>
                  <a:srgbClr val="002060"/>
                </a:solidFill>
                <a:latin typeface="Carlito"/>
                <a:cs typeface="Carlito"/>
              </a:rPr>
              <a:t>This </a:t>
            </a:r>
            <a:r>
              <a:rPr lang="en-US" sz="1800" dirty="0">
                <a:solidFill>
                  <a:srgbClr val="002060"/>
                </a:solidFill>
                <a:latin typeface="Carlito"/>
                <a:cs typeface="Carlito"/>
              </a:rPr>
              <a:t>query </a:t>
            </a:r>
            <a:r>
              <a:rPr lang="en-US" sz="1800" spc="-5" dirty="0">
                <a:solidFill>
                  <a:srgbClr val="002060"/>
                </a:solidFill>
                <a:latin typeface="Carlito"/>
                <a:cs typeface="Carlito"/>
              </a:rPr>
              <a:t>returns </a:t>
            </a:r>
            <a:r>
              <a:rPr lang="en-US" sz="1800" dirty="0">
                <a:solidFill>
                  <a:srgbClr val="002060"/>
                </a:solidFill>
                <a:latin typeface="Carlito"/>
                <a:cs typeface="Carlito"/>
              </a:rPr>
              <a:t>the </a:t>
            </a:r>
            <a:r>
              <a:rPr lang="en-US" sz="1800" spc="-20" dirty="0">
                <a:solidFill>
                  <a:srgbClr val="002060"/>
                </a:solidFill>
                <a:latin typeface="Carlito"/>
                <a:cs typeface="Carlito"/>
              </a:rPr>
              <a:t>four booster </a:t>
            </a:r>
            <a:r>
              <a:rPr lang="en-US" sz="1800" spc="-25" dirty="0">
                <a:solidFill>
                  <a:srgbClr val="002060"/>
                </a:solidFill>
                <a:latin typeface="Carlito"/>
                <a:cs typeface="Carlito"/>
              </a:rPr>
              <a:t>versions </a:t>
            </a:r>
            <a:r>
              <a:rPr lang="en-US" sz="1800" spc="-5" dirty="0">
                <a:solidFill>
                  <a:srgbClr val="002060"/>
                </a:solidFill>
                <a:latin typeface="Carlito"/>
                <a:cs typeface="Carlito"/>
              </a:rPr>
              <a:t>that had successful </a:t>
            </a:r>
            <a:r>
              <a:rPr lang="en-US" sz="1800" spc="-20" dirty="0">
                <a:solidFill>
                  <a:srgbClr val="002060"/>
                </a:solidFill>
                <a:latin typeface="Carlito"/>
                <a:cs typeface="Carlito"/>
              </a:rPr>
              <a:t>drone </a:t>
            </a:r>
            <a:r>
              <a:rPr lang="en-US" sz="1800" spc="-5" dirty="0">
                <a:solidFill>
                  <a:srgbClr val="002060"/>
                </a:solidFill>
                <a:latin typeface="Carlito"/>
                <a:cs typeface="Carlito"/>
              </a:rPr>
              <a:t>ship</a:t>
            </a:r>
            <a:r>
              <a:rPr lang="en-US" sz="1800" spc="-100" dirty="0">
                <a:solidFill>
                  <a:srgbClr val="002060"/>
                </a:solidFill>
                <a:latin typeface="Carlito"/>
                <a:cs typeface="Carlito"/>
              </a:rPr>
              <a:t> </a:t>
            </a:r>
            <a:r>
              <a:rPr lang="en-US" sz="1800" dirty="0">
                <a:solidFill>
                  <a:srgbClr val="002060"/>
                </a:solidFill>
                <a:latin typeface="Carlito"/>
                <a:cs typeface="Carlito"/>
              </a:rPr>
              <a:t>landings and a </a:t>
            </a:r>
            <a:r>
              <a:rPr lang="en-US" sz="1800" spc="-5" dirty="0">
                <a:solidFill>
                  <a:srgbClr val="002060"/>
                </a:solidFill>
                <a:latin typeface="Carlito"/>
                <a:cs typeface="Carlito"/>
              </a:rPr>
              <a:t>payload mass between </a:t>
            </a:r>
            <a:r>
              <a:rPr lang="en-US" sz="1800" dirty="0">
                <a:solidFill>
                  <a:srgbClr val="002060"/>
                </a:solidFill>
                <a:latin typeface="Carlito"/>
                <a:cs typeface="Carlito"/>
              </a:rPr>
              <a:t>4000 and 6000</a:t>
            </a:r>
            <a:r>
              <a:rPr lang="en-US" sz="1800" spc="-165" dirty="0">
                <a:solidFill>
                  <a:srgbClr val="002060"/>
                </a:solidFill>
                <a:latin typeface="Carlito"/>
                <a:cs typeface="Carlito"/>
              </a:rPr>
              <a:t> </a:t>
            </a:r>
            <a:r>
              <a:rPr lang="en-US" sz="1800" spc="-25" dirty="0">
                <a:solidFill>
                  <a:srgbClr val="002060"/>
                </a:solidFill>
                <a:latin typeface="Carlito"/>
                <a:cs typeface="Carlito"/>
              </a:rPr>
              <a:t>exclusively.</a:t>
            </a:r>
            <a:endParaRPr lang="en-US" sz="1800" dirty="0">
              <a:solidFill>
                <a:srgbClr val="002060"/>
              </a:solidFill>
              <a:latin typeface="Carlito"/>
              <a:cs typeface="Carlito"/>
            </a:endParaRPr>
          </a:p>
        </p:txBody>
      </p:sp>
    </p:spTree>
    <p:extLst>
      <p:ext uri="{BB962C8B-B14F-4D97-AF65-F5344CB8AC3E}">
        <p14:creationId xmlns:p14="http://schemas.microsoft.com/office/powerpoint/2010/main" val="3360222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940EDD-1231-108A-FF48-2E75129B7D4B}"/>
              </a:ext>
            </a:extLst>
          </p:cNvPr>
          <p:cNvPicPr>
            <a:picLocks noChangeAspect="1"/>
          </p:cNvPicPr>
          <p:nvPr/>
        </p:nvPicPr>
        <p:blipFill>
          <a:blip r:embed="rId2"/>
          <a:srcRect r="39946"/>
          <a:stretch/>
        </p:blipFill>
        <p:spPr>
          <a:xfrm>
            <a:off x="0" y="327695"/>
            <a:ext cx="12192000" cy="1141442"/>
          </a:xfrm>
          <a:prstGeom prst="rect">
            <a:avLst/>
          </a:prstGeom>
        </p:spPr>
      </p:pic>
      <p:sp>
        <p:nvSpPr>
          <p:cNvPr id="2" name="Title 1">
            <a:extLst>
              <a:ext uri="{FF2B5EF4-FFF2-40B4-BE49-F238E27FC236}">
                <a16:creationId xmlns:a16="http://schemas.microsoft.com/office/drawing/2014/main" id="{73BA5DC4-848D-82D7-708A-35EFC7D5093C}"/>
              </a:ext>
            </a:extLst>
          </p:cNvPr>
          <p:cNvSpPr>
            <a:spLocks noGrp="1"/>
          </p:cNvSpPr>
          <p:nvPr>
            <p:ph type="title"/>
          </p:nvPr>
        </p:nvSpPr>
        <p:spPr/>
        <p:txBody>
          <a:bodyPr/>
          <a:lstStyle/>
          <a:p>
            <a:r>
              <a:rPr lang="en-US" b="1" dirty="0">
                <a:solidFill>
                  <a:srgbClr val="002060"/>
                </a:solidFill>
                <a:latin typeface="Gadugi" panose="020B0502040204020203" pitchFamily="34" charset="0"/>
                <a:ea typeface="Gadugi" panose="020B0502040204020203" pitchFamily="34" charset="0"/>
              </a:rPr>
              <a:t>Total Mission Outcome</a:t>
            </a:r>
            <a:endParaRPr lang="en-IN" b="1" dirty="0">
              <a:solidFill>
                <a:srgbClr val="002060"/>
              </a:solidFill>
              <a:latin typeface="Gadugi" panose="020B0502040204020203" pitchFamily="34" charset="0"/>
              <a:ea typeface="Gadugi" panose="020B0502040204020203" pitchFamily="34" charset="0"/>
            </a:endParaRPr>
          </a:p>
        </p:txBody>
      </p:sp>
      <p:sp>
        <p:nvSpPr>
          <p:cNvPr id="4" name="object 5">
            <a:extLst>
              <a:ext uri="{FF2B5EF4-FFF2-40B4-BE49-F238E27FC236}">
                <a16:creationId xmlns:a16="http://schemas.microsoft.com/office/drawing/2014/main" id="{212E019F-E4C4-72DE-426E-4D94E4CD1FF7}"/>
              </a:ext>
            </a:extLst>
          </p:cNvPr>
          <p:cNvSpPr/>
          <p:nvPr/>
        </p:nvSpPr>
        <p:spPr>
          <a:xfrm>
            <a:off x="957072" y="1524000"/>
            <a:ext cx="5138928" cy="3441191"/>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5" name="object 4">
            <a:extLst>
              <a:ext uri="{FF2B5EF4-FFF2-40B4-BE49-F238E27FC236}">
                <a16:creationId xmlns:a16="http://schemas.microsoft.com/office/drawing/2014/main" id="{FD36EBB1-DF8F-8E2A-5657-7964C27C99AB}"/>
              </a:ext>
            </a:extLst>
          </p:cNvPr>
          <p:cNvSpPr txBox="1"/>
          <p:nvPr/>
        </p:nvSpPr>
        <p:spPr>
          <a:xfrm>
            <a:off x="957072" y="5039359"/>
            <a:ext cx="10061448" cy="890885"/>
          </a:xfrm>
          <a:prstGeom prst="rect">
            <a:avLst/>
          </a:prstGeom>
        </p:spPr>
        <p:txBody>
          <a:bodyPr vert="horz" wrap="square" lIns="0" tIns="13335" rIns="0" bIns="0" rtlCol="0">
            <a:spAutoFit/>
          </a:bodyPr>
          <a:lstStyle/>
          <a:p>
            <a:pPr marL="12700">
              <a:lnSpc>
                <a:spcPts val="2305"/>
              </a:lnSpc>
              <a:spcBef>
                <a:spcPts val="105"/>
              </a:spcBef>
            </a:pPr>
            <a:r>
              <a:rPr sz="1400" spc="-5" dirty="0">
                <a:solidFill>
                  <a:srgbClr val="002060"/>
                </a:solidFill>
                <a:latin typeface="Gadugi" panose="020B0502040204020203" pitchFamily="34" charset="0"/>
                <a:ea typeface="Gadugi" panose="020B0502040204020203" pitchFamily="34" charset="0"/>
                <a:cs typeface="Carlito"/>
              </a:rPr>
              <a:t>This </a:t>
            </a:r>
            <a:r>
              <a:rPr sz="1400" dirty="0">
                <a:solidFill>
                  <a:srgbClr val="002060"/>
                </a:solidFill>
                <a:latin typeface="Gadugi" panose="020B0502040204020203" pitchFamily="34" charset="0"/>
                <a:ea typeface="Gadugi" panose="020B0502040204020203" pitchFamily="34" charset="0"/>
                <a:cs typeface="Carlito"/>
              </a:rPr>
              <a:t>query </a:t>
            </a:r>
            <a:r>
              <a:rPr sz="1400" spc="-5" dirty="0">
                <a:solidFill>
                  <a:srgbClr val="002060"/>
                </a:solidFill>
                <a:latin typeface="Gadugi" panose="020B0502040204020203" pitchFamily="34" charset="0"/>
                <a:ea typeface="Gadugi" panose="020B0502040204020203" pitchFamily="34" charset="0"/>
                <a:cs typeface="Carlito"/>
              </a:rPr>
              <a:t>returns </a:t>
            </a:r>
            <a:r>
              <a:rPr sz="1400" dirty="0">
                <a:solidFill>
                  <a:srgbClr val="002060"/>
                </a:solidFill>
                <a:latin typeface="Gadugi" panose="020B0502040204020203" pitchFamily="34" charset="0"/>
                <a:ea typeface="Gadugi" panose="020B0502040204020203" pitchFamily="34" charset="0"/>
                <a:cs typeface="Carlito"/>
              </a:rPr>
              <a:t>a </a:t>
            </a:r>
            <a:r>
              <a:rPr sz="1400" spc="-15" dirty="0">
                <a:solidFill>
                  <a:srgbClr val="002060"/>
                </a:solidFill>
                <a:latin typeface="Gadugi" panose="020B0502040204020203" pitchFamily="34" charset="0"/>
                <a:ea typeface="Gadugi" panose="020B0502040204020203" pitchFamily="34" charset="0"/>
                <a:cs typeface="Carlito"/>
              </a:rPr>
              <a:t>count </a:t>
            </a:r>
            <a:r>
              <a:rPr sz="1400" spc="-5" dirty="0">
                <a:solidFill>
                  <a:srgbClr val="002060"/>
                </a:solidFill>
                <a:latin typeface="Gadugi" panose="020B0502040204020203" pitchFamily="34" charset="0"/>
                <a:ea typeface="Gadugi" panose="020B0502040204020203" pitchFamily="34" charset="0"/>
                <a:cs typeface="Carlito"/>
              </a:rPr>
              <a:t>of</a:t>
            </a:r>
            <a:r>
              <a:rPr sz="1400" spc="-140"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each</a:t>
            </a:r>
            <a:r>
              <a:rPr lang="en-US" sz="1400"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mission</a:t>
            </a:r>
            <a:r>
              <a:rPr sz="1400" spc="-10" dirty="0">
                <a:solidFill>
                  <a:srgbClr val="002060"/>
                </a:solidFill>
                <a:latin typeface="Gadugi" panose="020B0502040204020203" pitchFamily="34" charset="0"/>
                <a:ea typeface="Gadugi" panose="020B0502040204020203" pitchFamily="34" charset="0"/>
                <a:cs typeface="Carlito"/>
              </a:rPr>
              <a:t> </a:t>
            </a:r>
            <a:r>
              <a:rPr sz="1400" spc="-15" dirty="0">
                <a:solidFill>
                  <a:srgbClr val="002060"/>
                </a:solidFill>
                <a:latin typeface="Gadugi" panose="020B0502040204020203" pitchFamily="34" charset="0"/>
                <a:ea typeface="Gadugi" panose="020B0502040204020203" pitchFamily="34" charset="0"/>
                <a:cs typeface="Carlito"/>
              </a:rPr>
              <a:t>outcome.</a:t>
            </a:r>
            <a:endParaRPr lang="en-US" sz="1400" spc="-15" dirty="0">
              <a:solidFill>
                <a:srgbClr val="002060"/>
              </a:solidFill>
              <a:latin typeface="Gadugi" panose="020B0502040204020203" pitchFamily="34" charset="0"/>
              <a:ea typeface="Gadugi" panose="020B0502040204020203" pitchFamily="34" charset="0"/>
              <a:cs typeface="Carlito"/>
            </a:endParaRPr>
          </a:p>
          <a:p>
            <a:pPr marL="12700">
              <a:lnSpc>
                <a:spcPts val="2305"/>
              </a:lnSpc>
              <a:spcBef>
                <a:spcPts val="105"/>
              </a:spcBef>
            </a:pPr>
            <a:r>
              <a:rPr sz="1400" dirty="0">
                <a:solidFill>
                  <a:srgbClr val="002060"/>
                </a:solidFill>
                <a:latin typeface="Gadugi" panose="020B0502040204020203" pitchFamily="34" charset="0"/>
                <a:ea typeface="Gadugi" panose="020B0502040204020203" pitchFamily="34" charset="0"/>
                <a:cs typeface="Carlito"/>
              </a:rPr>
              <a:t>SpaceX </a:t>
            </a:r>
            <a:r>
              <a:rPr sz="1400" spc="-5" dirty="0">
                <a:solidFill>
                  <a:srgbClr val="002060"/>
                </a:solidFill>
                <a:latin typeface="Gadugi" panose="020B0502040204020203" pitchFamily="34" charset="0"/>
                <a:ea typeface="Gadugi" panose="020B0502040204020203" pitchFamily="34" charset="0"/>
                <a:cs typeface="Carlito"/>
              </a:rPr>
              <a:t>appears </a:t>
            </a:r>
            <a:r>
              <a:rPr sz="1400" spc="-20" dirty="0">
                <a:solidFill>
                  <a:srgbClr val="002060"/>
                </a:solidFill>
                <a:latin typeface="Gadugi" panose="020B0502040204020203" pitchFamily="34" charset="0"/>
                <a:ea typeface="Gadugi" panose="020B0502040204020203" pitchFamily="34" charset="0"/>
                <a:cs typeface="Carlito"/>
              </a:rPr>
              <a:t>to </a:t>
            </a:r>
            <a:r>
              <a:rPr sz="1400" spc="-5" dirty="0">
                <a:solidFill>
                  <a:srgbClr val="002060"/>
                </a:solidFill>
                <a:latin typeface="Gadugi" panose="020B0502040204020203" pitchFamily="34" charset="0"/>
                <a:ea typeface="Gadugi" panose="020B0502040204020203" pitchFamily="34" charset="0"/>
                <a:cs typeface="Carlito"/>
              </a:rPr>
              <a:t>achieve </a:t>
            </a:r>
            <a:r>
              <a:rPr sz="1400" dirty="0">
                <a:solidFill>
                  <a:srgbClr val="002060"/>
                </a:solidFill>
                <a:latin typeface="Gadugi" panose="020B0502040204020203" pitchFamily="34" charset="0"/>
                <a:ea typeface="Gadugi" panose="020B0502040204020203" pitchFamily="34" charset="0"/>
                <a:cs typeface="Carlito"/>
              </a:rPr>
              <a:t>its</a:t>
            </a:r>
            <a:r>
              <a:rPr lang="en-IN" sz="1400"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mission </a:t>
            </a:r>
            <a:r>
              <a:rPr sz="1400" spc="-20" dirty="0">
                <a:solidFill>
                  <a:srgbClr val="002060"/>
                </a:solidFill>
                <a:latin typeface="Gadugi" panose="020B0502040204020203" pitchFamily="34" charset="0"/>
                <a:ea typeface="Gadugi" panose="020B0502040204020203" pitchFamily="34" charset="0"/>
                <a:cs typeface="Carlito"/>
              </a:rPr>
              <a:t>outcome </a:t>
            </a:r>
            <a:r>
              <a:rPr sz="1400" spc="-5" dirty="0">
                <a:solidFill>
                  <a:srgbClr val="002060"/>
                </a:solidFill>
                <a:latin typeface="Gadugi" panose="020B0502040204020203" pitchFamily="34" charset="0"/>
                <a:ea typeface="Gadugi" panose="020B0502040204020203" pitchFamily="34" charset="0"/>
                <a:cs typeface="Carlito"/>
              </a:rPr>
              <a:t>nearly </a:t>
            </a:r>
            <a:r>
              <a:rPr sz="1400" dirty="0">
                <a:solidFill>
                  <a:srgbClr val="002060"/>
                </a:solidFill>
                <a:latin typeface="Gadugi" panose="020B0502040204020203" pitchFamily="34" charset="0"/>
                <a:ea typeface="Gadugi" panose="020B0502040204020203" pitchFamily="34" charset="0"/>
                <a:cs typeface="Carlito"/>
              </a:rPr>
              <a:t>99% </a:t>
            </a:r>
            <a:r>
              <a:rPr sz="1400" spc="-5" dirty="0">
                <a:solidFill>
                  <a:srgbClr val="002060"/>
                </a:solidFill>
                <a:latin typeface="Gadugi" panose="020B0502040204020203" pitchFamily="34" charset="0"/>
                <a:ea typeface="Gadugi" panose="020B0502040204020203" pitchFamily="34" charset="0"/>
                <a:cs typeface="Carlito"/>
              </a:rPr>
              <a:t>of</a:t>
            </a:r>
            <a:r>
              <a:rPr sz="1400" spc="-100"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the </a:t>
            </a:r>
            <a:r>
              <a:rPr sz="1400" spc="-5" dirty="0">
                <a:solidFill>
                  <a:srgbClr val="002060"/>
                </a:solidFill>
                <a:latin typeface="Gadugi" panose="020B0502040204020203" pitchFamily="34" charset="0"/>
                <a:ea typeface="Gadugi" panose="020B0502040204020203" pitchFamily="34" charset="0"/>
                <a:cs typeface="Carlito"/>
              </a:rPr>
              <a:t>time.</a:t>
            </a:r>
            <a:endParaRPr lang="en-US" sz="1400" dirty="0">
              <a:solidFill>
                <a:srgbClr val="002060"/>
              </a:solidFill>
              <a:latin typeface="Gadugi" panose="020B0502040204020203" pitchFamily="34" charset="0"/>
              <a:ea typeface="Gadugi" panose="020B0502040204020203" pitchFamily="34" charset="0"/>
              <a:cs typeface="Carlito"/>
            </a:endParaRPr>
          </a:p>
          <a:p>
            <a:pPr marL="12700">
              <a:lnSpc>
                <a:spcPts val="2305"/>
              </a:lnSpc>
              <a:spcBef>
                <a:spcPts val="105"/>
              </a:spcBef>
            </a:pPr>
            <a:r>
              <a:rPr sz="1400" spc="-40" dirty="0">
                <a:solidFill>
                  <a:srgbClr val="002060"/>
                </a:solidFill>
                <a:latin typeface="Gadugi" panose="020B0502040204020203" pitchFamily="34" charset="0"/>
                <a:ea typeface="Gadugi" panose="020B0502040204020203" pitchFamily="34" charset="0"/>
                <a:cs typeface="Carlito"/>
              </a:rPr>
              <a:t>Interestingly, </a:t>
            </a:r>
            <a:r>
              <a:rPr sz="1400" spc="-5" dirty="0">
                <a:solidFill>
                  <a:srgbClr val="002060"/>
                </a:solidFill>
                <a:latin typeface="Gadugi" panose="020B0502040204020203" pitchFamily="34" charset="0"/>
                <a:ea typeface="Gadugi" panose="020B0502040204020203" pitchFamily="34" charset="0"/>
                <a:cs typeface="Carlito"/>
              </a:rPr>
              <a:t>one </a:t>
            </a:r>
            <a:r>
              <a:rPr sz="1400" dirty="0">
                <a:solidFill>
                  <a:srgbClr val="002060"/>
                </a:solidFill>
                <a:latin typeface="Gadugi" panose="020B0502040204020203" pitchFamily="34" charset="0"/>
                <a:ea typeface="Gadugi" panose="020B0502040204020203" pitchFamily="34" charset="0"/>
                <a:cs typeface="Carlito"/>
              </a:rPr>
              <a:t>launch </a:t>
            </a:r>
            <a:r>
              <a:rPr sz="1400" spc="-5" dirty="0">
                <a:solidFill>
                  <a:srgbClr val="002060"/>
                </a:solidFill>
                <a:latin typeface="Gadugi" panose="020B0502040204020203" pitchFamily="34" charset="0"/>
                <a:ea typeface="Gadugi" panose="020B0502040204020203" pitchFamily="34" charset="0"/>
                <a:cs typeface="Carlito"/>
              </a:rPr>
              <a:t>has </a:t>
            </a:r>
            <a:r>
              <a:rPr sz="1400" dirty="0">
                <a:solidFill>
                  <a:srgbClr val="002060"/>
                </a:solidFill>
                <a:latin typeface="Gadugi" panose="020B0502040204020203" pitchFamily="34" charset="0"/>
                <a:ea typeface="Gadugi" panose="020B0502040204020203" pitchFamily="34" charset="0"/>
                <a:cs typeface="Carlito"/>
              </a:rPr>
              <a:t>an unclear </a:t>
            </a:r>
            <a:r>
              <a:rPr sz="1400" spc="-10" dirty="0">
                <a:solidFill>
                  <a:srgbClr val="002060"/>
                </a:solidFill>
                <a:latin typeface="Gadugi" panose="020B0502040204020203" pitchFamily="34" charset="0"/>
                <a:ea typeface="Gadugi" panose="020B0502040204020203" pitchFamily="34" charset="0"/>
                <a:cs typeface="Carlito"/>
              </a:rPr>
              <a:t>payload </a:t>
            </a:r>
            <a:r>
              <a:rPr sz="1400" spc="-25" dirty="0">
                <a:solidFill>
                  <a:srgbClr val="002060"/>
                </a:solidFill>
                <a:latin typeface="Gadugi" panose="020B0502040204020203" pitchFamily="34" charset="0"/>
                <a:ea typeface="Gadugi" panose="020B0502040204020203" pitchFamily="34" charset="0"/>
                <a:cs typeface="Carlito"/>
              </a:rPr>
              <a:t>status </a:t>
            </a:r>
            <a:r>
              <a:rPr sz="1400" dirty="0">
                <a:solidFill>
                  <a:srgbClr val="002060"/>
                </a:solidFill>
                <a:latin typeface="Gadugi" panose="020B0502040204020203" pitchFamily="34" charset="0"/>
                <a:ea typeface="Gadugi" panose="020B0502040204020203" pitchFamily="34" charset="0"/>
                <a:cs typeface="Carlito"/>
              </a:rPr>
              <a:t>and</a:t>
            </a:r>
            <a:r>
              <a:rPr lang="en-IN" sz="1400" dirty="0">
                <a:solidFill>
                  <a:srgbClr val="002060"/>
                </a:solidFill>
                <a:latin typeface="Gadugi" panose="020B0502040204020203" pitchFamily="34" charset="0"/>
                <a:ea typeface="Gadugi" panose="020B0502040204020203" pitchFamily="34" charset="0"/>
                <a:cs typeface="Carlito"/>
              </a:rPr>
              <a:t> </a:t>
            </a:r>
            <a:r>
              <a:rPr sz="1400" spc="-20" dirty="0">
                <a:solidFill>
                  <a:srgbClr val="002060"/>
                </a:solidFill>
                <a:latin typeface="Gadugi" panose="020B0502040204020203" pitchFamily="34" charset="0"/>
                <a:ea typeface="Gadugi" panose="020B0502040204020203" pitchFamily="34" charset="0"/>
                <a:cs typeface="Carlito"/>
              </a:rPr>
              <a:t>unfortunately </a:t>
            </a:r>
            <a:r>
              <a:rPr sz="1400" spc="-5" dirty="0">
                <a:solidFill>
                  <a:srgbClr val="002060"/>
                </a:solidFill>
                <a:latin typeface="Gadugi" panose="020B0502040204020203" pitchFamily="34" charset="0"/>
                <a:ea typeface="Gadugi" panose="020B0502040204020203" pitchFamily="34" charset="0"/>
                <a:cs typeface="Carlito"/>
              </a:rPr>
              <a:t>one </a:t>
            </a:r>
            <a:r>
              <a:rPr sz="1400" spc="-20" dirty="0">
                <a:solidFill>
                  <a:srgbClr val="002060"/>
                </a:solidFill>
                <a:latin typeface="Gadugi" panose="020B0502040204020203" pitchFamily="34" charset="0"/>
                <a:ea typeface="Gadugi" panose="020B0502040204020203" pitchFamily="34" charset="0"/>
                <a:cs typeface="Carlito"/>
              </a:rPr>
              <a:t>failed </a:t>
            </a:r>
            <a:r>
              <a:rPr sz="1400" spc="-5" dirty="0">
                <a:solidFill>
                  <a:srgbClr val="002060"/>
                </a:solidFill>
                <a:latin typeface="Gadugi" panose="020B0502040204020203" pitchFamily="34" charset="0"/>
                <a:ea typeface="Gadugi" panose="020B0502040204020203" pitchFamily="34" charset="0"/>
                <a:cs typeface="Carlito"/>
              </a:rPr>
              <a:t>in</a:t>
            </a:r>
            <a:r>
              <a:rPr sz="1400" spc="-40" dirty="0">
                <a:solidFill>
                  <a:srgbClr val="002060"/>
                </a:solidFill>
                <a:latin typeface="Gadugi" panose="020B0502040204020203" pitchFamily="34" charset="0"/>
                <a:ea typeface="Gadugi" panose="020B0502040204020203" pitchFamily="34" charset="0"/>
                <a:cs typeface="Carlito"/>
              </a:rPr>
              <a:t> </a:t>
            </a:r>
            <a:r>
              <a:rPr sz="1400" spc="-15" dirty="0">
                <a:solidFill>
                  <a:srgbClr val="002060"/>
                </a:solidFill>
                <a:latin typeface="Gadugi" panose="020B0502040204020203" pitchFamily="34" charset="0"/>
                <a:ea typeface="Gadugi" panose="020B0502040204020203" pitchFamily="34" charset="0"/>
                <a:cs typeface="Carlito"/>
              </a:rPr>
              <a:t>flight.</a:t>
            </a:r>
            <a:endParaRPr sz="14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157431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B09452-0453-3EFE-C1E8-C9695BBE018B}"/>
              </a:ext>
            </a:extLst>
          </p:cNvPr>
          <p:cNvPicPr>
            <a:picLocks noChangeAspect="1"/>
          </p:cNvPicPr>
          <p:nvPr/>
        </p:nvPicPr>
        <p:blipFill>
          <a:blip r:embed="rId2"/>
          <a:stretch>
            <a:fillRect/>
          </a:stretch>
        </p:blipFill>
        <p:spPr>
          <a:xfrm>
            <a:off x="26630" y="262359"/>
            <a:ext cx="12127992" cy="1145834"/>
          </a:xfrm>
          <a:prstGeom prst="rect">
            <a:avLst/>
          </a:prstGeom>
        </p:spPr>
      </p:pic>
      <p:sp>
        <p:nvSpPr>
          <p:cNvPr id="3" name="object 4">
            <a:extLst>
              <a:ext uri="{FF2B5EF4-FFF2-40B4-BE49-F238E27FC236}">
                <a16:creationId xmlns:a16="http://schemas.microsoft.com/office/drawing/2014/main" id="{83BACD49-6919-3514-D5D4-31315BCDD841}"/>
              </a:ext>
            </a:extLst>
          </p:cNvPr>
          <p:cNvSpPr txBox="1"/>
          <p:nvPr/>
        </p:nvSpPr>
        <p:spPr>
          <a:xfrm>
            <a:off x="10948416" y="6568541"/>
            <a:ext cx="144780" cy="141064"/>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002060"/>
                </a:solidFill>
                <a:latin typeface="Gadugi" panose="020B0502040204020203" pitchFamily="34" charset="0"/>
                <a:ea typeface="Gadugi" panose="020B0502040204020203" pitchFamily="34" charset="0"/>
                <a:cs typeface="Carlito"/>
              </a:rPr>
              <a:t>3</a:t>
            </a:fld>
            <a:endParaRPr sz="1050">
              <a:solidFill>
                <a:srgbClr val="002060"/>
              </a:solidFill>
              <a:latin typeface="Gadugi" panose="020B0502040204020203" pitchFamily="34" charset="0"/>
              <a:ea typeface="Gadugi" panose="020B0502040204020203" pitchFamily="34" charset="0"/>
              <a:cs typeface="Carlito"/>
            </a:endParaRPr>
          </a:p>
        </p:txBody>
      </p:sp>
      <p:sp>
        <p:nvSpPr>
          <p:cNvPr id="4" name="object 3">
            <a:extLst>
              <a:ext uri="{FF2B5EF4-FFF2-40B4-BE49-F238E27FC236}">
                <a16:creationId xmlns:a16="http://schemas.microsoft.com/office/drawing/2014/main" id="{D61A9CA2-0248-97A8-6D63-0BE892E8F37B}"/>
              </a:ext>
            </a:extLst>
          </p:cNvPr>
          <p:cNvSpPr txBox="1"/>
          <p:nvPr/>
        </p:nvSpPr>
        <p:spPr>
          <a:xfrm>
            <a:off x="1008404" y="1717760"/>
            <a:ext cx="10164445" cy="4703851"/>
          </a:xfrm>
          <a:prstGeom prst="rect">
            <a:avLst/>
          </a:prstGeom>
        </p:spPr>
        <p:txBody>
          <a:bodyPr vert="horz" wrap="square" lIns="0" tIns="45719" rIns="0" bIns="0" rtlCol="0">
            <a:spAutoFit/>
          </a:bodyPr>
          <a:lstStyle/>
          <a:p>
            <a:pPr marL="12700" marR="142875">
              <a:lnSpc>
                <a:spcPct val="90000"/>
              </a:lnSpc>
              <a:spcBef>
                <a:spcPts val="359"/>
              </a:spcBef>
              <a:tabLst>
                <a:tab pos="240665" algn="l"/>
                <a:tab pos="241300" algn="l"/>
              </a:tabLst>
            </a:pPr>
            <a:r>
              <a:rPr lang="en-US" sz="1600" dirty="0">
                <a:solidFill>
                  <a:srgbClr val="002060"/>
                </a:solidFill>
                <a:latin typeface="Gadugi" panose="020B0502040204020203" pitchFamily="34" charset="0"/>
                <a:ea typeface="Gadugi" panose="020B0502040204020203" pitchFamily="34" charset="0"/>
              </a:rPr>
              <a:t>The aim of this research is to analyze Falcon 9 data from SpaceX gathered through various sources and apply machine learning models to predict the success of the first-stage landing. This will enable other space agencies to assess whether they should compete with SpaceX in bidding opportunities.</a:t>
            </a:r>
          </a:p>
          <a:p>
            <a:pPr marL="241300" marR="142875" indent="-228600">
              <a:lnSpc>
                <a:spcPct val="90000"/>
              </a:lnSpc>
              <a:spcBef>
                <a:spcPts val="359"/>
              </a:spcBef>
              <a:buFont typeface="Arial"/>
              <a:buChar char="•"/>
              <a:tabLst>
                <a:tab pos="240665" algn="l"/>
                <a:tab pos="241300" algn="l"/>
              </a:tabLst>
            </a:pPr>
            <a:endParaRPr lang="en-US" sz="1600" dirty="0">
              <a:solidFill>
                <a:srgbClr val="002060"/>
              </a:solidFill>
              <a:latin typeface="Gadugi" panose="020B0502040204020203" pitchFamily="34" charset="0"/>
              <a:ea typeface="Gadugi" panose="020B0502040204020203" pitchFamily="34" charset="0"/>
              <a:cs typeface="Carlito"/>
            </a:endParaRPr>
          </a:p>
          <a:p>
            <a:r>
              <a:rPr lang="en-US" sz="1600" dirty="0">
                <a:solidFill>
                  <a:srgbClr val="002060"/>
                </a:solidFill>
                <a:latin typeface="Gadugi" panose="020B0502040204020203" pitchFamily="34" charset="0"/>
                <a:ea typeface="Gadugi" panose="020B0502040204020203" pitchFamily="34" charset="0"/>
              </a:rPr>
              <a:t>The following methods were used to collect, analyze, and model the data, as well as to make predictions:</a:t>
            </a:r>
          </a:p>
          <a:p>
            <a:endParaRPr lang="en-US" sz="1600" dirty="0">
              <a:solidFill>
                <a:srgbClr val="002060"/>
              </a:solidFill>
              <a:latin typeface="Gadugi" panose="020B0502040204020203" pitchFamily="34" charset="0"/>
              <a:ea typeface="Gadugi" panose="020B0502040204020203" pitchFamily="34" charset="0"/>
            </a:endParaRPr>
          </a:p>
          <a:p>
            <a:pPr marL="285750" indent="-285750">
              <a:buFont typeface="Arial" panose="020B0604020202020204" pitchFamily="34" charset="0"/>
              <a:buChar char="•"/>
            </a:pPr>
            <a:r>
              <a:rPr lang="en-US" sz="1600" b="1" dirty="0">
                <a:solidFill>
                  <a:srgbClr val="002060"/>
                </a:solidFill>
                <a:latin typeface="Gadugi" panose="020B0502040204020203" pitchFamily="34" charset="0"/>
                <a:ea typeface="Gadugi" panose="020B0502040204020203" pitchFamily="34" charset="0"/>
              </a:rPr>
              <a:t>Data Collection</a:t>
            </a:r>
            <a:r>
              <a:rPr lang="en-US" sz="1600" dirty="0">
                <a:solidFill>
                  <a:srgbClr val="002060"/>
                </a:solidFill>
                <a:latin typeface="Gadugi" panose="020B0502040204020203" pitchFamily="34" charset="0"/>
                <a:ea typeface="Gadugi" panose="020B0502040204020203" pitchFamily="34" charset="0"/>
              </a:rPr>
              <a:t>: Gathered data via API and web scraping.</a:t>
            </a:r>
          </a:p>
          <a:p>
            <a:pPr marL="285750" indent="-285750">
              <a:buFont typeface="Arial" panose="020B0604020202020204" pitchFamily="34" charset="0"/>
              <a:buChar char="•"/>
            </a:pPr>
            <a:r>
              <a:rPr lang="en-US" sz="1600" b="1" dirty="0">
                <a:solidFill>
                  <a:srgbClr val="002060"/>
                </a:solidFill>
                <a:latin typeface="Gadugi" panose="020B0502040204020203" pitchFamily="34" charset="0"/>
                <a:ea typeface="Gadugi" panose="020B0502040204020203" pitchFamily="34" charset="0"/>
              </a:rPr>
              <a:t>Data Transformation</a:t>
            </a:r>
            <a:r>
              <a:rPr lang="en-US" sz="1600" dirty="0">
                <a:solidFill>
                  <a:srgbClr val="002060"/>
                </a:solidFill>
                <a:latin typeface="Gadugi" panose="020B0502040204020203" pitchFamily="34" charset="0"/>
                <a:ea typeface="Gadugi" panose="020B0502040204020203" pitchFamily="34" charset="0"/>
              </a:rPr>
              <a:t>: Applied data wrangling techniques to clean and structure the data.</a:t>
            </a:r>
          </a:p>
          <a:p>
            <a:pPr marL="285750" indent="-285750">
              <a:buFont typeface="Arial" panose="020B0604020202020204" pitchFamily="34" charset="0"/>
              <a:buChar char="•"/>
            </a:pPr>
            <a:r>
              <a:rPr lang="en-US" sz="1600" b="1" dirty="0">
                <a:solidFill>
                  <a:srgbClr val="002060"/>
                </a:solidFill>
                <a:latin typeface="Gadugi" panose="020B0502040204020203" pitchFamily="34" charset="0"/>
                <a:ea typeface="Gadugi" panose="020B0502040204020203" pitchFamily="34" charset="0"/>
              </a:rPr>
              <a:t>Exploratory Data Analysis</a:t>
            </a:r>
            <a:r>
              <a:rPr lang="en-US" sz="1600" dirty="0">
                <a:solidFill>
                  <a:srgbClr val="002060"/>
                </a:solidFill>
                <a:latin typeface="Gadugi" panose="020B0502040204020203" pitchFamily="34" charset="0"/>
                <a:ea typeface="Gadugi" panose="020B0502040204020203" pitchFamily="34" charset="0"/>
              </a:rPr>
              <a:t>: Used SQL and data visualizations to explore the dataset.</a:t>
            </a:r>
          </a:p>
          <a:p>
            <a:pPr marL="285750" indent="-285750">
              <a:buFont typeface="Arial" panose="020B0604020202020204" pitchFamily="34" charset="0"/>
              <a:buChar char="•"/>
            </a:pPr>
            <a:r>
              <a:rPr lang="en-US" sz="1600" b="1" dirty="0">
                <a:solidFill>
                  <a:srgbClr val="002060"/>
                </a:solidFill>
                <a:latin typeface="Gadugi" panose="020B0502040204020203" pitchFamily="34" charset="0"/>
                <a:ea typeface="Gadugi" panose="020B0502040204020203" pitchFamily="34" charset="0"/>
              </a:rPr>
              <a:t>Interactive Map</a:t>
            </a:r>
            <a:r>
              <a:rPr lang="en-US" sz="1600" dirty="0">
                <a:solidFill>
                  <a:srgbClr val="002060"/>
                </a:solidFill>
                <a:latin typeface="Gadugi" panose="020B0502040204020203" pitchFamily="34" charset="0"/>
                <a:ea typeface="Gadugi" panose="020B0502040204020203" pitchFamily="34" charset="0"/>
              </a:rPr>
              <a:t>: Created a map with Folium to examine the proximity of launch sites.</a:t>
            </a:r>
          </a:p>
          <a:p>
            <a:pPr marL="285750" indent="-285750">
              <a:buFont typeface="Arial" panose="020B0604020202020204" pitchFamily="34" charset="0"/>
              <a:buChar char="•"/>
            </a:pPr>
            <a:r>
              <a:rPr lang="en-US" sz="1600" b="1" dirty="0">
                <a:solidFill>
                  <a:srgbClr val="002060"/>
                </a:solidFill>
                <a:latin typeface="Gadugi" panose="020B0502040204020203" pitchFamily="34" charset="0"/>
                <a:ea typeface="Gadugi" panose="020B0502040204020203" pitchFamily="34" charset="0"/>
              </a:rPr>
              <a:t>Dashboard Development</a:t>
            </a:r>
            <a:r>
              <a:rPr lang="en-US" sz="1600" dirty="0">
                <a:solidFill>
                  <a:srgbClr val="002060"/>
                </a:solidFill>
                <a:latin typeface="Gadugi" panose="020B0502040204020203" pitchFamily="34" charset="0"/>
                <a:ea typeface="Gadugi" panose="020B0502040204020203" pitchFamily="34" charset="0"/>
              </a:rPr>
              <a:t>: Built an interactive dashboard with Plotly Dash to analyze launch records.</a:t>
            </a:r>
          </a:p>
          <a:p>
            <a:pPr marL="285750" indent="-285750">
              <a:buFont typeface="Arial" panose="020B0604020202020204" pitchFamily="34" charset="0"/>
              <a:buChar char="•"/>
            </a:pPr>
            <a:r>
              <a:rPr lang="en-US" sz="1600" b="1" dirty="0">
                <a:solidFill>
                  <a:srgbClr val="002060"/>
                </a:solidFill>
                <a:latin typeface="Gadugi" panose="020B0502040204020203" pitchFamily="34" charset="0"/>
                <a:ea typeface="Gadugi" panose="020B0502040204020203" pitchFamily="34" charset="0"/>
              </a:rPr>
              <a:t>Predictive Modeling</a:t>
            </a:r>
            <a:r>
              <a:rPr lang="en-US" sz="1600" dirty="0">
                <a:solidFill>
                  <a:srgbClr val="002060"/>
                </a:solidFill>
                <a:latin typeface="Gadugi" panose="020B0502040204020203" pitchFamily="34" charset="0"/>
                <a:ea typeface="Gadugi" panose="020B0502040204020203" pitchFamily="34" charset="0"/>
              </a:rPr>
              <a:t>: Developed a machine learning model to predict the success of Falcon 9’s first-stage landing.</a:t>
            </a:r>
          </a:p>
          <a:p>
            <a:pPr marL="285750" indent="-285750">
              <a:buFont typeface="Arial" panose="020B0604020202020204" pitchFamily="34" charset="0"/>
              <a:buChar char="•"/>
            </a:pPr>
            <a:endParaRPr lang="en-US" sz="1600" dirty="0">
              <a:solidFill>
                <a:srgbClr val="002060"/>
              </a:solidFill>
              <a:latin typeface="Gadugi" panose="020B0502040204020203" pitchFamily="34" charset="0"/>
              <a:ea typeface="Gadugi" panose="020B0502040204020203" pitchFamily="34" charset="0"/>
            </a:endParaRPr>
          </a:p>
          <a:p>
            <a:r>
              <a:rPr lang="en-US" sz="1600" b="1" dirty="0">
                <a:solidFill>
                  <a:srgbClr val="002060"/>
                </a:solidFill>
                <a:latin typeface="Gadugi" panose="020B0502040204020203" pitchFamily="34" charset="0"/>
                <a:ea typeface="Gadugi" panose="020B0502040204020203" pitchFamily="34" charset="0"/>
              </a:rPr>
              <a:t>Summary of all results:</a:t>
            </a:r>
          </a:p>
          <a:p>
            <a:pPr marL="285750" indent="-285750">
              <a:buFont typeface="Arial" panose="020B0604020202020204" pitchFamily="34" charset="0"/>
              <a:buChar char="•"/>
            </a:pPr>
            <a:r>
              <a:rPr lang="en-US" sz="1600" dirty="0">
                <a:solidFill>
                  <a:srgbClr val="002060"/>
                </a:solidFill>
                <a:latin typeface="Gadugi" panose="020B0502040204020203" pitchFamily="34" charset="0"/>
                <a:ea typeface="Gadugi" panose="020B0502040204020203" pitchFamily="34" charset="0"/>
              </a:rPr>
              <a:t>Exploratory Data Analysis results.</a:t>
            </a:r>
          </a:p>
          <a:p>
            <a:pPr marL="285750" indent="-285750">
              <a:buFont typeface="Arial" panose="020B0604020202020204" pitchFamily="34" charset="0"/>
              <a:buChar char="•"/>
            </a:pPr>
            <a:r>
              <a:rPr lang="en-US" sz="1600" dirty="0">
                <a:solidFill>
                  <a:srgbClr val="002060"/>
                </a:solidFill>
                <a:latin typeface="Gadugi" panose="020B0502040204020203" pitchFamily="34" charset="0"/>
                <a:ea typeface="Gadugi" panose="020B0502040204020203" pitchFamily="34" charset="0"/>
              </a:rPr>
              <a:t>Interactive analytics demo in screenshots.</a:t>
            </a:r>
          </a:p>
          <a:p>
            <a:pPr marL="285750" indent="-285750">
              <a:buFont typeface="Arial" panose="020B0604020202020204" pitchFamily="34" charset="0"/>
              <a:buChar char="•"/>
            </a:pPr>
            <a:r>
              <a:rPr lang="en-US" sz="1600" dirty="0">
                <a:solidFill>
                  <a:srgbClr val="002060"/>
                </a:solidFill>
                <a:latin typeface="Gadugi" panose="020B0502040204020203" pitchFamily="34" charset="0"/>
                <a:ea typeface="Gadugi" panose="020B0502040204020203" pitchFamily="34" charset="0"/>
              </a:rPr>
              <a:t>Predictive analysis results</a:t>
            </a:r>
          </a:p>
          <a:p>
            <a:pPr marL="241300" marR="142875" indent="-228600">
              <a:lnSpc>
                <a:spcPct val="90000"/>
              </a:lnSpc>
              <a:spcBef>
                <a:spcPts val="359"/>
              </a:spcBef>
              <a:buFont typeface="Arial"/>
              <a:buChar char="•"/>
              <a:tabLst>
                <a:tab pos="240665" algn="l"/>
                <a:tab pos="241300" algn="l"/>
              </a:tabLst>
            </a:pPr>
            <a:endParaRPr sz="1600" dirty="0">
              <a:solidFill>
                <a:srgbClr val="002060"/>
              </a:solidFill>
              <a:latin typeface="Gadugi" panose="020B0502040204020203" pitchFamily="34" charset="0"/>
              <a:ea typeface="Gadugi" panose="020B0502040204020203" pitchFamily="34" charset="0"/>
              <a:cs typeface="Carlito"/>
            </a:endParaRPr>
          </a:p>
        </p:txBody>
      </p:sp>
      <p:sp>
        <p:nvSpPr>
          <p:cNvPr id="6" name="TextBox 5">
            <a:extLst>
              <a:ext uri="{FF2B5EF4-FFF2-40B4-BE49-F238E27FC236}">
                <a16:creationId xmlns:a16="http://schemas.microsoft.com/office/drawing/2014/main" id="{527B8E5F-8D14-1540-73DB-AF0F20D4BD19}"/>
              </a:ext>
            </a:extLst>
          </p:cNvPr>
          <p:cNvSpPr txBox="1"/>
          <p:nvPr/>
        </p:nvSpPr>
        <p:spPr>
          <a:xfrm>
            <a:off x="953540" y="548640"/>
            <a:ext cx="6928588" cy="769441"/>
          </a:xfrm>
          <a:prstGeom prst="rect">
            <a:avLst/>
          </a:prstGeom>
          <a:noFill/>
        </p:spPr>
        <p:txBody>
          <a:bodyPr wrap="square" rtlCol="0">
            <a:spAutoFit/>
          </a:bodyPr>
          <a:lstStyle/>
          <a:p>
            <a:r>
              <a:rPr lang="en-IN" sz="4400" b="1" dirty="0">
                <a:solidFill>
                  <a:srgbClr val="002060"/>
                </a:solidFill>
                <a:latin typeface="Gadugi" panose="020B0502040204020203" pitchFamily="34" charset="0"/>
                <a:ea typeface="Gadugi" panose="020B0502040204020203" pitchFamily="34" charset="0"/>
              </a:rPr>
              <a:t>Executive Summary</a:t>
            </a:r>
          </a:p>
        </p:txBody>
      </p:sp>
    </p:spTree>
    <p:extLst>
      <p:ext uri="{BB962C8B-B14F-4D97-AF65-F5344CB8AC3E}">
        <p14:creationId xmlns:p14="http://schemas.microsoft.com/office/powerpoint/2010/main" val="1399336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D2AF3-8FD7-90EA-3016-A82C09D83871}"/>
              </a:ext>
            </a:extLst>
          </p:cNvPr>
          <p:cNvPicPr>
            <a:picLocks noChangeAspect="1"/>
          </p:cNvPicPr>
          <p:nvPr/>
        </p:nvPicPr>
        <p:blipFill>
          <a:blip r:embed="rId2"/>
          <a:srcRect r="39946"/>
          <a:stretch/>
        </p:blipFill>
        <p:spPr>
          <a:xfrm>
            <a:off x="0" y="382559"/>
            <a:ext cx="12192000" cy="1007330"/>
          </a:xfrm>
          <a:prstGeom prst="rect">
            <a:avLst/>
          </a:prstGeom>
        </p:spPr>
      </p:pic>
      <p:sp>
        <p:nvSpPr>
          <p:cNvPr id="2" name="Title 1">
            <a:extLst>
              <a:ext uri="{FF2B5EF4-FFF2-40B4-BE49-F238E27FC236}">
                <a16:creationId xmlns:a16="http://schemas.microsoft.com/office/drawing/2014/main" id="{3446CF1F-AF2A-F14A-DCAE-75C44E8B943A}"/>
              </a:ext>
            </a:extLst>
          </p:cNvPr>
          <p:cNvSpPr>
            <a:spLocks noGrp="1"/>
          </p:cNvSpPr>
          <p:nvPr>
            <p:ph type="title"/>
          </p:nvPr>
        </p:nvSpPr>
        <p:spPr/>
        <p:txBody>
          <a:bodyPr>
            <a:normAutofit/>
          </a:bodyPr>
          <a:lstStyle/>
          <a:p>
            <a:r>
              <a:rPr lang="en-US" sz="4000" b="1" dirty="0">
                <a:solidFill>
                  <a:srgbClr val="002060"/>
                </a:solidFill>
                <a:latin typeface="Gadugi" panose="020B0502040204020203" pitchFamily="34" charset="0"/>
                <a:ea typeface="Gadugi" panose="020B0502040204020203" pitchFamily="34" charset="0"/>
              </a:rPr>
              <a:t>Boosters that Carried Maximum Payload</a:t>
            </a:r>
            <a:endParaRPr lang="en-IN" sz="4000" b="1" dirty="0">
              <a:solidFill>
                <a:srgbClr val="002060"/>
              </a:solidFill>
              <a:latin typeface="Gadugi" panose="020B0502040204020203" pitchFamily="34" charset="0"/>
              <a:ea typeface="Gadugi" panose="020B0502040204020203" pitchFamily="34" charset="0"/>
            </a:endParaRPr>
          </a:p>
        </p:txBody>
      </p:sp>
      <p:sp>
        <p:nvSpPr>
          <p:cNvPr id="4" name="object 2">
            <a:extLst>
              <a:ext uri="{FF2B5EF4-FFF2-40B4-BE49-F238E27FC236}">
                <a16:creationId xmlns:a16="http://schemas.microsoft.com/office/drawing/2014/main" id="{25EA6026-7C34-BC2B-2F6D-057024F258A2}"/>
              </a:ext>
            </a:extLst>
          </p:cNvPr>
          <p:cNvSpPr/>
          <p:nvPr/>
        </p:nvSpPr>
        <p:spPr>
          <a:xfrm>
            <a:off x="947929" y="1472184"/>
            <a:ext cx="4794504" cy="3602736"/>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5" name="object 5">
            <a:extLst>
              <a:ext uri="{FF2B5EF4-FFF2-40B4-BE49-F238E27FC236}">
                <a16:creationId xmlns:a16="http://schemas.microsoft.com/office/drawing/2014/main" id="{7DF8DF18-A65A-7762-952B-A74601280145}"/>
              </a:ext>
            </a:extLst>
          </p:cNvPr>
          <p:cNvSpPr txBox="1"/>
          <p:nvPr/>
        </p:nvSpPr>
        <p:spPr>
          <a:xfrm>
            <a:off x="947928" y="5315585"/>
            <a:ext cx="9851135" cy="1130951"/>
          </a:xfrm>
          <a:prstGeom prst="rect">
            <a:avLst/>
          </a:prstGeom>
        </p:spPr>
        <p:txBody>
          <a:bodyPr vert="horz" wrap="square" lIns="0" tIns="43180" rIns="0" bIns="0" rtlCol="0">
            <a:spAutoFit/>
          </a:bodyPr>
          <a:lstStyle/>
          <a:p>
            <a:pPr marL="12700" marR="5080">
              <a:lnSpc>
                <a:spcPct val="90100"/>
              </a:lnSpc>
              <a:spcBef>
                <a:spcPts val="340"/>
              </a:spcBef>
            </a:pPr>
            <a:r>
              <a:rPr sz="1400" spc="-5" dirty="0">
                <a:solidFill>
                  <a:srgbClr val="002060"/>
                </a:solidFill>
                <a:latin typeface="Gadugi" panose="020B0502040204020203" pitchFamily="34" charset="0"/>
                <a:ea typeface="Gadugi" panose="020B0502040204020203" pitchFamily="34" charset="0"/>
                <a:cs typeface="Carlito"/>
              </a:rPr>
              <a:t>This </a:t>
            </a:r>
            <a:r>
              <a:rPr sz="1400" dirty="0">
                <a:solidFill>
                  <a:srgbClr val="002060"/>
                </a:solidFill>
                <a:latin typeface="Gadugi" panose="020B0502040204020203" pitchFamily="34" charset="0"/>
                <a:ea typeface="Gadugi" panose="020B0502040204020203" pitchFamily="34" charset="0"/>
                <a:cs typeface="Carlito"/>
              </a:rPr>
              <a:t>query </a:t>
            </a:r>
            <a:r>
              <a:rPr sz="1400" spc="-5" dirty="0">
                <a:solidFill>
                  <a:srgbClr val="002060"/>
                </a:solidFill>
                <a:latin typeface="Gadugi" panose="020B0502040204020203" pitchFamily="34" charset="0"/>
                <a:ea typeface="Gadugi" panose="020B0502040204020203" pitchFamily="34" charset="0"/>
                <a:cs typeface="Carlito"/>
              </a:rPr>
              <a:t>returns </a:t>
            </a:r>
            <a:r>
              <a:rPr sz="1400" dirty="0">
                <a:solidFill>
                  <a:srgbClr val="002060"/>
                </a:solidFill>
                <a:latin typeface="Gadugi" panose="020B0502040204020203" pitchFamily="34" charset="0"/>
                <a:ea typeface="Gadugi" panose="020B0502040204020203" pitchFamily="34" charset="0"/>
                <a:cs typeface="Carlito"/>
              </a:rPr>
              <a:t>the </a:t>
            </a:r>
            <a:r>
              <a:rPr sz="1400" spc="-20" dirty="0">
                <a:solidFill>
                  <a:srgbClr val="002060"/>
                </a:solidFill>
                <a:latin typeface="Gadugi" panose="020B0502040204020203" pitchFamily="34" charset="0"/>
                <a:ea typeface="Gadugi" panose="020B0502040204020203" pitchFamily="34" charset="0"/>
                <a:cs typeface="Carlito"/>
              </a:rPr>
              <a:t>booster </a:t>
            </a:r>
            <a:r>
              <a:rPr sz="1400" spc="-25" dirty="0">
                <a:solidFill>
                  <a:srgbClr val="002060"/>
                </a:solidFill>
                <a:latin typeface="Gadugi" panose="020B0502040204020203" pitchFamily="34" charset="0"/>
                <a:ea typeface="Gadugi" panose="020B0502040204020203" pitchFamily="34" charset="0"/>
                <a:cs typeface="Carlito"/>
              </a:rPr>
              <a:t>versions </a:t>
            </a:r>
            <a:r>
              <a:rPr sz="1400" spc="-5" dirty="0">
                <a:solidFill>
                  <a:srgbClr val="002060"/>
                </a:solidFill>
                <a:latin typeface="Gadugi" panose="020B0502040204020203" pitchFamily="34" charset="0"/>
                <a:ea typeface="Gadugi" panose="020B0502040204020203" pitchFamily="34" charset="0"/>
                <a:cs typeface="Carlito"/>
              </a:rPr>
              <a:t>that</a:t>
            </a:r>
            <a:r>
              <a:rPr lang="en-IN" sz="1400" spc="-5"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carried </a:t>
            </a:r>
            <a:r>
              <a:rPr sz="1400" dirty="0">
                <a:solidFill>
                  <a:srgbClr val="002060"/>
                </a:solidFill>
                <a:latin typeface="Gadugi" panose="020B0502040204020203" pitchFamily="34" charset="0"/>
                <a:ea typeface="Gadugi" panose="020B0502040204020203" pitchFamily="34" charset="0"/>
                <a:cs typeface="Carlito"/>
              </a:rPr>
              <a:t>the </a:t>
            </a:r>
            <a:r>
              <a:rPr sz="1400" spc="-5" dirty="0">
                <a:solidFill>
                  <a:srgbClr val="002060"/>
                </a:solidFill>
                <a:latin typeface="Gadugi" panose="020B0502040204020203" pitchFamily="34" charset="0"/>
                <a:ea typeface="Gadugi" panose="020B0502040204020203" pitchFamily="34" charset="0"/>
                <a:cs typeface="Carlito"/>
              </a:rPr>
              <a:t>highest </a:t>
            </a:r>
            <a:r>
              <a:rPr sz="1400" spc="-10" dirty="0">
                <a:solidFill>
                  <a:srgbClr val="002060"/>
                </a:solidFill>
                <a:latin typeface="Gadugi" panose="020B0502040204020203" pitchFamily="34" charset="0"/>
                <a:ea typeface="Gadugi" panose="020B0502040204020203" pitchFamily="34" charset="0"/>
                <a:cs typeface="Carlito"/>
              </a:rPr>
              <a:t>payload </a:t>
            </a:r>
            <a:r>
              <a:rPr sz="1400" spc="-5" dirty="0">
                <a:solidFill>
                  <a:srgbClr val="002060"/>
                </a:solidFill>
                <a:latin typeface="Gadugi" panose="020B0502040204020203" pitchFamily="34" charset="0"/>
                <a:ea typeface="Gadugi" panose="020B0502040204020203" pitchFamily="34" charset="0"/>
                <a:cs typeface="Carlito"/>
              </a:rPr>
              <a:t>mass of </a:t>
            </a:r>
            <a:r>
              <a:rPr sz="1400" dirty="0">
                <a:solidFill>
                  <a:srgbClr val="002060"/>
                </a:solidFill>
                <a:latin typeface="Gadugi" panose="020B0502040204020203" pitchFamily="34" charset="0"/>
                <a:ea typeface="Gadugi" panose="020B0502040204020203" pitchFamily="34" charset="0"/>
                <a:cs typeface="Carlito"/>
              </a:rPr>
              <a:t>15600</a:t>
            </a:r>
            <a:r>
              <a:rPr lang="en-IN" sz="1400"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kg.</a:t>
            </a:r>
          </a:p>
          <a:p>
            <a:pPr marL="12700" marR="71120">
              <a:lnSpc>
                <a:spcPts val="2200"/>
              </a:lnSpc>
              <a:spcBef>
                <a:spcPts val="1440"/>
              </a:spcBef>
            </a:pPr>
            <a:r>
              <a:rPr sz="1400" spc="-5" dirty="0">
                <a:solidFill>
                  <a:srgbClr val="002060"/>
                </a:solidFill>
                <a:latin typeface="Gadugi" panose="020B0502040204020203" pitchFamily="34" charset="0"/>
                <a:ea typeface="Gadugi" panose="020B0502040204020203" pitchFamily="34" charset="0"/>
                <a:cs typeface="Carlito"/>
              </a:rPr>
              <a:t>These </a:t>
            </a:r>
            <a:r>
              <a:rPr sz="1400" spc="-20" dirty="0">
                <a:solidFill>
                  <a:srgbClr val="002060"/>
                </a:solidFill>
                <a:latin typeface="Gadugi" panose="020B0502040204020203" pitchFamily="34" charset="0"/>
                <a:ea typeface="Gadugi" panose="020B0502040204020203" pitchFamily="34" charset="0"/>
                <a:cs typeface="Carlito"/>
              </a:rPr>
              <a:t>booster </a:t>
            </a:r>
            <a:r>
              <a:rPr sz="1400" spc="-25" dirty="0">
                <a:solidFill>
                  <a:srgbClr val="002060"/>
                </a:solidFill>
                <a:latin typeface="Gadugi" panose="020B0502040204020203" pitchFamily="34" charset="0"/>
                <a:ea typeface="Gadugi" panose="020B0502040204020203" pitchFamily="34" charset="0"/>
                <a:cs typeface="Carlito"/>
              </a:rPr>
              <a:t>versions </a:t>
            </a:r>
            <a:r>
              <a:rPr sz="1400" spc="-20" dirty="0">
                <a:solidFill>
                  <a:srgbClr val="002060"/>
                </a:solidFill>
                <a:latin typeface="Gadugi" panose="020B0502040204020203" pitchFamily="34" charset="0"/>
                <a:ea typeface="Gadugi" panose="020B0502040204020203" pitchFamily="34" charset="0"/>
                <a:cs typeface="Carlito"/>
              </a:rPr>
              <a:t>are </a:t>
            </a:r>
            <a:r>
              <a:rPr sz="1400" spc="-15" dirty="0">
                <a:solidFill>
                  <a:srgbClr val="002060"/>
                </a:solidFill>
                <a:latin typeface="Gadugi" panose="020B0502040204020203" pitchFamily="34" charset="0"/>
                <a:ea typeface="Gadugi" panose="020B0502040204020203" pitchFamily="34" charset="0"/>
                <a:cs typeface="Carlito"/>
              </a:rPr>
              <a:t>very </a:t>
            </a:r>
            <a:r>
              <a:rPr sz="1400" spc="-5" dirty="0">
                <a:solidFill>
                  <a:srgbClr val="002060"/>
                </a:solidFill>
                <a:latin typeface="Gadugi" panose="020B0502040204020203" pitchFamily="34" charset="0"/>
                <a:ea typeface="Gadugi" panose="020B0502040204020203" pitchFamily="34" charset="0"/>
                <a:cs typeface="Carlito"/>
              </a:rPr>
              <a:t>similar </a:t>
            </a:r>
            <a:r>
              <a:rPr sz="1400" dirty="0">
                <a:solidFill>
                  <a:srgbClr val="002060"/>
                </a:solidFill>
                <a:latin typeface="Gadugi" panose="020B0502040204020203" pitchFamily="34" charset="0"/>
                <a:ea typeface="Gadugi" panose="020B0502040204020203" pitchFamily="34" charset="0"/>
                <a:cs typeface="Carlito"/>
              </a:rPr>
              <a:t>and</a:t>
            </a:r>
            <a:r>
              <a:rPr lang="en-IN" sz="1400"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all </a:t>
            </a:r>
            <a:r>
              <a:rPr sz="1400" spc="-20" dirty="0">
                <a:solidFill>
                  <a:srgbClr val="002060"/>
                </a:solidFill>
                <a:latin typeface="Gadugi" panose="020B0502040204020203" pitchFamily="34" charset="0"/>
                <a:ea typeface="Gadugi" panose="020B0502040204020203" pitchFamily="34" charset="0"/>
                <a:cs typeface="Carlito"/>
              </a:rPr>
              <a:t>are </a:t>
            </a:r>
            <a:r>
              <a:rPr sz="1400" spc="-5" dirty="0">
                <a:solidFill>
                  <a:srgbClr val="002060"/>
                </a:solidFill>
                <a:latin typeface="Gadugi" panose="020B0502040204020203" pitchFamily="34" charset="0"/>
                <a:ea typeface="Gadugi" panose="020B0502040204020203" pitchFamily="34" charset="0"/>
                <a:cs typeface="Carlito"/>
              </a:rPr>
              <a:t>of </a:t>
            </a:r>
            <a:r>
              <a:rPr sz="1400" dirty="0">
                <a:solidFill>
                  <a:srgbClr val="002060"/>
                </a:solidFill>
                <a:latin typeface="Gadugi" panose="020B0502040204020203" pitchFamily="34" charset="0"/>
                <a:ea typeface="Gadugi" panose="020B0502040204020203" pitchFamily="34" charset="0"/>
                <a:cs typeface="Carlito"/>
              </a:rPr>
              <a:t>the F9 B5 </a:t>
            </a:r>
            <a:r>
              <a:rPr sz="1400" spc="-5" dirty="0">
                <a:solidFill>
                  <a:srgbClr val="002060"/>
                </a:solidFill>
                <a:latin typeface="Gadugi" panose="020B0502040204020203" pitchFamily="34" charset="0"/>
                <a:ea typeface="Gadugi" panose="020B0502040204020203" pitchFamily="34" charset="0"/>
                <a:cs typeface="Carlito"/>
              </a:rPr>
              <a:t>B10xx.x</a:t>
            </a:r>
            <a:r>
              <a:rPr sz="1400" spc="-140" dirty="0">
                <a:solidFill>
                  <a:srgbClr val="002060"/>
                </a:solidFill>
                <a:latin typeface="Gadugi" panose="020B0502040204020203" pitchFamily="34" charset="0"/>
                <a:ea typeface="Gadugi" panose="020B0502040204020203" pitchFamily="34" charset="0"/>
                <a:cs typeface="Carlito"/>
              </a:rPr>
              <a:t> </a:t>
            </a:r>
            <a:r>
              <a:rPr sz="1400" spc="-45" dirty="0">
                <a:solidFill>
                  <a:srgbClr val="002060"/>
                </a:solidFill>
                <a:latin typeface="Gadugi" panose="020B0502040204020203" pitchFamily="34" charset="0"/>
                <a:ea typeface="Gadugi" panose="020B0502040204020203" pitchFamily="34" charset="0"/>
                <a:cs typeface="Carlito"/>
              </a:rPr>
              <a:t>variety.</a:t>
            </a:r>
            <a:endParaRPr sz="1400" dirty="0">
              <a:solidFill>
                <a:srgbClr val="002060"/>
              </a:solidFill>
              <a:latin typeface="Gadugi" panose="020B0502040204020203" pitchFamily="34" charset="0"/>
              <a:ea typeface="Gadugi" panose="020B0502040204020203" pitchFamily="34" charset="0"/>
              <a:cs typeface="Carlito"/>
            </a:endParaRPr>
          </a:p>
          <a:p>
            <a:pPr marL="12700" marR="27305">
              <a:lnSpc>
                <a:spcPts val="2210"/>
              </a:lnSpc>
              <a:spcBef>
                <a:spcPts val="1395"/>
              </a:spcBef>
            </a:pPr>
            <a:r>
              <a:rPr sz="1400" spc="-5" dirty="0">
                <a:solidFill>
                  <a:srgbClr val="002060"/>
                </a:solidFill>
                <a:latin typeface="Gadugi" panose="020B0502040204020203" pitchFamily="34" charset="0"/>
                <a:ea typeface="Gadugi" panose="020B0502040204020203" pitchFamily="34" charset="0"/>
                <a:cs typeface="Carlito"/>
              </a:rPr>
              <a:t>This </a:t>
            </a:r>
            <a:r>
              <a:rPr sz="1400" spc="-25" dirty="0">
                <a:solidFill>
                  <a:srgbClr val="002060"/>
                </a:solidFill>
                <a:latin typeface="Gadugi" panose="020B0502040204020203" pitchFamily="34" charset="0"/>
                <a:ea typeface="Gadugi" panose="020B0502040204020203" pitchFamily="34" charset="0"/>
                <a:cs typeface="Carlito"/>
              </a:rPr>
              <a:t>likely </a:t>
            </a:r>
            <a:r>
              <a:rPr sz="1400" spc="-20" dirty="0">
                <a:solidFill>
                  <a:srgbClr val="002060"/>
                </a:solidFill>
                <a:latin typeface="Gadugi" panose="020B0502040204020203" pitchFamily="34" charset="0"/>
                <a:ea typeface="Gadugi" panose="020B0502040204020203" pitchFamily="34" charset="0"/>
                <a:cs typeface="Carlito"/>
              </a:rPr>
              <a:t>indicates </a:t>
            </a:r>
            <a:r>
              <a:rPr sz="1400" spc="-10" dirty="0">
                <a:solidFill>
                  <a:srgbClr val="002060"/>
                </a:solidFill>
                <a:latin typeface="Gadugi" panose="020B0502040204020203" pitchFamily="34" charset="0"/>
                <a:ea typeface="Gadugi" panose="020B0502040204020203" pitchFamily="34" charset="0"/>
                <a:cs typeface="Carlito"/>
              </a:rPr>
              <a:t>payload </a:t>
            </a:r>
            <a:r>
              <a:rPr sz="1400" spc="-5" dirty="0">
                <a:solidFill>
                  <a:srgbClr val="002060"/>
                </a:solidFill>
                <a:latin typeface="Gadugi" panose="020B0502040204020203" pitchFamily="34" charset="0"/>
                <a:ea typeface="Gadugi" panose="020B0502040204020203" pitchFamily="34" charset="0"/>
                <a:cs typeface="Carlito"/>
              </a:rPr>
              <a:t>mass </a:t>
            </a:r>
            <a:r>
              <a:rPr sz="1400" spc="-25" dirty="0">
                <a:solidFill>
                  <a:srgbClr val="002060"/>
                </a:solidFill>
                <a:latin typeface="Gadugi" panose="020B0502040204020203" pitchFamily="34" charset="0"/>
                <a:ea typeface="Gadugi" panose="020B0502040204020203" pitchFamily="34" charset="0"/>
                <a:cs typeface="Carlito"/>
              </a:rPr>
              <a:t>correlates</a:t>
            </a:r>
            <a:r>
              <a:rPr lang="en-IN" sz="1400" spc="-25"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with </a:t>
            </a:r>
            <a:r>
              <a:rPr sz="1400" dirty="0">
                <a:solidFill>
                  <a:srgbClr val="002060"/>
                </a:solidFill>
                <a:latin typeface="Gadugi" panose="020B0502040204020203" pitchFamily="34" charset="0"/>
                <a:ea typeface="Gadugi" panose="020B0502040204020203" pitchFamily="34" charset="0"/>
                <a:cs typeface="Carlito"/>
              </a:rPr>
              <a:t>the </a:t>
            </a:r>
            <a:r>
              <a:rPr sz="1400" spc="-20" dirty="0">
                <a:solidFill>
                  <a:srgbClr val="002060"/>
                </a:solidFill>
                <a:latin typeface="Gadugi" panose="020B0502040204020203" pitchFamily="34" charset="0"/>
                <a:ea typeface="Gadugi" panose="020B0502040204020203" pitchFamily="34" charset="0"/>
                <a:cs typeface="Carlito"/>
              </a:rPr>
              <a:t>booster </a:t>
            </a:r>
            <a:r>
              <a:rPr sz="1400" spc="-25" dirty="0">
                <a:solidFill>
                  <a:srgbClr val="002060"/>
                </a:solidFill>
                <a:latin typeface="Gadugi" panose="020B0502040204020203" pitchFamily="34" charset="0"/>
                <a:ea typeface="Gadugi" panose="020B0502040204020203" pitchFamily="34" charset="0"/>
                <a:cs typeface="Carlito"/>
              </a:rPr>
              <a:t>version </a:t>
            </a:r>
            <a:r>
              <a:rPr sz="1400" spc="-5" dirty="0">
                <a:solidFill>
                  <a:srgbClr val="002060"/>
                </a:solidFill>
                <a:latin typeface="Gadugi" panose="020B0502040204020203" pitchFamily="34" charset="0"/>
                <a:ea typeface="Gadugi" panose="020B0502040204020203" pitchFamily="34" charset="0"/>
                <a:cs typeface="Carlito"/>
              </a:rPr>
              <a:t>that is</a:t>
            </a:r>
            <a:r>
              <a:rPr sz="1400" spc="15"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used.</a:t>
            </a:r>
            <a:endParaRPr sz="14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2036320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7183105-C3CD-A8F0-7A12-981DE8A6F01C}"/>
              </a:ext>
            </a:extLst>
          </p:cNvPr>
          <p:cNvPicPr>
            <a:picLocks noChangeAspect="1"/>
          </p:cNvPicPr>
          <p:nvPr/>
        </p:nvPicPr>
        <p:blipFill>
          <a:blip r:embed="rId2"/>
          <a:srcRect r="39946"/>
          <a:stretch/>
        </p:blipFill>
        <p:spPr>
          <a:xfrm>
            <a:off x="0" y="382559"/>
            <a:ext cx="12192000" cy="1089626"/>
          </a:xfrm>
          <a:prstGeom prst="rect">
            <a:avLst/>
          </a:prstGeom>
        </p:spPr>
      </p:pic>
      <p:sp>
        <p:nvSpPr>
          <p:cNvPr id="2" name="Title 1">
            <a:extLst>
              <a:ext uri="{FF2B5EF4-FFF2-40B4-BE49-F238E27FC236}">
                <a16:creationId xmlns:a16="http://schemas.microsoft.com/office/drawing/2014/main" id="{441ECC01-1DBC-336D-160E-00D7CEE2B40D}"/>
              </a:ext>
            </a:extLst>
          </p:cNvPr>
          <p:cNvSpPr>
            <a:spLocks noGrp="1"/>
          </p:cNvSpPr>
          <p:nvPr>
            <p:ph type="title"/>
          </p:nvPr>
        </p:nvSpPr>
        <p:spPr/>
        <p:txBody>
          <a:bodyPr>
            <a:normAutofit/>
          </a:bodyPr>
          <a:lstStyle/>
          <a:p>
            <a:r>
              <a:rPr lang="en-US" sz="4000" b="1" dirty="0">
                <a:solidFill>
                  <a:srgbClr val="002060"/>
                </a:solidFill>
                <a:latin typeface="Gadugi" panose="020B0502040204020203" pitchFamily="34" charset="0"/>
                <a:ea typeface="Gadugi" panose="020B0502040204020203" pitchFamily="34" charset="0"/>
              </a:rPr>
              <a:t>2015 Failed Drone Ship Landing Records</a:t>
            </a:r>
            <a:endParaRPr lang="en-IN" sz="4000" b="1" dirty="0">
              <a:solidFill>
                <a:srgbClr val="002060"/>
              </a:solidFill>
              <a:latin typeface="Gadugi" panose="020B0502040204020203" pitchFamily="34" charset="0"/>
              <a:ea typeface="Gadugi" panose="020B0502040204020203" pitchFamily="34" charset="0"/>
            </a:endParaRPr>
          </a:p>
        </p:txBody>
      </p:sp>
      <p:sp>
        <p:nvSpPr>
          <p:cNvPr id="6" name="object 5">
            <a:extLst>
              <a:ext uri="{FF2B5EF4-FFF2-40B4-BE49-F238E27FC236}">
                <a16:creationId xmlns:a16="http://schemas.microsoft.com/office/drawing/2014/main" id="{47F4824B-005A-38F1-121D-947E58FE690E}"/>
              </a:ext>
            </a:extLst>
          </p:cNvPr>
          <p:cNvSpPr/>
          <p:nvPr/>
        </p:nvSpPr>
        <p:spPr>
          <a:xfrm>
            <a:off x="838200" y="1690688"/>
            <a:ext cx="7306056" cy="2077212"/>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8" name="TextBox 7">
            <a:extLst>
              <a:ext uri="{FF2B5EF4-FFF2-40B4-BE49-F238E27FC236}">
                <a16:creationId xmlns:a16="http://schemas.microsoft.com/office/drawing/2014/main" id="{E62BCAB9-190C-9BD7-ED5A-80F859A3822F}"/>
              </a:ext>
            </a:extLst>
          </p:cNvPr>
          <p:cNvSpPr txBox="1"/>
          <p:nvPr/>
        </p:nvSpPr>
        <p:spPr>
          <a:xfrm>
            <a:off x="765048" y="3896195"/>
            <a:ext cx="7306056" cy="849463"/>
          </a:xfrm>
          <a:prstGeom prst="rect">
            <a:avLst/>
          </a:prstGeom>
          <a:noFill/>
        </p:spPr>
        <p:txBody>
          <a:bodyPr wrap="square">
            <a:spAutoFit/>
          </a:bodyPr>
          <a:lstStyle/>
          <a:p>
            <a:pPr marL="12700" marR="5080">
              <a:lnSpc>
                <a:spcPct val="90000"/>
              </a:lnSpc>
              <a:spcBef>
                <a:spcPts val="340"/>
              </a:spcBef>
            </a:pPr>
            <a:r>
              <a:rPr lang="en-US" sz="1400" spc="-5" dirty="0">
                <a:solidFill>
                  <a:srgbClr val="002060"/>
                </a:solidFill>
                <a:latin typeface="Gadugi" panose="020B0502040204020203" pitchFamily="34" charset="0"/>
                <a:ea typeface="Gadugi" panose="020B0502040204020203" pitchFamily="34" charset="0"/>
                <a:cs typeface="Carlito"/>
              </a:rPr>
              <a:t>This </a:t>
            </a:r>
            <a:r>
              <a:rPr lang="en-US" sz="1400" dirty="0">
                <a:solidFill>
                  <a:srgbClr val="002060"/>
                </a:solidFill>
                <a:latin typeface="Gadugi" panose="020B0502040204020203" pitchFamily="34" charset="0"/>
                <a:ea typeface="Gadugi" panose="020B0502040204020203" pitchFamily="34" charset="0"/>
                <a:cs typeface="Carlito"/>
              </a:rPr>
              <a:t>query </a:t>
            </a:r>
            <a:r>
              <a:rPr lang="en-US" sz="1400" spc="-5" dirty="0">
                <a:solidFill>
                  <a:srgbClr val="002060"/>
                </a:solidFill>
                <a:latin typeface="Gadugi" panose="020B0502040204020203" pitchFamily="34" charset="0"/>
                <a:ea typeface="Gadugi" panose="020B0502040204020203" pitchFamily="34" charset="0"/>
                <a:cs typeface="Carlito"/>
              </a:rPr>
              <a:t>returns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5" dirty="0">
                <a:solidFill>
                  <a:srgbClr val="002060"/>
                </a:solidFill>
                <a:latin typeface="Gadugi" panose="020B0502040204020203" pitchFamily="34" charset="0"/>
                <a:ea typeface="Gadugi" panose="020B0502040204020203" pitchFamily="34" charset="0"/>
                <a:cs typeface="Carlito"/>
              </a:rPr>
              <a:t>Month,</a:t>
            </a:r>
            <a:r>
              <a:rPr lang="en-US" sz="1400" spc="-145" dirty="0">
                <a:solidFill>
                  <a:srgbClr val="002060"/>
                </a:solidFill>
                <a:latin typeface="Gadugi" panose="020B0502040204020203" pitchFamily="34" charset="0"/>
                <a:ea typeface="Gadugi" panose="020B0502040204020203" pitchFamily="34" charset="0"/>
                <a:cs typeface="Carlito"/>
              </a:rPr>
              <a:t> </a:t>
            </a:r>
            <a:r>
              <a:rPr lang="en-US" sz="1400" spc="-5" dirty="0">
                <a:solidFill>
                  <a:srgbClr val="002060"/>
                </a:solidFill>
                <a:latin typeface="Gadugi" panose="020B0502040204020203" pitchFamily="34" charset="0"/>
                <a:ea typeface="Gadugi" panose="020B0502040204020203" pitchFamily="34" charset="0"/>
                <a:cs typeface="Carlito"/>
              </a:rPr>
              <a:t>Landing </a:t>
            </a:r>
            <a:r>
              <a:rPr lang="en-US" sz="1400" spc="-10" dirty="0">
                <a:solidFill>
                  <a:srgbClr val="002060"/>
                </a:solidFill>
                <a:latin typeface="Gadugi" panose="020B0502040204020203" pitchFamily="34" charset="0"/>
                <a:ea typeface="Gadugi" panose="020B0502040204020203" pitchFamily="34" charset="0"/>
                <a:cs typeface="Carlito"/>
              </a:rPr>
              <a:t>Outcome, Booster </a:t>
            </a:r>
            <a:r>
              <a:rPr lang="en-US" sz="1400" spc="-40" dirty="0">
                <a:solidFill>
                  <a:srgbClr val="002060"/>
                </a:solidFill>
                <a:latin typeface="Gadugi" panose="020B0502040204020203" pitchFamily="34" charset="0"/>
                <a:ea typeface="Gadugi" panose="020B0502040204020203" pitchFamily="34" charset="0"/>
                <a:cs typeface="Carlito"/>
              </a:rPr>
              <a:t>Version, </a:t>
            </a:r>
            <a:r>
              <a:rPr lang="en-US" sz="1400" spc="-25" dirty="0">
                <a:solidFill>
                  <a:srgbClr val="002060"/>
                </a:solidFill>
                <a:latin typeface="Gadugi" panose="020B0502040204020203" pitchFamily="34" charset="0"/>
                <a:ea typeface="Gadugi" panose="020B0502040204020203" pitchFamily="34" charset="0"/>
                <a:cs typeface="Carlito"/>
              </a:rPr>
              <a:t>Payload </a:t>
            </a:r>
            <a:r>
              <a:rPr lang="en-US" sz="1400" dirty="0">
                <a:solidFill>
                  <a:srgbClr val="002060"/>
                </a:solidFill>
                <a:latin typeface="Gadugi" panose="020B0502040204020203" pitchFamily="34" charset="0"/>
                <a:ea typeface="Gadugi" panose="020B0502040204020203" pitchFamily="34" charset="0"/>
                <a:cs typeface="Carlito"/>
              </a:rPr>
              <a:t>Mass </a:t>
            </a:r>
            <a:r>
              <a:rPr lang="en-US" sz="1400" spc="-5" dirty="0">
                <a:solidFill>
                  <a:srgbClr val="002060"/>
                </a:solidFill>
                <a:latin typeface="Gadugi" panose="020B0502040204020203" pitchFamily="34" charset="0"/>
                <a:ea typeface="Gadugi" panose="020B0502040204020203" pitchFamily="34" charset="0"/>
                <a:cs typeface="Carlito"/>
              </a:rPr>
              <a:t>(kg), </a:t>
            </a:r>
            <a:r>
              <a:rPr lang="en-US" sz="1400" dirty="0">
                <a:solidFill>
                  <a:srgbClr val="002060"/>
                </a:solidFill>
                <a:latin typeface="Gadugi" panose="020B0502040204020203" pitchFamily="34" charset="0"/>
                <a:ea typeface="Gadugi" panose="020B0502040204020203" pitchFamily="34" charset="0"/>
                <a:cs typeface="Carlito"/>
              </a:rPr>
              <a:t>and </a:t>
            </a:r>
            <a:r>
              <a:rPr lang="en-US" sz="1400" spc="-5" dirty="0">
                <a:solidFill>
                  <a:srgbClr val="002060"/>
                </a:solidFill>
                <a:latin typeface="Gadugi" panose="020B0502040204020203" pitchFamily="34" charset="0"/>
                <a:ea typeface="Gadugi" panose="020B0502040204020203" pitchFamily="34" charset="0"/>
                <a:cs typeface="Carlito"/>
              </a:rPr>
              <a:t>Launch </a:t>
            </a:r>
            <a:r>
              <a:rPr lang="en-US" sz="1400" spc="-20" dirty="0">
                <a:solidFill>
                  <a:srgbClr val="002060"/>
                </a:solidFill>
                <a:latin typeface="Gadugi" panose="020B0502040204020203" pitchFamily="34" charset="0"/>
                <a:ea typeface="Gadugi" panose="020B0502040204020203" pitchFamily="34" charset="0"/>
                <a:cs typeface="Carlito"/>
              </a:rPr>
              <a:t>site </a:t>
            </a:r>
            <a:r>
              <a:rPr lang="en-US" sz="1400" spc="-5" dirty="0">
                <a:solidFill>
                  <a:srgbClr val="002060"/>
                </a:solidFill>
                <a:latin typeface="Gadugi" panose="020B0502040204020203" pitchFamily="34" charset="0"/>
                <a:ea typeface="Gadugi" panose="020B0502040204020203" pitchFamily="34" charset="0"/>
                <a:cs typeface="Carlito"/>
              </a:rPr>
              <a:t>of </a:t>
            </a:r>
            <a:r>
              <a:rPr lang="en-US" sz="1400" dirty="0">
                <a:solidFill>
                  <a:srgbClr val="002060"/>
                </a:solidFill>
                <a:latin typeface="Gadugi" panose="020B0502040204020203" pitchFamily="34" charset="0"/>
                <a:ea typeface="Gadugi" panose="020B0502040204020203" pitchFamily="34" charset="0"/>
                <a:cs typeface="Carlito"/>
              </a:rPr>
              <a:t>2015 launches </a:t>
            </a:r>
            <a:r>
              <a:rPr lang="en-US" sz="1400" spc="-10" dirty="0">
                <a:solidFill>
                  <a:srgbClr val="002060"/>
                </a:solidFill>
                <a:latin typeface="Gadugi" panose="020B0502040204020203" pitchFamily="34" charset="0"/>
                <a:ea typeface="Gadugi" panose="020B0502040204020203" pitchFamily="34" charset="0"/>
                <a:cs typeface="Carlito"/>
              </a:rPr>
              <a:t>where </a:t>
            </a:r>
            <a:r>
              <a:rPr lang="en-US" sz="1400" spc="-25" dirty="0">
                <a:solidFill>
                  <a:srgbClr val="002060"/>
                </a:solidFill>
                <a:latin typeface="Gadugi" panose="020B0502040204020203" pitchFamily="34" charset="0"/>
                <a:ea typeface="Gadugi" panose="020B0502040204020203" pitchFamily="34" charset="0"/>
                <a:cs typeface="Carlito"/>
              </a:rPr>
              <a:t>stage </a:t>
            </a:r>
            <a:r>
              <a:rPr lang="en-US" sz="1400" dirty="0">
                <a:solidFill>
                  <a:srgbClr val="002060"/>
                </a:solidFill>
                <a:latin typeface="Gadugi" panose="020B0502040204020203" pitchFamily="34" charset="0"/>
                <a:ea typeface="Gadugi" panose="020B0502040204020203" pitchFamily="34" charset="0"/>
                <a:cs typeface="Carlito"/>
              </a:rPr>
              <a:t>1 </a:t>
            </a:r>
            <a:r>
              <a:rPr lang="en-US" sz="1400" spc="-20" dirty="0">
                <a:solidFill>
                  <a:srgbClr val="002060"/>
                </a:solidFill>
                <a:latin typeface="Gadugi" panose="020B0502040204020203" pitchFamily="34" charset="0"/>
                <a:ea typeface="Gadugi" panose="020B0502040204020203" pitchFamily="34" charset="0"/>
                <a:cs typeface="Carlito"/>
              </a:rPr>
              <a:t>failed </a:t>
            </a:r>
            <a:r>
              <a:rPr lang="en-US" sz="1400" spc="-15" dirty="0">
                <a:solidFill>
                  <a:srgbClr val="002060"/>
                </a:solidFill>
                <a:latin typeface="Gadugi" panose="020B0502040204020203" pitchFamily="34" charset="0"/>
                <a:ea typeface="Gadugi" panose="020B0502040204020203" pitchFamily="34" charset="0"/>
                <a:cs typeface="Carlito"/>
              </a:rPr>
              <a:t>to </a:t>
            </a:r>
            <a:r>
              <a:rPr lang="en-US" sz="1400" spc="-5" dirty="0">
                <a:solidFill>
                  <a:srgbClr val="002060"/>
                </a:solidFill>
                <a:latin typeface="Gadugi" panose="020B0502040204020203" pitchFamily="34" charset="0"/>
                <a:ea typeface="Gadugi" panose="020B0502040204020203" pitchFamily="34" charset="0"/>
                <a:cs typeface="Carlito"/>
              </a:rPr>
              <a:t>land on </a:t>
            </a:r>
            <a:r>
              <a:rPr lang="en-US" sz="1400" dirty="0">
                <a:solidFill>
                  <a:srgbClr val="002060"/>
                </a:solidFill>
                <a:latin typeface="Gadugi" panose="020B0502040204020203" pitchFamily="34" charset="0"/>
                <a:ea typeface="Gadugi" panose="020B0502040204020203" pitchFamily="34" charset="0"/>
                <a:cs typeface="Carlito"/>
              </a:rPr>
              <a:t>a </a:t>
            </a:r>
            <a:r>
              <a:rPr lang="en-US" sz="1400" spc="-20" dirty="0">
                <a:solidFill>
                  <a:srgbClr val="002060"/>
                </a:solidFill>
                <a:latin typeface="Gadugi" panose="020B0502040204020203" pitchFamily="34" charset="0"/>
                <a:ea typeface="Gadugi" panose="020B0502040204020203" pitchFamily="34" charset="0"/>
                <a:cs typeface="Carlito"/>
              </a:rPr>
              <a:t>drone</a:t>
            </a:r>
            <a:r>
              <a:rPr lang="en-US" sz="1400" spc="-80" dirty="0">
                <a:solidFill>
                  <a:srgbClr val="002060"/>
                </a:solidFill>
                <a:latin typeface="Gadugi" panose="020B0502040204020203" pitchFamily="34" charset="0"/>
                <a:ea typeface="Gadugi" panose="020B0502040204020203" pitchFamily="34" charset="0"/>
                <a:cs typeface="Carlito"/>
              </a:rPr>
              <a:t> </a:t>
            </a:r>
            <a:r>
              <a:rPr lang="en-US" sz="1400" spc="-5" dirty="0">
                <a:solidFill>
                  <a:srgbClr val="002060"/>
                </a:solidFill>
                <a:latin typeface="Gadugi" panose="020B0502040204020203" pitchFamily="34" charset="0"/>
                <a:ea typeface="Gadugi" panose="020B0502040204020203" pitchFamily="34" charset="0"/>
                <a:cs typeface="Carlito"/>
              </a:rPr>
              <a:t>ship.</a:t>
            </a:r>
            <a:endParaRPr lang="en-US" sz="1400" dirty="0">
              <a:solidFill>
                <a:srgbClr val="002060"/>
              </a:solidFill>
              <a:latin typeface="Gadugi" panose="020B0502040204020203" pitchFamily="34" charset="0"/>
              <a:ea typeface="Gadugi" panose="020B0502040204020203" pitchFamily="34" charset="0"/>
              <a:cs typeface="Carlito"/>
            </a:endParaRPr>
          </a:p>
          <a:p>
            <a:pPr marL="12700">
              <a:lnSpc>
                <a:spcPct val="100000"/>
              </a:lnSpc>
              <a:spcBef>
                <a:spcPts val="1200"/>
              </a:spcBef>
            </a:pPr>
            <a:r>
              <a:rPr lang="en-US" sz="1400" spc="-20" dirty="0">
                <a:solidFill>
                  <a:srgbClr val="002060"/>
                </a:solidFill>
                <a:latin typeface="Gadugi" panose="020B0502040204020203" pitchFamily="34" charset="0"/>
                <a:ea typeface="Gadugi" panose="020B0502040204020203" pitchFamily="34" charset="0"/>
                <a:cs typeface="Carlito"/>
              </a:rPr>
              <a:t>There were two </a:t>
            </a:r>
            <a:r>
              <a:rPr lang="en-US" sz="1400" spc="-5" dirty="0">
                <a:solidFill>
                  <a:srgbClr val="002060"/>
                </a:solidFill>
                <a:latin typeface="Gadugi" panose="020B0502040204020203" pitchFamily="34" charset="0"/>
                <a:ea typeface="Gadugi" panose="020B0502040204020203" pitchFamily="34" charset="0"/>
                <a:cs typeface="Carlito"/>
              </a:rPr>
              <a:t>such</a:t>
            </a:r>
            <a:r>
              <a:rPr lang="en-US" sz="1400" spc="-50" dirty="0">
                <a:solidFill>
                  <a:srgbClr val="002060"/>
                </a:solidFill>
                <a:latin typeface="Gadugi" panose="020B0502040204020203" pitchFamily="34" charset="0"/>
                <a:ea typeface="Gadugi" panose="020B0502040204020203" pitchFamily="34" charset="0"/>
                <a:cs typeface="Carlito"/>
              </a:rPr>
              <a:t> </a:t>
            </a:r>
            <a:r>
              <a:rPr lang="en-US" sz="1400" spc="-5" dirty="0">
                <a:solidFill>
                  <a:srgbClr val="002060"/>
                </a:solidFill>
                <a:latin typeface="Gadugi" panose="020B0502040204020203" pitchFamily="34" charset="0"/>
                <a:ea typeface="Gadugi" panose="020B0502040204020203" pitchFamily="34" charset="0"/>
                <a:cs typeface="Carlito"/>
              </a:rPr>
              <a:t>occurrences.</a:t>
            </a:r>
            <a:endParaRPr lang="en-US" sz="14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415374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467F0F-4637-9FDC-9C21-26BE6A73F899}"/>
              </a:ext>
            </a:extLst>
          </p:cNvPr>
          <p:cNvPicPr>
            <a:picLocks noChangeAspect="1"/>
          </p:cNvPicPr>
          <p:nvPr/>
        </p:nvPicPr>
        <p:blipFill>
          <a:blip r:embed="rId2"/>
          <a:srcRect r="39946"/>
          <a:stretch/>
        </p:blipFill>
        <p:spPr>
          <a:xfrm>
            <a:off x="0" y="382559"/>
            <a:ext cx="12192000" cy="1089626"/>
          </a:xfrm>
          <a:prstGeom prst="rect">
            <a:avLst/>
          </a:prstGeom>
        </p:spPr>
      </p:pic>
      <p:sp>
        <p:nvSpPr>
          <p:cNvPr id="2" name="Title 1">
            <a:extLst>
              <a:ext uri="{FF2B5EF4-FFF2-40B4-BE49-F238E27FC236}">
                <a16:creationId xmlns:a16="http://schemas.microsoft.com/office/drawing/2014/main" id="{DD5AC608-A967-5BD4-9DD8-C5230797AE6B}"/>
              </a:ext>
            </a:extLst>
          </p:cNvPr>
          <p:cNvSpPr>
            <a:spLocks noGrp="1"/>
          </p:cNvSpPr>
          <p:nvPr>
            <p:ph type="title"/>
          </p:nvPr>
        </p:nvSpPr>
        <p:spPr/>
        <p:txBody>
          <a:bodyPr>
            <a:normAutofit/>
          </a:bodyPr>
          <a:lstStyle/>
          <a:p>
            <a:r>
              <a:rPr lang="en-US" sz="3600" b="1" dirty="0">
                <a:solidFill>
                  <a:srgbClr val="002060"/>
                </a:solidFill>
                <a:latin typeface="Gadugi" panose="020B0502040204020203" pitchFamily="34" charset="0"/>
                <a:ea typeface="Gadugi" panose="020B0502040204020203" pitchFamily="34" charset="0"/>
              </a:rPr>
              <a:t>Ranking Counts of Successful Landings Between 2010-06-04 and 2017-03-20</a:t>
            </a:r>
            <a:endParaRPr lang="en-IN" sz="3600" b="1" dirty="0">
              <a:solidFill>
                <a:srgbClr val="002060"/>
              </a:solidFill>
              <a:latin typeface="Gadugi" panose="020B0502040204020203" pitchFamily="34" charset="0"/>
              <a:ea typeface="Gadugi" panose="020B0502040204020203" pitchFamily="34" charset="0"/>
            </a:endParaRPr>
          </a:p>
        </p:txBody>
      </p:sp>
      <p:sp>
        <p:nvSpPr>
          <p:cNvPr id="4" name="object 5">
            <a:extLst>
              <a:ext uri="{FF2B5EF4-FFF2-40B4-BE49-F238E27FC236}">
                <a16:creationId xmlns:a16="http://schemas.microsoft.com/office/drawing/2014/main" id="{1C6F3B34-9DFA-B16D-5EDA-51B09C555999}"/>
              </a:ext>
            </a:extLst>
          </p:cNvPr>
          <p:cNvSpPr/>
          <p:nvPr/>
        </p:nvSpPr>
        <p:spPr>
          <a:xfrm>
            <a:off x="963168" y="1690688"/>
            <a:ext cx="6257544" cy="2398776"/>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5" name="object 4">
            <a:extLst>
              <a:ext uri="{FF2B5EF4-FFF2-40B4-BE49-F238E27FC236}">
                <a16:creationId xmlns:a16="http://schemas.microsoft.com/office/drawing/2014/main" id="{E2B7DDA2-DE7E-6E72-C72A-730621525002}"/>
              </a:ext>
            </a:extLst>
          </p:cNvPr>
          <p:cNvSpPr txBox="1"/>
          <p:nvPr/>
        </p:nvSpPr>
        <p:spPr>
          <a:xfrm>
            <a:off x="963168" y="4226560"/>
            <a:ext cx="6342888" cy="1426544"/>
          </a:xfrm>
          <a:prstGeom prst="rect">
            <a:avLst/>
          </a:prstGeom>
        </p:spPr>
        <p:txBody>
          <a:bodyPr vert="horz" wrap="square" lIns="0" tIns="38100" rIns="0" bIns="0" rtlCol="0">
            <a:spAutoFit/>
          </a:bodyPr>
          <a:lstStyle/>
          <a:p>
            <a:pPr marL="12700" marR="5080">
              <a:lnSpc>
                <a:spcPct val="91800"/>
              </a:lnSpc>
              <a:spcBef>
                <a:spcPts val="300"/>
              </a:spcBef>
            </a:pPr>
            <a:r>
              <a:rPr sz="1400" spc="-5" dirty="0">
                <a:solidFill>
                  <a:srgbClr val="002060"/>
                </a:solidFill>
                <a:latin typeface="Gadugi" panose="020B0502040204020203" pitchFamily="34" charset="0"/>
                <a:ea typeface="Gadugi" panose="020B0502040204020203" pitchFamily="34" charset="0"/>
                <a:cs typeface="Carlito"/>
              </a:rPr>
              <a:t>This </a:t>
            </a:r>
            <a:r>
              <a:rPr sz="1400" dirty="0">
                <a:solidFill>
                  <a:srgbClr val="002060"/>
                </a:solidFill>
                <a:latin typeface="Gadugi" panose="020B0502040204020203" pitchFamily="34" charset="0"/>
                <a:ea typeface="Gadugi" panose="020B0502040204020203" pitchFamily="34" charset="0"/>
                <a:cs typeface="Carlito"/>
              </a:rPr>
              <a:t>query </a:t>
            </a:r>
            <a:r>
              <a:rPr sz="1400" spc="-5" dirty="0">
                <a:solidFill>
                  <a:srgbClr val="002060"/>
                </a:solidFill>
                <a:latin typeface="Gadugi" panose="020B0502040204020203" pitchFamily="34" charset="0"/>
                <a:ea typeface="Gadugi" panose="020B0502040204020203" pitchFamily="34" charset="0"/>
                <a:cs typeface="Carlito"/>
              </a:rPr>
              <a:t>returns </a:t>
            </a:r>
            <a:r>
              <a:rPr sz="1400" dirty="0">
                <a:solidFill>
                  <a:srgbClr val="002060"/>
                </a:solidFill>
                <a:latin typeface="Gadugi" panose="020B0502040204020203" pitchFamily="34" charset="0"/>
                <a:ea typeface="Gadugi" panose="020B0502040204020203" pitchFamily="34" charset="0"/>
                <a:cs typeface="Carlito"/>
              </a:rPr>
              <a:t>a </a:t>
            </a:r>
            <a:r>
              <a:rPr sz="1400" spc="-20" dirty="0">
                <a:solidFill>
                  <a:srgbClr val="002060"/>
                </a:solidFill>
                <a:latin typeface="Gadugi" panose="020B0502040204020203" pitchFamily="34" charset="0"/>
                <a:ea typeface="Gadugi" panose="020B0502040204020203" pitchFamily="34" charset="0"/>
                <a:cs typeface="Carlito"/>
              </a:rPr>
              <a:t>list </a:t>
            </a:r>
            <a:r>
              <a:rPr sz="1400" spc="-5" dirty="0">
                <a:solidFill>
                  <a:srgbClr val="002060"/>
                </a:solidFill>
                <a:latin typeface="Gadugi" panose="020B0502040204020203" pitchFamily="34" charset="0"/>
                <a:ea typeface="Gadugi" panose="020B0502040204020203" pitchFamily="34" charset="0"/>
                <a:cs typeface="Carlito"/>
              </a:rPr>
              <a:t>of successful</a:t>
            </a:r>
            <a:r>
              <a:rPr sz="1400" spc="-125"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landings</a:t>
            </a:r>
            <a:r>
              <a:rPr lang="en-IN" sz="1400"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and </a:t>
            </a:r>
            <a:r>
              <a:rPr sz="1400" spc="-5" dirty="0">
                <a:solidFill>
                  <a:srgbClr val="002060"/>
                </a:solidFill>
                <a:latin typeface="Gadugi" panose="020B0502040204020203" pitchFamily="34" charset="0"/>
                <a:ea typeface="Gadugi" panose="020B0502040204020203" pitchFamily="34" charset="0"/>
                <a:cs typeface="Carlito"/>
              </a:rPr>
              <a:t>between </a:t>
            </a:r>
            <a:r>
              <a:rPr sz="1400" dirty="0">
                <a:solidFill>
                  <a:srgbClr val="002060"/>
                </a:solidFill>
                <a:latin typeface="Gadugi" panose="020B0502040204020203" pitchFamily="34" charset="0"/>
                <a:ea typeface="Gadugi" panose="020B0502040204020203" pitchFamily="34" charset="0"/>
                <a:cs typeface="Carlito"/>
              </a:rPr>
              <a:t>2010-06-04 and 2017-03-20</a:t>
            </a:r>
            <a:r>
              <a:rPr lang="en-IN" sz="1400" dirty="0">
                <a:solidFill>
                  <a:srgbClr val="002060"/>
                </a:solidFill>
                <a:latin typeface="Gadugi" panose="020B0502040204020203" pitchFamily="34" charset="0"/>
                <a:ea typeface="Gadugi" panose="020B0502040204020203" pitchFamily="34" charset="0"/>
                <a:cs typeface="Carlito"/>
              </a:rPr>
              <a:t> </a:t>
            </a:r>
            <a:r>
              <a:rPr sz="1400" spc="-25" dirty="0">
                <a:solidFill>
                  <a:srgbClr val="002060"/>
                </a:solidFill>
                <a:latin typeface="Gadugi" panose="020B0502040204020203" pitchFamily="34" charset="0"/>
                <a:ea typeface="Gadugi" panose="020B0502040204020203" pitchFamily="34" charset="0"/>
                <a:cs typeface="Carlito"/>
              </a:rPr>
              <a:t>inclusively.</a:t>
            </a:r>
            <a:endParaRPr sz="1400" dirty="0">
              <a:solidFill>
                <a:srgbClr val="002060"/>
              </a:solidFill>
              <a:latin typeface="Gadugi" panose="020B0502040204020203" pitchFamily="34" charset="0"/>
              <a:ea typeface="Gadugi" panose="020B0502040204020203" pitchFamily="34" charset="0"/>
              <a:cs typeface="Carlito"/>
            </a:endParaRPr>
          </a:p>
          <a:p>
            <a:pPr marL="12700" marR="464184">
              <a:lnSpc>
                <a:spcPct val="91800"/>
              </a:lnSpc>
              <a:spcBef>
                <a:spcPts val="1395"/>
              </a:spcBef>
            </a:pPr>
            <a:r>
              <a:rPr sz="1400" spc="-20" dirty="0">
                <a:solidFill>
                  <a:srgbClr val="002060"/>
                </a:solidFill>
                <a:latin typeface="Gadugi" panose="020B0502040204020203" pitchFamily="34" charset="0"/>
                <a:ea typeface="Gadugi" panose="020B0502040204020203" pitchFamily="34" charset="0"/>
                <a:cs typeface="Carlito"/>
              </a:rPr>
              <a:t>There </a:t>
            </a:r>
            <a:r>
              <a:rPr sz="1400" spc="-15" dirty="0">
                <a:solidFill>
                  <a:srgbClr val="002060"/>
                </a:solidFill>
                <a:latin typeface="Gadugi" panose="020B0502040204020203" pitchFamily="34" charset="0"/>
                <a:ea typeface="Gadugi" panose="020B0502040204020203" pitchFamily="34" charset="0"/>
                <a:cs typeface="Carlito"/>
              </a:rPr>
              <a:t>are two </a:t>
            </a:r>
            <a:r>
              <a:rPr sz="1400" dirty="0">
                <a:solidFill>
                  <a:srgbClr val="002060"/>
                </a:solidFill>
                <a:latin typeface="Gadugi" panose="020B0502040204020203" pitchFamily="34" charset="0"/>
                <a:ea typeface="Gadugi" panose="020B0502040204020203" pitchFamily="34" charset="0"/>
                <a:cs typeface="Carlito"/>
              </a:rPr>
              <a:t>types </a:t>
            </a:r>
            <a:r>
              <a:rPr sz="1400" spc="-5" dirty="0">
                <a:solidFill>
                  <a:srgbClr val="002060"/>
                </a:solidFill>
                <a:latin typeface="Gadugi" panose="020B0502040204020203" pitchFamily="34" charset="0"/>
                <a:ea typeface="Gadugi" panose="020B0502040204020203" pitchFamily="34" charset="0"/>
                <a:cs typeface="Carlito"/>
              </a:rPr>
              <a:t>of successful</a:t>
            </a:r>
            <a:r>
              <a:rPr sz="1400" spc="-95"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landing</a:t>
            </a:r>
            <a:r>
              <a:rPr lang="en-IN" sz="1400" dirty="0">
                <a:solidFill>
                  <a:srgbClr val="002060"/>
                </a:solidFill>
                <a:latin typeface="Gadugi" panose="020B0502040204020203" pitchFamily="34" charset="0"/>
                <a:ea typeface="Gadugi" panose="020B0502040204020203" pitchFamily="34" charset="0"/>
                <a:cs typeface="Carlito"/>
              </a:rPr>
              <a:t> </a:t>
            </a:r>
            <a:r>
              <a:rPr sz="1400" spc="-20" dirty="0">
                <a:solidFill>
                  <a:srgbClr val="002060"/>
                </a:solidFill>
                <a:latin typeface="Gadugi" panose="020B0502040204020203" pitchFamily="34" charset="0"/>
                <a:ea typeface="Gadugi" panose="020B0502040204020203" pitchFamily="34" charset="0"/>
                <a:cs typeface="Carlito"/>
              </a:rPr>
              <a:t>outcomes: drone </a:t>
            </a:r>
            <a:r>
              <a:rPr sz="1400" spc="-5" dirty="0">
                <a:solidFill>
                  <a:srgbClr val="002060"/>
                </a:solidFill>
                <a:latin typeface="Gadugi" panose="020B0502040204020203" pitchFamily="34" charset="0"/>
                <a:ea typeface="Gadugi" panose="020B0502040204020203" pitchFamily="34" charset="0"/>
                <a:cs typeface="Carlito"/>
              </a:rPr>
              <a:t>ship </a:t>
            </a:r>
            <a:r>
              <a:rPr sz="1400" dirty="0">
                <a:solidFill>
                  <a:srgbClr val="002060"/>
                </a:solidFill>
                <a:latin typeface="Gadugi" panose="020B0502040204020203" pitchFamily="34" charset="0"/>
                <a:ea typeface="Gadugi" panose="020B0502040204020203" pitchFamily="34" charset="0"/>
                <a:cs typeface="Carlito"/>
              </a:rPr>
              <a:t>and </a:t>
            </a:r>
            <a:r>
              <a:rPr sz="1400" spc="-15" dirty="0">
                <a:solidFill>
                  <a:srgbClr val="002060"/>
                </a:solidFill>
                <a:latin typeface="Gadugi" panose="020B0502040204020203" pitchFamily="34" charset="0"/>
                <a:ea typeface="Gadugi" panose="020B0502040204020203" pitchFamily="34" charset="0"/>
                <a:cs typeface="Carlito"/>
              </a:rPr>
              <a:t>ground </a:t>
            </a:r>
            <a:r>
              <a:rPr sz="1400" spc="-5" dirty="0">
                <a:solidFill>
                  <a:srgbClr val="002060"/>
                </a:solidFill>
                <a:latin typeface="Gadugi" panose="020B0502040204020203" pitchFamily="34" charset="0"/>
                <a:ea typeface="Gadugi" panose="020B0502040204020203" pitchFamily="34" charset="0"/>
                <a:cs typeface="Carlito"/>
              </a:rPr>
              <a:t>pad</a:t>
            </a:r>
            <a:r>
              <a:rPr lang="en-IN" sz="1400" spc="-5" dirty="0">
                <a:solidFill>
                  <a:srgbClr val="002060"/>
                </a:solidFill>
                <a:latin typeface="Gadugi" panose="020B0502040204020203" pitchFamily="34" charset="0"/>
                <a:ea typeface="Gadugi" panose="020B0502040204020203" pitchFamily="34" charset="0"/>
                <a:cs typeface="Carlito"/>
              </a:rPr>
              <a:t> </a:t>
            </a:r>
            <a:r>
              <a:rPr sz="1400" dirty="0">
                <a:solidFill>
                  <a:srgbClr val="002060"/>
                </a:solidFill>
                <a:latin typeface="Gadugi" panose="020B0502040204020203" pitchFamily="34" charset="0"/>
                <a:ea typeface="Gadugi" panose="020B0502040204020203" pitchFamily="34" charset="0"/>
                <a:cs typeface="Carlito"/>
              </a:rPr>
              <a:t>landings.</a:t>
            </a:r>
          </a:p>
          <a:p>
            <a:pPr marL="12700" marR="561975">
              <a:lnSpc>
                <a:spcPts val="2300"/>
              </a:lnSpc>
              <a:spcBef>
                <a:spcPts val="1160"/>
              </a:spcBef>
            </a:pPr>
            <a:r>
              <a:rPr sz="1400" spc="-20" dirty="0">
                <a:solidFill>
                  <a:srgbClr val="002060"/>
                </a:solidFill>
                <a:latin typeface="Gadugi" panose="020B0502040204020203" pitchFamily="34" charset="0"/>
                <a:ea typeface="Gadugi" panose="020B0502040204020203" pitchFamily="34" charset="0"/>
                <a:cs typeface="Carlito"/>
              </a:rPr>
              <a:t>There were </a:t>
            </a:r>
            <a:r>
              <a:rPr sz="1400" dirty="0">
                <a:solidFill>
                  <a:srgbClr val="002060"/>
                </a:solidFill>
                <a:latin typeface="Gadugi" panose="020B0502040204020203" pitchFamily="34" charset="0"/>
                <a:ea typeface="Gadugi" panose="020B0502040204020203" pitchFamily="34" charset="0"/>
                <a:cs typeface="Carlito"/>
              </a:rPr>
              <a:t>8 </a:t>
            </a:r>
            <a:r>
              <a:rPr sz="1400" spc="-5" dirty="0">
                <a:solidFill>
                  <a:srgbClr val="002060"/>
                </a:solidFill>
                <a:latin typeface="Gadugi" panose="020B0502040204020203" pitchFamily="34" charset="0"/>
                <a:ea typeface="Gadugi" panose="020B0502040204020203" pitchFamily="34" charset="0"/>
                <a:cs typeface="Carlito"/>
              </a:rPr>
              <a:t>successful </a:t>
            </a:r>
            <a:r>
              <a:rPr sz="1400" dirty="0">
                <a:solidFill>
                  <a:srgbClr val="002060"/>
                </a:solidFill>
                <a:latin typeface="Gadugi" panose="020B0502040204020203" pitchFamily="34" charset="0"/>
                <a:ea typeface="Gadugi" panose="020B0502040204020203" pitchFamily="34" charset="0"/>
                <a:cs typeface="Carlito"/>
              </a:rPr>
              <a:t>landings in</a:t>
            </a:r>
            <a:r>
              <a:rPr sz="1400" spc="-135" dirty="0">
                <a:solidFill>
                  <a:srgbClr val="002060"/>
                </a:solidFill>
                <a:latin typeface="Gadugi" panose="020B0502040204020203" pitchFamily="34" charset="0"/>
                <a:ea typeface="Gadugi" panose="020B0502040204020203" pitchFamily="34" charset="0"/>
                <a:cs typeface="Carlito"/>
              </a:rPr>
              <a:t> </a:t>
            </a:r>
            <a:r>
              <a:rPr sz="1400" spc="-25" dirty="0">
                <a:solidFill>
                  <a:srgbClr val="002060"/>
                </a:solidFill>
                <a:latin typeface="Gadugi" panose="020B0502040204020203" pitchFamily="34" charset="0"/>
                <a:ea typeface="Gadugi" panose="020B0502040204020203" pitchFamily="34" charset="0"/>
                <a:cs typeface="Carlito"/>
              </a:rPr>
              <a:t>total</a:t>
            </a:r>
            <a:r>
              <a:rPr lang="en-IN" sz="1400" spc="-25"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during </a:t>
            </a:r>
            <a:r>
              <a:rPr sz="1400" dirty="0">
                <a:solidFill>
                  <a:srgbClr val="002060"/>
                </a:solidFill>
                <a:latin typeface="Gadugi" panose="020B0502040204020203" pitchFamily="34" charset="0"/>
                <a:ea typeface="Gadugi" panose="020B0502040204020203" pitchFamily="34" charset="0"/>
                <a:cs typeface="Carlito"/>
              </a:rPr>
              <a:t>this </a:t>
            </a:r>
            <a:r>
              <a:rPr sz="1400" spc="-5" dirty="0">
                <a:solidFill>
                  <a:srgbClr val="002060"/>
                </a:solidFill>
                <a:latin typeface="Gadugi" panose="020B0502040204020203" pitchFamily="34" charset="0"/>
                <a:ea typeface="Gadugi" panose="020B0502040204020203" pitchFamily="34" charset="0"/>
                <a:cs typeface="Carlito"/>
              </a:rPr>
              <a:t>time</a:t>
            </a:r>
            <a:r>
              <a:rPr sz="1400" spc="-85"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period</a:t>
            </a:r>
            <a:endParaRPr sz="14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1233343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084E8-3E0F-C416-81FC-691D609C2466}"/>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A25BDDF-2A9A-9B0C-AB11-6946840E935E}"/>
              </a:ext>
            </a:extLst>
          </p:cNvPr>
          <p:cNvSpPr/>
          <p:nvPr/>
        </p:nvSpPr>
        <p:spPr>
          <a:xfrm>
            <a:off x="996697" y="1005840"/>
            <a:ext cx="8476488" cy="2203704"/>
          </a:xfrm>
          <a:prstGeom prst="roundRect">
            <a:avLst/>
          </a:prstGeom>
          <a:solidFill>
            <a:srgbClr val="0121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4" name="object 2">
            <a:extLst>
              <a:ext uri="{FF2B5EF4-FFF2-40B4-BE49-F238E27FC236}">
                <a16:creationId xmlns:a16="http://schemas.microsoft.com/office/drawing/2014/main" id="{89251010-37CC-B127-F14A-0E45D363D2EA}"/>
              </a:ext>
            </a:extLst>
          </p:cNvPr>
          <p:cNvSpPr txBox="1"/>
          <p:nvPr/>
        </p:nvSpPr>
        <p:spPr>
          <a:xfrm>
            <a:off x="1145794" y="1336929"/>
            <a:ext cx="8178293" cy="1675459"/>
          </a:xfrm>
          <a:prstGeom prst="rect">
            <a:avLst/>
          </a:prstGeom>
        </p:spPr>
        <p:txBody>
          <a:bodyPr vert="horz" wrap="square" lIns="0" tIns="13335" rIns="0" bIns="0" rtlCol="0">
            <a:spAutoFit/>
          </a:bodyPr>
          <a:lstStyle/>
          <a:p>
            <a:pPr marL="12700">
              <a:lnSpc>
                <a:spcPct val="100000"/>
              </a:lnSpc>
              <a:spcBef>
                <a:spcPts val="105"/>
              </a:spcBef>
            </a:pPr>
            <a:r>
              <a:rPr lang="en-US" sz="5400" dirty="0">
                <a:solidFill>
                  <a:schemeClr val="bg1"/>
                </a:solidFill>
                <a:latin typeface="Gadugi" panose="020B0502040204020203" pitchFamily="34" charset="0"/>
                <a:ea typeface="Gadugi" panose="020B0502040204020203" pitchFamily="34" charset="0"/>
                <a:cs typeface="Arial"/>
              </a:rPr>
              <a:t>Interactive Map with Folium</a:t>
            </a:r>
          </a:p>
        </p:txBody>
      </p:sp>
      <p:sp>
        <p:nvSpPr>
          <p:cNvPr id="5" name="object 4">
            <a:extLst>
              <a:ext uri="{FF2B5EF4-FFF2-40B4-BE49-F238E27FC236}">
                <a16:creationId xmlns:a16="http://schemas.microsoft.com/office/drawing/2014/main" id="{FA98CDBA-9F69-3B59-51F9-ED89F12994C0}"/>
              </a:ext>
            </a:extLst>
          </p:cNvPr>
          <p:cNvSpPr txBox="1">
            <a:spLocks/>
          </p:cNvSpPr>
          <p:nvPr/>
        </p:nvSpPr>
        <p:spPr>
          <a:xfrm>
            <a:off x="10948416" y="6568541"/>
            <a:ext cx="213359" cy="16671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endParaRPr lang="en-IN" dirty="0">
              <a:solidFill>
                <a:srgbClr val="002060"/>
              </a:solidFill>
            </a:endParaRPr>
          </a:p>
        </p:txBody>
      </p:sp>
    </p:spTree>
    <p:extLst>
      <p:ext uri="{BB962C8B-B14F-4D97-AF65-F5344CB8AC3E}">
        <p14:creationId xmlns:p14="http://schemas.microsoft.com/office/powerpoint/2010/main" val="4247541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E5550E-3BF3-EA23-41B4-8CA3EE160674}"/>
              </a:ext>
            </a:extLst>
          </p:cNvPr>
          <p:cNvPicPr>
            <a:picLocks noChangeAspect="1"/>
          </p:cNvPicPr>
          <p:nvPr/>
        </p:nvPicPr>
        <p:blipFill>
          <a:blip r:embed="rId2"/>
          <a:srcRect r="39946"/>
          <a:stretch/>
        </p:blipFill>
        <p:spPr>
          <a:xfrm>
            <a:off x="0" y="382559"/>
            <a:ext cx="12192000" cy="1089626"/>
          </a:xfrm>
          <a:prstGeom prst="rect">
            <a:avLst/>
          </a:prstGeom>
        </p:spPr>
      </p:pic>
      <p:sp>
        <p:nvSpPr>
          <p:cNvPr id="2" name="Title 1">
            <a:extLst>
              <a:ext uri="{FF2B5EF4-FFF2-40B4-BE49-F238E27FC236}">
                <a16:creationId xmlns:a16="http://schemas.microsoft.com/office/drawing/2014/main" id="{52D5A866-3217-8AF7-A68E-90D9469DEA5E}"/>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Launch Site Locations	</a:t>
            </a:r>
          </a:p>
        </p:txBody>
      </p:sp>
      <p:sp>
        <p:nvSpPr>
          <p:cNvPr id="4" name="object 4">
            <a:extLst>
              <a:ext uri="{FF2B5EF4-FFF2-40B4-BE49-F238E27FC236}">
                <a16:creationId xmlns:a16="http://schemas.microsoft.com/office/drawing/2014/main" id="{65679B9E-F89C-E5A4-B07F-05522533A363}"/>
              </a:ext>
            </a:extLst>
          </p:cNvPr>
          <p:cNvSpPr/>
          <p:nvPr/>
        </p:nvSpPr>
        <p:spPr>
          <a:xfrm>
            <a:off x="838200" y="1540763"/>
            <a:ext cx="10279380" cy="3614928"/>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5" name="object 3">
            <a:extLst>
              <a:ext uri="{FF2B5EF4-FFF2-40B4-BE49-F238E27FC236}">
                <a16:creationId xmlns:a16="http://schemas.microsoft.com/office/drawing/2014/main" id="{347DB7A0-81BE-AC05-F7EA-CEA36C8D1AC6}"/>
              </a:ext>
            </a:extLst>
          </p:cNvPr>
          <p:cNvSpPr txBox="1"/>
          <p:nvPr/>
        </p:nvSpPr>
        <p:spPr>
          <a:xfrm>
            <a:off x="838200" y="5389575"/>
            <a:ext cx="9882505" cy="597279"/>
          </a:xfrm>
          <a:prstGeom prst="rect">
            <a:avLst/>
          </a:prstGeom>
        </p:spPr>
        <p:txBody>
          <a:bodyPr vert="horz" wrap="square" lIns="0" tIns="34290" rIns="0" bIns="0" rtlCol="0">
            <a:spAutoFit/>
          </a:bodyPr>
          <a:lstStyle/>
          <a:p>
            <a:pPr marL="12700" marR="5080">
              <a:lnSpc>
                <a:spcPts val="2290"/>
              </a:lnSpc>
              <a:spcBef>
                <a:spcPts val="270"/>
              </a:spcBef>
            </a:pPr>
            <a:r>
              <a:rPr sz="1600" spc="-5" dirty="0">
                <a:solidFill>
                  <a:srgbClr val="002060"/>
                </a:solidFill>
                <a:latin typeface="Gadugi" panose="020B0502040204020203" pitchFamily="34" charset="0"/>
                <a:ea typeface="Gadugi" panose="020B0502040204020203" pitchFamily="34" charset="0"/>
                <a:cs typeface="Carlito"/>
              </a:rPr>
              <a:t>The left </a:t>
            </a:r>
            <a:r>
              <a:rPr sz="1600" dirty="0">
                <a:solidFill>
                  <a:srgbClr val="002060"/>
                </a:solidFill>
                <a:latin typeface="Gadugi" panose="020B0502040204020203" pitchFamily="34" charset="0"/>
                <a:ea typeface="Gadugi" panose="020B0502040204020203" pitchFamily="34" charset="0"/>
                <a:cs typeface="Carlito"/>
              </a:rPr>
              <a:t>map </a:t>
            </a:r>
            <a:r>
              <a:rPr sz="1600" spc="-15" dirty="0">
                <a:solidFill>
                  <a:srgbClr val="002060"/>
                </a:solidFill>
                <a:latin typeface="Gadugi" panose="020B0502040204020203" pitchFamily="34" charset="0"/>
                <a:ea typeface="Gadugi" panose="020B0502040204020203" pitchFamily="34" charset="0"/>
                <a:cs typeface="Carlito"/>
              </a:rPr>
              <a:t>shows </a:t>
            </a:r>
            <a:r>
              <a:rPr sz="1600" dirty="0">
                <a:solidFill>
                  <a:srgbClr val="002060"/>
                </a:solidFill>
                <a:latin typeface="Gadugi" panose="020B0502040204020203" pitchFamily="34" charset="0"/>
                <a:ea typeface="Gadugi" panose="020B0502040204020203" pitchFamily="34" charset="0"/>
                <a:cs typeface="Carlito"/>
              </a:rPr>
              <a:t>all launch </a:t>
            </a:r>
            <a:r>
              <a:rPr sz="1600" spc="-20" dirty="0">
                <a:solidFill>
                  <a:srgbClr val="002060"/>
                </a:solidFill>
                <a:latin typeface="Gadugi" panose="020B0502040204020203" pitchFamily="34" charset="0"/>
                <a:ea typeface="Gadugi" panose="020B0502040204020203" pitchFamily="34" charset="0"/>
                <a:cs typeface="Carlito"/>
              </a:rPr>
              <a:t>sites </a:t>
            </a:r>
            <a:r>
              <a:rPr sz="1600" spc="-25" dirty="0">
                <a:solidFill>
                  <a:srgbClr val="002060"/>
                </a:solidFill>
                <a:latin typeface="Gadugi" panose="020B0502040204020203" pitchFamily="34" charset="0"/>
                <a:ea typeface="Gadugi" panose="020B0502040204020203" pitchFamily="34" charset="0"/>
                <a:cs typeface="Carlito"/>
              </a:rPr>
              <a:t>relative </a:t>
            </a:r>
            <a:r>
              <a:rPr sz="1600" spc="-5" dirty="0">
                <a:solidFill>
                  <a:srgbClr val="002060"/>
                </a:solidFill>
                <a:latin typeface="Gadugi" panose="020B0502040204020203" pitchFamily="34" charset="0"/>
                <a:ea typeface="Gadugi" panose="020B0502040204020203" pitchFamily="34" charset="0"/>
                <a:cs typeface="Carlito"/>
              </a:rPr>
              <a:t>US </a:t>
            </a:r>
            <a:r>
              <a:rPr sz="1600" dirty="0">
                <a:solidFill>
                  <a:srgbClr val="002060"/>
                </a:solidFill>
                <a:latin typeface="Gadugi" panose="020B0502040204020203" pitchFamily="34" charset="0"/>
                <a:ea typeface="Gadugi" panose="020B0502040204020203" pitchFamily="34" charset="0"/>
                <a:cs typeface="Carlito"/>
              </a:rPr>
              <a:t>map. </a:t>
            </a:r>
            <a:r>
              <a:rPr sz="1600" spc="-5" dirty="0">
                <a:solidFill>
                  <a:srgbClr val="002060"/>
                </a:solidFill>
                <a:latin typeface="Gadugi" panose="020B0502040204020203" pitchFamily="34" charset="0"/>
                <a:ea typeface="Gadugi" panose="020B0502040204020203" pitchFamily="34" charset="0"/>
                <a:cs typeface="Carlito"/>
              </a:rPr>
              <a:t>The right </a:t>
            </a:r>
            <a:r>
              <a:rPr sz="1600" dirty="0">
                <a:solidFill>
                  <a:srgbClr val="002060"/>
                </a:solidFill>
                <a:latin typeface="Gadugi" panose="020B0502040204020203" pitchFamily="34" charset="0"/>
                <a:ea typeface="Gadugi" panose="020B0502040204020203" pitchFamily="34" charset="0"/>
                <a:cs typeface="Carlito"/>
              </a:rPr>
              <a:t>map </a:t>
            </a:r>
            <a:r>
              <a:rPr sz="1600" spc="-15" dirty="0">
                <a:solidFill>
                  <a:srgbClr val="002060"/>
                </a:solidFill>
                <a:latin typeface="Gadugi" panose="020B0502040204020203" pitchFamily="34" charset="0"/>
                <a:ea typeface="Gadugi" panose="020B0502040204020203" pitchFamily="34" charset="0"/>
                <a:cs typeface="Carlito"/>
              </a:rPr>
              <a:t>shows </a:t>
            </a:r>
            <a:r>
              <a:rPr sz="1600" dirty="0">
                <a:solidFill>
                  <a:srgbClr val="002060"/>
                </a:solidFill>
                <a:latin typeface="Gadugi" panose="020B0502040204020203" pitchFamily="34" charset="0"/>
                <a:ea typeface="Gadugi" panose="020B0502040204020203" pitchFamily="34" charset="0"/>
                <a:cs typeface="Carlito"/>
              </a:rPr>
              <a:t>the </a:t>
            </a:r>
            <a:r>
              <a:rPr sz="1600" spc="-20" dirty="0">
                <a:solidFill>
                  <a:srgbClr val="002060"/>
                </a:solidFill>
                <a:latin typeface="Gadugi" panose="020B0502040204020203" pitchFamily="34" charset="0"/>
                <a:ea typeface="Gadugi" panose="020B0502040204020203" pitchFamily="34" charset="0"/>
                <a:cs typeface="Carlito"/>
              </a:rPr>
              <a:t>two </a:t>
            </a:r>
            <a:r>
              <a:rPr sz="1600" spc="-5" dirty="0">
                <a:solidFill>
                  <a:srgbClr val="002060"/>
                </a:solidFill>
                <a:latin typeface="Gadugi" panose="020B0502040204020203" pitchFamily="34" charset="0"/>
                <a:ea typeface="Gadugi" panose="020B0502040204020203" pitchFamily="34" charset="0"/>
                <a:cs typeface="Carlito"/>
              </a:rPr>
              <a:t>Florida </a:t>
            </a:r>
            <a:r>
              <a:rPr sz="1600" dirty="0">
                <a:solidFill>
                  <a:srgbClr val="002060"/>
                </a:solidFill>
                <a:latin typeface="Gadugi" panose="020B0502040204020203" pitchFamily="34" charset="0"/>
                <a:ea typeface="Gadugi" panose="020B0502040204020203" pitchFamily="34" charset="0"/>
                <a:cs typeface="Carlito"/>
              </a:rPr>
              <a:t>launch</a:t>
            </a:r>
            <a:r>
              <a:rPr lang="en-IN" sz="1600" dirty="0">
                <a:solidFill>
                  <a:srgbClr val="002060"/>
                </a:solidFill>
                <a:latin typeface="Gadugi" panose="020B0502040204020203" pitchFamily="34" charset="0"/>
                <a:ea typeface="Gadugi" panose="020B0502040204020203" pitchFamily="34" charset="0"/>
                <a:cs typeface="Carlito"/>
              </a:rPr>
              <a:t> </a:t>
            </a:r>
            <a:r>
              <a:rPr sz="1600" spc="-20" dirty="0">
                <a:solidFill>
                  <a:srgbClr val="002060"/>
                </a:solidFill>
                <a:latin typeface="Gadugi" panose="020B0502040204020203" pitchFamily="34" charset="0"/>
                <a:ea typeface="Gadugi" panose="020B0502040204020203" pitchFamily="34" charset="0"/>
                <a:cs typeface="Carlito"/>
              </a:rPr>
              <a:t>sites </a:t>
            </a:r>
            <a:r>
              <a:rPr sz="1600" spc="-5" dirty="0">
                <a:solidFill>
                  <a:srgbClr val="002060"/>
                </a:solidFill>
                <a:latin typeface="Gadugi" panose="020B0502040204020203" pitchFamily="34" charset="0"/>
                <a:ea typeface="Gadugi" panose="020B0502040204020203" pitchFamily="34" charset="0"/>
                <a:cs typeface="Carlito"/>
              </a:rPr>
              <a:t>since they </a:t>
            </a:r>
            <a:r>
              <a:rPr sz="1600" spc="-20" dirty="0">
                <a:solidFill>
                  <a:srgbClr val="002060"/>
                </a:solidFill>
                <a:latin typeface="Gadugi" panose="020B0502040204020203" pitchFamily="34" charset="0"/>
                <a:ea typeface="Gadugi" panose="020B0502040204020203" pitchFamily="34" charset="0"/>
                <a:cs typeface="Carlito"/>
              </a:rPr>
              <a:t>are </a:t>
            </a:r>
            <a:r>
              <a:rPr sz="1600" spc="-15" dirty="0">
                <a:solidFill>
                  <a:srgbClr val="002060"/>
                </a:solidFill>
                <a:latin typeface="Gadugi" panose="020B0502040204020203" pitchFamily="34" charset="0"/>
                <a:ea typeface="Gadugi" panose="020B0502040204020203" pitchFamily="34" charset="0"/>
                <a:cs typeface="Carlito"/>
              </a:rPr>
              <a:t>very </a:t>
            </a:r>
            <a:r>
              <a:rPr sz="1600" dirty="0">
                <a:solidFill>
                  <a:srgbClr val="002060"/>
                </a:solidFill>
                <a:latin typeface="Gadugi" panose="020B0502040204020203" pitchFamily="34" charset="0"/>
                <a:ea typeface="Gadugi" panose="020B0502040204020203" pitchFamily="34" charset="0"/>
                <a:cs typeface="Carlito"/>
              </a:rPr>
              <a:t>close </a:t>
            </a:r>
            <a:r>
              <a:rPr sz="1600" spc="-20" dirty="0">
                <a:solidFill>
                  <a:srgbClr val="002060"/>
                </a:solidFill>
                <a:latin typeface="Gadugi" panose="020B0502040204020203" pitchFamily="34" charset="0"/>
                <a:ea typeface="Gadugi" panose="020B0502040204020203" pitchFamily="34" charset="0"/>
                <a:cs typeface="Carlito"/>
              </a:rPr>
              <a:t>to </a:t>
            </a:r>
            <a:r>
              <a:rPr sz="1600" dirty="0">
                <a:solidFill>
                  <a:srgbClr val="002060"/>
                </a:solidFill>
                <a:latin typeface="Gadugi" panose="020B0502040204020203" pitchFamily="34" charset="0"/>
                <a:ea typeface="Gadugi" panose="020B0502040204020203" pitchFamily="34" charset="0"/>
                <a:cs typeface="Carlito"/>
              </a:rPr>
              <a:t>each </a:t>
            </a:r>
            <a:r>
              <a:rPr sz="1600" spc="-65" dirty="0">
                <a:solidFill>
                  <a:srgbClr val="002060"/>
                </a:solidFill>
                <a:latin typeface="Gadugi" panose="020B0502040204020203" pitchFamily="34" charset="0"/>
                <a:ea typeface="Gadugi" panose="020B0502040204020203" pitchFamily="34" charset="0"/>
                <a:cs typeface="Carlito"/>
              </a:rPr>
              <a:t>other. </a:t>
            </a:r>
            <a:r>
              <a:rPr sz="1600" dirty="0">
                <a:solidFill>
                  <a:srgbClr val="002060"/>
                </a:solidFill>
                <a:latin typeface="Gadugi" panose="020B0502040204020203" pitchFamily="34" charset="0"/>
                <a:ea typeface="Gadugi" panose="020B0502040204020203" pitchFamily="34" charset="0"/>
                <a:cs typeface="Carlito"/>
              </a:rPr>
              <a:t>All launch </a:t>
            </a:r>
            <a:r>
              <a:rPr sz="1600" spc="-20" dirty="0">
                <a:solidFill>
                  <a:srgbClr val="002060"/>
                </a:solidFill>
                <a:latin typeface="Gadugi" panose="020B0502040204020203" pitchFamily="34" charset="0"/>
                <a:ea typeface="Gadugi" panose="020B0502040204020203" pitchFamily="34" charset="0"/>
                <a:cs typeface="Carlito"/>
              </a:rPr>
              <a:t>sites are </a:t>
            </a:r>
            <a:r>
              <a:rPr sz="1600" spc="-5" dirty="0">
                <a:solidFill>
                  <a:srgbClr val="002060"/>
                </a:solidFill>
                <a:latin typeface="Gadugi" panose="020B0502040204020203" pitchFamily="34" charset="0"/>
                <a:ea typeface="Gadugi" panose="020B0502040204020203" pitchFamily="34" charset="0"/>
                <a:cs typeface="Carlito"/>
              </a:rPr>
              <a:t>near </a:t>
            </a:r>
            <a:r>
              <a:rPr sz="1600" dirty="0">
                <a:solidFill>
                  <a:srgbClr val="002060"/>
                </a:solidFill>
                <a:latin typeface="Gadugi" panose="020B0502040204020203" pitchFamily="34" charset="0"/>
                <a:ea typeface="Gadugi" panose="020B0502040204020203" pitchFamily="34" charset="0"/>
                <a:cs typeface="Carlito"/>
              </a:rPr>
              <a:t>the</a:t>
            </a:r>
            <a:r>
              <a:rPr sz="1600" spc="125" dirty="0">
                <a:solidFill>
                  <a:srgbClr val="002060"/>
                </a:solidFill>
                <a:latin typeface="Gadugi" panose="020B0502040204020203" pitchFamily="34" charset="0"/>
                <a:ea typeface="Gadugi" panose="020B0502040204020203" pitchFamily="34" charset="0"/>
                <a:cs typeface="Carlito"/>
              </a:rPr>
              <a:t> </a:t>
            </a:r>
            <a:r>
              <a:rPr sz="1600" spc="-5" dirty="0">
                <a:solidFill>
                  <a:srgbClr val="002060"/>
                </a:solidFill>
                <a:latin typeface="Gadugi" panose="020B0502040204020203" pitchFamily="34" charset="0"/>
                <a:ea typeface="Gadugi" panose="020B0502040204020203" pitchFamily="34" charset="0"/>
                <a:cs typeface="Carlito"/>
              </a:rPr>
              <a:t>ocean.</a:t>
            </a:r>
            <a:endParaRPr sz="16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3689234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AE7F478-F139-5763-30D3-1DAD954E68E6}"/>
              </a:ext>
            </a:extLst>
          </p:cNvPr>
          <p:cNvPicPr>
            <a:picLocks noChangeAspect="1"/>
          </p:cNvPicPr>
          <p:nvPr/>
        </p:nvPicPr>
        <p:blipFill>
          <a:blip r:embed="rId2"/>
          <a:srcRect r="39946"/>
          <a:stretch/>
        </p:blipFill>
        <p:spPr>
          <a:xfrm>
            <a:off x="0" y="382559"/>
            <a:ext cx="12192000" cy="1006050"/>
          </a:xfrm>
          <a:prstGeom prst="rect">
            <a:avLst/>
          </a:prstGeom>
        </p:spPr>
      </p:pic>
      <p:sp>
        <p:nvSpPr>
          <p:cNvPr id="2" name="Title 1">
            <a:extLst>
              <a:ext uri="{FF2B5EF4-FFF2-40B4-BE49-F238E27FC236}">
                <a16:creationId xmlns:a16="http://schemas.microsoft.com/office/drawing/2014/main" id="{7F1789BE-0E3D-98CE-D5D1-AFDCBE6F128A}"/>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Color-Coded Launch Markers</a:t>
            </a:r>
          </a:p>
        </p:txBody>
      </p:sp>
      <p:sp>
        <p:nvSpPr>
          <p:cNvPr id="4" name="object 4">
            <a:extLst>
              <a:ext uri="{FF2B5EF4-FFF2-40B4-BE49-F238E27FC236}">
                <a16:creationId xmlns:a16="http://schemas.microsoft.com/office/drawing/2014/main" id="{5389E97C-BBE3-01A6-7907-FDFB7185389C}"/>
              </a:ext>
            </a:extLst>
          </p:cNvPr>
          <p:cNvSpPr/>
          <p:nvPr/>
        </p:nvSpPr>
        <p:spPr>
          <a:xfrm>
            <a:off x="978408" y="1463039"/>
            <a:ext cx="5620512" cy="3511296"/>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6" name="TextBox 5">
            <a:extLst>
              <a:ext uri="{FF2B5EF4-FFF2-40B4-BE49-F238E27FC236}">
                <a16:creationId xmlns:a16="http://schemas.microsoft.com/office/drawing/2014/main" id="{898C187E-ABF5-3704-53DE-27F16BC82316}"/>
              </a:ext>
            </a:extLst>
          </p:cNvPr>
          <p:cNvSpPr txBox="1"/>
          <p:nvPr/>
        </p:nvSpPr>
        <p:spPr>
          <a:xfrm>
            <a:off x="978408" y="5048765"/>
            <a:ext cx="9875520" cy="649152"/>
          </a:xfrm>
          <a:prstGeom prst="rect">
            <a:avLst/>
          </a:prstGeom>
          <a:noFill/>
        </p:spPr>
        <p:txBody>
          <a:bodyPr wrap="square">
            <a:spAutoFit/>
          </a:bodyPr>
          <a:lstStyle/>
          <a:p>
            <a:pPr marL="12700">
              <a:lnSpc>
                <a:spcPts val="2305"/>
              </a:lnSpc>
              <a:spcBef>
                <a:spcPts val="100"/>
              </a:spcBef>
            </a:pPr>
            <a:r>
              <a:rPr lang="en-US" sz="1400" spc="-25" dirty="0">
                <a:solidFill>
                  <a:srgbClr val="002060"/>
                </a:solidFill>
                <a:latin typeface="Gadugi" panose="020B0502040204020203" pitchFamily="34" charset="0"/>
                <a:ea typeface="Gadugi" panose="020B0502040204020203" pitchFamily="34" charset="0"/>
                <a:cs typeface="Carlito"/>
              </a:rPr>
              <a:t>Clusters </a:t>
            </a:r>
            <a:r>
              <a:rPr lang="en-US" sz="1400" spc="-5" dirty="0">
                <a:solidFill>
                  <a:srgbClr val="002060"/>
                </a:solidFill>
                <a:latin typeface="Gadugi" panose="020B0502040204020203" pitchFamily="34" charset="0"/>
                <a:ea typeface="Gadugi" panose="020B0502040204020203" pitchFamily="34" charset="0"/>
                <a:cs typeface="Carlito"/>
              </a:rPr>
              <a:t>on </a:t>
            </a:r>
            <a:r>
              <a:rPr lang="en-US" sz="1400" spc="-15" dirty="0">
                <a:solidFill>
                  <a:srgbClr val="002060"/>
                </a:solidFill>
                <a:latin typeface="Gadugi" panose="020B0502040204020203" pitchFamily="34" charset="0"/>
                <a:ea typeface="Gadugi" panose="020B0502040204020203" pitchFamily="34" charset="0"/>
                <a:cs typeface="Carlito"/>
              </a:rPr>
              <a:t>Folium </a:t>
            </a:r>
            <a:r>
              <a:rPr lang="en-US" sz="1400" dirty="0">
                <a:solidFill>
                  <a:srgbClr val="002060"/>
                </a:solidFill>
                <a:latin typeface="Gadugi" panose="020B0502040204020203" pitchFamily="34" charset="0"/>
                <a:ea typeface="Gadugi" panose="020B0502040204020203" pitchFamily="34" charset="0"/>
                <a:cs typeface="Carlito"/>
              </a:rPr>
              <a:t>map </a:t>
            </a:r>
            <a:r>
              <a:rPr lang="en-US" sz="1400" spc="-5" dirty="0">
                <a:solidFill>
                  <a:srgbClr val="002060"/>
                </a:solidFill>
                <a:latin typeface="Gadugi" panose="020B0502040204020203" pitchFamily="34" charset="0"/>
                <a:ea typeface="Gadugi" panose="020B0502040204020203" pitchFamily="34" charset="0"/>
                <a:cs typeface="Carlito"/>
              </a:rPr>
              <a:t>can </a:t>
            </a:r>
            <a:r>
              <a:rPr lang="en-US" sz="1400" dirty="0">
                <a:solidFill>
                  <a:srgbClr val="002060"/>
                </a:solidFill>
                <a:latin typeface="Gadugi" panose="020B0502040204020203" pitchFamily="34" charset="0"/>
                <a:ea typeface="Gadugi" panose="020B0502040204020203" pitchFamily="34" charset="0"/>
                <a:cs typeface="Carlito"/>
              </a:rPr>
              <a:t>be </a:t>
            </a:r>
            <a:r>
              <a:rPr lang="en-US" sz="1400" spc="-20" dirty="0">
                <a:solidFill>
                  <a:srgbClr val="002060"/>
                </a:solidFill>
                <a:latin typeface="Gadugi" panose="020B0502040204020203" pitchFamily="34" charset="0"/>
                <a:ea typeface="Gadugi" panose="020B0502040204020203" pitchFamily="34" charset="0"/>
                <a:cs typeface="Carlito"/>
              </a:rPr>
              <a:t>clicked </a:t>
            </a:r>
            <a:r>
              <a:rPr lang="en-US" sz="1400" spc="-5" dirty="0">
                <a:solidFill>
                  <a:srgbClr val="002060"/>
                </a:solidFill>
                <a:latin typeface="Gadugi" panose="020B0502040204020203" pitchFamily="34" charset="0"/>
                <a:ea typeface="Gadugi" panose="020B0502040204020203" pitchFamily="34" charset="0"/>
                <a:cs typeface="Carlito"/>
              </a:rPr>
              <a:t>on </a:t>
            </a:r>
            <a:r>
              <a:rPr lang="en-US" sz="1400" spc="-20" dirty="0">
                <a:solidFill>
                  <a:srgbClr val="002060"/>
                </a:solidFill>
                <a:latin typeface="Gadugi" panose="020B0502040204020203" pitchFamily="34" charset="0"/>
                <a:ea typeface="Gadugi" panose="020B0502040204020203" pitchFamily="34" charset="0"/>
                <a:cs typeface="Carlito"/>
              </a:rPr>
              <a:t>to display </a:t>
            </a:r>
            <a:r>
              <a:rPr lang="en-US" sz="1400" dirty="0">
                <a:solidFill>
                  <a:srgbClr val="002060"/>
                </a:solidFill>
                <a:latin typeface="Gadugi" panose="020B0502040204020203" pitchFamily="34" charset="0"/>
                <a:ea typeface="Gadugi" panose="020B0502040204020203" pitchFamily="34" charset="0"/>
                <a:cs typeface="Carlito"/>
              </a:rPr>
              <a:t>each </a:t>
            </a:r>
            <a:r>
              <a:rPr lang="en-US" sz="1400" spc="-5" dirty="0">
                <a:solidFill>
                  <a:srgbClr val="002060"/>
                </a:solidFill>
                <a:latin typeface="Gadugi" panose="020B0502040204020203" pitchFamily="34" charset="0"/>
                <a:ea typeface="Gadugi" panose="020B0502040204020203" pitchFamily="34" charset="0"/>
                <a:cs typeface="Carlito"/>
              </a:rPr>
              <a:t>successful </a:t>
            </a:r>
            <a:r>
              <a:rPr lang="en-US" sz="1400" dirty="0">
                <a:solidFill>
                  <a:srgbClr val="002060"/>
                </a:solidFill>
                <a:latin typeface="Gadugi" panose="020B0502040204020203" pitchFamily="34" charset="0"/>
                <a:ea typeface="Gadugi" panose="020B0502040204020203" pitchFamily="34" charset="0"/>
                <a:cs typeface="Carlito"/>
              </a:rPr>
              <a:t>landing </a:t>
            </a:r>
            <a:r>
              <a:rPr lang="en-US" sz="1400" spc="-5" dirty="0">
                <a:solidFill>
                  <a:srgbClr val="002060"/>
                </a:solidFill>
                <a:latin typeface="Gadugi" panose="020B0502040204020203" pitchFamily="34" charset="0"/>
                <a:ea typeface="Gadugi" panose="020B0502040204020203" pitchFamily="34" charset="0"/>
                <a:cs typeface="Carlito"/>
              </a:rPr>
              <a:t>(green icon) </a:t>
            </a:r>
            <a:r>
              <a:rPr lang="en-US" sz="1400" dirty="0">
                <a:solidFill>
                  <a:srgbClr val="002060"/>
                </a:solidFill>
                <a:latin typeface="Gadugi" panose="020B0502040204020203" pitchFamily="34" charset="0"/>
                <a:ea typeface="Gadugi" panose="020B0502040204020203" pitchFamily="34" charset="0"/>
                <a:cs typeface="Carlito"/>
              </a:rPr>
              <a:t>and</a:t>
            </a:r>
            <a:r>
              <a:rPr lang="en-US" sz="1400" spc="5" dirty="0">
                <a:solidFill>
                  <a:srgbClr val="002060"/>
                </a:solidFill>
                <a:latin typeface="Gadugi" panose="020B0502040204020203" pitchFamily="34" charset="0"/>
                <a:ea typeface="Gadugi" panose="020B0502040204020203" pitchFamily="34" charset="0"/>
                <a:cs typeface="Carlito"/>
              </a:rPr>
              <a:t> </a:t>
            </a:r>
            <a:r>
              <a:rPr lang="en-US" sz="1400" spc="-20" dirty="0">
                <a:solidFill>
                  <a:srgbClr val="002060"/>
                </a:solidFill>
                <a:latin typeface="Gadugi" panose="020B0502040204020203" pitchFamily="34" charset="0"/>
                <a:ea typeface="Gadugi" panose="020B0502040204020203" pitchFamily="34" charset="0"/>
                <a:cs typeface="Carlito"/>
              </a:rPr>
              <a:t>failed</a:t>
            </a:r>
            <a:endParaRPr lang="en-US" sz="1400" dirty="0">
              <a:solidFill>
                <a:srgbClr val="002060"/>
              </a:solidFill>
              <a:latin typeface="Gadugi" panose="020B0502040204020203" pitchFamily="34" charset="0"/>
              <a:ea typeface="Gadugi" panose="020B0502040204020203" pitchFamily="34" charset="0"/>
              <a:cs typeface="Carlito"/>
            </a:endParaRPr>
          </a:p>
          <a:p>
            <a:pPr marL="12700">
              <a:lnSpc>
                <a:spcPts val="2305"/>
              </a:lnSpc>
            </a:pPr>
            <a:r>
              <a:rPr lang="en-US" sz="1400" spc="-5" dirty="0">
                <a:solidFill>
                  <a:srgbClr val="002060"/>
                </a:solidFill>
                <a:latin typeface="Gadugi" panose="020B0502040204020203" pitchFamily="34" charset="0"/>
                <a:ea typeface="Gadugi" panose="020B0502040204020203" pitchFamily="34" charset="0"/>
                <a:cs typeface="Carlito"/>
              </a:rPr>
              <a:t>landing </a:t>
            </a:r>
            <a:r>
              <a:rPr lang="en-US" sz="1400" spc="-15" dirty="0">
                <a:solidFill>
                  <a:srgbClr val="002060"/>
                </a:solidFill>
                <a:latin typeface="Gadugi" panose="020B0502040204020203" pitchFamily="34" charset="0"/>
                <a:ea typeface="Gadugi" panose="020B0502040204020203" pitchFamily="34" charset="0"/>
                <a:cs typeface="Carlito"/>
              </a:rPr>
              <a:t>(red </a:t>
            </a:r>
            <a:r>
              <a:rPr lang="en-US" sz="1400" spc="-5" dirty="0">
                <a:solidFill>
                  <a:srgbClr val="002060"/>
                </a:solidFill>
                <a:latin typeface="Gadugi" panose="020B0502040204020203" pitchFamily="34" charset="0"/>
                <a:ea typeface="Gadugi" panose="020B0502040204020203" pitchFamily="34" charset="0"/>
                <a:cs typeface="Carlito"/>
              </a:rPr>
              <a:t>icon). </a:t>
            </a:r>
            <a:r>
              <a:rPr lang="en-US" sz="1400" dirty="0">
                <a:solidFill>
                  <a:srgbClr val="002060"/>
                </a:solidFill>
                <a:latin typeface="Gadugi" panose="020B0502040204020203" pitchFamily="34" charset="0"/>
                <a:ea typeface="Gadugi" panose="020B0502040204020203" pitchFamily="34" charset="0"/>
                <a:cs typeface="Carlito"/>
              </a:rPr>
              <a:t>In this </a:t>
            </a:r>
            <a:r>
              <a:rPr lang="en-US" sz="1400" spc="-25" dirty="0">
                <a:solidFill>
                  <a:srgbClr val="002060"/>
                </a:solidFill>
                <a:latin typeface="Gadugi" panose="020B0502040204020203" pitchFamily="34" charset="0"/>
                <a:ea typeface="Gadugi" panose="020B0502040204020203" pitchFamily="34" charset="0"/>
                <a:cs typeface="Carlito"/>
              </a:rPr>
              <a:t>example </a:t>
            </a:r>
            <a:r>
              <a:rPr lang="en-US" sz="1400" spc="-40" dirty="0">
                <a:solidFill>
                  <a:srgbClr val="002060"/>
                </a:solidFill>
                <a:latin typeface="Gadugi" panose="020B0502040204020203" pitchFamily="34" charset="0"/>
                <a:ea typeface="Gadugi" panose="020B0502040204020203" pitchFamily="34" charset="0"/>
                <a:cs typeface="Carlito"/>
              </a:rPr>
              <a:t>VAFB </a:t>
            </a:r>
            <a:r>
              <a:rPr lang="en-US" sz="1400" spc="-5" dirty="0">
                <a:solidFill>
                  <a:srgbClr val="002060"/>
                </a:solidFill>
                <a:latin typeface="Gadugi" panose="020B0502040204020203" pitchFamily="34" charset="0"/>
                <a:ea typeface="Gadugi" panose="020B0502040204020203" pitchFamily="34" charset="0"/>
                <a:cs typeface="Carlito"/>
              </a:rPr>
              <a:t>SLC-4E </a:t>
            </a:r>
            <a:r>
              <a:rPr lang="en-US" sz="1400" spc="-20" dirty="0">
                <a:solidFill>
                  <a:srgbClr val="002060"/>
                </a:solidFill>
                <a:latin typeface="Gadugi" panose="020B0502040204020203" pitchFamily="34" charset="0"/>
                <a:ea typeface="Gadugi" panose="020B0502040204020203" pitchFamily="34" charset="0"/>
                <a:cs typeface="Carlito"/>
              </a:rPr>
              <a:t>shows </a:t>
            </a:r>
            <a:r>
              <a:rPr lang="en-US" sz="1400" dirty="0">
                <a:solidFill>
                  <a:srgbClr val="002060"/>
                </a:solidFill>
                <a:latin typeface="Gadugi" panose="020B0502040204020203" pitchFamily="34" charset="0"/>
                <a:ea typeface="Gadugi" panose="020B0502040204020203" pitchFamily="34" charset="0"/>
                <a:cs typeface="Carlito"/>
              </a:rPr>
              <a:t>4 </a:t>
            </a:r>
            <a:r>
              <a:rPr lang="en-US" sz="1400" spc="-5" dirty="0">
                <a:solidFill>
                  <a:srgbClr val="002060"/>
                </a:solidFill>
                <a:latin typeface="Gadugi" panose="020B0502040204020203" pitchFamily="34" charset="0"/>
                <a:ea typeface="Gadugi" panose="020B0502040204020203" pitchFamily="34" charset="0"/>
                <a:cs typeface="Carlito"/>
              </a:rPr>
              <a:t>successful landings </a:t>
            </a:r>
            <a:r>
              <a:rPr lang="en-US" sz="1400" dirty="0">
                <a:solidFill>
                  <a:srgbClr val="002060"/>
                </a:solidFill>
                <a:latin typeface="Gadugi" panose="020B0502040204020203" pitchFamily="34" charset="0"/>
                <a:ea typeface="Gadugi" panose="020B0502040204020203" pitchFamily="34" charset="0"/>
                <a:cs typeface="Carlito"/>
              </a:rPr>
              <a:t>and 6 </a:t>
            </a:r>
            <a:r>
              <a:rPr lang="en-US" sz="1400" spc="-20" dirty="0">
                <a:solidFill>
                  <a:srgbClr val="002060"/>
                </a:solidFill>
                <a:latin typeface="Gadugi" panose="020B0502040204020203" pitchFamily="34" charset="0"/>
                <a:ea typeface="Gadugi" panose="020B0502040204020203" pitchFamily="34" charset="0"/>
                <a:cs typeface="Carlito"/>
              </a:rPr>
              <a:t>failed</a:t>
            </a:r>
            <a:r>
              <a:rPr lang="en-US" sz="1400" spc="-65" dirty="0">
                <a:solidFill>
                  <a:srgbClr val="002060"/>
                </a:solidFill>
                <a:latin typeface="Gadugi" panose="020B0502040204020203" pitchFamily="34" charset="0"/>
                <a:ea typeface="Gadugi" panose="020B0502040204020203" pitchFamily="34" charset="0"/>
                <a:cs typeface="Carlito"/>
              </a:rPr>
              <a:t> </a:t>
            </a:r>
            <a:r>
              <a:rPr lang="en-US" sz="1400" spc="-5" dirty="0">
                <a:solidFill>
                  <a:srgbClr val="002060"/>
                </a:solidFill>
                <a:latin typeface="Gadugi" panose="020B0502040204020203" pitchFamily="34" charset="0"/>
                <a:ea typeface="Gadugi" panose="020B0502040204020203" pitchFamily="34" charset="0"/>
                <a:cs typeface="Carlito"/>
              </a:rPr>
              <a:t>landings.</a:t>
            </a:r>
            <a:endParaRPr lang="en-US" sz="14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1422483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FE8920-C48A-C3A3-F876-92F195001D99}"/>
              </a:ext>
            </a:extLst>
          </p:cNvPr>
          <p:cNvPicPr>
            <a:picLocks noChangeAspect="1"/>
          </p:cNvPicPr>
          <p:nvPr/>
        </p:nvPicPr>
        <p:blipFill>
          <a:blip r:embed="rId2"/>
          <a:srcRect r="39946"/>
          <a:stretch/>
        </p:blipFill>
        <p:spPr>
          <a:xfrm>
            <a:off x="0" y="382559"/>
            <a:ext cx="12192000" cy="998185"/>
          </a:xfrm>
          <a:prstGeom prst="rect">
            <a:avLst/>
          </a:prstGeom>
        </p:spPr>
      </p:pic>
      <p:sp>
        <p:nvSpPr>
          <p:cNvPr id="2" name="Title 1">
            <a:extLst>
              <a:ext uri="{FF2B5EF4-FFF2-40B4-BE49-F238E27FC236}">
                <a16:creationId xmlns:a16="http://schemas.microsoft.com/office/drawing/2014/main" id="{4A710A2F-9B18-DEEF-98B9-190005638FFA}"/>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Key Location Proximities</a:t>
            </a:r>
          </a:p>
        </p:txBody>
      </p:sp>
      <p:sp>
        <p:nvSpPr>
          <p:cNvPr id="4" name="object 4">
            <a:extLst>
              <a:ext uri="{FF2B5EF4-FFF2-40B4-BE49-F238E27FC236}">
                <a16:creationId xmlns:a16="http://schemas.microsoft.com/office/drawing/2014/main" id="{D4F8C17A-65E6-3C9D-88DE-2D7E0EA61BF3}"/>
              </a:ext>
            </a:extLst>
          </p:cNvPr>
          <p:cNvSpPr/>
          <p:nvPr/>
        </p:nvSpPr>
        <p:spPr>
          <a:xfrm>
            <a:off x="941832" y="1499616"/>
            <a:ext cx="8389620" cy="1723643"/>
          </a:xfrm>
          <a:prstGeom prst="rect">
            <a:avLst/>
          </a:prstGeom>
          <a:blipFill>
            <a:blip r:embed="rId3" cstate="print"/>
            <a:stretch>
              <a:fillRect/>
            </a:stretch>
          </a:blipFill>
          <a:ln>
            <a:solidFill>
              <a:schemeClr val="tx1"/>
            </a:solidFill>
          </a:ln>
        </p:spPr>
        <p:txBody>
          <a:bodyPr wrap="square" lIns="0" tIns="0" rIns="0" bIns="0" rtlCol="0"/>
          <a:lstStyle/>
          <a:p>
            <a:endParaRPr/>
          </a:p>
        </p:txBody>
      </p:sp>
      <p:grpSp>
        <p:nvGrpSpPr>
          <p:cNvPr id="5" name="object 5">
            <a:extLst>
              <a:ext uri="{FF2B5EF4-FFF2-40B4-BE49-F238E27FC236}">
                <a16:creationId xmlns:a16="http://schemas.microsoft.com/office/drawing/2014/main" id="{5FD37214-CF33-7ED3-41CA-2C8E64396838}"/>
              </a:ext>
            </a:extLst>
          </p:cNvPr>
          <p:cNvGrpSpPr/>
          <p:nvPr/>
        </p:nvGrpSpPr>
        <p:grpSpPr>
          <a:xfrm>
            <a:off x="2647187" y="3214116"/>
            <a:ext cx="7505700" cy="1562100"/>
            <a:chOff x="2802635" y="3552444"/>
            <a:chExt cx="7505700" cy="1562100"/>
          </a:xfrm>
        </p:grpSpPr>
        <p:sp>
          <p:nvSpPr>
            <p:cNvPr id="6" name="object 6">
              <a:extLst>
                <a:ext uri="{FF2B5EF4-FFF2-40B4-BE49-F238E27FC236}">
                  <a16:creationId xmlns:a16="http://schemas.microsoft.com/office/drawing/2014/main" id="{D32CAE35-BF59-27E0-4420-B37B42310458}"/>
                </a:ext>
              </a:extLst>
            </p:cNvPr>
            <p:cNvSpPr/>
            <p:nvPr/>
          </p:nvSpPr>
          <p:spPr>
            <a:xfrm>
              <a:off x="2802635" y="3552444"/>
              <a:ext cx="3409188" cy="1514855"/>
            </a:xfrm>
            <a:prstGeom prst="rect">
              <a:avLst/>
            </a:prstGeom>
            <a:blipFill>
              <a:blip r:embed="rId4" cstate="print"/>
              <a:stretch>
                <a:fillRect/>
              </a:stretch>
            </a:blipFill>
            <a:ln>
              <a:solidFill>
                <a:schemeClr val="tx1"/>
              </a:solidFill>
            </a:ln>
          </p:spPr>
          <p:txBody>
            <a:bodyPr wrap="square" lIns="0" tIns="0" rIns="0" bIns="0" rtlCol="0"/>
            <a:lstStyle/>
            <a:p>
              <a:endParaRPr/>
            </a:p>
          </p:txBody>
        </p:sp>
        <p:sp>
          <p:nvSpPr>
            <p:cNvPr id="7" name="object 7">
              <a:extLst>
                <a:ext uri="{FF2B5EF4-FFF2-40B4-BE49-F238E27FC236}">
                  <a16:creationId xmlns:a16="http://schemas.microsoft.com/office/drawing/2014/main" id="{8694FDF1-E872-6ACD-5152-AD1D76AFCD29}"/>
                </a:ext>
              </a:extLst>
            </p:cNvPr>
            <p:cNvSpPr/>
            <p:nvPr/>
          </p:nvSpPr>
          <p:spPr>
            <a:xfrm>
              <a:off x="6211823" y="3552444"/>
              <a:ext cx="4096512" cy="1562099"/>
            </a:xfrm>
            <a:prstGeom prst="rect">
              <a:avLst/>
            </a:prstGeom>
            <a:blipFill>
              <a:blip r:embed="rId5" cstate="print"/>
              <a:stretch>
                <a:fillRect/>
              </a:stretch>
            </a:blipFill>
            <a:ln>
              <a:solidFill>
                <a:schemeClr val="tx1"/>
              </a:solidFill>
            </a:ln>
          </p:spPr>
          <p:txBody>
            <a:bodyPr wrap="square" lIns="0" tIns="0" rIns="0" bIns="0" rtlCol="0"/>
            <a:lstStyle/>
            <a:p>
              <a:endParaRPr/>
            </a:p>
          </p:txBody>
        </p:sp>
      </p:grpSp>
      <p:sp>
        <p:nvSpPr>
          <p:cNvPr id="8" name="object 3">
            <a:extLst>
              <a:ext uri="{FF2B5EF4-FFF2-40B4-BE49-F238E27FC236}">
                <a16:creationId xmlns:a16="http://schemas.microsoft.com/office/drawing/2014/main" id="{E5BAE7C7-9E90-635F-82F8-1D18A4AF1C67}"/>
              </a:ext>
            </a:extLst>
          </p:cNvPr>
          <p:cNvSpPr txBox="1"/>
          <p:nvPr/>
        </p:nvSpPr>
        <p:spPr>
          <a:xfrm>
            <a:off x="838200" y="5062341"/>
            <a:ext cx="9933940" cy="592085"/>
          </a:xfrm>
          <a:prstGeom prst="rect">
            <a:avLst/>
          </a:prstGeom>
        </p:spPr>
        <p:txBody>
          <a:bodyPr vert="horz" wrap="square" lIns="0" tIns="74295" rIns="0" bIns="0" rtlCol="0">
            <a:spAutoFit/>
          </a:bodyPr>
          <a:lstStyle/>
          <a:p>
            <a:pPr marL="12700" marR="5080" algn="just">
              <a:lnSpc>
                <a:spcPct val="80000"/>
              </a:lnSpc>
              <a:spcBef>
                <a:spcPts val="585"/>
              </a:spcBef>
            </a:pPr>
            <a:r>
              <a:rPr sz="1400" spc="-5" dirty="0">
                <a:solidFill>
                  <a:srgbClr val="002060"/>
                </a:solidFill>
                <a:latin typeface="Gadugi" panose="020B0502040204020203" pitchFamily="34" charset="0"/>
                <a:ea typeface="Gadugi" panose="020B0502040204020203" pitchFamily="34" charset="0"/>
                <a:cs typeface="Carlito"/>
              </a:rPr>
              <a:t>Using </a:t>
            </a:r>
            <a:r>
              <a:rPr sz="1400" spc="-10" dirty="0">
                <a:solidFill>
                  <a:srgbClr val="002060"/>
                </a:solidFill>
                <a:latin typeface="Gadugi" panose="020B0502040204020203" pitchFamily="34" charset="0"/>
                <a:ea typeface="Gadugi" panose="020B0502040204020203" pitchFamily="34" charset="0"/>
                <a:cs typeface="Carlito"/>
              </a:rPr>
              <a:t>KSC </a:t>
            </a:r>
            <a:r>
              <a:rPr sz="1400" spc="-15" dirty="0">
                <a:solidFill>
                  <a:srgbClr val="002060"/>
                </a:solidFill>
                <a:latin typeface="Gadugi" panose="020B0502040204020203" pitchFamily="34" charset="0"/>
                <a:ea typeface="Gadugi" panose="020B0502040204020203" pitchFamily="34" charset="0"/>
                <a:cs typeface="Carlito"/>
              </a:rPr>
              <a:t>LC-39A </a:t>
            </a:r>
            <a:r>
              <a:rPr sz="1400" dirty="0">
                <a:solidFill>
                  <a:srgbClr val="002060"/>
                </a:solidFill>
                <a:latin typeface="Gadugi" panose="020B0502040204020203" pitchFamily="34" charset="0"/>
                <a:ea typeface="Gadugi" panose="020B0502040204020203" pitchFamily="34" charset="0"/>
                <a:cs typeface="Carlito"/>
              </a:rPr>
              <a:t>as an </a:t>
            </a:r>
            <a:r>
              <a:rPr sz="1400" spc="-25" dirty="0">
                <a:solidFill>
                  <a:srgbClr val="002060"/>
                </a:solidFill>
                <a:latin typeface="Gadugi" panose="020B0502040204020203" pitchFamily="34" charset="0"/>
                <a:ea typeface="Gadugi" panose="020B0502040204020203" pitchFamily="34" charset="0"/>
                <a:cs typeface="Carlito"/>
              </a:rPr>
              <a:t>example, </a:t>
            </a:r>
            <a:r>
              <a:rPr sz="1400" dirty="0">
                <a:solidFill>
                  <a:srgbClr val="002060"/>
                </a:solidFill>
                <a:latin typeface="Gadugi" panose="020B0502040204020203" pitchFamily="34" charset="0"/>
                <a:ea typeface="Gadugi" panose="020B0502040204020203" pitchFamily="34" charset="0"/>
                <a:cs typeface="Carlito"/>
              </a:rPr>
              <a:t>launch </a:t>
            </a:r>
            <a:r>
              <a:rPr sz="1400" spc="-15" dirty="0">
                <a:solidFill>
                  <a:srgbClr val="002060"/>
                </a:solidFill>
                <a:latin typeface="Gadugi" panose="020B0502040204020203" pitchFamily="34" charset="0"/>
                <a:ea typeface="Gadugi" panose="020B0502040204020203" pitchFamily="34" charset="0"/>
                <a:cs typeface="Carlito"/>
              </a:rPr>
              <a:t>sites are </a:t>
            </a:r>
            <a:r>
              <a:rPr sz="1400" spc="-10" dirty="0">
                <a:solidFill>
                  <a:srgbClr val="002060"/>
                </a:solidFill>
                <a:latin typeface="Gadugi" panose="020B0502040204020203" pitchFamily="34" charset="0"/>
                <a:ea typeface="Gadugi" panose="020B0502040204020203" pitchFamily="34" charset="0"/>
                <a:cs typeface="Carlito"/>
              </a:rPr>
              <a:t>very </a:t>
            </a:r>
            <a:r>
              <a:rPr sz="1400" spc="-5" dirty="0">
                <a:solidFill>
                  <a:srgbClr val="002060"/>
                </a:solidFill>
                <a:latin typeface="Gadugi" panose="020B0502040204020203" pitchFamily="34" charset="0"/>
                <a:ea typeface="Gadugi" panose="020B0502040204020203" pitchFamily="34" charset="0"/>
                <a:cs typeface="Carlito"/>
              </a:rPr>
              <a:t>close </a:t>
            </a:r>
            <a:r>
              <a:rPr sz="1400" spc="-25" dirty="0">
                <a:solidFill>
                  <a:srgbClr val="002060"/>
                </a:solidFill>
                <a:latin typeface="Gadugi" panose="020B0502040204020203" pitchFamily="34" charset="0"/>
                <a:ea typeface="Gadugi" panose="020B0502040204020203" pitchFamily="34" charset="0"/>
                <a:cs typeface="Carlito"/>
              </a:rPr>
              <a:t>to </a:t>
            </a:r>
            <a:r>
              <a:rPr sz="1400" spc="-35" dirty="0">
                <a:solidFill>
                  <a:srgbClr val="002060"/>
                </a:solidFill>
                <a:latin typeface="Gadugi" panose="020B0502040204020203" pitchFamily="34" charset="0"/>
                <a:ea typeface="Gadugi" panose="020B0502040204020203" pitchFamily="34" charset="0"/>
                <a:cs typeface="Carlito"/>
              </a:rPr>
              <a:t>railways </a:t>
            </a:r>
            <a:r>
              <a:rPr sz="1400" spc="-25" dirty="0">
                <a:solidFill>
                  <a:srgbClr val="002060"/>
                </a:solidFill>
                <a:latin typeface="Gadugi" panose="020B0502040204020203" pitchFamily="34" charset="0"/>
                <a:ea typeface="Gadugi" panose="020B0502040204020203" pitchFamily="34" charset="0"/>
                <a:cs typeface="Carlito"/>
              </a:rPr>
              <a:t>for </a:t>
            </a:r>
            <a:r>
              <a:rPr sz="1400" spc="-20" dirty="0">
                <a:solidFill>
                  <a:srgbClr val="002060"/>
                </a:solidFill>
                <a:latin typeface="Gadugi" panose="020B0502040204020203" pitchFamily="34" charset="0"/>
                <a:ea typeface="Gadugi" panose="020B0502040204020203" pitchFamily="34" charset="0"/>
                <a:cs typeface="Carlito"/>
              </a:rPr>
              <a:t>large </a:t>
            </a:r>
            <a:r>
              <a:rPr sz="1400" spc="-5" dirty="0">
                <a:solidFill>
                  <a:srgbClr val="002060"/>
                </a:solidFill>
                <a:latin typeface="Gadugi" panose="020B0502040204020203" pitchFamily="34" charset="0"/>
                <a:ea typeface="Gadugi" panose="020B0502040204020203" pitchFamily="34" charset="0"/>
                <a:cs typeface="Carlito"/>
              </a:rPr>
              <a:t>part</a:t>
            </a:r>
            <a:r>
              <a:rPr lang="en-US" sz="1400" spc="-5" dirty="0">
                <a:solidFill>
                  <a:srgbClr val="002060"/>
                </a:solidFill>
                <a:latin typeface="Gadugi" panose="020B0502040204020203" pitchFamily="34" charset="0"/>
                <a:ea typeface="Gadugi" panose="020B0502040204020203" pitchFamily="34" charset="0"/>
                <a:cs typeface="Carlito"/>
              </a:rPr>
              <a:t>s</a:t>
            </a:r>
            <a:r>
              <a:rPr sz="1400" spc="-5" dirty="0">
                <a:solidFill>
                  <a:srgbClr val="002060"/>
                </a:solidFill>
                <a:latin typeface="Gadugi" panose="020B0502040204020203" pitchFamily="34" charset="0"/>
                <a:ea typeface="Gadugi" panose="020B0502040204020203" pitchFamily="34" charset="0"/>
                <a:cs typeface="Carlito"/>
              </a:rPr>
              <a:t> </a:t>
            </a:r>
            <a:r>
              <a:rPr sz="1400" spc="-10" dirty="0">
                <a:solidFill>
                  <a:srgbClr val="002060"/>
                </a:solidFill>
                <a:latin typeface="Gadugi" panose="020B0502040204020203" pitchFamily="34" charset="0"/>
                <a:ea typeface="Gadugi" panose="020B0502040204020203" pitchFamily="34" charset="0"/>
                <a:cs typeface="Carlito"/>
              </a:rPr>
              <a:t>transportation. </a:t>
            </a:r>
            <a:r>
              <a:rPr sz="1400" spc="-5" dirty="0">
                <a:solidFill>
                  <a:srgbClr val="002060"/>
                </a:solidFill>
                <a:latin typeface="Gadugi" panose="020B0502040204020203" pitchFamily="34" charset="0"/>
                <a:ea typeface="Gadugi" panose="020B0502040204020203" pitchFamily="34" charset="0"/>
                <a:cs typeface="Carlito"/>
              </a:rPr>
              <a:t>Launch </a:t>
            </a:r>
            <a:r>
              <a:rPr sz="1400" spc="-15" dirty="0">
                <a:solidFill>
                  <a:srgbClr val="002060"/>
                </a:solidFill>
                <a:latin typeface="Gadugi" panose="020B0502040204020203" pitchFamily="34" charset="0"/>
                <a:ea typeface="Gadugi" panose="020B0502040204020203" pitchFamily="34" charset="0"/>
                <a:cs typeface="Carlito"/>
              </a:rPr>
              <a:t>sites are </a:t>
            </a:r>
            <a:r>
              <a:rPr sz="1400" dirty="0">
                <a:solidFill>
                  <a:srgbClr val="002060"/>
                </a:solidFill>
                <a:latin typeface="Gadugi" panose="020B0502040204020203" pitchFamily="34" charset="0"/>
                <a:ea typeface="Gadugi" panose="020B0502040204020203" pitchFamily="34" charset="0"/>
                <a:cs typeface="Carlito"/>
              </a:rPr>
              <a:t>close </a:t>
            </a:r>
            <a:r>
              <a:rPr sz="1400" spc="-20" dirty="0">
                <a:solidFill>
                  <a:srgbClr val="002060"/>
                </a:solidFill>
                <a:latin typeface="Gadugi" panose="020B0502040204020203" pitchFamily="34" charset="0"/>
                <a:ea typeface="Gadugi" panose="020B0502040204020203" pitchFamily="34" charset="0"/>
                <a:cs typeface="Carlito"/>
              </a:rPr>
              <a:t>to </a:t>
            </a:r>
            <a:r>
              <a:rPr sz="1400" spc="-25" dirty="0">
                <a:solidFill>
                  <a:srgbClr val="002060"/>
                </a:solidFill>
                <a:latin typeface="Gadugi" panose="020B0502040204020203" pitchFamily="34" charset="0"/>
                <a:ea typeface="Gadugi" panose="020B0502040204020203" pitchFamily="34" charset="0"/>
                <a:cs typeface="Carlito"/>
              </a:rPr>
              <a:t>highways </a:t>
            </a:r>
            <a:r>
              <a:rPr sz="1400" spc="-30" dirty="0">
                <a:solidFill>
                  <a:srgbClr val="002060"/>
                </a:solidFill>
                <a:latin typeface="Gadugi" panose="020B0502040204020203" pitchFamily="34" charset="0"/>
                <a:ea typeface="Gadugi" panose="020B0502040204020203" pitchFamily="34" charset="0"/>
                <a:cs typeface="Carlito"/>
              </a:rPr>
              <a:t>for </a:t>
            </a:r>
            <a:r>
              <a:rPr sz="1400" spc="-5" dirty="0">
                <a:solidFill>
                  <a:srgbClr val="002060"/>
                </a:solidFill>
                <a:latin typeface="Gadugi" panose="020B0502040204020203" pitchFamily="34" charset="0"/>
                <a:ea typeface="Gadugi" panose="020B0502040204020203" pitchFamily="34" charset="0"/>
                <a:cs typeface="Carlito"/>
              </a:rPr>
              <a:t>human </a:t>
            </a:r>
            <a:r>
              <a:rPr sz="1400" dirty="0">
                <a:solidFill>
                  <a:srgbClr val="002060"/>
                </a:solidFill>
                <a:latin typeface="Gadugi" panose="020B0502040204020203" pitchFamily="34" charset="0"/>
                <a:ea typeface="Gadugi" panose="020B0502040204020203" pitchFamily="34" charset="0"/>
                <a:cs typeface="Carlito"/>
              </a:rPr>
              <a:t>and </a:t>
            </a:r>
            <a:r>
              <a:rPr sz="1400" spc="-10" dirty="0">
                <a:solidFill>
                  <a:srgbClr val="002060"/>
                </a:solidFill>
                <a:latin typeface="Gadugi" panose="020B0502040204020203" pitchFamily="34" charset="0"/>
                <a:ea typeface="Gadugi" panose="020B0502040204020203" pitchFamily="34" charset="0"/>
                <a:cs typeface="Carlito"/>
              </a:rPr>
              <a:t>supply transport. Launch </a:t>
            </a:r>
            <a:r>
              <a:rPr sz="1400" spc="-15" dirty="0">
                <a:solidFill>
                  <a:srgbClr val="002060"/>
                </a:solidFill>
                <a:latin typeface="Gadugi" panose="020B0502040204020203" pitchFamily="34" charset="0"/>
                <a:ea typeface="Gadugi" panose="020B0502040204020203" pitchFamily="34" charset="0"/>
                <a:cs typeface="Carlito"/>
              </a:rPr>
              <a:t>sites</a:t>
            </a:r>
            <a:r>
              <a:rPr lang="en-IN" sz="1400" spc="-15" dirty="0">
                <a:solidFill>
                  <a:srgbClr val="002060"/>
                </a:solidFill>
                <a:latin typeface="Gadugi" panose="020B0502040204020203" pitchFamily="34" charset="0"/>
                <a:ea typeface="Gadugi" panose="020B0502040204020203" pitchFamily="34" charset="0"/>
                <a:cs typeface="Carlito"/>
              </a:rPr>
              <a:t> </a:t>
            </a:r>
            <a:r>
              <a:rPr sz="1400" spc="-20" dirty="0">
                <a:solidFill>
                  <a:srgbClr val="002060"/>
                </a:solidFill>
                <a:latin typeface="Gadugi" panose="020B0502040204020203" pitchFamily="34" charset="0"/>
                <a:ea typeface="Gadugi" panose="020B0502040204020203" pitchFamily="34" charset="0"/>
                <a:cs typeface="Carlito"/>
              </a:rPr>
              <a:t>are </a:t>
            </a:r>
            <a:r>
              <a:rPr sz="1400" spc="-5" dirty="0">
                <a:solidFill>
                  <a:srgbClr val="002060"/>
                </a:solidFill>
                <a:latin typeface="Gadugi" panose="020B0502040204020203" pitchFamily="34" charset="0"/>
                <a:ea typeface="Gadugi" panose="020B0502040204020203" pitchFamily="34" charset="0"/>
                <a:cs typeface="Carlito"/>
              </a:rPr>
              <a:t>also </a:t>
            </a:r>
            <a:r>
              <a:rPr sz="1400" dirty="0">
                <a:solidFill>
                  <a:srgbClr val="002060"/>
                </a:solidFill>
                <a:latin typeface="Gadugi" panose="020B0502040204020203" pitchFamily="34" charset="0"/>
                <a:ea typeface="Gadugi" panose="020B0502040204020203" pitchFamily="34" charset="0"/>
                <a:cs typeface="Carlito"/>
              </a:rPr>
              <a:t>close </a:t>
            </a:r>
            <a:r>
              <a:rPr sz="1400" spc="-15" dirty="0">
                <a:solidFill>
                  <a:srgbClr val="002060"/>
                </a:solidFill>
                <a:latin typeface="Gadugi" panose="020B0502040204020203" pitchFamily="34" charset="0"/>
                <a:ea typeface="Gadugi" panose="020B0502040204020203" pitchFamily="34" charset="0"/>
                <a:cs typeface="Carlito"/>
              </a:rPr>
              <a:t>to </a:t>
            </a:r>
            <a:r>
              <a:rPr sz="1400" spc="-10" dirty="0">
                <a:solidFill>
                  <a:srgbClr val="002060"/>
                </a:solidFill>
                <a:latin typeface="Gadugi" panose="020B0502040204020203" pitchFamily="34" charset="0"/>
                <a:ea typeface="Gadugi" panose="020B0502040204020203" pitchFamily="34" charset="0"/>
                <a:cs typeface="Carlito"/>
              </a:rPr>
              <a:t>coasts </a:t>
            </a:r>
            <a:r>
              <a:rPr sz="1400" spc="-5" dirty="0">
                <a:solidFill>
                  <a:srgbClr val="002060"/>
                </a:solidFill>
                <a:latin typeface="Gadugi" panose="020B0502040204020203" pitchFamily="34" charset="0"/>
                <a:ea typeface="Gadugi" panose="020B0502040204020203" pitchFamily="34" charset="0"/>
                <a:cs typeface="Carlito"/>
              </a:rPr>
              <a:t>and </a:t>
            </a:r>
            <a:r>
              <a:rPr sz="1400" spc="-20" dirty="0">
                <a:solidFill>
                  <a:srgbClr val="002060"/>
                </a:solidFill>
                <a:latin typeface="Gadugi" panose="020B0502040204020203" pitchFamily="34" charset="0"/>
                <a:ea typeface="Gadugi" panose="020B0502040204020203" pitchFamily="34" charset="0"/>
                <a:cs typeface="Carlito"/>
              </a:rPr>
              <a:t>relatively </a:t>
            </a:r>
            <a:r>
              <a:rPr sz="1400" spc="-25" dirty="0">
                <a:solidFill>
                  <a:srgbClr val="002060"/>
                </a:solidFill>
                <a:latin typeface="Gadugi" panose="020B0502040204020203" pitchFamily="34" charset="0"/>
                <a:ea typeface="Gadugi" panose="020B0502040204020203" pitchFamily="34" charset="0"/>
                <a:cs typeface="Carlito"/>
              </a:rPr>
              <a:t>far from </a:t>
            </a:r>
            <a:r>
              <a:rPr sz="1400" spc="-5" dirty="0">
                <a:solidFill>
                  <a:srgbClr val="002060"/>
                </a:solidFill>
                <a:latin typeface="Gadugi" panose="020B0502040204020203" pitchFamily="34" charset="0"/>
                <a:ea typeface="Gadugi" panose="020B0502040204020203" pitchFamily="34" charset="0"/>
                <a:cs typeface="Carlito"/>
              </a:rPr>
              <a:t>cities so </a:t>
            </a:r>
            <a:r>
              <a:rPr sz="1400" spc="-10" dirty="0">
                <a:solidFill>
                  <a:srgbClr val="002060"/>
                </a:solidFill>
                <a:latin typeface="Gadugi" panose="020B0502040204020203" pitchFamily="34" charset="0"/>
                <a:ea typeface="Gadugi" panose="020B0502040204020203" pitchFamily="34" charset="0"/>
                <a:cs typeface="Carlito"/>
              </a:rPr>
              <a:t>that </a:t>
            </a:r>
            <a:r>
              <a:rPr sz="1400" spc="-5" dirty="0">
                <a:solidFill>
                  <a:srgbClr val="002060"/>
                </a:solidFill>
                <a:latin typeface="Gadugi" panose="020B0502040204020203" pitchFamily="34" charset="0"/>
                <a:ea typeface="Gadugi" panose="020B0502040204020203" pitchFamily="34" charset="0"/>
                <a:cs typeface="Carlito"/>
              </a:rPr>
              <a:t>launch </a:t>
            </a:r>
            <a:r>
              <a:rPr sz="1400" spc="-20" dirty="0">
                <a:solidFill>
                  <a:srgbClr val="002060"/>
                </a:solidFill>
                <a:latin typeface="Gadugi" panose="020B0502040204020203" pitchFamily="34" charset="0"/>
                <a:ea typeface="Gadugi" panose="020B0502040204020203" pitchFamily="34" charset="0"/>
                <a:cs typeface="Carlito"/>
              </a:rPr>
              <a:t>failures </a:t>
            </a:r>
            <a:r>
              <a:rPr sz="1400" spc="-5" dirty="0">
                <a:solidFill>
                  <a:srgbClr val="002060"/>
                </a:solidFill>
                <a:latin typeface="Gadugi" panose="020B0502040204020203" pitchFamily="34" charset="0"/>
                <a:ea typeface="Gadugi" panose="020B0502040204020203" pitchFamily="34" charset="0"/>
                <a:cs typeface="Carlito"/>
              </a:rPr>
              <a:t>can land in the sea </a:t>
            </a:r>
            <a:r>
              <a:rPr sz="1400" spc="-40" dirty="0">
                <a:solidFill>
                  <a:srgbClr val="002060"/>
                </a:solidFill>
                <a:latin typeface="Gadugi" panose="020B0502040204020203" pitchFamily="34" charset="0"/>
                <a:ea typeface="Gadugi" panose="020B0502040204020203" pitchFamily="34" charset="0"/>
                <a:cs typeface="Carlito"/>
              </a:rPr>
              <a:t>to</a:t>
            </a:r>
            <a:r>
              <a:rPr lang="en-IN" sz="1400" spc="-40" dirty="0">
                <a:solidFill>
                  <a:srgbClr val="002060"/>
                </a:solidFill>
                <a:latin typeface="Gadugi" panose="020B0502040204020203" pitchFamily="34" charset="0"/>
                <a:ea typeface="Gadugi" panose="020B0502040204020203" pitchFamily="34" charset="0"/>
                <a:cs typeface="Carlito"/>
              </a:rPr>
              <a:t> </a:t>
            </a:r>
            <a:r>
              <a:rPr sz="1400" spc="-25" dirty="0">
                <a:solidFill>
                  <a:srgbClr val="002060"/>
                </a:solidFill>
                <a:latin typeface="Gadugi" panose="020B0502040204020203" pitchFamily="34" charset="0"/>
                <a:ea typeface="Gadugi" panose="020B0502040204020203" pitchFamily="34" charset="0"/>
                <a:cs typeface="Carlito"/>
              </a:rPr>
              <a:t>avoid </a:t>
            </a:r>
            <a:r>
              <a:rPr sz="1400" spc="-40" dirty="0">
                <a:solidFill>
                  <a:srgbClr val="002060"/>
                </a:solidFill>
                <a:latin typeface="Gadugi" panose="020B0502040204020203" pitchFamily="34" charset="0"/>
                <a:ea typeface="Gadugi" panose="020B0502040204020203" pitchFamily="34" charset="0"/>
                <a:cs typeface="Carlito"/>
              </a:rPr>
              <a:t>rockets </a:t>
            </a:r>
            <a:r>
              <a:rPr sz="1400" spc="-10" dirty="0">
                <a:solidFill>
                  <a:srgbClr val="002060"/>
                </a:solidFill>
                <a:latin typeface="Gadugi" panose="020B0502040204020203" pitchFamily="34" charset="0"/>
                <a:ea typeface="Gadugi" panose="020B0502040204020203" pitchFamily="34" charset="0"/>
                <a:cs typeface="Carlito"/>
              </a:rPr>
              <a:t>falling </a:t>
            </a:r>
            <a:r>
              <a:rPr sz="1400" spc="-5" dirty="0">
                <a:solidFill>
                  <a:srgbClr val="002060"/>
                </a:solidFill>
                <a:latin typeface="Gadugi" panose="020B0502040204020203" pitchFamily="34" charset="0"/>
                <a:ea typeface="Gadugi" panose="020B0502040204020203" pitchFamily="34" charset="0"/>
                <a:cs typeface="Carlito"/>
              </a:rPr>
              <a:t>on densely </a:t>
            </a:r>
            <a:r>
              <a:rPr sz="1400" spc="-20" dirty="0">
                <a:solidFill>
                  <a:srgbClr val="002060"/>
                </a:solidFill>
                <a:latin typeface="Gadugi" panose="020B0502040204020203" pitchFamily="34" charset="0"/>
                <a:ea typeface="Gadugi" panose="020B0502040204020203" pitchFamily="34" charset="0"/>
                <a:cs typeface="Carlito"/>
              </a:rPr>
              <a:t>populated</a:t>
            </a:r>
            <a:r>
              <a:rPr sz="1400" spc="-30" dirty="0">
                <a:solidFill>
                  <a:srgbClr val="002060"/>
                </a:solidFill>
                <a:latin typeface="Gadugi" panose="020B0502040204020203" pitchFamily="34" charset="0"/>
                <a:ea typeface="Gadugi" panose="020B0502040204020203" pitchFamily="34" charset="0"/>
                <a:cs typeface="Carlito"/>
              </a:rPr>
              <a:t> </a:t>
            </a:r>
            <a:r>
              <a:rPr sz="1400" spc="-5" dirty="0">
                <a:solidFill>
                  <a:srgbClr val="002060"/>
                </a:solidFill>
                <a:latin typeface="Gadugi" panose="020B0502040204020203" pitchFamily="34" charset="0"/>
                <a:ea typeface="Gadugi" panose="020B0502040204020203" pitchFamily="34" charset="0"/>
                <a:cs typeface="Carlito"/>
              </a:rPr>
              <a:t>areas.</a:t>
            </a:r>
            <a:endParaRPr sz="14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3568733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5C54D-76F6-B5ED-21D1-A059C3A5255D}"/>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AE499DD-16B3-2AEC-CBA3-29CCB17EC676}"/>
              </a:ext>
            </a:extLst>
          </p:cNvPr>
          <p:cNvSpPr/>
          <p:nvPr/>
        </p:nvSpPr>
        <p:spPr>
          <a:xfrm>
            <a:off x="996697" y="1005840"/>
            <a:ext cx="8476488" cy="2203704"/>
          </a:xfrm>
          <a:prstGeom prst="roundRect">
            <a:avLst/>
          </a:prstGeom>
          <a:solidFill>
            <a:srgbClr val="0121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4" name="object 2">
            <a:extLst>
              <a:ext uri="{FF2B5EF4-FFF2-40B4-BE49-F238E27FC236}">
                <a16:creationId xmlns:a16="http://schemas.microsoft.com/office/drawing/2014/main" id="{53CCB452-7695-C71E-8934-4A6E4F8E6DA7}"/>
              </a:ext>
            </a:extLst>
          </p:cNvPr>
          <p:cNvSpPr txBox="1"/>
          <p:nvPr/>
        </p:nvSpPr>
        <p:spPr>
          <a:xfrm>
            <a:off x="1145794" y="1336929"/>
            <a:ext cx="8178293" cy="1675459"/>
          </a:xfrm>
          <a:prstGeom prst="rect">
            <a:avLst/>
          </a:prstGeom>
        </p:spPr>
        <p:txBody>
          <a:bodyPr vert="horz" wrap="square" lIns="0" tIns="13335" rIns="0" bIns="0" rtlCol="0">
            <a:spAutoFit/>
          </a:bodyPr>
          <a:lstStyle/>
          <a:p>
            <a:pPr marL="12700">
              <a:lnSpc>
                <a:spcPct val="100000"/>
              </a:lnSpc>
              <a:spcBef>
                <a:spcPts val="105"/>
              </a:spcBef>
            </a:pPr>
            <a:r>
              <a:rPr lang="en-US" sz="5400" dirty="0">
                <a:solidFill>
                  <a:schemeClr val="bg1"/>
                </a:solidFill>
                <a:latin typeface="Gadugi" panose="020B0502040204020203" pitchFamily="34" charset="0"/>
                <a:ea typeface="Gadugi" panose="020B0502040204020203" pitchFamily="34" charset="0"/>
                <a:cs typeface="Arial"/>
              </a:rPr>
              <a:t>Build a Dashboard with Plotly Dash</a:t>
            </a:r>
          </a:p>
        </p:txBody>
      </p:sp>
      <p:sp>
        <p:nvSpPr>
          <p:cNvPr id="5" name="object 4">
            <a:extLst>
              <a:ext uri="{FF2B5EF4-FFF2-40B4-BE49-F238E27FC236}">
                <a16:creationId xmlns:a16="http://schemas.microsoft.com/office/drawing/2014/main" id="{B9FDF7B0-B337-D57D-DA28-5C150CE77BDA}"/>
              </a:ext>
            </a:extLst>
          </p:cNvPr>
          <p:cNvSpPr txBox="1">
            <a:spLocks/>
          </p:cNvSpPr>
          <p:nvPr/>
        </p:nvSpPr>
        <p:spPr>
          <a:xfrm>
            <a:off x="10948416" y="6568541"/>
            <a:ext cx="213359" cy="16671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endParaRPr lang="en-IN" dirty="0">
              <a:solidFill>
                <a:srgbClr val="002060"/>
              </a:solidFill>
            </a:endParaRPr>
          </a:p>
        </p:txBody>
      </p:sp>
    </p:spTree>
    <p:extLst>
      <p:ext uri="{BB962C8B-B14F-4D97-AF65-F5344CB8AC3E}">
        <p14:creationId xmlns:p14="http://schemas.microsoft.com/office/powerpoint/2010/main" val="7263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58B26F-27A6-9E24-0EA1-52C5E13E0BCD}"/>
              </a:ext>
            </a:extLst>
          </p:cNvPr>
          <p:cNvPicPr>
            <a:picLocks noChangeAspect="1"/>
          </p:cNvPicPr>
          <p:nvPr/>
        </p:nvPicPr>
        <p:blipFill>
          <a:blip r:embed="rId2"/>
          <a:srcRect r="39946"/>
          <a:stretch/>
        </p:blipFill>
        <p:spPr>
          <a:xfrm>
            <a:off x="0" y="382559"/>
            <a:ext cx="12192000" cy="1089626"/>
          </a:xfrm>
          <a:prstGeom prst="rect">
            <a:avLst/>
          </a:prstGeom>
        </p:spPr>
      </p:pic>
      <p:sp>
        <p:nvSpPr>
          <p:cNvPr id="2" name="Title 1">
            <a:extLst>
              <a:ext uri="{FF2B5EF4-FFF2-40B4-BE49-F238E27FC236}">
                <a16:creationId xmlns:a16="http://schemas.microsoft.com/office/drawing/2014/main" id="{209E096A-D58B-FDA3-8E9C-B587979DA5E5}"/>
              </a:ext>
            </a:extLst>
          </p:cNvPr>
          <p:cNvSpPr>
            <a:spLocks noGrp="1"/>
          </p:cNvSpPr>
          <p:nvPr>
            <p:ph type="title"/>
          </p:nvPr>
        </p:nvSpPr>
        <p:spPr/>
        <p:txBody>
          <a:bodyPr>
            <a:normAutofit/>
          </a:bodyPr>
          <a:lstStyle/>
          <a:p>
            <a:r>
              <a:rPr lang="en-US" sz="4000" b="1" dirty="0">
                <a:solidFill>
                  <a:srgbClr val="002060"/>
                </a:solidFill>
                <a:latin typeface="Gadugi" panose="020B0502040204020203" pitchFamily="34" charset="0"/>
                <a:ea typeface="Gadugi" panose="020B0502040204020203" pitchFamily="34" charset="0"/>
              </a:rPr>
              <a:t>Successful Launches Across Launch Sites	</a:t>
            </a:r>
            <a:endParaRPr lang="en-IN" sz="4000" b="1" dirty="0">
              <a:solidFill>
                <a:srgbClr val="002060"/>
              </a:solidFill>
              <a:latin typeface="Gadugi" panose="020B0502040204020203" pitchFamily="34" charset="0"/>
              <a:ea typeface="Gadugi" panose="020B0502040204020203" pitchFamily="34" charset="0"/>
            </a:endParaRPr>
          </a:p>
        </p:txBody>
      </p:sp>
      <p:sp>
        <p:nvSpPr>
          <p:cNvPr id="4" name="object 4">
            <a:extLst>
              <a:ext uri="{FF2B5EF4-FFF2-40B4-BE49-F238E27FC236}">
                <a16:creationId xmlns:a16="http://schemas.microsoft.com/office/drawing/2014/main" id="{E9937E98-7C16-BBB8-0DF3-139273E1360B}"/>
              </a:ext>
            </a:extLst>
          </p:cNvPr>
          <p:cNvSpPr/>
          <p:nvPr/>
        </p:nvSpPr>
        <p:spPr>
          <a:xfrm>
            <a:off x="1237487" y="1831848"/>
            <a:ext cx="2570988" cy="2581656"/>
          </a:xfrm>
          <a:prstGeom prst="rect">
            <a:avLst/>
          </a:prstGeom>
          <a:blipFill>
            <a:blip r:embed="rId3"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91082939-9177-47FB-DAEE-17570613098F}"/>
              </a:ext>
            </a:extLst>
          </p:cNvPr>
          <p:cNvSpPr/>
          <p:nvPr/>
        </p:nvSpPr>
        <p:spPr>
          <a:xfrm>
            <a:off x="4852415" y="2098548"/>
            <a:ext cx="1085087" cy="665988"/>
          </a:xfrm>
          <a:prstGeom prst="rect">
            <a:avLst/>
          </a:prstGeom>
          <a:blipFill>
            <a:blip r:embed="rId4"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85EEB317-04B0-0408-BB28-2E8A28F833E9}"/>
              </a:ext>
            </a:extLst>
          </p:cNvPr>
          <p:cNvSpPr txBox="1"/>
          <p:nvPr/>
        </p:nvSpPr>
        <p:spPr>
          <a:xfrm>
            <a:off x="1237486" y="4554664"/>
            <a:ext cx="10116313" cy="1138773"/>
          </a:xfrm>
          <a:prstGeom prst="rect">
            <a:avLst/>
          </a:prstGeom>
          <a:noFill/>
        </p:spPr>
        <p:txBody>
          <a:bodyPr wrap="square">
            <a:spAutoFit/>
          </a:bodyPr>
          <a:lstStyle/>
          <a:p>
            <a:pPr marL="12700" marR="5080">
              <a:lnSpc>
                <a:spcPct val="90000"/>
              </a:lnSpc>
              <a:spcBef>
                <a:spcPts val="340"/>
              </a:spcBef>
            </a:pPr>
            <a:r>
              <a:rPr lang="en-US" sz="1400" spc="-5" dirty="0">
                <a:solidFill>
                  <a:srgbClr val="002060"/>
                </a:solidFill>
                <a:latin typeface="Gadugi" panose="020B0502040204020203" pitchFamily="34" charset="0"/>
                <a:ea typeface="Gadugi" panose="020B0502040204020203" pitchFamily="34" charset="0"/>
                <a:cs typeface="Carlito"/>
              </a:rPr>
              <a:t>This is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5" dirty="0">
                <a:solidFill>
                  <a:srgbClr val="002060"/>
                </a:solidFill>
                <a:latin typeface="Gadugi" panose="020B0502040204020203" pitchFamily="34" charset="0"/>
                <a:ea typeface="Gadugi" panose="020B0502040204020203" pitchFamily="34" charset="0"/>
                <a:cs typeface="Carlito"/>
              </a:rPr>
              <a:t>distribution of successful </a:t>
            </a:r>
            <a:r>
              <a:rPr lang="en-US" sz="1400" dirty="0">
                <a:solidFill>
                  <a:srgbClr val="002060"/>
                </a:solidFill>
                <a:latin typeface="Gadugi" panose="020B0502040204020203" pitchFamily="34" charset="0"/>
                <a:ea typeface="Gadugi" panose="020B0502040204020203" pitchFamily="34" charset="0"/>
                <a:cs typeface="Carlito"/>
              </a:rPr>
              <a:t>landings </a:t>
            </a:r>
            <a:r>
              <a:rPr lang="en-US" sz="1400" spc="-20" dirty="0">
                <a:solidFill>
                  <a:srgbClr val="002060"/>
                </a:solidFill>
                <a:latin typeface="Gadugi" panose="020B0502040204020203" pitchFamily="34" charset="0"/>
                <a:ea typeface="Gadugi" panose="020B0502040204020203" pitchFamily="34" charset="0"/>
                <a:cs typeface="Carlito"/>
              </a:rPr>
              <a:t>across </a:t>
            </a:r>
            <a:r>
              <a:rPr lang="en-US" sz="1400" dirty="0">
                <a:solidFill>
                  <a:srgbClr val="002060"/>
                </a:solidFill>
                <a:latin typeface="Gadugi" panose="020B0502040204020203" pitchFamily="34" charset="0"/>
                <a:ea typeface="Gadugi" panose="020B0502040204020203" pitchFamily="34" charset="0"/>
                <a:cs typeface="Carlito"/>
              </a:rPr>
              <a:t>all launch </a:t>
            </a:r>
            <a:r>
              <a:rPr lang="en-US" sz="1400" spc="-20" dirty="0">
                <a:solidFill>
                  <a:srgbClr val="002060"/>
                </a:solidFill>
                <a:latin typeface="Gadugi" panose="020B0502040204020203" pitchFamily="34" charset="0"/>
                <a:ea typeface="Gadugi" panose="020B0502040204020203" pitchFamily="34" charset="0"/>
                <a:cs typeface="Carlito"/>
              </a:rPr>
              <a:t>sites.</a:t>
            </a:r>
          </a:p>
          <a:p>
            <a:pPr marL="12700" marR="5080">
              <a:lnSpc>
                <a:spcPct val="90000"/>
              </a:lnSpc>
              <a:spcBef>
                <a:spcPts val="340"/>
              </a:spcBef>
            </a:pPr>
            <a:r>
              <a:rPr lang="en-US" sz="1400" spc="-5" dirty="0">
                <a:solidFill>
                  <a:srgbClr val="002060"/>
                </a:solidFill>
                <a:latin typeface="Gadugi" panose="020B0502040204020203" pitchFamily="34" charset="0"/>
                <a:ea typeface="Gadugi" panose="020B0502040204020203" pitchFamily="34" charset="0"/>
                <a:cs typeface="Carlito"/>
              </a:rPr>
              <a:t>CCAFS </a:t>
            </a:r>
            <a:r>
              <a:rPr lang="en-US" sz="1400" spc="-10" dirty="0">
                <a:solidFill>
                  <a:srgbClr val="002060"/>
                </a:solidFill>
                <a:latin typeface="Gadugi" panose="020B0502040204020203" pitchFamily="34" charset="0"/>
                <a:ea typeface="Gadugi" panose="020B0502040204020203" pitchFamily="34" charset="0"/>
                <a:cs typeface="Carlito"/>
              </a:rPr>
              <a:t>LC-40 </a:t>
            </a:r>
            <a:r>
              <a:rPr lang="en-US" sz="1400" spc="-5" dirty="0">
                <a:solidFill>
                  <a:srgbClr val="002060"/>
                </a:solidFill>
                <a:latin typeface="Gadugi" panose="020B0502040204020203" pitchFamily="34" charset="0"/>
                <a:ea typeface="Gadugi" panose="020B0502040204020203" pitchFamily="34" charset="0"/>
                <a:cs typeface="Carlito"/>
              </a:rPr>
              <a:t>is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5" dirty="0">
                <a:solidFill>
                  <a:srgbClr val="002060"/>
                </a:solidFill>
                <a:latin typeface="Gadugi" panose="020B0502040204020203" pitchFamily="34" charset="0"/>
                <a:ea typeface="Gadugi" panose="020B0502040204020203" pitchFamily="34" charset="0"/>
                <a:cs typeface="Carlito"/>
              </a:rPr>
              <a:t>old name of CCAFS SLC-40 </a:t>
            </a:r>
            <a:r>
              <a:rPr lang="en-US" sz="1400" dirty="0">
                <a:solidFill>
                  <a:srgbClr val="002060"/>
                </a:solidFill>
                <a:latin typeface="Gadugi" panose="020B0502040204020203" pitchFamily="34" charset="0"/>
                <a:ea typeface="Gadugi" panose="020B0502040204020203" pitchFamily="34" charset="0"/>
                <a:cs typeface="Carlito"/>
              </a:rPr>
              <a:t>so </a:t>
            </a:r>
            <a:r>
              <a:rPr lang="en-US" sz="1400" spc="-5" dirty="0">
                <a:solidFill>
                  <a:srgbClr val="002060"/>
                </a:solidFill>
                <a:latin typeface="Gadugi" panose="020B0502040204020203" pitchFamily="34" charset="0"/>
                <a:ea typeface="Gadugi" panose="020B0502040204020203" pitchFamily="34" charset="0"/>
                <a:cs typeface="Carlito"/>
              </a:rPr>
              <a:t>CCAFS </a:t>
            </a:r>
            <a:r>
              <a:rPr lang="en-US" sz="1400" dirty="0">
                <a:solidFill>
                  <a:srgbClr val="002060"/>
                </a:solidFill>
                <a:latin typeface="Gadugi" panose="020B0502040204020203" pitchFamily="34" charset="0"/>
                <a:ea typeface="Gadugi" panose="020B0502040204020203" pitchFamily="34" charset="0"/>
                <a:cs typeface="Carlito"/>
              </a:rPr>
              <a:t>and </a:t>
            </a:r>
            <a:r>
              <a:rPr lang="en-US" sz="1400" spc="-5" dirty="0">
                <a:solidFill>
                  <a:srgbClr val="002060"/>
                </a:solidFill>
                <a:latin typeface="Gadugi" panose="020B0502040204020203" pitchFamily="34" charset="0"/>
                <a:ea typeface="Gadugi" panose="020B0502040204020203" pitchFamily="34" charset="0"/>
                <a:cs typeface="Carlito"/>
              </a:rPr>
              <a:t>KSC </a:t>
            </a:r>
            <a:r>
              <a:rPr lang="en-US" sz="1400" spc="-35" dirty="0">
                <a:solidFill>
                  <a:srgbClr val="002060"/>
                </a:solidFill>
                <a:latin typeface="Gadugi" panose="020B0502040204020203" pitchFamily="34" charset="0"/>
                <a:ea typeface="Gadugi" panose="020B0502040204020203" pitchFamily="34" charset="0"/>
                <a:cs typeface="Carlito"/>
              </a:rPr>
              <a:t>have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5" dirty="0">
                <a:solidFill>
                  <a:srgbClr val="002060"/>
                </a:solidFill>
                <a:latin typeface="Gadugi" panose="020B0502040204020203" pitchFamily="34" charset="0"/>
                <a:ea typeface="Gadugi" panose="020B0502040204020203" pitchFamily="34" charset="0"/>
                <a:cs typeface="Carlito"/>
              </a:rPr>
              <a:t>same number </a:t>
            </a:r>
            <a:r>
              <a:rPr lang="en-US" sz="1400" dirty="0">
                <a:solidFill>
                  <a:srgbClr val="002060"/>
                </a:solidFill>
                <a:latin typeface="Gadugi" panose="020B0502040204020203" pitchFamily="34" charset="0"/>
                <a:ea typeface="Gadugi" panose="020B0502040204020203" pitchFamily="34" charset="0"/>
                <a:cs typeface="Carlito"/>
              </a:rPr>
              <a:t>of </a:t>
            </a:r>
            <a:r>
              <a:rPr lang="en-US" sz="1400" spc="-5" dirty="0">
                <a:solidFill>
                  <a:srgbClr val="002060"/>
                </a:solidFill>
                <a:latin typeface="Gadugi" panose="020B0502040204020203" pitchFamily="34" charset="0"/>
                <a:ea typeface="Gadugi" panose="020B0502040204020203" pitchFamily="34" charset="0"/>
                <a:cs typeface="Carlito"/>
              </a:rPr>
              <a:t>successful landings, but </a:t>
            </a:r>
            <a:r>
              <a:rPr lang="en-US" sz="1400" dirty="0">
                <a:solidFill>
                  <a:srgbClr val="002060"/>
                </a:solidFill>
                <a:latin typeface="Gadugi" panose="020B0502040204020203" pitchFamily="34" charset="0"/>
                <a:ea typeface="Gadugi" panose="020B0502040204020203" pitchFamily="34" charset="0"/>
                <a:cs typeface="Carlito"/>
              </a:rPr>
              <a:t>a majority of the </a:t>
            </a:r>
            <a:r>
              <a:rPr lang="en-US" sz="1400" spc="-5" dirty="0">
                <a:solidFill>
                  <a:srgbClr val="002060"/>
                </a:solidFill>
                <a:latin typeface="Gadugi" panose="020B0502040204020203" pitchFamily="34" charset="0"/>
                <a:ea typeface="Gadugi" panose="020B0502040204020203" pitchFamily="34" charset="0"/>
                <a:cs typeface="Carlito"/>
              </a:rPr>
              <a:t>successful </a:t>
            </a:r>
            <a:r>
              <a:rPr lang="en-US" sz="1400" dirty="0">
                <a:solidFill>
                  <a:srgbClr val="002060"/>
                </a:solidFill>
                <a:latin typeface="Gadugi" panose="020B0502040204020203" pitchFamily="34" charset="0"/>
                <a:ea typeface="Gadugi" panose="020B0502040204020203" pitchFamily="34" charset="0"/>
                <a:cs typeface="Carlito"/>
              </a:rPr>
              <a:t>landings </a:t>
            </a:r>
            <a:r>
              <a:rPr lang="en-US" sz="1400" spc="-5" dirty="0">
                <a:solidFill>
                  <a:srgbClr val="002060"/>
                </a:solidFill>
                <a:latin typeface="Gadugi" panose="020B0502040204020203" pitchFamily="34" charset="0"/>
                <a:ea typeface="Gadugi" panose="020B0502040204020203" pitchFamily="34" charset="0"/>
                <a:cs typeface="Carlito"/>
              </a:rPr>
              <a:t>were </a:t>
            </a:r>
            <a:r>
              <a:rPr lang="en-US" sz="1400" spc="-20" dirty="0">
                <a:solidFill>
                  <a:srgbClr val="002060"/>
                </a:solidFill>
                <a:latin typeface="Gadugi" panose="020B0502040204020203" pitchFamily="34" charset="0"/>
                <a:ea typeface="Gadugi" panose="020B0502040204020203" pitchFamily="34" charset="0"/>
                <a:cs typeface="Carlito"/>
              </a:rPr>
              <a:t>performed </a:t>
            </a:r>
            <a:r>
              <a:rPr lang="en-US" sz="1400" spc="-25" dirty="0">
                <a:solidFill>
                  <a:srgbClr val="002060"/>
                </a:solidFill>
                <a:latin typeface="Gadugi" panose="020B0502040204020203" pitchFamily="34" charset="0"/>
                <a:ea typeface="Gadugi" panose="020B0502040204020203" pitchFamily="34" charset="0"/>
                <a:cs typeface="Carlito"/>
              </a:rPr>
              <a:t>before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5" dirty="0">
                <a:solidFill>
                  <a:srgbClr val="002060"/>
                </a:solidFill>
                <a:latin typeface="Gadugi" panose="020B0502040204020203" pitchFamily="34" charset="0"/>
                <a:ea typeface="Gadugi" panose="020B0502040204020203" pitchFamily="34" charset="0"/>
                <a:cs typeface="Carlito"/>
              </a:rPr>
              <a:t>name </a:t>
            </a:r>
            <a:r>
              <a:rPr lang="en-US" sz="1400" dirty="0">
                <a:solidFill>
                  <a:srgbClr val="002060"/>
                </a:solidFill>
                <a:latin typeface="Gadugi" panose="020B0502040204020203" pitchFamily="34" charset="0"/>
                <a:ea typeface="Gadugi" panose="020B0502040204020203" pitchFamily="34" charset="0"/>
                <a:cs typeface="Carlito"/>
              </a:rPr>
              <a:t>change. </a:t>
            </a:r>
          </a:p>
          <a:p>
            <a:pPr marL="12700" marR="5080">
              <a:lnSpc>
                <a:spcPct val="90000"/>
              </a:lnSpc>
              <a:spcBef>
                <a:spcPts val="340"/>
              </a:spcBef>
            </a:pPr>
            <a:r>
              <a:rPr lang="en-US" sz="1400" spc="-40" dirty="0">
                <a:solidFill>
                  <a:srgbClr val="002060"/>
                </a:solidFill>
                <a:latin typeface="Gadugi" panose="020B0502040204020203" pitchFamily="34" charset="0"/>
                <a:ea typeface="Gadugi" panose="020B0502040204020203" pitchFamily="34" charset="0"/>
                <a:cs typeface="Carlito"/>
              </a:rPr>
              <a:t>VAFB </a:t>
            </a:r>
            <a:r>
              <a:rPr lang="en-US" sz="1400" spc="-5" dirty="0">
                <a:solidFill>
                  <a:srgbClr val="002060"/>
                </a:solidFill>
                <a:latin typeface="Gadugi" panose="020B0502040204020203" pitchFamily="34" charset="0"/>
                <a:ea typeface="Gadugi" panose="020B0502040204020203" pitchFamily="34" charset="0"/>
                <a:cs typeface="Carlito"/>
              </a:rPr>
              <a:t>has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20" dirty="0">
                <a:solidFill>
                  <a:srgbClr val="002060"/>
                </a:solidFill>
                <a:latin typeface="Gadugi" panose="020B0502040204020203" pitchFamily="34" charset="0"/>
                <a:ea typeface="Gadugi" panose="020B0502040204020203" pitchFamily="34" charset="0"/>
                <a:cs typeface="Carlito"/>
              </a:rPr>
              <a:t>smallest share </a:t>
            </a:r>
            <a:r>
              <a:rPr lang="en-US" sz="1400" spc="-5" dirty="0">
                <a:solidFill>
                  <a:srgbClr val="002060"/>
                </a:solidFill>
                <a:latin typeface="Gadugi" panose="020B0502040204020203" pitchFamily="34" charset="0"/>
                <a:ea typeface="Gadugi" panose="020B0502040204020203" pitchFamily="34" charset="0"/>
                <a:cs typeface="Carlito"/>
              </a:rPr>
              <a:t>of successful </a:t>
            </a:r>
            <a:r>
              <a:rPr lang="en-US" sz="1400" dirty="0">
                <a:solidFill>
                  <a:srgbClr val="002060"/>
                </a:solidFill>
                <a:latin typeface="Gadugi" panose="020B0502040204020203" pitchFamily="34" charset="0"/>
                <a:ea typeface="Gadugi" panose="020B0502040204020203" pitchFamily="34" charset="0"/>
                <a:cs typeface="Carlito"/>
              </a:rPr>
              <a:t>landings. </a:t>
            </a:r>
            <a:r>
              <a:rPr lang="en-US" sz="1400" spc="-5" dirty="0">
                <a:solidFill>
                  <a:srgbClr val="002060"/>
                </a:solidFill>
                <a:latin typeface="Gadugi" panose="020B0502040204020203" pitchFamily="34" charset="0"/>
                <a:ea typeface="Gadugi" panose="020B0502040204020203" pitchFamily="34" charset="0"/>
                <a:cs typeface="Carlito"/>
              </a:rPr>
              <a:t>This </a:t>
            </a:r>
            <a:r>
              <a:rPr lang="en-US" sz="1400" spc="-25" dirty="0">
                <a:solidFill>
                  <a:srgbClr val="002060"/>
                </a:solidFill>
                <a:latin typeface="Gadugi" panose="020B0502040204020203" pitchFamily="34" charset="0"/>
                <a:ea typeface="Gadugi" panose="020B0502040204020203" pitchFamily="34" charset="0"/>
                <a:cs typeface="Carlito"/>
              </a:rPr>
              <a:t>may </a:t>
            </a:r>
            <a:r>
              <a:rPr lang="en-US" sz="1400" dirty="0">
                <a:solidFill>
                  <a:srgbClr val="002060"/>
                </a:solidFill>
                <a:latin typeface="Gadugi" panose="020B0502040204020203" pitchFamily="34" charset="0"/>
                <a:ea typeface="Gadugi" panose="020B0502040204020203" pitchFamily="34" charset="0"/>
                <a:cs typeface="Carlito"/>
              </a:rPr>
              <a:t>be due </a:t>
            </a:r>
            <a:r>
              <a:rPr lang="en-US" sz="1400" spc="-20" dirty="0">
                <a:solidFill>
                  <a:srgbClr val="002060"/>
                </a:solidFill>
                <a:latin typeface="Gadugi" panose="020B0502040204020203" pitchFamily="34" charset="0"/>
                <a:ea typeface="Gadugi" panose="020B0502040204020203" pitchFamily="34" charset="0"/>
                <a:cs typeface="Carlito"/>
              </a:rPr>
              <a:t>to </a:t>
            </a:r>
            <a:r>
              <a:rPr lang="en-US" sz="1400" spc="-5" dirty="0">
                <a:solidFill>
                  <a:srgbClr val="002060"/>
                </a:solidFill>
                <a:latin typeface="Gadugi" panose="020B0502040204020203" pitchFamily="34" charset="0"/>
                <a:ea typeface="Gadugi" panose="020B0502040204020203" pitchFamily="34" charset="0"/>
                <a:cs typeface="Carlito"/>
              </a:rPr>
              <a:t>smaller sample </a:t>
            </a:r>
            <a:r>
              <a:rPr lang="en-US" sz="1400" dirty="0">
                <a:solidFill>
                  <a:srgbClr val="002060"/>
                </a:solidFill>
                <a:latin typeface="Gadugi" panose="020B0502040204020203" pitchFamily="34" charset="0"/>
                <a:ea typeface="Gadugi" panose="020B0502040204020203" pitchFamily="34" charset="0"/>
                <a:cs typeface="Carlito"/>
              </a:rPr>
              <a:t>and </a:t>
            </a:r>
            <a:r>
              <a:rPr lang="en-US" sz="1400" spc="-5" dirty="0">
                <a:solidFill>
                  <a:srgbClr val="002060"/>
                </a:solidFill>
                <a:latin typeface="Gadugi" panose="020B0502040204020203" pitchFamily="34" charset="0"/>
                <a:ea typeface="Gadugi" panose="020B0502040204020203" pitchFamily="34" charset="0"/>
                <a:cs typeface="Carlito"/>
              </a:rPr>
              <a:t>increase in </a:t>
            </a:r>
            <a:r>
              <a:rPr lang="en-US" sz="1400" spc="-15" dirty="0">
                <a:solidFill>
                  <a:srgbClr val="002060"/>
                </a:solidFill>
                <a:latin typeface="Gadugi" panose="020B0502040204020203" pitchFamily="34" charset="0"/>
                <a:ea typeface="Gadugi" panose="020B0502040204020203" pitchFamily="34" charset="0"/>
                <a:cs typeface="Carlito"/>
              </a:rPr>
              <a:t>difficulty </a:t>
            </a:r>
            <a:r>
              <a:rPr lang="en-US" sz="1400" spc="-5" dirty="0">
                <a:solidFill>
                  <a:srgbClr val="002060"/>
                </a:solidFill>
                <a:latin typeface="Gadugi" panose="020B0502040204020203" pitchFamily="34" charset="0"/>
                <a:ea typeface="Gadugi" panose="020B0502040204020203" pitchFamily="34" charset="0"/>
                <a:cs typeface="Carlito"/>
              </a:rPr>
              <a:t>of </a:t>
            </a:r>
            <a:r>
              <a:rPr lang="en-US" sz="1400" dirty="0">
                <a:solidFill>
                  <a:srgbClr val="002060"/>
                </a:solidFill>
                <a:latin typeface="Gadugi" panose="020B0502040204020203" pitchFamily="34" charset="0"/>
                <a:ea typeface="Gadugi" panose="020B0502040204020203" pitchFamily="34" charset="0"/>
                <a:cs typeface="Carlito"/>
              </a:rPr>
              <a:t>launching </a:t>
            </a:r>
            <a:r>
              <a:rPr lang="en-US" sz="1400" spc="-5" dirty="0">
                <a:solidFill>
                  <a:srgbClr val="002060"/>
                </a:solidFill>
                <a:latin typeface="Gadugi" panose="020B0502040204020203" pitchFamily="34" charset="0"/>
                <a:ea typeface="Gadugi" panose="020B0502040204020203" pitchFamily="34" charset="0"/>
                <a:cs typeface="Carlito"/>
              </a:rPr>
              <a:t>in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25" dirty="0">
                <a:solidFill>
                  <a:srgbClr val="002060"/>
                </a:solidFill>
                <a:latin typeface="Gadugi" panose="020B0502040204020203" pitchFamily="34" charset="0"/>
                <a:ea typeface="Gadugi" panose="020B0502040204020203" pitchFamily="34" charset="0"/>
                <a:cs typeface="Carlito"/>
              </a:rPr>
              <a:t>west</a:t>
            </a:r>
            <a:r>
              <a:rPr lang="en-US" sz="1400" spc="-65" dirty="0">
                <a:solidFill>
                  <a:srgbClr val="002060"/>
                </a:solidFill>
                <a:latin typeface="Gadugi" panose="020B0502040204020203" pitchFamily="34" charset="0"/>
                <a:ea typeface="Gadugi" panose="020B0502040204020203" pitchFamily="34" charset="0"/>
                <a:cs typeface="Carlito"/>
              </a:rPr>
              <a:t> </a:t>
            </a:r>
            <a:r>
              <a:rPr lang="en-US" sz="1400" spc="-10" dirty="0">
                <a:solidFill>
                  <a:srgbClr val="002060"/>
                </a:solidFill>
                <a:latin typeface="Gadugi" panose="020B0502040204020203" pitchFamily="34" charset="0"/>
                <a:ea typeface="Gadugi" panose="020B0502040204020203" pitchFamily="34" charset="0"/>
                <a:cs typeface="Carlito"/>
              </a:rPr>
              <a:t>coast.</a:t>
            </a:r>
            <a:endParaRPr lang="en-US" sz="1400" dirty="0">
              <a:solidFill>
                <a:srgbClr val="002060"/>
              </a:solidFill>
              <a:latin typeface="Gadugi" panose="020B0502040204020203" pitchFamily="34" charset="0"/>
              <a:ea typeface="Gadugi" panose="020B0502040204020203" pitchFamily="34" charset="0"/>
              <a:cs typeface="Carlito"/>
            </a:endParaRPr>
          </a:p>
        </p:txBody>
      </p:sp>
    </p:spTree>
    <p:extLst>
      <p:ext uri="{BB962C8B-B14F-4D97-AF65-F5344CB8AC3E}">
        <p14:creationId xmlns:p14="http://schemas.microsoft.com/office/powerpoint/2010/main" val="1574355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C1D5AC9-5831-D77E-D077-E18943233A19}"/>
              </a:ext>
            </a:extLst>
          </p:cNvPr>
          <p:cNvPicPr>
            <a:picLocks noChangeAspect="1"/>
          </p:cNvPicPr>
          <p:nvPr/>
        </p:nvPicPr>
        <p:blipFill>
          <a:blip r:embed="rId2"/>
          <a:srcRect r="39946"/>
          <a:stretch/>
        </p:blipFill>
        <p:spPr>
          <a:xfrm>
            <a:off x="0" y="382559"/>
            <a:ext cx="12192000" cy="1089626"/>
          </a:xfrm>
          <a:prstGeom prst="rect">
            <a:avLst/>
          </a:prstGeom>
        </p:spPr>
      </p:pic>
      <p:sp>
        <p:nvSpPr>
          <p:cNvPr id="2" name="Title 1">
            <a:extLst>
              <a:ext uri="{FF2B5EF4-FFF2-40B4-BE49-F238E27FC236}">
                <a16:creationId xmlns:a16="http://schemas.microsoft.com/office/drawing/2014/main" id="{53F5CFC1-51A0-152B-A89D-6C3CCC675BF3}"/>
              </a:ext>
            </a:extLst>
          </p:cNvPr>
          <p:cNvSpPr>
            <a:spLocks noGrp="1"/>
          </p:cNvSpPr>
          <p:nvPr>
            <p:ph type="title"/>
          </p:nvPr>
        </p:nvSpPr>
        <p:spPr/>
        <p:txBody>
          <a:bodyPr/>
          <a:lstStyle/>
          <a:p>
            <a:r>
              <a:rPr lang="en-US" b="1" dirty="0">
                <a:solidFill>
                  <a:srgbClr val="002060"/>
                </a:solidFill>
                <a:latin typeface="Gadugi" panose="020B0502040204020203" pitchFamily="34" charset="0"/>
                <a:ea typeface="Gadugi" panose="020B0502040204020203" pitchFamily="34" charset="0"/>
              </a:rPr>
              <a:t>Highest Success Rate Launch Site</a:t>
            </a:r>
            <a:endParaRPr lang="en-IN" b="1" dirty="0">
              <a:solidFill>
                <a:srgbClr val="002060"/>
              </a:solidFill>
              <a:latin typeface="Gadugi" panose="020B0502040204020203" pitchFamily="34" charset="0"/>
              <a:ea typeface="Gadugi" panose="020B0502040204020203" pitchFamily="34" charset="0"/>
            </a:endParaRPr>
          </a:p>
        </p:txBody>
      </p:sp>
      <p:sp>
        <p:nvSpPr>
          <p:cNvPr id="4" name="object 4">
            <a:extLst>
              <a:ext uri="{FF2B5EF4-FFF2-40B4-BE49-F238E27FC236}">
                <a16:creationId xmlns:a16="http://schemas.microsoft.com/office/drawing/2014/main" id="{3FDC9E3A-5132-C033-7DFF-D98A9D83AB97}"/>
              </a:ext>
            </a:extLst>
          </p:cNvPr>
          <p:cNvSpPr/>
          <p:nvPr/>
        </p:nvSpPr>
        <p:spPr>
          <a:xfrm>
            <a:off x="4811267" y="2243327"/>
            <a:ext cx="2570988" cy="2570988"/>
          </a:xfrm>
          <a:prstGeom prst="rect">
            <a:avLst/>
          </a:prstGeom>
          <a:blipFill>
            <a:blip r:embed="rId3"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174DBD2B-B87D-A3EA-967A-7C43A9D40C4A}"/>
              </a:ext>
            </a:extLst>
          </p:cNvPr>
          <p:cNvSpPr/>
          <p:nvPr/>
        </p:nvSpPr>
        <p:spPr>
          <a:xfrm>
            <a:off x="1248155" y="2308860"/>
            <a:ext cx="3401568" cy="152400"/>
          </a:xfrm>
          <a:prstGeom prst="rect">
            <a:avLst/>
          </a:prstGeom>
          <a:blipFill>
            <a:blip r:embed="rId4"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EA51D19-AF38-D386-8F57-280C40A35799}"/>
              </a:ext>
            </a:extLst>
          </p:cNvPr>
          <p:cNvSpPr/>
          <p:nvPr/>
        </p:nvSpPr>
        <p:spPr>
          <a:xfrm>
            <a:off x="8031480" y="2429255"/>
            <a:ext cx="324611" cy="304800"/>
          </a:xfrm>
          <a:prstGeom prst="rect">
            <a:avLst/>
          </a:prstGeom>
          <a:blipFill>
            <a:blip r:embed="rId5" cstate="print"/>
            <a:stretch>
              <a:fillRect/>
            </a:stretch>
          </a:blipFill>
        </p:spPr>
        <p:txBody>
          <a:bodyPr wrap="square" lIns="0" tIns="0" rIns="0" bIns="0" rtlCol="0"/>
          <a:lstStyle/>
          <a:p>
            <a:endParaRPr/>
          </a:p>
        </p:txBody>
      </p:sp>
      <p:sp>
        <p:nvSpPr>
          <p:cNvPr id="8" name="TextBox 7">
            <a:extLst>
              <a:ext uri="{FF2B5EF4-FFF2-40B4-BE49-F238E27FC236}">
                <a16:creationId xmlns:a16="http://schemas.microsoft.com/office/drawing/2014/main" id="{41A44A91-073D-A0E6-41C2-AE5739F510C4}"/>
              </a:ext>
            </a:extLst>
          </p:cNvPr>
          <p:cNvSpPr txBox="1"/>
          <p:nvPr/>
        </p:nvSpPr>
        <p:spPr>
          <a:xfrm>
            <a:off x="1248155" y="5245105"/>
            <a:ext cx="8419338" cy="307777"/>
          </a:xfrm>
          <a:prstGeom prst="rect">
            <a:avLst/>
          </a:prstGeom>
          <a:noFill/>
        </p:spPr>
        <p:txBody>
          <a:bodyPr wrap="square">
            <a:spAutoFit/>
          </a:bodyPr>
          <a:lstStyle/>
          <a:p>
            <a:pPr marL="298450" indent="-285750">
              <a:lnSpc>
                <a:spcPct val="100000"/>
              </a:lnSpc>
              <a:spcBef>
                <a:spcPts val="100"/>
              </a:spcBef>
              <a:buFont typeface="Wingdings" panose="05000000000000000000" pitchFamily="2" charset="2"/>
              <a:buChar char="ü"/>
            </a:pPr>
            <a:r>
              <a:rPr lang="en-US" sz="1400" spc="-5" dirty="0">
                <a:solidFill>
                  <a:srgbClr val="002060"/>
                </a:solidFill>
                <a:latin typeface="Gadugi" panose="020B0502040204020203" pitchFamily="34" charset="0"/>
                <a:ea typeface="Gadugi" panose="020B0502040204020203" pitchFamily="34" charset="0"/>
                <a:cs typeface="Carlito"/>
              </a:rPr>
              <a:t>KSC LC-39A has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10" dirty="0">
                <a:solidFill>
                  <a:srgbClr val="002060"/>
                </a:solidFill>
                <a:latin typeface="Gadugi" panose="020B0502040204020203" pitchFamily="34" charset="0"/>
                <a:ea typeface="Gadugi" panose="020B0502040204020203" pitchFamily="34" charset="0"/>
                <a:cs typeface="Carlito"/>
              </a:rPr>
              <a:t>highest </a:t>
            </a:r>
            <a:r>
              <a:rPr lang="en-US" sz="1400" dirty="0">
                <a:solidFill>
                  <a:srgbClr val="002060"/>
                </a:solidFill>
                <a:latin typeface="Gadugi" panose="020B0502040204020203" pitchFamily="34" charset="0"/>
                <a:ea typeface="Gadugi" panose="020B0502040204020203" pitchFamily="34" charset="0"/>
                <a:cs typeface="Carlito"/>
              </a:rPr>
              <a:t>success </a:t>
            </a:r>
            <a:r>
              <a:rPr lang="en-US" sz="1400" spc="-40" dirty="0">
                <a:solidFill>
                  <a:srgbClr val="002060"/>
                </a:solidFill>
                <a:latin typeface="Gadugi" panose="020B0502040204020203" pitchFamily="34" charset="0"/>
                <a:ea typeface="Gadugi" panose="020B0502040204020203" pitchFamily="34" charset="0"/>
                <a:cs typeface="Carlito"/>
              </a:rPr>
              <a:t>rate </a:t>
            </a:r>
            <a:r>
              <a:rPr lang="en-US" sz="1400" spc="-5" dirty="0">
                <a:solidFill>
                  <a:srgbClr val="002060"/>
                </a:solidFill>
                <a:latin typeface="Gadugi" panose="020B0502040204020203" pitchFamily="34" charset="0"/>
                <a:ea typeface="Gadugi" panose="020B0502040204020203" pitchFamily="34" charset="0"/>
                <a:cs typeface="Carlito"/>
              </a:rPr>
              <a:t>with </a:t>
            </a:r>
            <a:r>
              <a:rPr lang="en-US" sz="1400" dirty="0">
                <a:solidFill>
                  <a:srgbClr val="002060"/>
                </a:solidFill>
                <a:latin typeface="Gadugi" panose="020B0502040204020203" pitchFamily="34" charset="0"/>
                <a:ea typeface="Gadugi" panose="020B0502040204020203" pitchFamily="34" charset="0"/>
                <a:cs typeface="Carlito"/>
              </a:rPr>
              <a:t>10 </a:t>
            </a:r>
            <a:r>
              <a:rPr lang="en-US" sz="1400" spc="-5" dirty="0">
                <a:solidFill>
                  <a:srgbClr val="002060"/>
                </a:solidFill>
                <a:latin typeface="Gadugi" panose="020B0502040204020203" pitchFamily="34" charset="0"/>
                <a:ea typeface="Gadugi" panose="020B0502040204020203" pitchFamily="34" charset="0"/>
                <a:cs typeface="Carlito"/>
              </a:rPr>
              <a:t>successful </a:t>
            </a:r>
            <a:r>
              <a:rPr lang="en-US" sz="1400" dirty="0">
                <a:solidFill>
                  <a:srgbClr val="002060"/>
                </a:solidFill>
                <a:latin typeface="Gadugi" panose="020B0502040204020203" pitchFamily="34" charset="0"/>
                <a:ea typeface="Gadugi" panose="020B0502040204020203" pitchFamily="34" charset="0"/>
                <a:cs typeface="Carlito"/>
              </a:rPr>
              <a:t>landings and 3 </a:t>
            </a:r>
            <a:r>
              <a:rPr lang="en-US" sz="1400" spc="-20" dirty="0">
                <a:solidFill>
                  <a:srgbClr val="002060"/>
                </a:solidFill>
                <a:latin typeface="Gadugi" panose="020B0502040204020203" pitchFamily="34" charset="0"/>
                <a:ea typeface="Gadugi" panose="020B0502040204020203" pitchFamily="34" charset="0"/>
                <a:cs typeface="Carlito"/>
              </a:rPr>
              <a:t>failed</a:t>
            </a:r>
            <a:r>
              <a:rPr lang="en-US" sz="1400" spc="-105" dirty="0">
                <a:solidFill>
                  <a:srgbClr val="002060"/>
                </a:solidFill>
                <a:latin typeface="Gadugi" panose="020B0502040204020203" pitchFamily="34" charset="0"/>
                <a:ea typeface="Gadugi" panose="020B0502040204020203" pitchFamily="34" charset="0"/>
                <a:cs typeface="Carlito"/>
              </a:rPr>
              <a:t> </a:t>
            </a:r>
            <a:r>
              <a:rPr lang="en-US" sz="1400" dirty="0">
                <a:solidFill>
                  <a:srgbClr val="002060"/>
                </a:solidFill>
                <a:latin typeface="Gadugi" panose="020B0502040204020203" pitchFamily="34" charset="0"/>
                <a:ea typeface="Gadugi" panose="020B0502040204020203" pitchFamily="34" charset="0"/>
                <a:cs typeface="Carlito"/>
              </a:rPr>
              <a:t>landings.</a:t>
            </a:r>
          </a:p>
        </p:txBody>
      </p:sp>
    </p:spTree>
    <p:extLst>
      <p:ext uri="{BB962C8B-B14F-4D97-AF65-F5344CB8AC3E}">
        <p14:creationId xmlns:p14="http://schemas.microsoft.com/office/powerpoint/2010/main" val="44762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4A0D17-AAEC-3579-3E3B-C9B2B9DFA0E6}"/>
              </a:ext>
            </a:extLst>
          </p:cNvPr>
          <p:cNvPicPr>
            <a:picLocks noChangeAspect="1"/>
          </p:cNvPicPr>
          <p:nvPr/>
        </p:nvPicPr>
        <p:blipFill>
          <a:blip r:embed="rId2"/>
          <a:stretch>
            <a:fillRect/>
          </a:stretch>
        </p:blipFill>
        <p:spPr>
          <a:xfrm>
            <a:off x="32004" y="391703"/>
            <a:ext cx="12127992" cy="1145834"/>
          </a:xfrm>
          <a:prstGeom prst="rect">
            <a:avLst/>
          </a:prstGeom>
        </p:spPr>
      </p:pic>
      <p:sp>
        <p:nvSpPr>
          <p:cNvPr id="2" name="Title 1">
            <a:extLst>
              <a:ext uri="{FF2B5EF4-FFF2-40B4-BE49-F238E27FC236}">
                <a16:creationId xmlns:a16="http://schemas.microsoft.com/office/drawing/2014/main" id="{A14DD848-214C-0A09-8290-25D984D34EEF}"/>
              </a:ext>
            </a:extLst>
          </p:cNvPr>
          <p:cNvSpPr>
            <a:spLocks noGrp="1"/>
          </p:cNvSpPr>
          <p:nvPr>
            <p:ph type="title"/>
          </p:nvPr>
        </p:nvSpPr>
        <p:spPr>
          <a:xfrm>
            <a:off x="838200" y="465709"/>
            <a:ext cx="10515600" cy="1325563"/>
          </a:xfrm>
        </p:spPr>
        <p:txBody>
          <a:bodyPr/>
          <a:lstStyle/>
          <a:p>
            <a:r>
              <a:rPr lang="en-IN" b="1" dirty="0">
                <a:solidFill>
                  <a:srgbClr val="002060"/>
                </a:solidFill>
                <a:latin typeface="Gadugi" panose="020B0502040204020203" pitchFamily="34" charset="0"/>
                <a:ea typeface="Gadugi" panose="020B0502040204020203" pitchFamily="34" charset="0"/>
              </a:rPr>
              <a:t>Introduction</a:t>
            </a:r>
          </a:p>
        </p:txBody>
      </p:sp>
      <p:sp>
        <p:nvSpPr>
          <p:cNvPr id="3" name="Content Placeholder 2">
            <a:extLst>
              <a:ext uri="{FF2B5EF4-FFF2-40B4-BE49-F238E27FC236}">
                <a16:creationId xmlns:a16="http://schemas.microsoft.com/office/drawing/2014/main" id="{E957874D-AB1C-F438-04EF-4C686BDC73C3}"/>
              </a:ext>
            </a:extLst>
          </p:cNvPr>
          <p:cNvSpPr>
            <a:spLocks noGrp="1"/>
          </p:cNvSpPr>
          <p:nvPr>
            <p:ph idx="1"/>
          </p:nvPr>
        </p:nvSpPr>
        <p:spPr/>
        <p:txBody>
          <a:bodyPr>
            <a:normAutofit/>
          </a:bodyPr>
          <a:lstStyle/>
          <a:p>
            <a:pPr marL="0" indent="0">
              <a:buNone/>
            </a:pPr>
            <a:r>
              <a:rPr lang="en-IN" sz="1600" b="1" dirty="0">
                <a:solidFill>
                  <a:srgbClr val="002060"/>
                </a:solidFill>
                <a:latin typeface="Gadugi" panose="020B0502040204020203" pitchFamily="34" charset="0"/>
                <a:ea typeface="Gadugi" panose="020B0502040204020203" pitchFamily="34" charset="0"/>
              </a:rPr>
              <a:t>Project background and context</a:t>
            </a:r>
            <a:endParaRPr lang="en-US" sz="1600" b="1" dirty="0">
              <a:solidFill>
                <a:srgbClr val="002060"/>
              </a:solidFill>
              <a:latin typeface="Gadugi" panose="020B0502040204020203" pitchFamily="34" charset="0"/>
              <a:ea typeface="Gadugi" panose="020B0502040204020203" pitchFamily="34" charset="0"/>
            </a:endParaRPr>
          </a:p>
          <a:p>
            <a:pPr lvl="1"/>
            <a:r>
              <a:rPr lang="en-US" sz="1600" dirty="0">
                <a:solidFill>
                  <a:srgbClr val="002060"/>
                </a:solidFill>
                <a:latin typeface="Gadugi" panose="020B0502040204020203" pitchFamily="34" charset="0"/>
                <a:ea typeface="Gadugi" panose="020B0502040204020203" pitchFamily="34" charset="0"/>
              </a:rPr>
              <a:t>SpaceX has emerged as the leading company in the commercial space industry, revolutionizing space travel by making it more affordable. The company advertises Falcon 9 launches at a cost of $62 million, while competitors charge upwards of $165 million per launch. A significant portion of the savings comes from SpaceX's ability to reuse the first stage of the rocket. By predicting whether the first stage will successfully land, we can estimate the overall cost of a launch. Using public data and machine learning models, we aim to predict whether SpaceX will be able to reuse the first stage.</a:t>
            </a:r>
          </a:p>
          <a:p>
            <a:endParaRPr lang="en-US" sz="1600" dirty="0">
              <a:solidFill>
                <a:srgbClr val="002060"/>
              </a:solidFill>
              <a:latin typeface="Gadugi" panose="020B0502040204020203" pitchFamily="34" charset="0"/>
              <a:ea typeface="Gadugi" panose="020B0502040204020203" pitchFamily="34" charset="0"/>
            </a:endParaRPr>
          </a:p>
          <a:p>
            <a:r>
              <a:rPr lang="en-US" sz="1600" b="1" dirty="0">
                <a:solidFill>
                  <a:srgbClr val="002060"/>
                </a:solidFill>
                <a:latin typeface="Gadugi" panose="020B0502040204020203" pitchFamily="34" charset="0"/>
                <a:ea typeface="Gadugi" panose="020B0502040204020203" pitchFamily="34" charset="0"/>
              </a:rPr>
              <a:t>Problem</a:t>
            </a:r>
          </a:p>
          <a:p>
            <a:pPr lvl="1"/>
            <a:r>
              <a:rPr lang="en-US" sz="1600" dirty="0">
                <a:solidFill>
                  <a:srgbClr val="002060"/>
                </a:solidFill>
                <a:latin typeface="Gadugi" panose="020B0502040204020203" pitchFamily="34" charset="0"/>
                <a:ea typeface="Gadugi" panose="020B0502040204020203" pitchFamily="34" charset="0"/>
              </a:rPr>
              <a:t>How do variables such as payload mass, launch site, number of flights, and orbits affect the success of the first stage landing?</a:t>
            </a:r>
          </a:p>
          <a:p>
            <a:pPr lvl="1"/>
            <a:r>
              <a:rPr lang="en-US" sz="1600" dirty="0">
                <a:solidFill>
                  <a:srgbClr val="002060"/>
                </a:solidFill>
                <a:latin typeface="Gadugi" panose="020B0502040204020203" pitchFamily="34" charset="0"/>
                <a:ea typeface="Gadugi" panose="020B0502040204020203" pitchFamily="34" charset="0"/>
              </a:rPr>
              <a:t>Does the rate of successful landings increase over the years?</a:t>
            </a:r>
          </a:p>
          <a:p>
            <a:pPr lvl="1"/>
            <a:r>
              <a:rPr lang="en-US" sz="1600" dirty="0">
                <a:solidFill>
                  <a:srgbClr val="002060"/>
                </a:solidFill>
                <a:latin typeface="Gadugi" panose="020B0502040204020203" pitchFamily="34" charset="0"/>
                <a:ea typeface="Gadugi" panose="020B0502040204020203" pitchFamily="34" charset="0"/>
              </a:rPr>
              <a:t>What is the best algorithm that can be used for binary classification in this case?</a:t>
            </a:r>
            <a:endParaRPr lang="en-IN" sz="1600" dirty="0">
              <a:solidFill>
                <a:srgbClr val="002060"/>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4254352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3C3E0F-E4FF-EE08-4731-B4FF5672D5B6}"/>
              </a:ext>
            </a:extLst>
          </p:cNvPr>
          <p:cNvPicPr>
            <a:picLocks noChangeAspect="1"/>
          </p:cNvPicPr>
          <p:nvPr/>
        </p:nvPicPr>
        <p:blipFill>
          <a:blip r:embed="rId2"/>
          <a:srcRect r="39946"/>
          <a:stretch/>
        </p:blipFill>
        <p:spPr>
          <a:xfrm>
            <a:off x="0" y="382558"/>
            <a:ext cx="12192000" cy="1308129"/>
          </a:xfrm>
          <a:prstGeom prst="rect">
            <a:avLst/>
          </a:prstGeom>
        </p:spPr>
      </p:pic>
      <p:sp>
        <p:nvSpPr>
          <p:cNvPr id="2" name="Title 1">
            <a:extLst>
              <a:ext uri="{FF2B5EF4-FFF2-40B4-BE49-F238E27FC236}">
                <a16:creationId xmlns:a16="http://schemas.microsoft.com/office/drawing/2014/main" id="{A7BAAB28-27F9-1C2F-8FA2-2620E597DF7A}"/>
              </a:ext>
            </a:extLst>
          </p:cNvPr>
          <p:cNvSpPr>
            <a:spLocks noGrp="1"/>
          </p:cNvSpPr>
          <p:nvPr>
            <p:ph type="title"/>
          </p:nvPr>
        </p:nvSpPr>
        <p:spPr/>
        <p:txBody>
          <a:bodyPr/>
          <a:lstStyle/>
          <a:p>
            <a:r>
              <a:rPr lang="en-US" b="1" dirty="0">
                <a:solidFill>
                  <a:srgbClr val="002060"/>
                </a:solidFill>
                <a:latin typeface="Gadugi" panose="020B0502040204020203" pitchFamily="34" charset="0"/>
                <a:ea typeface="Gadugi" panose="020B0502040204020203" pitchFamily="34" charset="0"/>
              </a:rPr>
              <a:t>Payload Mass vs. Success vs. Booster Version Category</a:t>
            </a:r>
            <a:endParaRPr lang="en-IN" b="1" dirty="0">
              <a:solidFill>
                <a:srgbClr val="002060"/>
              </a:solidFill>
              <a:latin typeface="Gadugi" panose="020B0502040204020203" pitchFamily="34" charset="0"/>
              <a:ea typeface="Gadugi" panose="020B0502040204020203" pitchFamily="34" charset="0"/>
            </a:endParaRPr>
          </a:p>
        </p:txBody>
      </p:sp>
      <p:sp>
        <p:nvSpPr>
          <p:cNvPr id="4" name="object 4">
            <a:extLst>
              <a:ext uri="{FF2B5EF4-FFF2-40B4-BE49-F238E27FC236}">
                <a16:creationId xmlns:a16="http://schemas.microsoft.com/office/drawing/2014/main" id="{AD2FAC7E-A8C8-F486-EA80-5FEF5FCD5A94}"/>
              </a:ext>
            </a:extLst>
          </p:cNvPr>
          <p:cNvSpPr/>
          <p:nvPr/>
        </p:nvSpPr>
        <p:spPr>
          <a:xfrm>
            <a:off x="417958" y="1774321"/>
            <a:ext cx="11568046" cy="2981568"/>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6" name="TextBox 5">
            <a:extLst>
              <a:ext uri="{FF2B5EF4-FFF2-40B4-BE49-F238E27FC236}">
                <a16:creationId xmlns:a16="http://schemas.microsoft.com/office/drawing/2014/main" id="{92CF0EEC-B33F-FC92-6F5F-4B3775001332}"/>
              </a:ext>
            </a:extLst>
          </p:cNvPr>
          <p:cNvSpPr txBox="1"/>
          <p:nvPr/>
        </p:nvSpPr>
        <p:spPr>
          <a:xfrm>
            <a:off x="417958" y="4839522"/>
            <a:ext cx="11176634" cy="1000530"/>
          </a:xfrm>
          <a:prstGeom prst="rect">
            <a:avLst/>
          </a:prstGeom>
          <a:noFill/>
        </p:spPr>
        <p:txBody>
          <a:bodyPr wrap="square">
            <a:spAutoFit/>
          </a:bodyPr>
          <a:lstStyle/>
          <a:p>
            <a:pPr marL="12700" marR="5080">
              <a:lnSpc>
                <a:spcPct val="91700"/>
              </a:lnSpc>
              <a:spcBef>
                <a:spcPts val="300"/>
              </a:spcBef>
            </a:pPr>
            <a:r>
              <a:rPr lang="en-US" sz="1400" spc="-5" dirty="0">
                <a:solidFill>
                  <a:srgbClr val="002060"/>
                </a:solidFill>
                <a:latin typeface="Gadugi" panose="020B0502040204020203" pitchFamily="34" charset="0"/>
                <a:ea typeface="Gadugi" panose="020B0502040204020203" pitchFamily="34" charset="0"/>
                <a:cs typeface="Carlito"/>
              </a:rPr>
              <a:t>Plotly dashboard has </a:t>
            </a:r>
            <a:r>
              <a:rPr lang="en-US" sz="1400" dirty="0">
                <a:solidFill>
                  <a:srgbClr val="002060"/>
                </a:solidFill>
                <a:latin typeface="Gadugi" panose="020B0502040204020203" pitchFamily="34" charset="0"/>
                <a:ea typeface="Gadugi" panose="020B0502040204020203" pitchFamily="34" charset="0"/>
                <a:cs typeface="Carlito"/>
              </a:rPr>
              <a:t>a </a:t>
            </a:r>
            <a:r>
              <a:rPr lang="en-US" sz="1400" spc="-25" dirty="0">
                <a:solidFill>
                  <a:srgbClr val="002060"/>
                </a:solidFill>
                <a:latin typeface="Gadugi" panose="020B0502040204020203" pitchFamily="34" charset="0"/>
                <a:ea typeface="Gadugi" panose="020B0502040204020203" pitchFamily="34" charset="0"/>
                <a:cs typeface="Carlito"/>
              </a:rPr>
              <a:t>Payload </a:t>
            </a:r>
            <a:r>
              <a:rPr lang="en-US" sz="1400" spc="-20" dirty="0">
                <a:solidFill>
                  <a:srgbClr val="002060"/>
                </a:solidFill>
                <a:latin typeface="Gadugi" panose="020B0502040204020203" pitchFamily="34" charset="0"/>
                <a:ea typeface="Gadugi" panose="020B0502040204020203" pitchFamily="34" charset="0"/>
                <a:cs typeface="Carlito"/>
              </a:rPr>
              <a:t>range </a:t>
            </a:r>
            <a:r>
              <a:rPr lang="en-US" sz="1400" spc="-60" dirty="0">
                <a:solidFill>
                  <a:srgbClr val="002060"/>
                </a:solidFill>
                <a:latin typeface="Gadugi" panose="020B0502040204020203" pitchFamily="34" charset="0"/>
                <a:ea typeface="Gadugi" panose="020B0502040204020203" pitchFamily="34" charset="0"/>
                <a:cs typeface="Carlito"/>
              </a:rPr>
              <a:t>selector. </a:t>
            </a:r>
            <a:r>
              <a:rPr lang="en-US" sz="1400" spc="-65" dirty="0">
                <a:solidFill>
                  <a:srgbClr val="002060"/>
                </a:solidFill>
                <a:latin typeface="Gadugi" panose="020B0502040204020203" pitchFamily="34" charset="0"/>
                <a:ea typeface="Gadugi" panose="020B0502040204020203" pitchFamily="34" charset="0"/>
                <a:cs typeface="Carlito"/>
              </a:rPr>
              <a:t>However, </a:t>
            </a:r>
            <a:r>
              <a:rPr lang="en-US" sz="1400" dirty="0">
                <a:solidFill>
                  <a:srgbClr val="002060"/>
                </a:solidFill>
                <a:latin typeface="Gadugi" panose="020B0502040204020203" pitchFamily="34" charset="0"/>
                <a:ea typeface="Gadugi" panose="020B0502040204020203" pitchFamily="34" charset="0"/>
                <a:cs typeface="Carlito"/>
              </a:rPr>
              <a:t>this </a:t>
            </a:r>
            <a:r>
              <a:rPr lang="en-US" sz="1400" spc="-5" dirty="0">
                <a:solidFill>
                  <a:srgbClr val="002060"/>
                </a:solidFill>
                <a:latin typeface="Gadugi" panose="020B0502040204020203" pitchFamily="34" charset="0"/>
                <a:ea typeface="Gadugi" panose="020B0502040204020203" pitchFamily="34" charset="0"/>
                <a:cs typeface="Carlito"/>
              </a:rPr>
              <a:t>is </a:t>
            </a:r>
            <a:r>
              <a:rPr lang="en-US" sz="1400" spc="-10" dirty="0">
                <a:solidFill>
                  <a:srgbClr val="002060"/>
                </a:solidFill>
                <a:latin typeface="Gadugi" panose="020B0502040204020203" pitchFamily="34" charset="0"/>
                <a:ea typeface="Gadugi" panose="020B0502040204020203" pitchFamily="34" charset="0"/>
                <a:cs typeface="Carlito"/>
              </a:rPr>
              <a:t>set </a:t>
            </a:r>
            <a:r>
              <a:rPr lang="en-US" sz="1400" spc="-20" dirty="0">
                <a:solidFill>
                  <a:srgbClr val="002060"/>
                </a:solidFill>
                <a:latin typeface="Gadugi" panose="020B0502040204020203" pitchFamily="34" charset="0"/>
                <a:ea typeface="Gadugi" panose="020B0502040204020203" pitchFamily="34" charset="0"/>
                <a:cs typeface="Carlito"/>
              </a:rPr>
              <a:t>from </a:t>
            </a:r>
            <a:r>
              <a:rPr lang="en-US" sz="1400" dirty="0">
                <a:solidFill>
                  <a:srgbClr val="002060"/>
                </a:solidFill>
                <a:latin typeface="Gadugi" panose="020B0502040204020203" pitchFamily="34" charset="0"/>
                <a:ea typeface="Gadugi" panose="020B0502040204020203" pitchFamily="34" charset="0"/>
                <a:cs typeface="Carlito"/>
              </a:rPr>
              <a:t>0-10000 </a:t>
            </a:r>
            <a:r>
              <a:rPr lang="en-US" sz="1400" spc="-20" dirty="0">
                <a:solidFill>
                  <a:srgbClr val="002060"/>
                </a:solidFill>
                <a:latin typeface="Gadugi" panose="020B0502040204020203" pitchFamily="34" charset="0"/>
                <a:ea typeface="Gadugi" panose="020B0502040204020203" pitchFamily="34" charset="0"/>
                <a:cs typeface="Carlito"/>
              </a:rPr>
              <a:t>instead </a:t>
            </a:r>
            <a:r>
              <a:rPr lang="en-US" sz="1400" spc="-5" dirty="0">
                <a:solidFill>
                  <a:srgbClr val="002060"/>
                </a:solidFill>
                <a:latin typeface="Gadugi" panose="020B0502040204020203" pitchFamily="34" charset="0"/>
                <a:ea typeface="Gadugi" panose="020B0502040204020203" pitchFamily="34" charset="0"/>
                <a:cs typeface="Carlito"/>
              </a:rPr>
              <a:t>of </a:t>
            </a:r>
            <a:r>
              <a:rPr lang="en-US" sz="1400" dirty="0">
                <a:solidFill>
                  <a:srgbClr val="002060"/>
                </a:solidFill>
                <a:latin typeface="Gadugi" panose="020B0502040204020203" pitchFamily="34" charset="0"/>
                <a:ea typeface="Gadugi" panose="020B0502040204020203" pitchFamily="34" charset="0"/>
                <a:cs typeface="Carlito"/>
              </a:rPr>
              <a:t>the </a:t>
            </a:r>
            <a:r>
              <a:rPr lang="en-US" sz="1400" spc="-20" dirty="0">
                <a:solidFill>
                  <a:srgbClr val="002060"/>
                </a:solidFill>
                <a:latin typeface="Gadugi" panose="020B0502040204020203" pitchFamily="34" charset="0"/>
                <a:ea typeface="Gadugi" panose="020B0502040204020203" pitchFamily="34" charset="0"/>
                <a:cs typeface="Carlito"/>
              </a:rPr>
              <a:t>max </a:t>
            </a:r>
            <a:r>
              <a:rPr lang="en-US" sz="1400" spc="-25" dirty="0">
                <a:solidFill>
                  <a:srgbClr val="002060"/>
                </a:solidFill>
                <a:latin typeface="Gadugi" panose="020B0502040204020203" pitchFamily="34" charset="0"/>
                <a:ea typeface="Gadugi" panose="020B0502040204020203" pitchFamily="34" charset="0"/>
                <a:cs typeface="Carlito"/>
              </a:rPr>
              <a:t>Payload </a:t>
            </a:r>
            <a:r>
              <a:rPr lang="en-US" sz="1400" spc="-5" dirty="0">
                <a:solidFill>
                  <a:srgbClr val="002060"/>
                </a:solidFill>
                <a:latin typeface="Gadugi" panose="020B0502040204020203" pitchFamily="34" charset="0"/>
                <a:ea typeface="Gadugi" panose="020B0502040204020203" pitchFamily="34" charset="0"/>
                <a:cs typeface="Carlito"/>
              </a:rPr>
              <a:t>of </a:t>
            </a:r>
            <a:r>
              <a:rPr lang="en-US" sz="1400" dirty="0">
                <a:solidFill>
                  <a:srgbClr val="002060"/>
                </a:solidFill>
                <a:latin typeface="Gadugi" panose="020B0502040204020203" pitchFamily="34" charset="0"/>
                <a:ea typeface="Gadugi" panose="020B0502040204020203" pitchFamily="34" charset="0"/>
                <a:cs typeface="Carlito"/>
              </a:rPr>
              <a:t>15600.</a:t>
            </a:r>
          </a:p>
          <a:p>
            <a:pPr marL="12700" marR="5080">
              <a:lnSpc>
                <a:spcPct val="91700"/>
              </a:lnSpc>
              <a:spcBef>
                <a:spcPts val="300"/>
              </a:spcBef>
            </a:pPr>
            <a:r>
              <a:rPr lang="en-US" sz="1400" spc="-5" dirty="0">
                <a:solidFill>
                  <a:srgbClr val="002060"/>
                </a:solidFill>
                <a:latin typeface="Gadugi" panose="020B0502040204020203" pitchFamily="34" charset="0"/>
                <a:ea typeface="Gadugi" panose="020B0502040204020203" pitchFamily="34" charset="0"/>
                <a:cs typeface="Carlito"/>
              </a:rPr>
              <a:t>Class </a:t>
            </a:r>
            <a:r>
              <a:rPr lang="en-US" sz="1400" spc="-20" dirty="0">
                <a:solidFill>
                  <a:srgbClr val="002060"/>
                </a:solidFill>
                <a:latin typeface="Gadugi" panose="020B0502040204020203" pitchFamily="34" charset="0"/>
                <a:ea typeface="Gadugi" panose="020B0502040204020203" pitchFamily="34" charset="0"/>
                <a:cs typeface="Carlito"/>
              </a:rPr>
              <a:t>indicates </a:t>
            </a:r>
            <a:r>
              <a:rPr lang="en-US" sz="1400" dirty="0">
                <a:solidFill>
                  <a:srgbClr val="002060"/>
                </a:solidFill>
                <a:latin typeface="Gadugi" panose="020B0502040204020203" pitchFamily="34" charset="0"/>
                <a:ea typeface="Gadugi" panose="020B0502040204020203" pitchFamily="34" charset="0"/>
                <a:cs typeface="Carlito"/>
              </a:rPr>
              <a:t>1 </a:t>
            </a:r>
            <a:r>
              <a:rPr lang="en-US" sz="1400" spc="-30" dirty="0">
                <a:solidFill>
                  <a:srgbClr val="002060"/>
                </a:solidFill>
                <a:latin typeface="Gadugi" panose="020B0502040204020203" pitchFamily="34" charset="0"/>
                <a:ea typeface="Gadugi" panose="020B0502040204020203" pitchFamily="34" charset="0"/>
                <a:cs typeface="Carlito"/>
              </a:rPr>
              <a:t>for </a:t>
            </a:r>
            <a:r>
              <a:rPr lang="en-US" sz="1400" spc="-5" dirty="0">
                <a:solidFill>
                  <a:srgbClr val="002060"/>
                </a:solidFill>
                <a:latin typeface="Gadugi" panose="020B0502040204020203" pitchFamily="34" charset="0"/>
                <a:ea typeface="Gadugi" panose="020B0502040204020203" pitchFamily="34" charset="0"/>
                <a:cs typeface="Carlito"/>
              </a:rPr>
              <a:t>successful </a:t>
            </a:r>
            <a:r>
              <a:rPr lang="en-US" sz="1400" dirty="0">
                <a:solidFill>
                  <a:srgbClr val="002060"/>
                </a:solidFill>
                <a:latin typeface="Gadugi" panose="020B0502040204020203" pitchFamily="34" charset="0"/>
                <a:ea typeface="Gadugi" panose="020B0502040204020203" pitchFamily="34" charset="0"/>
                <a:cs typeface="Carlito"/>
              </a:rPr>
              <a:t>landing and 0 </a:t>
            </a:r>
            <a:r>
              <a:rPr lang="en-US" sz="1400" spc="-30" dirty="0">
                <a:solidFill>
                  <a:srgbClr val="002060"/>
                </a:solidFill>
                <a:latin typeface="Gadugi" panose="020B0502040204020203" pitchFamily="34" charset="0"/>
                <a:ea typeface="Gadugi" panose="020B0502040204020203" pitchFamily="34" charset="0"/>
                <a:cs typeface="Carlito"/>
              </a:rPr>
              <a:t>for </a:t>
            </a:r>
            <a:r>
              <a:rPr lang="en-US" sz="1400" spc="-20" dirty="0">
                <a:solidFill>
                  <a:srgbClr val="002060"/>
                </a:solidFill>
                <a:latin typeface="Gadugi" panose="020B0502040204020203" pitchFamily="34" charset="0"/>
                <a:ea typeface="Gadugi" panose="020B0502040204020203" pitchFamily="34" charset="0"/>
                <a:cs typeface="Carlito"/>
              </a:rPr>
              <a:t>failure.</a:t>
            </a:r>
          </a:p>
          <a:p>
            <a:pPr marL="12700" marR="5080">
              <a:lnSpc>
                <a:spcPct val="91700"/>
              </a:lnSpc>
              <a:spcBef>
                <a:spcPts val="300"/>
              </a:spcBef>
            </a:pPr>
            <a:r>
              <a:rPr lang="en-US" sz="1400" spc="-25" dirty="0">
                <a:solidFill>
                  <a:srgbClr val="002060"/>
                </a:solidFill>
                <a:latin typeface="Gadugi" panose="020B0502040204020203" pitchFamily="34" charset="0"/>
                <a:ea typeface="Gadugi" panose="020B0502040204020203" pitchFamily="34" charset="0"/>
                <a:cs typeface="Carlito"/>
              </a:rPr>
              <a:t>Scatter </a:t>
            </a:r>
            <a:r>
              <a:rPr lang="en-US" sz="1400" spc="-5" dirty="0">
                <a:solidFill>
                  <a:srgbClr val="002060"/>
                </a:solidFill>
                <a:latin typeface="Gadugi" panose="020B0502040204020203" pitchFamily="34" charset="0"/>
                <a:ea typeface="Gadugi" panose="020B0502040204020203" pitchFamily="34" charset="0"/>
                <a:cs typeface="Carlito"/>
              </a:rPr>
              <a:t>plot also accounts </a:t>
            </a:r>
            <a:r>
              <a:rPr lang="en-US" sz="1400" spc="-25" dirty="0">
                <a:solidFill>
                  <a:srgbClr val="002060"/>
                </a:solidFill>
                <a:latin typeface="Gadugi" panose="020B0502040204020203" pitchFamily="34" charset="0"/>
                <a:ea typeface="Gadugi" panose="020B0502040204020203" pitchFamily="34" charset="0"/>
                <a:cs typeface="Carlito"/>
              </a:rPr>
              <a:t>for </a:t>
            </a:r>
            <a:r>
              <a:rPr lang="en-US" sz="1400" spc="-20" dirty="0">
                <a:solidFill>
                  <a:srgbClr val="002060"/>
                </a:solidFill>
                <a:latin typeface="Gadugi" panose="020B0502040204020203" pitchFamily="34" charset="0"/>
                <a:ea typeface="Gadugi" panose="020B0502040204020203" pitchFamily="34" charset="0"/>
                <a:cs typeface="Carlito"/>
              </a:rPr>
              <a:t>booster </a:t>
            </a:r>
            <a:r>
              <a:rPr lang="en-US" sz="1400" spc="-25" dirty="0">
                <a:solidFill>
                  <a:srgbClr val="002060"/>
                </a:solidFill>
                <a:latin typeface="Gadugi" panose="020B0502040204020203" pitchFamily="34" charset="0"/>
                <a:ea typeface="Gadugi" panose="020B0502040204020203" pitchFamily="34" charset="0"/>
                <a:cs typeface="Carlito"/>
              </a:rPr>
              <a:t>version </a:t>
            </a:r>
            <a:r>
              <a:rPr lang="en-US" sz="1400" spc="-20" dirty="0">
                <a:solidFill>
                  <a:srgbClr val="002060"/>
                </a:solidFill>
                <a:latin typeface="Gadugi" panose="020B0502040204020203" pitchFamily="34" charset="0"/>
                <a:ea typeface="Gadugi" panose="020B0502040204020203" pitchFamily="34" charset="0"/>
                <a:cs typeface="Carlito"/>
              </a:rPr>
              <a:t>category </a:t>
            </a:r>
            <a:r>
              <a:rPr lang="en-US" sz="1400" spc="-5" dirty="0">
                <a:solidFill>
                  <a:srgbClr val="002060"/>
                </a:solidFill>
                <a:latin typeface="Gadugi" panose="020B0502040204020203" pitchFamily="34" charset="0"/>
                <a:ea typeface="Gadugi" panose="020B0502040204020203" pitchFamily="34" charset="0"/>
                <a:cs typeface="Carlito"/>
              </a:rPr>
              <a:t>in color </a:t>
            </a:r>
            <a:r>
              <a:rPr lang="en-US" sz="1400" dirty="0">
                <a:solidFill>
                  <a:srgbClr val="002060"/>
                </a:solidFill>
                <a:latin typeface="Gadugi" panose="020B0502040204020203" pitchFamily="34" charset="0"/>
                <a:ea typeface="Gadugi" panose="020B0502040204020203" pitchFamily="34" charset="0"/>
                <a:cs typeface="Carlito"/>
              </a:rPr>
              <a:t>and number </a:t>
            </a:r>
            <a:r>
              <a:rPr lang="en-US" sz="1400" spc="-5" dirty="0">
                <a:solidFill>
                  <a:srgbClr val="002060"/>
                </a:solidFill>
                <a:latin typeface="Gadugi" panose="020B0502040204020203" pitchFamily="34" charset="0"/>
                <a:ea typeface="Gadugi" panose="020B0502040204020203" pitchFamily="34" charset="0"/>
                <a:cs typeface="Carlito"/>
              </a:rPr>
              <a:t>of </a:t>
            </a:r>
            <a:r>
              <a:rPr lang="en-US" sz="1400" dirty="0">
                <a:solidFill>
                  <a:srgbClr val="002060"/>
                </a:solidFill>
                <a:latin typeface="Gadugi" panose="020B0502040204020203" pitchFamily="34" charset="0"/>
                <a:ea typeface="Gadugi" panose="020B0502040204020203" pitchFamily="34" charset="0"/>
                <a:cs typeface="Carlito"/>
              </a:rPr>
              <a:t>launches </a:t>
            </a:r>
            <a:r>
              <a:rPr lang="en-US" sz="1400" spc="-5" dirty="0">
                <a:solidFill>
                  <a:srgbClr val="002060"/>
                </a:solidFill>
                <a:latin typeface="Gadugi" panose="020B0502040204020203" pitchFamily="34" charset="0"/>
                <a:ea typeface="Gadugi" panose="020B0502040204020203" pitchFamily="34" charset="0"/>
                <a:cs typeface="Carlito"/>
              </a:rPr>
              <a:t>in </a:t>
            </a:r>
            <a:r>
              <a:rPr lang="en-US" sz="1400" spc="-15" dirty="0">
                <a:solidFill>
                  <a:srgbClr val="002060"/>
                </a:solidFill>
                <a:latin typeface="Gadugi" panose="020B0502040204020203" pitchFamily="34" charset="0"/>
                <a:ea typeface="Gadugi" panose="020B0502040204020203" pitchFamily="34" charset="0"/>
                <a:cs typeface="Carlito"/>
              </a:rPr>
              <a:t>point </a:t>
            </a:r>
            <a:r>
              <a:rPr lang="en-US" sz="1400" spc="-25" dirty="0">
                <a:solidFill>
                  <a:srgbClr val="002060"/>
                </a:solidFill>
                <a:latin typeface="Gadugi" panose="020B0502040204020203" pitchFamily="34" charset="0"/>
                <a:ea typeface="Gadugi" panose="020B0502040204020203" pitchFamily="34" charset="0"/>
                <a:cs typeface="Carlito"/>
              </a:rPr>
              <a:t>size. </a:t>
            </a:r>
          </a:p>
          <a:p>
            <a:pPr marL="12700" marR="5080">
              <a:lnSpc>
                <a:spcPct val="91700"/>
              </a:lnSpc>
              <a:spcBef>
                <a:spcPts val="300"/>
              </a:spcBef>
            </a:pPr>
            <a:r>
              <a:rPr lang="en-US" sz="1400" spc="-5" dirty="0">
                <a:solidFill>
                  <a:srgbClr val="002060"/>
                </a:solidFill>
                <a:latin typeface="Gadugi" panose="020B0502040204020203" pitchFamily="34" charset="0"/>
                <a:ea typeface="Gadugi" panose="020B0502040204020203" pitchFamily="34" charset="0"/>
                <a:cs typeface="Carlito"/>
              </a:rPr>
              <a:t>In </a:t>
            </a:r>
            <a:r>
              <a:rPr lang="en-US" sz="1400" dirty="0">
                <a:solidFill>
                  <a:srgbClr val="002060"/>
                </a:solidFill>
                <a:latin typeface="Gadugi" panose="020B0502040204020203" pitchFamily="34" charset="0"/>
                <a:ea typeface="Gadugi" panose="020B0502040204020203" pitchFamily="34" charset="0"/>
                <a:cs typeface="Carlito"/>
              </a:rPr>
              <a:t>this </a:t>
            </a:r>
            <a:r>
              <a:rPr lang="en-US" sz="1400" spc="-5" dirty="0">
                <a:solidFill>
                  <a:srgbClr val="002060"/>
                </a:solidFill>
                <a:latin typeface="Gadugi" panose="020B0502040204020203" pitchFamily="34" charset="0"/>
                <a:ea typeface="Gadugi" panose="020B0502040204020203" pitchFamily="34" charset="0"/>
                <a:cs typeface="Carlito"/>
              </a:rPr>
              <a:t>particular </a:t>
            </a:r>
            <a:r>
              <a:rPr lang="en-US" sz="1400" spc="-20" dirty="0">
                <a:solidFill>
                  <a:srgbClr val="002060"/>
                </a:solidFill>
                <a:latin typeface="Gadugi" panose="020B0502040204020203" pitchFamily="34" charset="0"/>
                <a:ea typeface="Gadugi" panose="020B0502040204020203" pitchFamily="34" charset="0"/>
                <a:cs typeface="Carlito"/>
              </a:rPr>
              <a:t>range </a:t>
            </a:r>
            <a:r>
              <a:rPr lang="en-US" sz="1400" spc="-5" dirty="0">
                <a:solidFill>
                  <a:srgbClr val="002060"/>
                </a:solidFill>
                <a:latin typeface="Gadugi" panose="020B0502040204020203" pitchFamily="34" charset="0"/>
                <a:ea typeface="Gadugi" panose="020B0502040204020203" pitchFamily="34" charset="0"/>
                <a:cs typeface="Carlito"/>
              </a:rPr>
              <a:t>of </a:t>
            </a:r>
            <a:r>
              <a:rPr lang="en-US" sz="1400" dirty="0">
                <a:solidFill>
                  <a:srgbClr val="002060"/>
                </a:solidFill>
                <a:latin typeface="Gadugi" panose="020B0502040204020203" pitchFamily="34" charset="0"/>
                <a:ea typeface="Gadugi" panose="020B0502040204020203" pitchFamily="34" charset="0"/>
                <a:cs typeface="Carlito"/>
              </a:rPr>
              <a:t>0-6000, </a:t>
            </a:r>
            <a:r>
              <a:rPr lang="en-US" sz="1400" spc="-20" dirty="0">
                <a:solidFill>
                  <a:srgbClr val="002060"/>
                </a:solidFill>
                <a:latin typeface="Gadugi" panose="020B0502040204020203" pitchFamily="34" charset="0"/>
                <a:ea typeface="Gadugi" panose="020B0502040204020203" pitchFamily="34" charset="0"/>
                <a:cs typeface="Carlito"/>
              </a:rPr>
              <a:t>interestingly </a:t>
            </a:r>
            <a:r>
              <a:rPr lang="en-US" sz="1400" spc="-5" dirty="0">
                <a:solidFill>
                  <a:srgbClr val="002060"/>
                </a:solidFill>
                <a:latin typeface="Gadugi" panose="020B0502040204020203" pitchFamily="34" charset="0"/>
                <a:ea typeface="Gadugi" panose="020B0502040204020203" pitchFamily="34" charset="0"/>
                <a:cs typeface="Carlito"/>
              </a:rPr>
              <a:t>there </a:t>
            </a:r>
            <a:r>
              <a:rPr lang="en-US" sz="1400" spc="-20" dirty="0">
                <a:solidFill>
                  <a:srgbClr val="002060"/>
                </a:solidFill>
                <a:latin typeface="Gadugi" panose="020B0502040204020203" pitchFamily="34" charset="0"/>
                <a:ea typeface="Gadugi" panose="020B0502040204020203" pitchFamily="34" charset="0"/>
                <a:cs typeface="Carlito"/>
              </a:rPr>
              <a:t>are two failed </a:t>
            </a:r>
            <a:r>
              <a:rPr lang="en-US" sz="1400" dirty="0">
                <a:solidFill>
                  <a:srgbClr val="002060"/>
                </a:solidFill>
                <a:latin typeface="Gadugi" panose="020B0502040204020203" pitchFamily="34" charset="0"/>
                <a:ea typeface="Gadugi" panose="020B0502040204020203" pitchFamily="34" charset="0"/>
                <a:cs typeface="Carlito"/>
              </a:rPr>
              <a:t>landings </a:t>
            </a:r>
            <a:r>
              <a:rPr lang="en-US" sz="1400" spc="-5" dirty="0">
                <a:solidFill>
                  <a:srgbClr val="002060"/>
                </a:solidFill>
                <a:latin typeface="Gadugi" panose="020B0502040204020203" pitchFamily="34" charset="0"/>
                <a:ea typeface="Gadugi" panose="020B0502040204020203" pitchFamily="34" charset="0"/>
                <a:cs typeface="Carlito"/>
              </a:rPr>
              <a:t>with payloads of </a:t>
            </a:r>
            <a:r>
              <a:rPr lang="en-US" sz="1400" spc="-45" dirty="0">
                <a:solidFill>
                  <a:srgbClr val="002060"/>
                </a:solidFill>
                <a:latin typeface="Gadugi" panose="020B0502040204020203" pitchFamily="34" charset="0"/>
                <a:ea typeface="Gadugi" panose="020B0502040204020203" pitchFamily="34" charset="0"/>
                <a:cs typeface="Carlito"/>
              </a:rPr>
              <a:t>zero</a:t>
            </a:r>
            <a:r>
              <a:rPr lang="en-US" sz="1400" spc="-30" dirty="0">
                <a:solidFill>
                  <a:srgbClr val="002060"/>
                </a:solidFill>
                <a:latin typeface="Gadugi" panose="020B0502040204020203" pitchFamily="34" charset="0"/>
                <a:ea typeface="Gadugi" panose="020B0502040204020203" pitchFamily="34" charset="0"/>
                <a:cs typeface="Carlito"/>
              </a:rPr>
              <a:t> </a:t>
            </a:r>
            <a:r>
              <a:rPr lang="en-US" sz="1400" dirty="0">
                <a:solidFill>
                  <a:srgbClr val="002060"/>
                </a:solidFill>
                <a:latin typeface="Gadugi" panose="020B0502040204020203" pitchFamily="34" charset="0"/>
                <a:ea typeface="Gadugi" panose="020B0502040204020203" pitchFamily="34" charset="0"/>
                <a:cs typeface="Carlito"/>
              </a:rPr>
              <a:t>kg.</a:t>
            </a:r>
          </a:p>
        </p:txBody>
      </p:sp>
    </p:spTree>
    <p:extLst>
      <p:ext uri="{BB962C8B-B14F-4D97-AF65-F5344CB8AC3E}">
        <p14:creationId xmlns:p14="http://schemas.microsoft.com/office/powerpoint/2010/main" val="1228436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102D9-82AF-1625-3684-36654352C32C}"/>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99EB4A9-7986-3C1B-6E52-2ABB0E406FF7}"/>
              </a:ext>
            </a:extLst>
          </p:cNvPr>
          <p:cNvSpPr/>
          <p:nvPr/>
        </p:nvSpPr>
        <p:spPr>
          <a:xfrm>
            <a:off x="996697" y="1005840"/>
            <a:ext cx="8476488" cy="2203704"/>
          </a:xfrm>
          <a:prstGeom prst="roundRect">
            <a:avLst/>
          </a:prstGeom>
          <a:solidFill>
            <a:srgbClr val="0121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4" name="object 2">
            <a:extLst>
              <a:ext uri="{FF2B5EF4-FFF2-40B4-BE49-F238E27FC236}">
                <a16:creationId xmlns:a16="http://schemas.microsoft.com/office/drawing/2014/main" id="{F32882B8-6168-F102-B19C-113FA08B80E5}"/>
              </a:ext>
            </a:extLst>
          </p:cNvPr>
          <p:cNvSpPr txBox="1"/>
          <p:nvPr/>
        </p:nvSpPr>
        <p:spPr>
          <a:xfrm>
            <a:off x="1145794" y="1336929"/>
            <a:ext cx="8178293" cy="1675459"/>
          </a:xfrm>
          <a:prstGeom prst="rect">
            <a:avLst/>
          </a:prstGeom>
        </p:spPr>
        <p:txBody>
          <a:bodyPr vert="horz" wrap="square" lIns="0" tIns="13335" rIns="0" bIns="0" rtlCol="0">
            <a:spAutoFit/>
          </a:bodyPr>
          <a:lstStyle/>
          <a:p>
            <a:pPr marL="12700">
              <a:lnSpc>
                <a:spcPct val="100000"/>
              </a:lnSpc>
              <a:spcBef>
                <a:spcPts val="105"/>
              </a:spcBef>
            </a:pPr>
            <a:r>
              <a:rPr lang="en-US" sz="5400" dirty="0">
                <a:solidFill>
                  <a:schemeClr val="bg1"/>
                </a:solidFill>
                <a:latin typeface="Gadugi" panose="020B0502040204020203" pitchFamily="34" charset="0"/>
                <a:ea typeface="Gadugi" panose="020B0502040204020203" pitchFamily="34" charset="0"/>
                <a:cs typeface="Arial"/>
              </a:rPr>
              <a:t>Predictive Analysis  (Classification)</a:t>
            </a:r>
          </a:p>
        </p:txBody>
      </p:sp>
      <p:sp>
        <p:nvSpPr>
          <p:cNvPr id="5" name="object 4">
            <a:extLst>
              <a:ext uri="{FF2B5EF4-FFF2-40B4-BE49-F238E27FC236}">
                <a16:creationId xmlns:a16="http://schemas.microsoft.com/office/drawing/2014/main" id="{6C94881A-03FD-6E85-5279-4C5DA0CB0AFD}"/>
              </a:ext>
            </a:extLst>
          </p:cNvPr>
          <p:cNvSpPr txBox="1">
            <a:spLocks/>
          </p:cNvSpPr>
          <p:nvPr/>
        </p:nvSpPr>
        <p:spPr>
          <a:xfrm>
            <a:off x="10948416" y="6568541"/>
            <a:ext cx="213359" cy="16671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endParaRPr lang="en-IN" dirty="0">
              <a:solidFill>
                <a:srgbClr val="002060"/>
              </a:solidFill>
            </a:endParaRPr>
          </a:p>
        </p:txBody>
      </p:sp>
      <p:sp>
        <p:nvSpPr>
          <p:cNvPr id="10" name="TextBox 9">
            <a:extLst>
              <a:ext uri="{FF2B5EF4-FFF2-40B4-BE49-F238E27FC236}">
                <a16:creationId xmlns:a16="http://schemas.microsoft.com/office/drawing/2014/main" id="{FAB07AFA-3BE7-4466-514C-506D40D1094E}"/>
              </a:ext>
            </a:extLst>
          </p:cNvPr>
          <p:cNvSpPr txBox="1"/>
          <p:nvPr/>
        </p:nvSpPr>
        <p:spPr>
          <a:xfrm>
            <a:off x="1145793" y="3470029"/>
            <a:ext cx="8178293" cy="338554"/>
          </a:xfrm>
          <a:prstGeom prst="rect">
            <a:avLst/>
          </a:prstGeom>
          <a:noFill/>
        </p:spPr>
        <p:txBody>
          <a:bodyPr wrap="square" rtlCol="0">
            <a:spAutoFit/>
          </a:bodyPr>
          <a:lstStyle/>
          <a:p>
            <a:r>
              <a:rPr lang="en-US" sz="1600" dirty="0">
                <a:solidFill>
                  <a:srgbClr val="002060"/>
                </a:solidFill>
                <a:latin typeface="Gadugi" panose="020B0502040204020203" pitchFamily="34" charset="0"/>
                <a:ea typeface="Gadugi" panose="020B0502040204020203" pitchFamily="34" charset="0"/>
              </a:rPr>
              <a:t>GRIDSEARCHCV(CV=10) ON LOGISTIC REGRESSION, SVM, DECISION TREE,  AND KNN</a:t>
            </a:r>
          </a:p>
        </p:txBody>
      </p:sp>
    </p:spTree>
    <p:extLst>
      <p:ext uri="{BB962C8B-B14F-4D97-AF65-F5344CB8AC3E}">
        <p14:creationId xmlns:p14="http://schemas.microsoft.com/office/powerpoint/2010/main" val="3858645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43A7924-F2BA-447A-F8F7-BFA863D191AD}"/>
              </a:ext>
            </a:extLst>
          </p:cNvPr>
          <p:cNvPicPr>
            <a:picLocks noChangeAspect="1"/>
          </p:cNvPicPr>
          <p:nvPr/>
        </p:nvPicPr>
        <p:blipFill>
          <a:blip r:embed="rId2"/>
          <a:srcRect r="39946"/>
          <a:stretch/>
        </p:blipFill>
        <p:spPr>
          <a:xfrm>
            <a:off x="0" y="382559"/>
            <a:ext cx="12192000" cy="1089626"/>
          </a:xfrm>
          <a:prstGeom prst="rect">
            <a:avLst/>
          </a:prstGeom>
        </p:spPr>
      </p:pic>
      <p:sp>
        <p:nvSpPr>
          <p:cNvPr id="2" name="Title 1">
            <a:extLst>
              <a:ext uri="{FF2B5EF4-FFF2-40B4-BE49-F238E27FC236}">
                <a16:creationId xmlns:a16="http://schemas.microsoft.com/office/drawing/2014/main" id="{6C055194-2DBD-BBA2-215A-4E3C4292F4F7}"/>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Classification Accuracy</a:t>
            </a:r>
          </a:p>
        </p:txBody>
      </p:sp>
      <p:sp>
        <p:nvSpPr>
          <p:cNvPr id="4" name="object 7">
            <a:extLst>
              <a:ext uri="{FF2B5EF4-FFF2-40B4-BE49-F238E27FC236}">
                <a16:creationId xmlns:a16="http://schemas.microsoft.com/office/drawing/2014/main" id="{DEA6EEA5-7F79-62D9-F730-D42EF564A33E}"/>
              </a:ext>
            </a:extLst>
          </p:cNvPr>
          <p:cNvSpPr/>
          <p:nvPr/>
        </p:nvSpPr>
        <p:spPr>
          <a:xfrm>
            <a:off x="838200" y="1690688"/>
            <a:ext cx="5076444" cy="3337560"/>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7" name="TextBox 6">
            <a:extLst>
              <a:ext uri="{FF2B5EF4-FFF2-40B4-BE49-F238E27FC236}">
                <a16:creationId xmlns:a16="http://schemas.microsoft.com/office/drawing/2014/main" id="{C8BE693F-77BA-3CE4-47C3-02EF248C877F}"/>
              </a:ext>
            </a:extLst>
          </p:cNvPr>
          <p:cNvSpPr txBox="1"/>
          <p:nvPr/>
        </p:nvSpPr>
        <p:spPr>
          <a:xfrm>
            <a:off x="1062228" y="5342564"/>
            <a:ext cx="10067544" cy="1169551"/>
          </a:xfrm>
          <a:prstGeom prst="rect">
            <a:avLst/>
          </a:prstGeom>
          <a:noFill/>
        </p:spPr>
        <p:txBody>
          <a:bodyPr wrap="square" rtlCol="0">
            <a:spAutoFit/>
          </a:bodyPr>
          <a:lstStyle/>
          <a:p>
            <a:r>
              <a:rPr lang="en-US" sz="1400" dirty="0">
                <a:solidFill>
                  <a:srgbClr val="002060"/>
                </a:solidFill>
                <a:latin typeface="Gadugi" panose="020B0502040204020203" pitchFamily="34" charset="0"/>
                <a:ea typeface="Gadugi" panose="020B0502040204020203" pitchFamily="34" charset="0"/>
              </a:rPr>
              <a:t>All models had virtually the same accuracy on the test set at 83.33% accuracy.  It should be noted that test size is small at only sample size of 18.</a:t>
            </a:r>
          </a:p>
          <a:p>
            <a:r>
              <a:rPr lang="en-US" sz="1400" dirty="0">
                <a:solidFill>
                  <a:srgbClr val="002060"/>
                </a:solidFill>
                <a:latin typeface="Gadugi" panose="020B0502040204020203" pitchFamily="34" charset="0"/>
                <a:ea typeface="Gadugi" panose="020B0502040204020203" pitchFamily="34" charset="0"/>
              </a:rPr>
              <a:t>This can cause large variance in accuracy results, such as those in Decision Tree Classifier model in repeated runs.</a:t>
            </a:r>
          </a:p>
          <a:p>
            <a:r>
              <a:rPr lang="en-US" sz="1400" dirty="0">
                <a:solidFill>
                  <a:srgbClr val="002060"/>
                </a:solidFill>
                <a:latin typeface="Gadugi" panose="020B0502040204020203" pitchFamily="34" charset="0"/>
                <a:ea typeface="Gadugi" panose="020B0502040204020203" pitchFamily="34" charset="0"/>
              </a:rPr>
              <a:t>We likely need more data to determine the best model.</a:t>
            </a:r>
          </a:p>
          <a:p>
            <a:endParaRPr lang="en-IN" sz="1400" dirty="0">
              <a:solidFill>
                <a:srgbClr val="002060"/>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3087607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C889E6-8B49-B72C-4B97-8F650BACEA77}"/>
              </a:ext>
            </a:extLst>
          </p:cNvPr>
          <p:cNvPicPr>
            <a:picLocks noChangeAspect="1"/>
          </p:cNvPicPr>
          <p:nvPr/>
        </p:nvPicPr>
        <p:blipFill>
          <a:blip r:embed="rId2"/>
          <a:srcRect r="39946"/>
          <a:stretch/>
        </p:blipFill>
        <p:spPr>
          <a:xfrm>
            <a:off x="0" y="382559"/>
            <a:ext cx="12192000" cy="1089626"/>
          </a:xfrm>
          <a:prstGeom prst="rect">
            <a:avLst/>
          </a:prstGeom>
        </p:spPr>
      </p:pic>
      <p:sp>
        <p:nvSpPr>
          <p:cNvPr id="2" name="Title 1">
            <a:extLst>
              <a:ext uri="{FF2B5EF4-FFF2-40B4-BE49-F238E27FC236}">
                <a16:creationId xmlns:a16="http://schemas.microsoft.com/office/drawing/2014/main" id="{06A66A57-2373-F859-8D6A-839EA7F1881C}"/>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Confusion Matrix</a:t>
            </a:r>
          </a:p>
        </p:txBody>
      </p:sp>
      <p:sp>
        <p:nvSpPr>
          <p:cNvPr id="4" name="object 7">
            <a:extLst>
              <a:ext uri="{FF2B5EF4-FFF2-40B4-BE49-F238E27FC236}">
                <a16:creationId xmlns:a16="http://schemas.microsoft.com/office/drawing/2014/main" id="{C64D161E-90C0-E0F4-2473-4A48DDAB6D1F}"/>
              </a:ext>
            </a:extLst>
          </p:cNvPr>
          <p:cNvSpPr/>
          <p:nvPr/>
        </p:nvSpPr>
        <p:spPr>
          <a:xfrm>
            <a:off x="752856" y="1566672"/>
            <a:ext cx="4541520" cy="3453383"/>
          </a:xfrm>
          <a:prstGeom prst="rect">
            <a:avLst/>
          </a:prstGeom>
          <a:blipFill>
            <a:blip r:embed="rId3" cstate="print"/>
            <a:stretch>
              <a:fillRect/>
            </a:stretch>
          </a:blipFill>
          <a:ln>
            <a:solidFill>
              <a:schemeClr val="tx1"/>
            </a:solidFill>
          </a:ln>
        </p:spPr>
        <p:txBody>
          <a:bodyPr wrap="square" lIns="0" tIns="0" rIns="0" bIns="0" rtlCol="0"/>
          <a:lstStyle/>
          <a:p>
            <a:endParaRPr/>
          </a:p>
        </p:txBody>
      </p:sp>
      <p:sp>
        <p:nvSpPr>
          <p:cNvPr id="5" name="object 8">
            <a:extLst>
              <a:ext uri="{FF2B5EF4-FFF2-40B4-BE49-F238E27FC236}">
                <a16:creationId xmlns:a16="http://schemas.microsoft.com/office/drawing/2014/main" id="{DB6D9312-AC4A-A6C6-40B0-ED8C442E319F}"/>
              </a:ext>
            </a:extLst>
          </p:cNvPr>
          <p:cNvSpPr txBox="1"/>
          <p:nvPr/>
        </p:nvSpPr>
        <p:spPr>
          <a:xfrm>
            <a:off x="752856" y="5146416"/>
            <a:ext cx="6942963" cy="197490"/>
          </a:xfrm>
          <a:prstGeom prst="rect">
            <a:avLst/>
          </a:prstGeom>
          <a:ln>
            <a:noFill/>
          </a:ln>
        </p:spPr>
        <p:txBody>
          <a:bodyPr vert="horz" wrap="square" lIns="0" tIns="12700" rIns="0" bIns="0" rtlCol="0">
            <a:spAutoFit/>
          </a:bodyPr>
          <a:lstStyle/>
          <a:p>
            <a:pPr marL="12700" marR="5080" algn="just">
              <a:lnSpc>
                <a:spcPct val="100000"/>
              </a:lnSpc>
              <a:spcBef>
                <a:spcPts val="100"/>
              </a:spcBef>
            </a:pPr>
            <a:r>
              <a:rPr sz="1200" spc="-15" dirty="0">
                <a:solidFill>
                  <a:srgbClr val="002060"/>
                </a:solidFill>
                <a:latin typeface="Gadugi" panose="020B0502040204020203" pitchFamily="34" charset="0"/>
                <a:ea typeface="Gadugi" panose="020B0502040204020203" pitchFamily="34" charset="0"/>
                <a:cs typeface="Carlito"/>
              </a:rPr>
              <a:t>Correct predictions are  </a:t>
            </a:r>
            <a:r>
              <a:rPr sz="1200" spc="-5" dirty="0">
                <a:solidFill>
                  <a:srgbClr val="002060"/>
                </a:solidFill>
                <a:latin typeface="Gadugi" panose="020B0502040204020203" pitchFamily="34" charset="0"/>
                <a:ea typeface="Gadugi" panose="020B0502040204020203" pitchFamily="34" charset="0"/>
                <a:cs typeface="Carlito"/>
              </a:rPr>
              <a:t>on </a:t>
            </a:r>
            <a:r>
              <a:rPr sz="1200" dirty="0">
                <a:solidFill>
                  <a:srgbClr val="002060"/>
                </a:solidFill>
                <a:latin typeface="Gadugi" panose="020B0502040204020203" pitchFamily="34" charset="0"/>
                <a:ea typeface="Gadugi" panose="020B0502040204020203" pitchFamily="34" charset="0"/>
                <a:cs typeface="Carlito"/>
              </a:rPr>
              <a:t>a </a:t>
            </a:r>
            <a:r>
              <a:rPr sz="1200" spc="-10" dirty="0">
                <a:solidFill>
                  <a:srgbClr val="002060"/>
                </a:solidFill>
                <a:latin typeface="Gadugi" panose="020B0502040204020203" pitchFamily="34" charset="0"/>
                <a:ea typeface="Gadugi" panose="020B0502040204020203" pitchFamily="34" charset="0"/>
                <a:cs typeface="Carlito"/>
              </a:rPr>
              <a:t>diagonal </a:t>
            </a:r>
            <a:r>
              <a:rPr sz="1200" spc="-20" dirty="0">
                <a:solidFill>
                  <a:srgbClr val="002060"/>
                </a:solidFill>
                <a:latin typeface="Gadugi" panose="020B0502040204020203" pitchFamily="34" charset="0"/>
                <a:ea typeface="Gadugi" panose="020B0502040204020203" pitchFamily="34" charset="0"/>
                <a:cs typeface="Carlito"/>
              </a:rPr>
              <a:t>from </a:t>
            </a:r>
            <a:r>
              <a:rPr sz="1200" spc="-15" dirty="0">
                <a:solidFill>
                  <a:srgbClr val="002060"/>
                </a:solidFill>
                <a:latin typeface="Gadugi" panose="020B0502040204020203" pitchFamily="34" charset="0"/>
                <a:ea typeface="Gadugi" panose="020B0502040204020203" pitchFamily="34" charset="0"/>
                <a:cs typeface="Carlito"/>
              </a:rPr>
              <a:t>top  </a:t>
            </a:r>
            <a:r>
              <a:rPr sz="1200" spc="-5" dirty="0">
                <a:solidFill>
                  <a:srgbClr val="002060"/>
                </a:solidFill>
                <a:latin typeface="Gadugi" panose="020B0502040204020203" pitchFamily="34" charset="0"/>
                <a:ea typeface="Gadugi" panose="020B0502040204020203" pitchFamily="34" charset="0"/>
                <a:cs typeface="Carlito"/>
              </a:rPr>
              <a:t>left </a:t>
            </a:r>
            <a:r>
              <a:rPr sz="1200" spc="-15" dirty="0">
                <a:solidFill>
                  <a:srgbClr val="002060"/>
                </a:solidFill>
                <a:latin typeface="Gadugi" panose="020B0502040204020203" pitchFamily="34" charset="0"/>
                <a:ea typeface="Gadugi" panose="020B0502040204020203" pitchFamily="34" charset="0"/>
                <a:cs typeface="Carlito"/>
              </a:rPr>
              <a:t>to </a:t>
            </a:r>
            <a:r>
              <a:rPr sz="1200" spc="-20" dirty="0">
                <a:solidFill>
                  <a:srgbClr val="002060"/>
                </a:solidFill>
                <a:latin typeface="Gadugi" panose="020B0502040204020203" pitchFamily="34" charset="0"/>
                <a:ea typeface="Gadugi" panose="020B0502040204020203" pitchFamily="34" charset="0"/>
                <a:cs typeface="Carlito"/>
              </a:rPr>
              <a:t>bottom</a:t>
            </a:r>
            <a:r>
              <a:rPr sz="1200" spc="-80" dirty="0">
                <a:solidFill>
                  <a:srgbClr val="002060"/>
                </a:solidFill>
                <a:latin typeface="Gadugi" panose="020B0502040204020203" pitchFamily="34" charset="0"/>
                <a:ea typeface="Gadugi" panose="020B0502040204020203" pitchFamily="34" charset="0"/>
                <a:cs typeface="Carlito"/>
              </a:rPr>
              <a:t> </a:t>
            </a:r>
            <a:r>
              <a:rPr sz="1200" spc="-5" dirty="0">
                <a:solidFill>
                  <a:srgbClr val="002060"/>
                </a:solidFill>
                <a:latin typeface="Gadugi" panose="020B0502040204020203" pitchFamily="34" charset="0"/>
                <a:ea typeface="Gadugi" panose="020B0502040204020203" pitchFamily="34" charset="0"/>
                <a:cs typeface="Carlito"/>
              </a:rPr>
              <a:t>right.</a:t>
            </a:r>
            <a:endParaRPr sz="1200" dirty="0">
              <a:solidFill>
                <a:srgbClr val="002060"/>
              </a:solidFill>
              <a:latin typeface="Gadugi" panose="020B0502040204020203" pitchFamily="34" charset="0"/>
              <a:ea typeface="Gadugi" panose="020B0502040204020203" pitchFamily="34" charset="0"/>
              <a:cs typeface="Carlito"/>
            </a:endParaRPr>
          </a:p>
        </p:txBody>
      </p:sp>
      <p:sp>
        <p:nvSpPr>
          <p:cNvPr id="6" name="TextBox 5">
            <a:extLst>
              <a:ext uri="{FF2B5EF4-FFF2-40B4-BE49-F238E27FC236}">
                <a16:creationId xmlns:a16="http://schemas.microsoft.com/office/drawing/2014/main" id="{D46251DA-3444-81DE-9967-37D99F7BC9C3}"/>
              </a:ext>
            </a:extLst>
          </p:cNvPr>
          <p:cNvSpPr txBox="1"/>
          <p:nvPr/>
        </p:nvSpPr>
        <p:spPr>
          <a:xfrm>
            <a:off x="5797296" y="1806952"/>
            <a:ext cx="5797296" cy="2418034"/>
          </a:xfrm>
          <a:prstGeom prst="rect">
            <a:avLst/>
          </a:prstGeom>
          <a:noFill/>
        </p:spPr>
        <p:txBody>
          <a:bodyPr wrap="square" rtlCol="0">
            <a:spAutoFit/>
          </a:bodyPr>
          <a:lstStyle/>
          <a:p>
            <a:pPr marL="298450" marR="158750" indent="-285750">
              <a:lnSpc>
                <a:spcPct val="112500"/>
              </a:lnSpc>
              <a:spcBef>
                <a:spcPts val="100"/>
              </a:spcBef>
              <a:buFont typeface="Arial" panose="020B0604020202020204" pitchFamily="34" charset="0"/>
              <a:buChar char="•"/>
            </a:pPr>
            <a:r>
              <a:rPr lang="en-US" sz="1400" spc="-5" dirty="0">
                <a:solidFill>
                  <a:srgbClr val="002060"/>
                </a:solidFill>
                <a:latin typeface="Gadugi" panose="020B0502040204020203" pitchFamily="34" charset="0"/>
                <a:ea typeface="Gadugi" panose="020B0502040204020203" pitchFamily="34" charset="0"/>
                <a:cs typeface="Carlito"/>
              </a:rPr>
              <a:t>Since </a:t>
            </a:r>
            <a:r>
              <a:rPr lang="en-US" sz="1400" dirty="0">
                <a:solidFill>
                  <a:srgbClr val="002060"/>
                </a:solidFill>
                <a:latin typeface="Gadugi" panose="020B0502040204020203" pitchFamily="34" charset="0"/>
                <a:ea typeface="Gadugi" panose="020B0502040204020203" pitchFamily="34" charset="0"/>
                <a:cs typeface="Carlito"/>
              </a:rPr>
              <a:t>all </a:t>
            </a:r>
            <a:r>
              <a:rPr lang="en-US" sz="1400" spc="-5" dirty="0">
                <a:solidFill>
                  <a:srgbClr val="002060"/>
                </a:solidFill>
                <a:latin typeface="Gadugi" panose="020B0502040204020203" pitchFamily="34" charset="0"/>
                <a:ea typeface="Gadugi" panose="020B0502040204020203" pitchFamily="34" charset="0"/>
                <a:cs typeface="Carlito"/>
              </a:rPr>
              <a:t>models </a:t>
            </a:r>
            <a:r>
              <a:rPr lang="en-US" sz="1400" spc="-25" dirty="0">
                <a:solidFill>
                  <a:srgbClr val="002060"/>
                </a:solidFill>
                <a:latin typeface="Gadugi" panose="020B0502040204020203" pitchFamily="34" charset="0"/>
                <a:ea typeface="Gadugi" panose="020B0502040204020203" pitchFamily="34" charset="0"/>
                <a:cs typeface="Carlito"/>
              </a:rPr>
              <a:t>performed </a:t>
            </a:r>
            <a:r>
              <a:rPr lang="en-US" sz="1400" spc="-5" dirty="0">
                <a:solidFill>
                  <a:srgbClr val="002060"/>
                </a:solidFill>
                <a:latin typeface="Gadugi" panose="020B0502040204020203" pitchFamily="34" charset="0"/>
                <a:ea typeface="Gadugi" panose="020B0502040204020203" pitchFamily="34" charset="0"/>
                <a:cs typeface="Carlito"/>
              </a:rPr>
              <a:t>the </a:t>
            </a:r>
            <a:r>
              <a:rPr lang="en-US" sz="1400" spc="-10" dirty="0">
                <a:solidFill>
                  <a:srgbClr val="002060"/>
                </a:solidFill>
                <a:latin typeface="Gadugi" panose="020B0502040204020203" pitchFamily="34" charset="0"/>
                <a:ea typeface="Gadugi" panose="020B0502040204020203" pitchFamily="34" charset="0"/>
                <a:cs typeface="Carlito"/>
              </a:rPr>
              <a:t>same </a:t>
            </a:r>
            <a:r>
              <a:rPr lang="en-US" sz="1400" spc="-25" dirty="0">
                <a:solidFill>
                  <a:srgbClr val="002060"/>
                </a:solidFill>
                <a:latin typeface="Gadugi" panose="020B0502040204020203" pitchFamily="34" charset="0"/>
                <a:ea typeface="Gadugi" panose="020B0502040204020203" pitchFamily="34" charset="0"/>
                <a:cs typeface="Carlito"/>
              </a:rPr>
              <a:t>for </a:t>
            </a:r>
            <a:r>
              <a:rPr lang="en-US" sz="1400" spc="-5" dirty="0">
                <a:solidFill>
                  <a:srgbClr val="002060"/>
                </a:solidFill>
                <a:latin typeface="Gadugi" panose="020B0502040204020203" pitchFamily="34" charset="0"/>
                <a:ea typeface="Gadugi" panose="020B0502040204020203" pitchFamily="34" charset="0"/>
                <a:cs typeface="Carlito"/>
              </a:rPr>
              <a:t>the </a:t>
            </a:r>
            <a:r>
              <a:rPr lang="en-US" sz="1400" spc="-20" dirty="0">
                <a:solidFill>
                  <a:srgbClr val="002060"/>
                </a:solidFill>
                <a:latin typeface="Gadugi" panose="020B0502040204020203" pitchFamily="34" charset="0"/>
                <a:ea typeface="Gadugi" panose="020B0502040204020203" pitchFamily="34" charset="0"/>
                <a:cs typeface="Carlito"/>
              </a:rPr>
              <a:t>test set, </a:t>
            </a:r>
            <a:r>
              <a:rPr lang="en-US" sz="1400" spc="-5" dirty="0">
                <a:solidFill>
                  <a:srgbClr val="002060"/>
                </a:solidFill>
                <a:latin typeface="Gadugi" panose="020B0502040204020203" pitchFamily="34" charset="0"/>
                <a:ea typeface="Gadugi" panose="020B0502040204020203" pitchFamily="34" charset="0"/>
                <a:cs typeface="Carlito"/>
              </a:rPr>
              <a:t>the </a:t>
            </a:r>
            <a:r>
              <a:rPr lang="en-US" sz="1400" spc="-20" dirty="0">
                <a:solidFill>
                  <a:srgbClr val="002060"/>
                </a:solidFill>
                <a:latin typeface="Gadugi" panose="020B0502040204020203" pitchFamily="34" charset="0"/>
                <a:ea typeface="Gadugi" panose="020B0502040204020203" pitchFamily="34" charset="0"/>
                <a:cs typeface="Carlito"/>
              </a:rPr>
              <a:t>confusion </a:t>
            </a:r>
            <a:r>
              <a:rPr lang="en-US" sz="1400" spc="-10" dirty="0">
                <a:solidFill>
                  <a:srgbClr val="002060"/>
                </a:solidFill>
                <a:latin typeface="Gadugi" panose="020B0502040204020203" pitchFamily="34" charset="0"/>
                <a:ea typeface="Gadugi" panose="020B0502040204020203" pitchFamily="34" charset="0"/>
                <a:cs typeface="Carlito"/>
              </a:rPr>
              <a:t>matrix is </a:t>
            </a:r>
            <a:r>
              <a:rPr lang="en-US" sz="1400" spc="-5" dirty="0">
                <a:solidFill>
                  <a:srgbClr val="002060"/>
                </a:solidFill>
                <a:latin typeface="Gadugi" panose="020B0502040204020203" pitchFamily="34" charset="0"/>
                <a:ea typeface="Gadugi" panose="020B0502040204020203" pitchFamily="34" charset="0"/>
                <a:cs typeface="Carlito"/>
              </a:rPr>
              <a:t>the </a:t>
            </a:r>
            <a:r>
              <a:rPr lang="en-US" sz="1400" spc="-10" dirty="0">
                <a:solidFill>
                  <a:srgbClr val="002060"/>
                </a:solidFill>
                <a:latin typeface="Gadugi" panose="020B0502040204020203" pitchFamily="34" charset="0"/>
                <a:ea typeface="Gadugi" panose="020B0502040204020203" pitchFamily="34" charset="0"/>
                <a:cs typeface="Carlito"/>
              </a:rPr>
              <a:t>same </a:t>
            </a:r>
            <a:r>
              <a:rPr lang="en-US" sz="1400" spc="-20" dirty="0">
                <a:solidFill>
                  <a:srgbClr val="002060"/>
                </a:solidFill>
                <a:latin typeface="Gadugi" panose="020B0502040204020203" pitchFamily="34" charset="0"/>
                <a:ea typeface="Gadugi" panose="020B0502040204020203" pitchFamily="34" charset="0"/>
                <a:cs typeface="Carlito"/>
              </a:rPr>
              <a:t>across </a:t>
            </a:r>
            <a:r>
              <a:rPr lang="en-US" sz="1400" dirty="0">
                <a:solidFill>
                  <a:srgbClr val="002060"/>
                </a:solidFill>
                <a:latin typeface="Gadugi" panose="020B0502040204020203" pitchFamily="34" charset="0"/>
                <a:ea typeface="Gadugi" panose="020B0502040204020203" pitchFamily="34" charset="0"/>
                <a:cs typeface="Carlito"/>
              </a:rPr>
              <a:t>all </a:t>
            </a:r>
            <a:r>
              <a:rPr lang="en-US" sz="1400" spc="-5" dirty="0">
                <a:solidFill>
                  <a:srgbClr val="002060"/>
                </a:solidFill>
                <a:latin typeface="Gadugi" panose="020B0502040204020203" pitchFamily="34" charset="0"/>
                <a:ea typeface="Gadugi" panose="020B0502040204020203" pitchFamily="34" charset="0"/>
                <a:cs typeface="Carlito"/>
              </a:rPr>
              <a:t>models.  The </a:t>
            </a:r>
            <a:r>
              <a:rPr lang="en-US" sz="1400" spc="-15" dirty="0">
                <a:solidFill>
                  <a:srgbClr val="002060"/>
                </a:solidFill>
                <a:latin typeface="Gadugi" panose="020B0502040204020203" pitchFamily="34" charset="0"/>
                <a:ea typeface="Gadugi" panose="020B0502040204020203" pitchFamily="34" charset="0"/>
                <a:cs typeface="Carlito"/>
              </a:rPr>
              <a:t>models </a:t>
            </a:r>
            <a:r>
              <a:rPr lang="en-US" sz="1400" spc="-20" dirty="0">
                <a:solidFill>
                  <a:srgbClr val="002060"/>
                </a:solidFill>
                <a:latin typeface="Gadugi" panose="020B0502040204020203" pitchFamily="34" charset="0"/>
                <a:ea typeface="Gadugi" panose="020B0502040204020203" pitchFamily="34" charset="0"/>
                <a:cs typeface="Carlito"/>
              </a:rPr>
              <a:t>predicted </a:t>
            </a:r>
            <a:r>
              <a:rPr lang="en-US" sz="1400" spc="-5" dirty="0">
                <a:solidFill>
                  <a:srgbClr val="002060"/>
                </a:solidFill>
                <a:latin typeface="Gadugi" panose="020B0502040204020203" pitchFamily="34" charset="0"/>
                <a:ea typeface="Gadugi" panose="020B0502040204020203" pitchFamily="34" charset="0"/>
                <a:cs typeface="Carlito"/>
              </a:rPr>
              <a:t>12 </a:t>
            </a:r>
            <a:r>
              <a:rPr lang="en-US" sz="1400" spc="-20" dirty="0">
                <a:solidFill>
                  <a:srgbClr val="002060"/>
                </a:solidFill>
                <a:latin typeface="Gadugi" panose="020B0502040204020203" pitchFamily="34" charset="0"/>
                <a:ea typeface="Gadugi" panose="020B0502040204020203" pitchFamily="34" charset="0"/>
                <a:cs typeface="Carlito"/>
              </a:rPr>
              <a:t>successful </a:t>
            </a:r>
            <a:r>
              <a:rPr lang="en-US" sz="1400" spc="-10" dirty="0">
                <a:solidFill>
                  <a:srgbClr val="002060"/>
                </a:solidFill>
                <a:latin typeface="Gadugi" panose="020B0502040204020203" pitchFamily="34" charset="0"/>
                <a:ea typeface="Gadugi" panose="020B0502040204020203" pitchFamily="34" charset="0"/>
                <a:cs typeface="Carlito"/>
              </a:rPr>
              <a:t>landings </a:t>
            </a:r>
            <a:r>
              <a:rPr lang="en-US" sz="1400" spc="-5" dirty="0">
                <a:solidFill>
                  <a:srgbClr val="002060"/>
                </a:solidFill>
                <a:latin typeface="Gadugi" panose="020B0502040204020203" pitchFamily="34" charset="0"/>
                <a:ea typeface="Gadugi" panose="020B0502040204020203" pitchFamily="34" charset="0"/>
                <a:cs typeface="Carlito"/>
              </a:rPr>
              <a:t>when the true label</a:t>
            </a:r>
            <a:r>
              <a:rPr lang="en-US" sz="1400" spc="275" dirty="0">
                <a:solidFill>
                  <a:srgbClr val="002060"/>
                </a:solidFill>
                <a:latin typeface="Gadugi" panose="020B0502040204020203" pitchFamily="34" charset="0"/>
                <a:ea typeface="Gadugi" panose="020B0502040204020203" pitchFamily="34" charset="0"/>
                <a:cs typeface="Carlito"/>
              </a:rPr>
              <a:t> </a:t>
            </a:r>
            <a:r>
              <a:rPr lang="en-US" sz="1400" spc="-20" dirty="0">
                <a:solidFill>
                  <a:srgbClr val="002060"/>
                </a:solidFill>
                <a:latin typeface="Gadugi" panose="020B0502040204020203" pitchFamily="34" charset="0"/>
                <a:ea typeface="Gadugi" panose="020B0502040204020203" pitchFamily="34" charset="0"/>
                <a:cs typeface="Carlito"/>
              </a:rPr>
              <a:t>was successful </a:t>
            </a:r>
            <a:r>
              <a:rPr lang="en-US" sz="1400" spc="-10" dirty="0">
                <a:solidFill>
                  <a:srgbClr val="002060"/>
                </a:solidFill>
                <a:latin typeface="Gadugi" panose="020B0502040204020203" pitchFamily="34" charset="0"/>
                <a:ea typeface="Gadugi" panose="020B0502040204020203" pitchFamily="34" charset="0"/>
                <a:cs typeface="Carlito"/>
              </a:rPr>
              <a:t>landing.</a:t>
            </a:r>
            <a:endParaRPr lang="en-US" sz="1400" dirty="0">
              <a:solidFill>
                <a:srgbClr val="002060"/>
              </a:solidFill>
              <a:latin typeface="Gadugi" panose="020B0502040204020203" pitchFamily="34" charset="0"/>
              <a:ea typeface="Gadugi" panose="020B0502040204020203" pitchFamily="34" charset="0"/>
              <a:cs typeface="Carlito"/>
            </a:endParaRPr>
          </a:p>
          <a:p>
            <a:pPr marL="298450" indent="-285750">
              <a:lnSpc>
                <a:spcPct val="100000"/>
              </a:lnSpc>
              <a:spcBef>
                <a:spcPts val="405"/>
              </a:spcBef>
              <a:buFont typeface="Arial" panose="020B0604020202020204" pitchFamily="34" charset="0"/>
              <a:buChar char="•"/>
            </a:pPr>
            <a:r>
              <a:rPr lang="en-US" sz="1400" spc="-5" dirty="0">
                <a:solidFill>
                  <a:srgbClr val="002060"/>
                </a:solidFill>
                <a:latin typeface="Gadugi" panose="020B0502040204020203" pitchFamily="34" charset="0"/>
                <a:ea typeface="Gadugi" panose="020B0502040204020203" pitchFamily="34" charset="0"/>
                <a:cs typeface="Carlito"/>
              </a:rPr>
              <a:t>The </a:t>
            </a:r>
            <a:r>
              <a:rPr lang="en-US" sz="1400" spc="-15" dirty="0">
                <a:solidFill>
                  <a:srgbClr val="002060"/>
                </a:solidFill>
                <a:latin typeface="Gadugi" panose="020B0502040204020203" pitchFamily="34" charset="0"/>
                <a:ea typeface="Gadugi" panose="020B0502040204020203" pitchFamily="34" charset="0"/>
                <a:cs typeface="Carlito"/>
              </a:rPr>
              <a:t>models </a:t>
            </a:r>
            <a:r>
              <a:rPr lang="en-US" sz="1400" spc="-20" dirty="0">
                <a:solidFill>
                  <a:srgbClr val="002060"/>
                </a:solidFill>
                <a:latin typeface="Gadugi" panose="020B0502040204020203" pitchFamily="34" charset="0"/>
                <a:ea typeface="Gadugi" panose="020B0502040204020203" pitchFamily="34" charset="0"/>
                <a:cs typeface="Carlito"/>
              </a:rPr>
              <a:t>predicted </a:t>
            </a:r>
            <a:r>
              <a:rPr lang="en-US" sz="1400" spc="-5" dirty="0">
                <a:solidFill>
                  <a:srgbClr val="002060"/>
                </a:solidFill>
                <a:latin typeface="Gadugi" panose="020B0502040204020203" pitchFamily="34" charset="0"/>
                <a:ea typeface="Gadugi" panose="020B0502040204020203" pitchFamily="34" charset="0"/>
                <a:cs typeface="Carlito"/>
              </a:rPr>
              <a:t>3 </a:t>
            </a:r>
            <a:r>
              <a:rPr lang="en-US" sz="1400" spc="-20" dirty="0">
                <a:solidFill>
                  <a:srgbClr val="002060"/>
                </a:solidFill>
                <a:latin typeface="Gadugi" panose="020B0502040204020203" pitchFamily="34" charset="0"/>
                <a:ea typeface="Gadugi" panose="020B0502040204020203" pitchFamily="34" charset="0"/>
                <a:cs typeface="Carlito"/>
              </a:rPr>
              <a:t>unsuccessful </a:t>
            </a:r>
            <a:r>
              <a:rPr lang="en-US" sz="1400" spc="-10" dirty="0">
                <a:solidFill>
                  <a:srgbClr val="002060"/>
                </a:solidFill>
                <a:latin typeface="Gadugi" panose="020B0502040204020203" pitchFamily="34" charset="0"/>
                <a:ea typeface="Gadugi" panose="020B0502040204020203" pitchFamily="34" charset="0"/>
                <a:cs typeface="Carlito"/>
              </a:rPr>
              <a:t>landings </a:t>
            </a:r>
            <a:r>
              <a:rPr lang="en-US" sz="1400" spc="-5" dirty="0">
                <a:solidFill>
                  <a:srgbClr val="002060"/>
                </a:solidFill>
                <a:latin typeface="Gadugi" panose="020B0502040204020203" pitchFamily="34" charset="0"/>
                <a:ea typeface="Gadugi" panose="020B0502040204020203" pitchFamily="34" charset="0"/>
                <a:cs typeface="Carlito"/>
              </a:rPr>
              <a:t>when the true label </a:t>
            </a:r>
            <a:r>
              <a:rPr lang="en-US" sz="1400" spc="-15" dirty="0">
                <a:solidFill>
                  <a:srgbClr val="002060"/>
                </a:solidFill>
                <a:latin typeface="Gadugi" panose="020B0502040204020203" pitchFamily="34" charset="0"/>
                <a:ea typeface="Gadugi" panose="020B0502040204020203" pitchFamily="34" charset="0"/>
                <a:cs typeface="Carlito"/>
              </a:rPr>
              <a:t>was </a:t>
            </a:r>
            <a:r>
              <a:rPr lang="en-US" sz="1400" spc="-20" dirty="0">
                <a:solidFill>
                  <a:srgbClr val="002060"/>
                </a:solidFill>
                <a:latin typeface="Gadugi" panose="020B0502040204020203" pitchFamily="34" charset="0"/>
                <a:ea typeface="Gadugi" panose="020B0502040204020203" pitchFamily="34" charset="0"/>
                <a:cs typeface="Carlito"/>
              </a:rPr>
              <a:t>unsuccessful</a:t>
            </a:r>
            <a:r>
              <a:rPr lang="en-US" sz="1400" spc="140" dirty="0">
                <a:solidFill>
                  <a:srgbClr val="002060"/>
                </a:solidFill>
                <a:latin typeface="Gadugi" panose="020B0502040204020203" pitchFamily="34" charset="0"/>
                <a:ea typeface="Gadugi" panose="020B0502040204020203" pitchFamily="34" charset="0"/>
                <a:cs typeface="Carlito"/>
              </a:rPr>
              <a:t> </a:t>
            </a:r>
            <a:r>
              <a:rPr lang="en-US" sz="1400" spc="-10" dirty="0">
                <a:solidFill>
                  <a:srgbClr val="002060"/>
                </a:solidFill>
                <a:latin typeface="Gadugi" panose="020B0502040204020203" pitchFamily="34" charset="0"/>
                <a:ea typeface="Gadugi" panose="020B0502040204020203" pitchFamily="34" charset="0"/>
                <a:cs typeface="Carlito"/>
              </a:rPr>
              <a:t>landing.</a:t>
            </a:r>
            <a:endParaRPr lang="en-US" sz="1400" dirty="0">
              <a:solidFill>
                <a:srgbClr val="002060"/>
              </a:solidFill>
              <a:latin typeface="Gadugi" panose="020B0502040204020203" pitchFamily="34" charset="0"/>
              <a:ea typeface="Gadugi" panose="020B0502040204020203" pitchFamily="34" charset="0"/>
              <a:cs typeface="Carlito"/>
            </a:endParaRPr>
          </a:p>
          <a:p>
            <a:pPr marL="298450" marR="5080" indent="-285750">
              <a:lnSpc>
                <a:spcPts val="2330"/>
              </a:lnSpc>
              <a:spcBef>
                <a:spcPts val="135"/>
              </a:spcBef>
              <a:buFont typeface="Arial" panose="020B0604020202020204" pitchFamily="34" charset="0"/>
              <a:buChar char="•"/>
            </a:pPr>
            <a:r>
              <a:rPr lang="en-US" sz="1400" spc="-5" dirty="0">
                <a:solidFill>
                  <a:srgbClr val="002060"/>
                </a:solidFill>
                <a:latin typeface="Gadugi" panose="020B0502040204020203" pitchFamily="34" charset="0"/>
                <a:ea typeface="Gadugi" panose="020B0502040204020203" pitchFamily="34" charset="0"/>
                <a:cs typeface="Carlito"/>
              </a:rPr>
              <a:t>The </a:t>
            </a:r>
            <a:r>
              <a:rPr lang="en-US" sz="1400" spc="-15" dirty="0">
                <a:solidFill>
                  <a:srgbClr val="002060"/>
                </a:solidFill>
                <a:latin typeface="Gadugi" panose="020B0502040204020203" pitchFamily="34" charset="0"/>
                <a:ea typeface="Gadugi" panose="020B0502040204020203" pitchFamily="34" charset="0"/>
                <a:cs typeface="Carlito"/>
              </a:rPr>
              <a:t>models </a:t>
            </a:r>
            <a:r>
              <a:rPr lang="en-US" sz="1400" spc="-20" dirty="0">
                <a:solidFill>
                  <a:srgbClr val="002060"/>
                </a:solidFill>
                <a:latin typeface="Gadugi" panose="020B0502040204020203" pitchFamily="34" charset="0"/>
                <a:ea typeface="Gadugi" panose="020B0502040204020203" pitchFamily="34" charset="0"/>
                <a:cs typeface="Carlito"/>
              </a:rPr>
              <a:t>predicted </a:t>
            </a:r>
            <a:r>
              <a:rPr lang="en-US" sz="1400" spc="-5" dirty="0">
                <a:solidFill>
                  <a:srgbClr val="002060"/>
                </a:solidFill>
                <a:latin typeface="Gadugi" panose="020B0502040204020203" pitchFamily="34" charset="0"/>
                <a:ea typeface="Gadugi" panose="020B0502040204020203" pitchFamily="34" charset="0"/>
                <a:cs typeface="Carlito"/>
              </a:rPr>
              <a:t>3 </a:t>
            </a:r>
            <a:r>
              <a:rPr lang="en-US" sz="1400" spc="-20" dirty="0">
                <a:solidFill>
                  <a:srgbClr val="002060"/>
                </a:solidFill>
                <a:latin typeface="Gadugi" panose="020B0502040204020203" pitchFamily="34" charset="0"/>
                <a:ea typeface="Gadugi" panose="020B0502040204020203" pitchFamily="34" charset="0"/>
                <a:cs typeface="Carlito"/>
              </a:rPr>
              <a:t>successful </a:t>
            </a:r>
            <a:r>
              <a:rPr lang="en-US" sz="1400" spc="-10" dirty="0">
                <a:solidFill>
                  <a:srgbClr val="002060"/>
                </a:solidFill>
                <a:latin typeface="Gadugi" panose="020B0502040204020203" pitchFamily="34" charset="0"/>
                <a:ea typeface="Gadugi" panose="020B0502040204020203" pitchFamily="34" charset="0"/>
                <a:cs typeface="Carlito"/>
              </a:rPr>
              <a:t>landings </a:t>
            </a:r>
            <a:r>
              <a:rPr lang="en-US" sz="1400" spc="-5" dirty="0">
                <a:solidFill>
                  <a:srgbClr val="002060"/>
                </a:solidFill>
                <a:latin typeface="Gadugi" panose="020B0502040204020203" pitchFamily="34" charset="0"/>
                <a:ea typeface="Gadugi" panose="020B0502040204020203" pitchFamily="34" charset="0"/>
                <a:cs typeface="Carlito"/>
              </a:rPr>
              <a:t>when the true label </a:t>
            </a:r>
            <a:r>
              <a:rPr lang="en-US" sz="1400" spc="-20" dirty="0">
                <a:solidFill>
                  <a:srgbClr val="002060"/>
                </a:solidFill>
                <a:latin typeface="Gadugi" panose="020B0502040204020203" pitchFamily="34" charset="0"/>
                <a:ea typeface="Gadugi" panose="020B0502040204020203" pitchFamily="34" charset="0"/>
                <a:cs typeface="Carlito"/>
              </a:rPr>
              <a:t>was unsuccessful </a:t>
            </a:r>
            <a:r>
              <a:rPr lang="en-US" sz="1400" spc="-10" dirty="0">
                <a:solidFill>
                  <a:srgbClr val="002060"/>
                </a:solidFill>
                <a:latin typeface="Gadugi" panose="020B0502040204020203" pitchFamily="34" charset="0"/>
                <a:ea typeface="Gadugi" panose="020B0502040204020203" pitchFamily="34" charset="0"/>
                <a:cs typeface="Carlito"/>
              </a:rPr>
              <a:t>landings </a:t>
            </a:r>
            <a:r>
              <a:rPr lang="en-US" sz="1400" spc="-20" dirty="0">
                <a:solidFill>
                  <a:srgbClr val="002060"/>
                </a:solidFill>
                <a:latin typeface="Gadugi" panose="020B0502040204020203" pitchFamily="34" charset="0"/>
                <a:ea typeface="Gadugi" panose="020B0502040204020203" pitchFamily="34" charset="0"/>
                <a:cs typeface="Carlito"/>
              </a:rPr>
              <a:t>(false positives).  </a:t>
            </a:r>
            <a:r>
              <a:rPr lang="en-US" sz="1400" spc="-15" dirty="0">
                <a:solidFill>
                  <a:srgbClr val="002060"/>
                </a:solidFill>
                <a:latin typeface="Gadugi" panose="020B0502040204020203" pitchFamily="34" charset="0"/>
                <a:ea typeface="Gadugi" panose="020B0502040204020203" pitchFamily="34" charset="0"/>
                <a:cs typeface="Carlito"/>
              </a:rPr>
              <a:t>Our </a:t>
            </a:r>
            <a:r>
              <a:rPr lang="en-US" sz="1400" spc="-5" dirty="0">
                <a:solidFill>
                  <a:srgbClr val="002060"/>
                </a:solidFill>
                <a:latin typeface="Gadugi" panose="020B0502040204020203" pitchFamily="34" charset="0"/>
                <a:ea typeface="Gadugi" panose="020B0502040204020203" pitchFamily="34" charset="0"/>
                <a:cs typeface="Carlito"/>
              </a:rPr>
              <a:t>models </a:t>
            </a:r>
            <a:r>
              <a:rPr lang="en-US" sz="1400" spc="-20" dirty="0">
                <a:solidFill>
                  <a:srgbClr val="002060"/>
                </a:solidFill>
                <a:latin typeface="Gadugi" panose="020B0502040204020203" pitchFamily="34" charset="0"/>
                <a:ea typeface="Gadugi" panose="020B0502040204020203" pitchFamily="34" charset="0"/>
                <a:cs typeface="Carlito"/>
              </a:rPr>
              <a:t>over predict successful</a:t>
            </a:r>
            <a:r>
              <a:rPr lang="en-US" sz="1400" spc="130" dirty="0">
                <a:solidFill>
                  <a:srgbClr val="002060"/>
                </a:solidFill>
                <a:latin typeface="Gadugi" panose="020B0502040204020203" pitchFamily="34" charset="0"/>
                <a:ea typeface="Gadugi" panose="020B0502040204020203" pitchFamily="34" charset="0"/>
                <a:cs typeface="Carlito"/>
              </a:rPr>
              <a:t> </a:t>
            </a:r>
            <a:r>
              <a:rPr lang="en-US" sz="1400" spc="-10" dirty="0">
                <a:solidFill>
                  <a:srgbClr val="002060"/>
                </a:solidFill>
                <a:latin typeface="Gadugi" panose="020B0502040204020203" pitchFamily="34" charset="0"/>
                <a:ea typeface="Gadugi" panose="020B0502040204020203" pitchFamily="34" charset="0"/>
                <a:cs typeface="Carlito"/>
              </a:rPr>
              <a:t>landings.</a:t>
            </a:r>
            <a:endParaRPr lang="en-US" sz="1400" dirty="0">
              <a:solidFill>
                <a:srgbClr val="002060"/>
              </a:solidFill>
              <a:latin typeface="Gadugi" panose="020B0502040204020203" pitchFamily="34" charset="0"/>
              <a:ea typeface="Gadugi" panose="020B0502040204020203" pitchFamily="34" charset="0"/>
              <a:cs typeface="Carlito"/>
            </a:endParaRPr>
          </a:p>
          <a:p>
            <a:pPr marL="285750" indent="-285750">
              <a:buFont typeface="Arial" panose="020B0604020202020204" pitchFamily="34" charset="0"/>
              <a:buChar char="•"/>
            </a:pPr>
            <a:endParaRPr lang="en-IN" sz="1400" dirty="0">
              <a:solidFill>
                <a:srgbClr val="002060"/>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131189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0B8459-7BEE-8BC7-FD56-F2D99906252F}"/>
              </a:ext>
            </a:extLst>
          </p:cNvPr>
          <p:cNvPicPr>
            <a:picLocks noChangeAspect="1"/>
          </p:cNvPicPr>
          <p:nvPr/>
        </p:nvPicPr>
        <p:blipFill>
          <a:blip r:embed="rId2"/>
          <a:srcRect r="39946"/>
          <a:stretch/>
        </p:blipFill>
        <p:spPr>
          <a:xfrm>
            <a:off x="0" y="382559"/>
            <a:ext cx="12192000" cy="1089626"/>
          </a:xfrm>
          <a:prstGeom prst="rect">
            <a:avLst/>
          </a:prstGeom>
        </p:spPr>
      </p:pic>
      <p:sp>
        <p:nvSpPr>
          <p:cNvPr id="2" name="Title 1">
            <a:extLst>
              <a:ext uri="{FF2B5EF4-FFF2-40B4-BE49-F238E27FC236}">
                <a16:creationId xmlns:a16="http://schemas.microsoft.com/office/drawing/2014/main" id="{7216BBCC-C7EC-17D6-42EF-397BAEDA25B3}"/>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CONCLUSION</a:t>
            </a:r>
          </a:p>
        </p:txBody>
      </p:sp>
      <p:sp>
        <p:nvSpPr>
          <p:cNvPr id="3" name="Content Placeholder 2">
            <a:extLst>
              <a:ext uri="{FF2B5EF4-FFF2-40B4-BE49-F238E27FC236}">
                <a16:creationId xmlns:a16="http://schemas.microsoft.com/office/drawing/2014/main" id="{E84426EB-B8A7-0EF8-89B1-D6601921B5D5}"/>
              </a:ext>
            </a:extLst>
          </p:cNvPr>
          <p:cNvSpPr>
            <a:spLocks noGrp="1"/>
          </p:cNvSpPr>
          <p:nvPr>
            <p:ph idx="1"/>
          </p:nvPr>
        </p:nvSpPr>
        <p:spPr/>
        <p:txBody>
          <a:bodyPr>
            <a:normAutofit/>
          </a:bodyPr>
          <a:lstStyle/>
          <a:p>
            <a:pPr>
              <a:buFont typeface="Wingdings" panose="05000000000000000000" pitchFamily="2" charset="2"/>
              <a:buChar char="ü"/>
            </a:pPr>
            <a:r>
              <a:rPr lang="en-US" sz="1400" dirty="0">
                <a:solidFill>
                  <a:srgbClr val="002060"/>
                </a:solidFill>
                <a:latin typeface="Gadugi" panose="020B0502040204020203" pitchFamily="34" charset="0"/>
                <a:ea typeface="Gadugi" panose="020B0502040204020203" pitchFamily="34" charset="0"/>
              </a:rPr>
              <a:t>Our task was to develop a machine learning model for </a:t>
            </a:r>
            <a:r>
              <a:rPr lang="en-US" sz="1400" dirty="0" err="1">
                <a:solidFill>
                  <a:srgbClr val="002060"/>
                </a:solidFill>
                <a:latin typeface="Gadugi" panose="020B0502040204020203" pitchFamily="34" charset="0"/>
                <a:ea typeface="Gadugi" panose="020B0502040204020203" pitchFamily="34" charset="0"/>
              </a:rPr>
              <a:t>SpaceY</a:t>
            </a:r>
            <a:r>
              <a:rPr lang="en-US" sz="1400" dirty="0">
                <a:solidFill>
                  <a:srgbClr val="002060"/>
                </a:solidFill>
                <a:latin typeface="Gadugi" panose="020B0502040204020203" pitchFamily="34" charset="0"/>
                <a:ea typeface="Gadugi" panose="020B0502040204020203" pitchFamily="34" charset="0"/>
              </a:rPr>
              <a:t>, aiming to compete with SpaceX. </a:t>
            </a:r>
          </a:p>
          <a:p>
            <a:pPr>
              <a:buFont typeface="Wingdings" panose="05000000000000000000" pitchFamily="2" charset="2"/>
              <a:buChar char="ü"/>
            </a:pPr>
            <a:r>
              <a:rPr lang="en-US" sz="1400" dirty="0">
                <a:solidFill>
                  <a:srgbClr val="002060"/>
                </a:solidFill>
                <a:latin typeface="Gadugi" panose="020B0502040204020203" pitchFamily="34" charset="0"/>
                <a:ea typeface="Gadugi" panose="020B0502040204020203" pitchFamily="34" charset="0"/>
              </a:rPr>
              <a:t>The objective of the model is to predict the likelihood of a successful Stage 1 landing, potentially saving around $100 million USD. </a:t>
            </a:r>
          </a:p>
          <a:p>
            <a:pPr>
              <a:buFont typeface="Wingdings" panose="05000000000000000000" pitchFamily="2" charset="2"/>
              <a:buChar char="ü"/>
            </a:pPr>
            <a:r>
              <a:rPr lang="en-US" sz="1400" dirty="0">
                <a:solidFill>
                  <a:srgbClr val="002060"/>
                </a:solidFill>
                <a:latin typeface="Gadugi" panose="020B0502040204020203" pitchFamily="34" charset="0"/>
                <a:ea typeface="Gadugi" panose="020B0502040204020203" pitchFamily="34" charset="0"/>
              </a:rPr>
              <a:t>We utilized data from a public SpaceX API and scraped information from the SpaceX Wikipedia page.</a:t>
            </a:r>
          </a:p>
          <a:p>
            <a:pPr>
              <a:buFont typeface="Wingdings" panose="05000000000000000000" pitchFamily="2" charset="2"/>
              <a:buChar char="ü"/>
            </a:pPr>
            <a:r>
              <a:rPr lang="en-US" sz="1400" dirty="0">
                <a:solidFill>
                  <a:srgbClr val="002060"/>
                </a:solidFill>
                <a:latin typeface="Gadugi" panose="020B0502040204020203" pitchFamily="34" charset="0"/>
                <a:ea typeface="Gadugi" panose="020B0502040204020203" pitchFamily="34" charset="0"/>
              </a:rPr>
              <a:t>After processing the data, we created labels and stored the information in a DB2 SQL database. </a:t>
            </a:r>
          </a:p>
          <a:p>
            <a:pPr>
              <a:buFont typeface="Wingdings" panose="05000000000000000000" pitchFamily="2" charset="2"/>
              <a:buChar char="ü"/>
            </a:pPr>
            <a:r>
              <a:rPr lang="en-US" sz="1400" dirty="0">
                <a:solidFill>
                  <a:srgbClr val="002060"/>
                </a:solidFill>
                <a:latin typeface="Gadugi" panose="020B0502040204020203" pitchFamily="34" charset="0"/>
                <a:ea typeface="Gadugi" panose="020B0502040204020203" pitchFamily="34" charset="0"/>
              </a:rPr>
              <a:t>We then developed a machine learning model, which achieved an accuracy of 83%. </a:t>
            </a:r>
          </a:p>
          <a:p>
            <a:pPr>
              <a:buFont typeface="Wingdings" panose="05000000000000000000" pitchFamily="2" charset="2"/>
              <a:buChar char="ü"/>
            </a:pPr>
            <a:r>
              <a:rPr lang="en-US" sz="1400" dirty="0">
                <a:solidFill>
                  <a:srgbClr val="002060"/>
                </a:solidFill>
                <a:latin typeface="Gadugi" panose="020B0502040204020203" pitchFamily="34" charset="0"/>
                <a:ea typeface="Gadugi" panose="020B0502040204020203" pitchFamily="34" charset="0"/>
              </a:rPr>
              <a:t>This allows the company to decide whether to proceed with the launch, potentially reducing risks and costs.</a:t>
            </a:r>
          </a:p>
          <a:p>
            <a:pPr>
              <a:buFont typeface="Wingdings" panose="05000000000000000000" pitchFamily="2" charset="2"/>
              <a:buChar char="ü"/>
            </a:pPr>
            <a:r>
              <a:rPr lang="en-US" sz="1400" dirty="0">
                <a:solidFill>
                  <a:srgbClr val="002060"/>
                </a:solidFill>
                <a:latin typeface="Gadugi" panose="020B0502040204020203" pitchFamily="34" charset="0"/>
                <a:ea typeface="Gadugi" panose="020B0502040204020203" pitchFamily="34" charset="0"/>
              </a:rPr>
              <a:t>To further enhance the model’s performance, additional data collection would be beneficial to fine-tune the model and improve its accuracy.</a:t>
            </a:r>
            <a:endParaRPr lang="en-IN" sz="1400" dirty="0">
              <a:solidFill>
                <a:srgbClr val="002060"/>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4181975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45CCB7-609A-ABBB-7641-EB63BF5111B8}"/>
              </a:ext>
            </a:extLst>
          </p:cNvPr>
          <p:cNvPicPr>
            <a:picLocks noChangeAspect="1"/>
          </p:cNvPicPr>
          <p:nvPr/>
        </p:nvPicPr>
        <p:blipFill>
          <a:blip r:embed="rId2"/>
          <a:srcRect r="39946"/>
          <a:stretch/>
        </p:blipFill>
        <p:spPr>
          <a:xfrm>
            <a:off x="0" y="382559"/>
            <a:ext cx="12192000" cy="1089626"/>
          </a:xfrm>
          <a:prstGeom prst="rect">
            <a:avLst/>
          </a:prstGeom>
        </p:spPr>
      </p:pic>
      <p:sp>
        <p:nvSpPr>
          <p:cNvPr id="2" name="Title 1">
            <a:extLst>
              <a:ext uri="{FF2B5EF4-FFF2-40B4-BE49-F238E27FC236}">
                <a16:creationId xmlns:a16="http://schemas.microsoft.com/office/drawing/2014/main" id="{FE8A2114-60F1-ADF3-E40F-1AEED16D6AA5}"/>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APPENDIX</a:t>
            </a:r>
          </a:p>
        </p:txBody>
      </p:sp>
      <p:sp>
        <p:nvSpPr>
          <p:cNvPr id="3" name="Content Placeholder 2">
            <a:extLst>
              <a:ext uri="{FF2B5EF4-FFF2-40B4-BE49-F238E27FC236}">
                <a16:creationId xmlns:a16="http://schemas.microsoft.com/office/drawing/2014/main" id="{C1857149-C37D-286A-665F-3BBCA2C64360}"/>
              </a:ext>
            </a:extLst>
          </p:cNvPr>
          <p:cNvSpPr>
            <a:spLocks noGrp="1"/>
          </p:cNvSpPr>
          <p:nvPr>
            <p:ph idx="1"/>
          </p:nvPr>
        </p:nvSpPr>
        <p:spPr/>
        <p:txBody>
          <a:bodyPr>
            <a:normAutofit/>
          </a:bodyPr>
          <a:lstStyle/>
          <a:p>
            <a:pPr marL="0" indent="0">
              <a:buNone/>
            </a:pPr>
            <a:r>
              <a:rPr lang="en-IN" sz="1400" dirty="0">
                <a:solidFill>
                  <a:srgbClr val="002060"/>
                </a:solidFill>
                <a:latin typeface="Gadugi" panose="020B0502040204020203" pitchFamily="34" charset="0"/>
                <a:ea typeface="Gadugi" panose="020B0502040204020203" pitchFamily="34" charset="0"/>
              </a:rPr>
              <a:t>GitHub repository URL: </a:t>
            </a:r>
            <a:r>
              <a:rPr lang="en-IN" sz="1400" u="sng" dirty="0">
                <a:solidFill>
                  <a:srgbClr val="002060"/>
                </a:solidFill>
                <a:latin typeface="Gadugi" panose="020B0502040204020203" pitchFamily="34" charset="0"/>
                <a:ea typeface="Gadugi" panose="020B0502040204020203" pitchFamily="34" charset="0"/>
                <a:hlinkClick r:id="rId3"/>
              </a:rPr>
              <a:t>https://github.com/Stephen-507/Python-</a:t>
            </a:r>
            <a:endParaRPr lang="en-IN" sz="1400" u="sng" dirty="0">
              <a:solidFill>
                <a:srgbClr val="002060"/>
              </a:solidFill>
              <a:latin typeface="Gadugi" panose="020B0502040204020203" pitchFamily="34" charset="0"/>
              <a:ea typeface="Gadugi" panose="020B0502040204020203" pitchFamily="34" charset="0"/>
            </a:endParaRPr>
          </a:p>
          <a:p>
            <a:pPr marL="0" indent="0">
              <a:buNone/>
            </a:pPr>
            <a:endParaRPr lang="en-IN" sz="1400" u="sng" dirty="0">
              <a:solidFill>
                <a:srgbClr val="002060"/>
              </a:solidFill>
              <a:latin typeface="Gadugi" panose="020B0502040204020203" pitchFamily="34" charset="0"/>
              <a:ea typeface="Gadugi" panose="020B0502040204020203" pitchFamily="34" charset="0"/>
            </a:endParaRPr>
          </a:p>
          <a:p>
            <a:pPr marL="0" indent="0">
              <a:buNone/>
            </a:pPr>
            <a:r>
              <a:rPr lang="en-IN" sz="1400" dirty="0">
                <a:solidFill>
                  <a:srgbClr val="002060"/>
                </a:solidFill>
                <a:latin typeface="Gadugi" panose="020B0502040204020203" pitchFamily="34" charset="0"/>
                <a:ea typeface="Gadugi" panose="020B0502040204020203" pitchFamily="34" charset="0"/>
              </a:rPr>
              <a:t>Special Thanks To:</a:t>
            </a:r>
          </a:p>
          <a:p>
            <a:pPr marL="0" indent="0">
              <a:buNone/>
            </a:pPr>
            <a:endParaRPr lang="en-IN" sz="1400" dirty="0">
              <a:solidFill>
                <a:srgbClr val="002060"/>
              </a:solidFill>
              <a:latin typeface="Gadugi" panose="020B0502040204020203" pitchFamily="34" charset="0"/>
              <a:ea typeface="Gadugi" panose="020B0502040204020203" pitchFamily="34" charset="0"/>
            </a:endParaRPr>
          </a:p>
          <a:p>
            <a:pPr marL="0" indent="0">
              <a:buNone/>
            </a:pPr>
            <a:r>
              <a:rPr lang="en-IN" sz="1400" dirty="0">
                <a:solidFill>
                  <a:srgbClr val="002060"/>
                </a:solidFill>
                <a:latin typeface="Gadugi" panose="020B0502040204020203" pitchFamily="34" charset="0"/>
                <a:ea typeface="Gadugi" panose="020B0502040204020203" pitchFamily="34" charset="0"/>
              </a:rPr>
              <a:t>	</a:t>
            </a:r>
            <a:r>
              <a:rPr lang="en-IN" sz="1400" dirty="0">
                <a:solidFill>
                  <a:srgbClr val="002060"/>
                </a:solidFill>
                <a:latin typeface="Gadugi" panose="020B0502040204020203" pitchFamily="34" charset="0"/>
                <a:ea typeface="Gadugi" panose="020B0502040204020203" pitchFamily="34" charset="0"/>
                <a:hlinkClick r:id="rId4"/>
              </a:rPr>
              <a:t>Instructors</a:t>
            </a:r>
            <a:endParaRPr lang="en-IN" sz="1400" dirty="0">
              <a:solidFill>
                <a:srgbClr val="002060"/>
              </a:solidFill>
              <a:latin typeface="Gadugi" panose="020B0502040204020203" pitchFamily="34" charset="0"/>
              <a:ea typeface="Gadugi" panose="020B0502040204020203" pitchFamily="34" charset="0"/>
            </a:endParaRPr>
          </a:p>
          <a:p>
            <a:pPr marL="0" indent="0">
              <a:buNone/>
            </a:pPr>
            <a:r>
              <a:rPr lang="en-IN" sz="1400" dirty="0">
                <a:solidFill>
                  <a:srgbClr val="002060"/>
                </a:solidFill>
                <a:latin typeface="Gadugi" panose="020B0502040204020203" pitchFamily="34" charset="0"/>
                <a:ea typeface="Gadugi" panose="020B0502040204020203" pitchFamily="34" charset="0"/>
              </a:rPr>
              <a:t>	</a:t>
            </a:r>
            <a:r>
              <a:rPr lang="en-IN" sz="1400" dirty="0">
                <a:solidFill>
                  <a:srgbClr val="002060"/>
                </a:solidFill>
                <a:latin typeface="Gadugi" panose="020B0502040204020203" pitchFamily="34" charset="0"/>
                <a:ea typeface="Gadugi" panose="020B0502040204020203" pitchFamily="34" charset="0"/>
                <a:hlinkClick r:id="rId5"/>
              </a:rPr>
              <a:t>Coursera</a:t>
            </a:r>
            <a:endParaRPr lang="en-IN" sz="1400" dirty="0">
              <a:solidFill>
                <a:srgbClr val="002060"/>
              </a:solidFill>
              <a:latin typeface="Gadugi" panose="020B0502040204020203" pitchFamily="34" charset="0"/>
              <a:ea typeface="Gadugi" panose="020B0502040204020203" pitchFamily="34" charset="0"/>
            </a:endParaRPr>
          </a:p>
          <a:p>
            <a:pPr marL="0" indent="0">
              <a:buNone/>
            </a:pPr>
            <a:r>
              <a:rPr lang="en-IN" sz="1400" dirty="0">
                <a:solidFill>
                  <a:srgbClr val="002060"/>
                </a:solidFill>
                <a:latin typeface="Gadugi" panose="020B0502040204020203" pitchFamily="34" charset="0"/>
                <a:ea typeface="Gadugi" panose="020B0502040204020203" pitchFamily="34" charset="0"/>
              </a:rPr>
              <a:t>	</a:t>
            </a:r>
          </a:p>
        </p:txBody>
      </p:sp>
    </p:spTree>
    <p:extLst>
      <p:ext uri="{BB962C8B-B14F-4D97-AF65-F5344CB8AC3E}">
        <p14:creationId xmlns:p14="http://schemas.microsoft.com/office/powerpoint/2010/main" val="3447656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D7E0B-0CFB-98D6-09A0-07F713F67BAC}"/>
              </a:ext>
            </a:extLst>
          </p:cNvPr>
          <p:cNvSpPr>
            <a:spLocks noGrp="1"/>
          </p:cNvSpPr>
          <p:nvPr>
            <p:ph type="ctrTitle"/>
          </p:nvPr>
        </p:nvSpPr>
        <p:spPr/>
        <p:txBody>
          <a:bodyPr/>
          <a:lstStyle/>
          <a:p>
            <a:r>
              <a:rPr lang="en-US" dirty="0">
                <a:solidFill>
                  <a:srgbClr val="002060"/>
                </a:solidFill>
                <a:latin typeface="Gadugi" panose="020B0502040204020203" pitchFamily="34" charset="0"/>
                <a:ea typeface="Gadugi" panose="020B0502040204020203" pitchFamily="34" charset="0"/>
              </a:rPr>
              <a:t>Thank you</a:t>
            </a:r>
            <a:endParaRPr lang="en-IN" dirty="0">
              <a:solidFill>
                <a:srgbClr val="002060"/>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18812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74714F-F754-8DF1-93DE-4FD4B42A092F}"/>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ECF42C2F-7740-CB40-3832-5BABA3D20CF8}"/>
              </a:ext>
            </a:extLst>
          </p:cNvPr>
          <p:cNvSpPr>
            <a:spLocks noGrp="1"/>
          </p:cNvSpPr>
          <p:nvPr>
            <p:ph type="title"/>
          </p:nvPr>
        </p:nvSpPr>
        <p:spPr/>
        <p:txBody>
          <a:bodyPr/>
          <a:lstStyle/>
          <a:p>
            <a:r>
              <a:rPr lang="en-IN" b="1" dirty="0">
                <a:solidFill>
                  <a:srgbClr val="002060"/>
                </a:solidFill>
                <a:latin typeface="Gadugi" panose="020B0502040204020203" pitchFamily="34" charset="0"/>
                <a:ea typeface="Gadugi" panose="020B0502040204020203" pitchFamily="34" charset="0"/>
              </a:rPr>
              <a:t>Methodology</a:t>
            </a:r>
          </a:p>
        </p:txBody>
      </p:sp>
      <p:sp>
        <p:nvSpPr>
          <p:cNvPr id="3" name="Content Placeholder 2">
            <a:extLst>
              <a:ext uri="{FF2B5EF4-FFF2-40B4-BE49-F238E27FC236}">
                <a16:creationId xmlns:a16="http://schemas.microsoft.com/office/drawing/2014/main" id="{6AE836C1-899F-025A-CB58-B9EA6FA6596D}"/>
              </a:ext>
            </a:extLst>
          </p:cNvPr>
          <p:cNvSpPr>
            <a:spLocks noGrp="1"/>
          </p:cNvSpPr>
          <p:nvPr>
            <p:ph idx="1"/>
          </p:nvPr>
        </p:nvSpPr>
        <p:spPr/>
        <p:txBody>
          <a:bodyPr>
            <a:normAutofit/>
          </a:bodyPr>
          <a:lstStyle/>
          <a:p>
            <a:r>
              <a:rPr lang="en-IN" sz="1600" dirty="0">
                <a:solidFill>
                  <a:srgbClr val="002060"/>
                </a:solidFill>
                <a:latin typeface="Gadugi" panose="020B0502040204020203" pitchFamily="34" charset="0"/>
                <a:ea typeface="Gadugi" panose="020B0502040204020203" pitchFamily="34" charset="0"/>
              </a:rPr>
              <a:t>Data collection methodology:</a:t>
            </a:r>
          </a:p>
          <a:p>
            <a:pPr lvl="1"/>
            <a:r>
              <a:rPr lang="en-IN" sz="1600" dirty="0">
                <a:solidFill>
                  <a:srgbClr val="002060"/>
                </a:solidFill>
                <a:latin typeface="Gadugi" panose="020B0502040204020203" pitchFamily="34" charset="0"/>
                <a:ea typeface="Gadugi" panose="020B0502040204020203" pitchFamily="34" charset="0"/>
              </a:rPr>
              <a:t>Combined data from SpaceX public API and SpaceX Wikipedia page</a:t>
            </a:r>
          </a:p>
          <a:p>
            <a:r>
              <a:rPr lang="en-IN" sz="1600" dirty="0">
                <a:solidFill>
                  <a:srgbClr val="002060"/>
                </a:solidFill>
                <a:latin typeface="Gadugi" panose="020B0502040204020203" pitchFamily="34" charset="0"/>
                <a:ea typeface="Gadugi" panose="020B0502040204020203" pitchFamily="34" charset="0"/>
              </a:rPr>
              <a:t>Perform data wrangling</a:t>
            </a:r>
          </a:p>
          <a:p>
            <a:pPr lvl="1"/>
            <a:r>
              <a:rPr lang="en-IN" sz="1600" dirty="0">
                <a:solidFill>
                  <a:srgbClr val="002060"/>
                </a:solidFill>
                <a:latin typeface="Gadugi" panose="020B0502040204020203" pitchFamily="34" charset="0"/>
                <a:ea typeface="Gadugi" panose="020B0502040204020203" pitchFamily="34" charset="0"/>
              </a:rPr>
              <a:t>Classifying true landings as successful and unsuccessful otherwise</a:t>
            </a:r>
          </a:p>
          <a:p>
            <a:r>
              <a:rPr lang="en-IN" sz="1600" dirty="0">
                <a:solidFill>
                  <a:srgbClr val="002060"/>
                </a:solidFill>
                <a:latin typeface="Gadugi" panose="020B0502040204020203" pitchFamily="34" charset="0"/>
                <a:ea typeface="Gadugi" panose="020B0502040204020203" pitchFamily="34" charset="0"/>
              </a:rPr>
              <a:t>Perform exploratory data analysis (EDA) using visualization and SQL</a:t>
            </a:r>
          </a:p>
          <a:p>
            <a:r>
              <a:rPr lang="en-IN" sz="1600" dirty="0">
                <a:solidFill>
                  <a:srgbClr val="002060"/>
                </a:solidFill>
                <a:latin typeface="Gadugi" panose="020B0502040204020203" pitchFamily="34" charset="0"/>
                <a:ea typeface="Gadugi" panose="020B0502040204020203" pitchFamily="34" charset="0"/>
              </a:rPr>
              <a:t>Perform interactive visual analytics using Folium and </a:t>
            </a:r>
            <a:r>
              <a:rPr lang="en-IN" sz="1600" dirty="0" err="1">
                <a:solidFill>
                  <a:srgbClr val="002060"/>
                </a:solidFill>
                <a:latin typeface="Gadugi" panose="020B0502040204020203" pitchFamily="34" charset="0"/>
                <a:ea typeface="Gadugi" panose="020B0502040204020203" pitchFamily="34" charset="0"/>
              </a:rPr>
              <a:t>Plotly</a:t>
            </a:r>
            <a:r>
              <a:rPr lang="en-IN" sz="1600" dirty="0">
                <a:solidFill>
                  <a:srgbClr val="002060"/>
                </a:solidFill>
                <a:latin typeface="Gadugi" panose="020B0502040204020203" pitchFamily="34" charset="0"/>
                <a:ea typeface="Gadugi" panose="020B0502040204020203" pitchFamily="34" charset="0"/>
              </a:rPr>
              <a:t> Dash</a:t>
            </a:r>
          </a:p>
          <a:p>
            <a:r>
              <a:rPr lang="en-IN" sz="1600" dirty="0">
                <a:solidFill>
                  <a:srgbClr val="002060"/>
                </a:solidFill>
                <a:latin typeface="Gadugi" panose="020B0502040204020203" pitchFamily="34" charset="0"/>
                <a:ea typeface="Gadugi" panose="020B0502040204020203" pitchFamily="34" charset="0"/>
              </a:rPr>
              <a:t>Perform predictive analysis using classification models</a:t>
            </a:r>
          </a:p>
          <a:p>
            <a:pPr lvl="1"/>
            <a:r>
              <a:rPr lang="en-IN" sz="1600" dirty="0">
                <a:solidFill>
                  <a:srgbClr val="002060"/>
                </a:solidFill>
                <a:latin typeface="Gadugi" panose="020B0502040204020203" pitchFamily="34" charset="0"/>
                <a:ea typeface="Gadugi" panose="020B0502040204020203" pitchFamily="34" charset="0"/>
              </a:rPr>
              <a:t>Tuned models using </a:t>
            </a:r>
            <a:r>
              <a:rPr lang="en-IN" sz="1600" dirty="0" err="1">
                <a:solidFill>
                  <a:srgbClr val="002060"/>
                </a:solidFill>
                <a:latin typeface="Gadugi" panose="020B0502040204020203" pitchFamily="34" charset="0"/>
                <a:ea typeface="Gadugi" panose="020B0502040204020203" pitchFamily="34" charset="0"/>
              </a:rPr>
              <a:t>GridSearchCV</a:t>
            </a:r>
            <a:endParaRPr lang="en-IN" sz="1600" dirty="0">
              <a:solidFill>
                <a:srgbClr val="002060"/>
              </a:solidFill>
              <a:latin typeface="Gadugi" panose="020B0502040204020203" pitchFamily="34" charset="0"/>
              <a:ea typeface="Gadugi" panose="020B0502040204020203" pitchFamily="34" charset="0"/>
            </a:endParaRPr>
          </a:p>
          <a:p>
            <a:endParaRPr lang="en-IN" sz="1600" dirty="0">
              <a:solidFill>
                <a:srgbClr val="002060"/>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674139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56E2BCEE-E2CF-764C-B60A-6986375E8DD4}"/>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E1B776DC-CD5E-F0D3-E038-46010289A3EC}"/>
              </a:ext>
            </a:extLst>
          </p:cNvPr>
          <p:cNvSpPr>
            <a:spLocks noGrp="1"/>
          </p:cNvSpPr>
          <p:nvPr>
            <p:ph type="title"/>
          </p:nvPr>
        </p:nvSpPr>
        <p:spPr>
          <a:xfrm>
            <a:off x="838200" y="481903"/>
            <a:ext cx="10515600" cy="1325563"/>
          </a:xfrm>
        </p:spPr>
        <p:txBody>
          <a:bodyPr/>
          <a:lstStyle/>
          <a:p>
            <a:r>
              <a:rPr lang="en-IN" b="1" dirty="0">
                <a:solidFill>
                  <a:srgbClr val="002060"/>
                </a:solidFill>
                <a:latin typeface="Gadugi" panose="020B0502040204020203" pitchFamily="34" charset="0"/>
                <a:ea typeface="Gadugi" panose="020B0502040204020203" pitchFamily="34" charset="0"/>
              </a:rPr>
              <a:t>Data Collection</a:t>
            </a:r>
          </a:p>
        </p:txBody>
      </p:sp>
      <p:sp>
        <p:nvSpPr>
          <p:cNvPr id="3" name="Content Placeholder 2">
            <a:extLst>
              <a:ext uri="{FF2B5EF4-FFF2-40B4-BE49-F238E27FC236}">
                <a16:creationId xmlns:a16="http://schemas.microsoft.com/office/drawing/2014/main" id="{29B94191-5158-646E-A818-BE5B85A8155C}"/>
              </a:ext>
            </a:extLst>
          </p:cNvPr>
          <p:cNvSpPr>
            <a:spLocks noGrp="1"/>
          </p:cNvSpPr>
          <p:nvPr>
            <p:ph idx="1"/>
          </p:nvPr>
        </p:nvSpPr>
        <p:spPr>
          <a:xfrm>
            <a:off x="838200" y="1807466"/>
            <a:ext cx="10515600" cy="4351338"/>
          </a:xfrm>
        </p:spPr>
        <p:txBody>
          <a:bodyPr>
            <a:normAutofit/>
          </a:bodyPr>
          <a:lstStyle/>
          <a:p>
            <a:r>
              <a:rPr lang="en-US" sz="1600" dirty="0">
                <a:solidFill>
                  <a:srgbClr val="002060"/>
                </a:solidFill>
                <a:latin typeface="Gadugi" panose="020B0502040204020203" pitchFamily="34" charset="0"/>
                <a:ea typeface="Gadugi" panose="020B0502040204020203" pitchFamily="34" charset="0"/>
              </a:rPr>
              <a:t>Data collection involves gathering information from various available sources, which can be structured, unstructured, or semi-structured. For this project, data was obtained through the SpaceX API and web scraping of relevant launch data from Wikipedia pages.</a:t>
            </a:r>
            <a:endParaRPr lang="en-IN" sz="1600" dirty="0">
              <a:solidFill>
                <a:srgbClr val="002060"/>
              </a:solidFill>
              <a:latin typeface="Gadugi" panose="020B0502040204020203" pitchFamily="34" charset="0"/>
              <a:ea typeface="Gadugi" panose="020B0502040204020203" pitchFamily="34" charset="0"/>
            </a:endParaRPr>
          </a:p>
          <a:p>
            <a:r>
              <a:rPr lang="en-IN" sz="1600" b="1" dirty="0">
                <a:solidFill>
                  <a:srgbClr val="002060"/>
                </a:solidFill>
                <a:latin typeface="Gadugi" panose="020B0502040204020203" pitchFamily="34" charset="0"/>
                <a:ea typeface="Gadugi" panose="020B0502040204020203" pitchFamily="34" charset="0"/>
              </a:rPr>
              <a:t>Data Columns are obtained by using SpaceX REST API: </a:t>
            </a:r>
            <a:r>
              <a:rPr lang="en-IN" sz="1600" dirty="0">
                <a:solidFill>
                  <a:srgbClr val="002060"/>
                </a:solidFill>
                <a:latin typeface="Gadugi" panose="020B0502040204020203" pitchFamily="34" charset="0"/>
                <a:ea typeface="Gadugi" panose="020B0502040204020203" pitchFamily="34" charset="0"/>
              </a:rPr>
              <a:t>FlightNumber, Date, BoosterVersion, PayloadMass, Orbit, LaunchSite, Outcome, Flights, GridFins, Reused, Legs, LandingPad, Block, ReusedCount, Serial, Longitude, Latitude. </a:t>
            </a:r>
          </a:p>
          <a:p>
            <a:r>
              <a:rPr lang="en-IN" sz="1600" b="1" dirty="0">
                <a:solidFill>
                  <a:srgbClr val="002060"/>
                </a:solidFill>
                <a:latin typeface="Gadugi" panose="020B0502040204020203" pitchFamily="34" charset="0"/>
                <a:ea typeface="Gadugi" panose="020B0502040204020203" pitchFamily="34" charset="0"/>
              </a:rPr>
              <a:t>Data Columns are obtained by using Wikipedia Web Scraping:</a:t>
            </a:r>
            <a:r>
              <a:rPr lang="en-IN" sz="1600" dirty="0">
                <a:solidFill>
                  <a:srgbClr val="002060"/>
                </a:solidFill>
                <a:latin typeface="Gadugi" panose="020B0502040204020203" pitchFamily="34" charset="0"/>
                <a:ea typeface="Gadugi" panose="020B0502040204020203" pitchFamily="34" charset="0"/>
              </a:rPr>
              <a:t> Flight No., Launch site, Payload, PayloadMass, Orbit, Customer, Launch outcome, Version Booster, Booster landing, Date, Time</a:t>
            </a:r>
          </a:p>
        </p:txBody>
      </p:sp>
    </p:spTree>
    <p:extLst>
      <p:ext uri="{BB962C8B-B14F-4D97-AF65-F5344CB8AC3E}">
        <p14:creationId xmlns:p14="http://schemas.microsoft.com/office/powerpoint/2010/main" val="2131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a:extLst>
              <a:ext uri="{FF2B5EF4-FFF2-40B4-BE49-F238E27FC236}">
                <a16:creationId xmlns:a16="http://schemas.microsoft.com/office/drawing/2014/main" id="{50B0571B-0854-F20E-4FA0-EFA1F47762C6}"/>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AECFAB43-2436-8671-142F-DA95C85F9485}"/>
              </a:ext>
            </a:extLst>
          </p:cNvPr>
          <p:cNvSpPr>
            <a:spLocks noGrp="1"/>
          </p:cNvSpPr>
          <p:nvPr>
            <p:ph type="title"/>
          </p:nvPr>
        </p:nvSpPr>
        <p:spPr>
          <a:xfrm>
            <a:off x="594360" y="409938"/>
            <a:ext cx="10515600" cy="1325563"/>
          </a:xfrm>
        </p:spPr>
        <p:txBody>
          <a:bodyPr/>
          <a:lstStyle/>
          <a:p>
            <a:r>
              <a:rPr lang="en-US" b="1" dirty="0">
                <a:solidFill>
                  <a:srgbClr val="002060"/>
                </a:solidFill>
                <a:latin typeface="Gadugi" panose="020B0502040204020203" pitchFamily="34" charset="0"/>
                <a:ea typeface="Gadugi" panose="020B0502040204020203" pitchFamily="34" charset="0"/>
              </a:rPr>
              <a:t>Data Collection</a:t>
            </a:r>
            <a:endParaRPr lang="en-IN" b="1" dirty="0">
              <a:solidFill>
                <a:srgbClr val="002060"/>
              </a:solidFill>
              <a:latin typeface="Gadugi" panose="020B0502040204020203" pitchFamily="34" charset="0"/>
              <a:ea typeface="Gadugi" panose="020B0502040204020203" pitchFamily="34" charset="0"/>
            </a:endParaRPr>
          </a:p>
        </p:txBody>
      </p:sp>
      <p:grpSp>
        <p:nvGrpSpPr>
          <p:cNvPr id="73" name="Group 72">
            <a:extLst>
              <a:ext uri="{FF2B5EF4-FFF2-40B4-BE49-F238E27FC236}">
                <a16:creationId xmlns:a16="http://schemas.microsoft.com/office/drawing/2014/main" id="{A8ADEA83-7A39-FB58-ECB7-78A7C1A76E93}"/>
              </a:ext>
            </a:extLst>
          </p:cNvPr>
          <p:cNvGrpSpPr/>
          <p:nvPr/>
        </p:nvGrpSpPr>
        <p:grpSpPr>
          <a:xfrm>
            <a:off x="1219057" y="1544484"/>
            <a:ext cx="2710687" cy="4756587"/>
            <a:chOff x="1273921" y="1842333"/>
            <a:chExt cx="2710687" cy="4756587"/>
          </a:xfrm>
        </p:grpSpPr>
        <p:sp>
          <p:nvSpPr>
            <p:cNvPr id="51" name="Rectangle 50">
              <a:extLst>
                <a:ext uri="{FF2B5EF4-FFF2-40B4-BE49-F238E27FC236}">
                  <a16:creationId xmlns:a16="http://schemas.microsoft.com/office/drawing/2014/main" id="{21BB04C7-7D6F-EC40-54FE-97DC77F9A857}"/>
                </a:ext>
              </a:extLst>
            </p:cNvPr>
            <p:cNvSpPr/>
            <p:nvPr/>
          </p:nvSpPr>
          <p:spPr>
            <a:xfrm>
              <a:off x="1280887" y="4947060"/>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32740" marR="5080" indent="-320040" algn="ctr">
                <a:lnSpc>
                  <a:spcPts val="1639"/>
                </a:lnSpc>
                <a:spcBef>
                  <a:spcPts val="285"/>
                </a:spcBef>
              </a:pPr>
              <a:r>
                <a:rPr lang="en-US" sz="1200" spc="-5" dirty="0">
                  <a:solidFill>
                    <a:srgbClr val="FFFFFF"/>
                  </a:solidFill>
                  <a:latin typeface="Carlito"/>
                  <a:cs typeface="Carlito"/>
                </a:rPr>
                <a:t>Cast </a:t>
              </a:r>
              <a:r>
                <a:rPr lang="en-US" sz="1200" dirty="0">
                  <a:solidFill>
                    <a:srgbClr val="FFFFFF"/>
                  </a:solidFill>
                  <a:latin typeface="Carlito"/>
                  <a:cs typeface="Carlito"/>
                </a:rPr>
                <a:t>dictionary</a:t>
              </a:r>
              <a:r>
                <a:rPr lang="en-US" sz="1200" spc="-250" dirty="0">
                  <a:solidFill>
                    <a:srgbClr val="FFFFFF"/>
                  </a:solidFill>
                  <a:latin typeface="Carlito"/>
                  <a:cs typeface="Carlito"/>
                </a:rPr>
                <a:t> </a:t>
              </a:r>
              <a:r>
                <a:rPr lang="en-US" sz="1200" spc="-15" dirty="0">
                  <a:solidFill>
                    <a:srgbClr val="FFFFFF"/>
                  </a:solidFill>
                  <a:latin typeface="Carlito"/>
                  <a:cs typeface="Carlito"/>
                </a:rPr>
                <a:t>to </a:t>
              </a:r>
              <a:r>
                <a:rPr lang="en-US" sz="1200" dirty="0">
                  <a:solidFill>
                    <a:srgbClr val="FFFFFF"/>
                  </a:solidFill>
                  <a:latin typeface="Carlito"/>
                  <a:cs typeface="Carlito"/>
                </a:rPr>
                <a:t>a </a:t>
              </a:r>
              <a:r>
                <a:rPr lang="en-US" sz="1200" spc="-20" dirty="0" err="1">
                  <a:solidFill>
                    <a:srgbClr val="FFFFFF"/>
                  </a:solidFill>
                  <a:latin typeface="Carlito"/>
                  <a:cs typeface="Carlito"/>
                </a:rPr>
                <a:t>DataFrame</a:t>
              </a:r>
              <a:endParaRPr lang="en-US" sz="1200" dirty="0">
                <a:latin typeface="Carlito"/>
                <a:cs typeface="Carlito"/>
              </a:endParaRPr>
            </a:p>
          </p:txBody>
        </p:sp>
        <p:sp>
          <p:nvSpPr>
            <p:cNvPr id="52" name="Rectangle 51">
              <a:extLst>
                <a:ext uri="{FF2B5EF4-FFF2-40B4-BE49-F238E27FC236}">
                  <a16:creationId xmlns:a16="http://schemas.microsoft.com/office/drawing/2014/main" id="{6080A725-80B6-7A8F-B601-F8F63F63FAD7}"/>
                </a:ext>
              </a:extLst>
            </p:cNvPr>
            <p:cNvSpPr/>
            <p:nvPr/>
          </p:nvSpPr>
          <p:spPr>
            <a:xfrm>
              <a:off x="1280887" y="2404872"/>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79425" marR="5080" indent="-466725" algn="ctr">
                <a:lnSpc>
                  <a:spcPts val="1639"/>
                </a:lnSpc>
                <a:spcBef>
                  <a:spcPts val="285"/>
                </a:spcBef>
              </a:pPr>
              <a:r>
                <a:rPr lang="en-IN" sz="1200" spc="-5" dirty="0">
                  <a:solidFill>
                    <a:srgbClr val="FFFFFF"/>
                  </a:solidFill>
                  <a:latin typeface="Carlito"/>
                  <a:cs typeface="Carlito"/>
                </a:rPr>
                <a:t>Request </a:t>
              </a:r>
              <a:r>
                <a:rPr lang="en-IN" sz="1200" spc="-10" dirty="0">
                  <a:solidFill>
                    <a:srgbClr val="FFFFFF"/>
                  </a:solidFill>
                  <a:latin typeface="Carlito"/>
                  <a:cs typeface="Carlito"/>
                </a:rPr>
                <a:t>(Space</a:t>
              </a:r>
              <a:r>
                <a:rPr lang="en-IN" sz="1200" spc="-240" dirty="0">
                  <a:solidFill>
                    <a:srgbClr val="FFFFFF"/>
                  </a:solidFill>
                  <a:latin typeface="Carlito"/>
                  <a:cs typeface="Carlito"/>
                </a:rPr>
                <a:t> </a:t>
              </a:r>
              <a:r>
                <a:rPr lang="en-IN" sz="1200" dirty="0">
                  <a:solidFill>
                    <a:srgbClr val="FFFFFF"/>
                  </a:solidFill>
                  <a:latin typeface="Carlito"/>
                  <a:cs typeface="Carlito"/>
                </a:rPr>
                <a:t>X APIs)</a:t>
              </a:r>
              <a:endParaRPr lang="en-IN" sz="1200" dirty="0">
                <a:latin typeface="Carlito"/>
                <a:cs typeface="Carlito"/>
              </a:endParaRPr>
            </a:p>
          </p:txBody>
        </p:sp>
        <p:sp>
          <p:nvSpPr>
            <p:cNvPr id="53" name="Rectangle 52">
              <a:extLst>
                <a:ext uri="{FF2B5EF4-FFF2-40B4-BE49-F238E27FC236}">
                  <a16:creationId xmlns:a16="http://schemas.microsoft.com/office/drawing/2014/main" id="{4FA80806-3E1C-2C11-0367-B9CF7F360579}"/>
                </a:ext>
              </a:extLst>
            </p:cNvPr>
            <p:cNvSpPr/>
            <p:nvPr/>
          </p:nvSpPr>
          <p:spPr>
            <a:xfrm>
              <a:off x="1280887" y="5582607"/>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5945" marR="5080" indent="-563880" algn="ctr">
                <a:lnSpc>
                  <a:spcPts val="1639"/>
                </a:lnSpc>
                <a:spcBef>
                  <a:spcPts val="285"/>
                </a:spcBef>
              </a:pPr>
              <a:r>
                <a:rPr lang="en-IN" sz="1200" dirty="0">
                  <a:solidFill>
                    <a:srgbClr val="FFFFFF"/>
                  </a:solidFill>
                  <a:latin typeface="Carlito"/>
                  <a:cs typeface="Carlito"/>
                </a:rPr>
                <a:t>Dictionary</a:t>
              </a:r>
              <a:r>
                <a:rPr lang="en-IN" sz="1200" spc="-95" dirty="0">
                  <a:solidFill>
                    <a:srgbClr val="FFFFFF"/>
                  </a:solidFill>
                  <a:latin typeface="Carlito"/>
                  <a:cs typeface="Carlito"/>
                </a:rPr>
                <a:t> </a:t>
              </a:r>
              <a:r>
                <a:rPr lang="en-IN" sz="1200" spc="-25" dirty="0">
                  <a:solidFill>
                    <a:srgbClr val="FFFFFF"/>
                  </a:solidFill>
                  <a:latin typeface="Carlito"/>
                  <a:cs typeface="Carlito"/>
                </a:rPr>
                <a:t>relevant </a:t>
              </a:r>
              <a:r>
                <a:rPr lang="en-IN" sz="1200" spc="-20" dirty="0">
                  <a:solidFill>
                    <a:srgbClr val="FFFFFF"/>
                  </a:solidFill>
                  <a:latin typeface="Carlito"/>
                  <a:cs typeface="Carlito"/>
                </a:rPr>
                <a:t>data</a:t>
              </a:r>
              <a:endParaRPr lang="en-IN" sz="1200" dirty="0">
                <a:latin typeface="Carlito"/>
                <a:cs typeface="Carlito"/>
              </a:endParaRPr>
            </a:p>
          </p:txBody>
        </p:sp>
        <p:sp>
          <p:nvSpPr>
            <p:cNvPr id="54" name="Rectangle 53">
              <a:extLst>
                <a:ext uri="{FF2B5EF4-FFF2-40B4-BE49-F238E27FC236}">
                  <a16:creationId xmlns:a16="http://schemas.microsoft.com/office/drawing/2014/main" id="{32490580-F8FD-D351-2177-425721AC3618}"/>
                </a:ext>
              </a:extLst>
            </p:cNvPr>
            <p:cNvSpPr/>
            <p:nvPr/>
          </p:nvSpPr>
          <p:spPr>
            <a:xfrm>
              <a:off x="1280887" y="6218157"/>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indent="-1270" algn="ctr">
                <a:lnSpc>
                  <a:spcPct val="91000"/>
                </a:lnSpc>
                <a:spcBef>
                  <a:spcPts val="260"/>
                </a:spcBef>
              </a:pPr>
              <a:r>
                <a:rPr lang="en-US" sz="1200" spc="-20" dirty="0" err="1">
                  <a:solidFill>
                    <a:srgbClr val="FFFFFF"/>
                  </a:solidFill>
                  <a:latin typeface="Carlito"/>
                  <a:cs typeface="Carlito"/>
                </a:rPr>
                <a:t>Imputate</a:t>
              </a:r>
              <a:r>
                <a:rPr lang="en-US" sz="1200" spc="-20" dirty="0">
                  <a:solidFill>
                    <a:srgbClr val="FFFFFF"/>
                  </a:solidFill>
                  <a:latin typeface="Carlito"/>
                  <a:cs typeface="Carlito"/>
                </a:rPr>
                <a:t> </a:t>
              </a:r>
              <a:r>
                <a:rPr lang="en-US" sz="1200" spc="-5" dirty="0">
                  <a:solidFill>
                    <a:srgbClr val="FFFFFF"/>
                  </a:solidFill>
                  <a:latin typeface="Carlito"/>
                  <a:cs typeface="Carlito"/>
                </a:rPr>
                <a:t>missing </a:t>
              </a:r>
              <a:r>
                <a:rPr lang="en-US" sz="1200" spc="-20" dirty="0" err="1">
                  <a:solidFill>
                    <a:srgbClr val="FFFFFF"/>
                  </a:solidFill>
                  <a:latin typeface="Carlito"/>
                  <a:cs typeface="Carlito"/>
                </a:rPr>
                <a:t>PayloadMass</a:t>
              </a:r>
              <a:r>
                <a:rPr lang="en-US" sz="1200" spc="-160" dirty="0">
                  <a:solidFill>
                    <a:srgbClr val="FFFFFF"/>
                  </a:solidFill>
                  <a:latin typeface="Carlito"/>
                  <a:cs typeface="Carlito"/>
                </a:rPr>
                <a:t> </a:t>
              </a:r>
              <a:r>
                <a:rPr lang="en-US" sz="1200" spc="-5" dirty="0">
                  <a:solidFill>
                    <a:srgbClr val="FFFFFF"/>
                  </a:solidFill>
                  <a:latin typeface="Carlito"/>
                  <a:cs typeface="Carlito"/>
                </a:rPr>
                <a:t>values with</a:t>
              </a:r>
              <a:r>
                <a:rPr lang="en-US" sz="1200" spc="-35" dirty="0">
                  <a:solidFill>
                    <a:srgbClr val="FFFFFF"/>
                  </a:solidFill>
                  <a:latin typeface="Carlito"/>
                  <a:cs typeface="Carlito"/>
                </a:rPr>
                <a:t> </a:t>
              </a:r>
              <a:r>
                <a:rPr lang="en-US" sz="1200" dirty="0">
                  <a:solidFill>
                    <a:srgbClr val="FFFFFF"/>
                  </a:solidFill>
                  <a:latin typeface="Carlito"/>
                  <a:cs typeface="Carlito"/>
                </a:rPr>
                <a:t>mean</a:t>
              </a:r>
              <a:endParaRPr lang="en-US" sz="1200" dirty="0">
                <a:latin typeface="Carlito"/>
                <a:cs typeface="Carlito"/>
              </a:endParaRPr>
            </a:p>
          </p:txBody>
        </p:sp>
        <p:sp>
          <p:nvSpPr>
            <p:cNvPr id="55" name="Rectangle 54">
              <a:extLst>
                <a:ext uri="{FF2B5EF4-FFF2-40B4-BE49-F238E27FC236}">
                  <a16:creationId xmlns:a16="http://schemas.microsoft.com/office/drawing/2014/main" id="{10B46920-F790-7488-0AC6-32C2E627626A}"/>
                </a:ext>
              </a:extLst>
            </p:cNvPr>
            <p:cNvSpPr/>
            <p:nvPr/>
          </p:nvSpPr>
          <p:spPr>
            <a:xfrm>
              <a:off x="1280887" y="4311513"/>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gn="ctr">
                <a:lnSpc>
                  <a:spcPts val="1650"/>
                </a:lnSpc>
                <a:spcBef>
                  <a:spcPts val="280"/>
                </a:spcBef>
              </a:pPr>
              <a:r>
                <a:rPr lang="en-US" sz="1200" spc="-5" dirty="0">
                  <a:solidFill>
                    <a:srgbClr val="FFFFFF"/>
                  </a:solidFill>
                  <a:latin typeface="Carlito"/>
                  <a:cs typeface="Carlito"/>
                </a:rPr>
                <a:t>Filter </a:t>
              </a:r>
              <a:r>
                <a:rPr lang="en-US" sz="1200" spc="-10" dirty="0">
                  <a:solidFill>
                    <a:srgbClr val="FFFFFF"/>
                  </a:solidFill>
                  <a:latin typeface="Carlito"/>
                  <a:cs typeface="Carlito"/>
                </a:rPr>
                <a:t>data to</a:t>
              </a:r>
              <a:r>
                <a:rPr lang="en-US" sz="1200" spc="-204" dirty="0">
                  <a:solidFill>
                    <a:srgbClr val="FFFFFF"/>
                  </a:solidFill>
                  <a:latin typeface="Carlito"/>
                  <a:cs typeface="Carlito"/>
                </a:rPr>
                <a:t> </a:t>
              </a:r>
              <a:r>
                <a:rPr lang="en-US" sz="1200" spc="-5" dirty="0">
                  <a:solidFill>
                    <a:srgbClr val="FFFFFF"/>
                  </a:solidFill>
                  <a:latin typeface="Carlito"/>
                  <a:cs typeface="Carlito"/>
                </a:rPr>
                <a:t>only </a:t>
              </a:r>
              <a:r>
                <a:rPr lang="en-US" sz="1200" dirty="0">
                  <a:solidFill>
                    <a:srgbClr val="FFFFFF"/>
                  </a:solidFill>
                  <a:latin typeface="Carlito"/>
                  <a:cs typeface="Carlito"/>
                </a:rPr>
                <a:t>include </a:t>
              </a:r>
              <a:r>
                <a:rPr lang="en-US" sz="1200" spc="-20" dirty="0">
                  <a:solidFill>
                    <a:srgbClr val="FFFFFF"/>
                  </a:solidFill>
                  <a:latin typeface="Carlito"/>
                  <a:cs typeface="Carlito"/>
                </a:rPr>
                <a:t>Falcon </a:t>
              </a:r>
              <a:r>
                <a:rPr lang="en-US" sz="1200" dirty="0">
                  <a:solidFill>
                    <a:srgbClr val="FFFFFF"/>
                  </a:solidFill>
                  <a:latin typeface="Carlito"/>
                  <a:cs typeface="Carlito"/>
                </a:rPr>
                <a:t>9 launches</a:t>
              </a:r>
              <a:endParaRPr lang="en-US" sz="1200" dirty="0">
                <a:latin typeface="Carlito"/>
                <a:cs typeface="Carlito"/>
              </a:endParaRPr>
            </a:p>
          </p:txBody>
        </p:sp>
        <p:sp>
          <p:nvSpPr>
            <p:cNvPr id="56" name="Rectangle 55">
              <a:extLst>
                <a:ext uri="{FF2B5EF4-FFF2-40B4-BE49-F238E27FC236}">
                  <a16:creationId xmlns:a16="http://schemas.microsoft.com/office/drawing/2014/main" id="{227DE132-4E1E-74DC-1167-FAF651ADB92D}"/>
                </a:ext>
              </a:extLst>
            </p:cNvPr>
            <p:cNvSpPr/>
            <p:nvPr/>
          </p:nvSpPr>
          <p:spPr>
            <a:xfrm>
              <a:off x="1273921" y="3040419"/>
              <a:ext cx="2703720"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latin typeface="Gadugi" panose="020B0502040204020203" pitchFamily="34" charset="0"/>
                  <a:ea typeface="Gadugi" panose="020B0502040204020203" pitchFamily="34" charset="0"/>
                  <a:cs typeface="Carlito"/>
                </a:rPr>
                <a:t>.JSON </a:t>
              </a:r>
              <a:r>
                <a:rPr lang="en-US" sz="1200" spc="-5" dirty="0">
                  <a:solidFill>
                    <a:srgbClr val="FFFFFF"/>
                  </a:solidFill>
                  <a:latin typeface="Gadugi" panose="020B0502040204020203" pitchFamily="34" charset="0"/>
                  <a:ea typeface="Gadugi" panose="020B0502040204020203" pitchFamily="34" charset="0"/>
                  <a:cs typeface="Carlito"/>
                </a:rPr>
                <a:t>file </a:t>
              </a:r>
              <a:r>
                <a:rPr lang="en-US" sz="1200" dirty="0">
                  <a:solidFill>
                    <a:srgbClr val="FFFFFF"/>
                  </a:solidFill>
                  <a:latin typeface="Gadugi" panose="020B0502040204020203" pitchFamily="34" charset="0"/>
                  <a:ea typeface="Gadugi" panose="020B0502040204020203" pitchFamily="34" charset="0"/>
                  <a:cs typeface="Carlito"/>
                </a:rPr>
                <a:t>+ </a:t>
              </a:r>
              <a:r>
                <a:rPr lang="en-US" sz="1200" spc="-10" dirty="0">
                  <a:solidFill>
                    <a:srgbClr val="FFFFFF"/>
                  </a:solidFill>
                  <a:latin typeface="Gadugi" panose="020B0502040204020203" pitchFamily="34" charset="0"/>
                  <a:ea typeface="Gadugi" panose="020B0502040204020203" pitchFamily="34" charset="0"/>
                  <a:cs typeface="Carlito"/>
                </a:rPr>
                <a:t>Lists(Launch</a:t>
              </a:r>
              <a:r>
                <a:rPr lang="en-US" sz="1200" spc="-125" dirty="0">
                  <a:solidFill>
                    <a:srgbClr val="FFFFFF"/>
                  </a:solidFill>
                  <a:latin typeface="Gadugi" panose="020B0502040204020203" pitchFamily="34" charset="0"/>
                  <a:ea typeface="Gadugi" panose="020B0502040204020203" pitchFamily="34" charset="0"/>
                  <a:cs typeface="Carlito"/>
                </a:rPr>
                <a:t> </a:t>
              </a:r>
              <a:r>
                <a:rPr lang="en-US" sz="1200" spc="-10" dirty="0">
                  <a:solidFill>
                    <a:srgbClr val="FFFFFF"/>
                  </a:solidFill>
                  <a:latin typeface="Gadugi" panose="020B0502040204020203" pitchFamily="34" charset="0"/>
                  <a:ea typeface="Gadugi" panose="020B0502040204020203" pitchFamily="34" charset="0"/>
                  <a:cs typeface="Carlito"/>
                </a:rPr>
                <a:t>Site, </a:t>
              </a:r>
              <a:r>
                <a:rPr lang="en-US" sz="1200" spc="-5" dirty="0">
                  <a:solidFill>
                    <a:srgbClr val="FFFFFF"/>
                  </a:solidFill>
                  <a:latin typeface="Gadugi" panose="020B0502040204020203" pitchFamily="34" charset="0"/>
                  <a:ea typeface="Gadugi" panose="020B0502040204020203" pitchFamily="34" charset="0"/>
                  <a:cs typeface="Carlito"/>
                </a:rPr>
                <a:t>Booster </a:t>
              </a:r>
              <a:r>
                <a:rPr lang="en-US" sz="1200" spc="-25" dirty="0">
                  <a:solidFill>
                    <a:srgbClr val="FFFFFF"/>
                  </a:solidFill>
                  <a:latin typeface="Gadugi" panose="020B0502040204020203" pitchFamily="34" charset="0"/>
                  <a:ea typeface="Gadugi" panose="020B0502040204020203" pitchFamily="34" charset="0"/>
                  <a:cs typeface="Carlito"/>
                </a:rPr>
                <a:t>Version, </a:t>
              </a:r>
              <a:r>
                <a:rPr lang="en-US" sz="1200" spc="-20" dirty="0">
                  <a:solidFill>
                    <a:srgbClr val="FFFFFF"/>
                  </a:solidFill>
                  <a:latin typeface="Gadugi" panose="020B0502040204020203" pitchFamily="34" charset="0"/>
                  <a:ea typeface="Gadugi" panose="020B0502040204020203" pitchFamily="34" charset="0"/>
                  <a:cs typeface="Carlito"/>
                </a:rPr>
                <a:t>Payload</a:t>
              </a:r>
              <a:r>
                <a:rPr lang="en-US" sz="1200" spc="-75" dirty="0">
                  <a:solidFill>
                    <a:srgbClr val="FFFFFF"/>
                  </a:solidFill>
                  <a:latin typeface="Gadugi" panose="020B0502040204020203" pitchFamily="34" charset="0"/>
                  <a:ea typeface="Gadugi" panose="020B0502040204020203" pitchFamily="34" charset="0"/>
                  <a:cs typeface="Carlito"/>
                </a:rPr>
                <a:t> </a:t>
              </a:r>
              <a:r>
                <a:rPr lang="en-US" sz="1200" spc="-15" dirty="0">
                  <a:solidFill>
                    <a:srgbClr val="FFFFFF"/>
                  </a:solidFill>
                  <a:latin typeface="Gadugi" panose="020B0502040204020203" pitchFamily="34" charset="0"/>
                  <a:ea typeface="Gadugi" panose="020B0502040204020203" pitchFamily="34" charset="0"/>
                  <a:cs typeface="Carlito"/>
                </a:rPr>
                <a:t>Data)</a:t>
              </a:r>
              <a:endParaRPr lang="en-US" sz="1200" dirty="0">
                <a:latin typeface="Gadugi" panose="020B0502040204020203" pitchFamily="34" charset="0"/>
                <a:ea typeface="Gadugi" panose="020B0502040204020203" pitchFamily="34" charset="0"/>
                <a:cs typeface="Carlito"/>
              </a:endParaRPr>
            </a:p>
          </p:txBody>
        </p:sp>
        <p:sp>
          <p:nvSpPr>
            <p:cNvPr id="57" name="Rectangle 56">
              <a:extLst>
                <a:ext uri="{FF2B5EF4-FFF2-40B4-BE49-F238E27FC236}">
                  <a16:creationId xmlns:a16="http://schemas.microsoft.com/office/drawing/2014/main" id="{FFEBF685-CBF3-C4BC-0B09-306A75EB7511}"/>
                </a:ext>
              </a:extLst>
            </p:cNvPr>
            <p:cNvSpPr/>
            <p:nvPr/>
          </p:nvSpPr>
          <p:spPr>
            <a:xfrm>
              <a:off x="1280887" y="3675966"/>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gn="ctr">
                <a:lnSpc>
                  <a:spcPct val="89800"/>
                </a:lnSpc>
                <a:spcBef>
                  <a:spcPts val="280"/>
                </a:spcBef>
              </a:pPr>
              <a:r>
                <a:rPr lang="en-US" sz="1200" spc="-10" dirty="0" err="1">
                  <a:solidFill>
                    <a:srgbClr val="FFFFFF"/>
                  </a:solidFill>
                  <a:latin typeface="Carlito"/>
                  <a:cs typeface="Carlito"/>
                </a:rPr>
                <a:t>Json_normalize</a:t>
              </a:r>
              <a:r>
                <a:rPr lang="en-US" sz="1200" spc="-170" dirty="0">
                  <a:solidFill>
                    <a:srgbClr val="FFFFFF"/>
                  </a:solidFill>
                  <a:latin typeface="Carlito"/>
                  <a:cs typeface="Carlito"/>
                </a:rPr>
                <a:t> </a:t>
              </a:r>
              <a:r>
                <a:rPr lang="en-US" sz="1200" spc="-25" dirty="0">
                  <a:solidFill>
                    <a:srgbClr val="FFFFFF"/>
                  </a:solidFill>
                  <a:latin typeface="Carlito"/>
                  <a:cs typeface="Carlito"/>
                </a:rPr>
                <a:t>to </a:t>
              </a:r>
              <a:r>
                <a:rPr lang="en-US" sz="1200" spc="-20" dirty="0" err="1">
                  <a:solidFill>
                    <a:srgbClr val="FFFFFF"/>
                  </a:solidFill>
                  <a:latin typeface="Carlito"/>
                  <a:cs typeface="Carlito"/>
                </a:rPr>
                <a:t>DataFrame</a:t>
              </a:r>
              <a:r>
                <a:rPr lang="en-US" sz="1200" spc="-20" dirty="0">
                  <a:solidFill>
                    <a:srgbClr val="FFFFFF"/>
                  </a:solidFill>
                  <a:latin typeface="Carlito"/>
                  <a:cs typeface="Carlito"/>
                </a:rPr>
                <a:t> data from</a:t>
              </a:r>
              <a:r>
                <a:rPr lang="en-US" sz="1200" spc="-45" dirty="0">
                  <a:solidFill>
                    <a:srgbClr val="FFFFFF"/>
                  </a:solidFill>
                  <a:latin typeface="Carlito"/>
                  <a:cs typeface="Carlito"/>
                </a:rPr>
                <a:t> </a:t>
              </a:r>
              <a:r>
                <a:rPr lang="en-US" sz="1200" dirty="0">
                  <a:solidFill>
                    <a:srgbClr val="FFFFFF"/>
                  </a:solidFill>
                  <a:latin typeface="Carlito"/>
                  <a:cs typeface="Carlito"/>
                </a:rPr>
                <a:t>JSON</a:t>
              </a:r>
              <a:endParaRPr lang="en-US" sz="1200" dirty="0">
                <a:latin typeface="Carlito"/>
                <a:cs typeface="Carlito"/>
              </a:endParaRPr>
            </a:p>
          </p:txBody>
        </p:sp>
        <p:sp>
          <p:nvSpPr>
            <p:cNvPr id="59" name="Arrow: Down 58">
              <a:extLst>
                <a:ext uri="{FF2B5EF4-FFF2-40B4-BE49-F238E27FC236}">
                  <a16:creationId xmlns:a16="http://schemas.microsoft.com/office/drawing/2014/main" id="{51E87EA2-D89B-A293-AF85-3AA748BDA084}"/>
                </a:ext>
              </a:extLst>
            </p:cNvPr>
            <p:cNvSpPr/>
            <p:nvPr/>
          </p:nvSpPr>
          <p:spPr>
            <a:xfrm>
              <a:off x="2524550" y="2813344"/>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Down 59">
              <a:extLst>
                <a:ext uri="{FF2B5EF4-FFF2-40B4-BE49-F238E27FC236}">
                  <a16:creationId xmlns:a16="http://schemas.microsoft.com/office/drawing/2014/main" id="{D6EEFF71-B0A1-577D-4507-DFB4E2493576}"/>
                </a:ext>
              </a:extLst>
            </p:cNvPr>
            <p:cNvSpPr/>
            <p:nvPr/>
          </p:nvSpPr>
          <p:spPr>
            <a:xfrm>
              <a:off x="2524550" y="3448890"/>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Arrow: Down 60">
              <a:extLst>
                <a:ext uri="{FF2B5EF4-FFF2-40B4-BE49-F238E27FC236}">
                  <a16:creationId xmlns:a16="http://schemas.microsoft.com/office/drawing/2014/main" id="{DE2A341E-1FE0-4332-0A29-F57CC1EF6FB9}"/>
                </a:ext>
              </a:extLst>
            </p:cNvPr>
            <p:cNvSpPr/>
            <p:nvPr/>
          </p:nvSpPr>
          <p:spPr>
            <a:xfrm>
              <a:off x="2524550" y="4084437"/>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Down 61">
              <a:extLst>
                <a:ext uri="{FF2B5EF4-FFF2-40B4-BE49-F238E27FC236}">
                  <a16:creationId xmlns:a16="http://schemas.microsoft.com/office/drawing/2014/main" id="{A29CF6F4-A493-B741-E9FF-DBA65EE4084F}"/>
                </a:ext>
              </a:extLst>
            </p:cNvPr>
            <p:cNvSpPr/>
            <p:nvPr/>
          </p:nvSpPr>
          <p:spPr>
            <a:xfrm>
              <a:off x="2524550" y="4719984"/>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Arrow: Down 62">
              <a:extLst>
                <a:ext uri="{FF2B5EF4-FFF2-40B4-BE49-F238E27FC236}">
                  <a16:creationId xmlns:a16="http://schemas.microsoft.com/office/drawing/2014/main" id="{B08DC84E-A42B-8363-4A7E-B68F7BABA66B}"/>
                </a:ext>
              </a:extLst>
            </p:cNvPr>
            <p:cNvSpPr/>
            <p:nvPr/>
          </p:nvSpPr>
          <p:spPr>
            <a:xfrm>
              <a:off x="2524550" y="5347621"/>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Arrow: Down 63">
              <a:extLst>
                <a:ext uri="{FF2B5EF4-FFF2-40B4-BE49-F238E27FC236}">
                  <a16:creationId xmlns:a16="http://schemas.microsoft.com/office/drawing/2014/main" id="{0A81D49A-6FAC-459B-142A-6E323A54DAF2}"/>
                </a:ext>
              </a:extLst>
            </p:cNvPr>
            <p:cNvSpPr/>
            <p:nvPr/>
          </p:nvSpPr>
          <p:spPr>
            <a:xfrm>
              <a:off x="2524550" y="5991080"/>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4097698-8810-2587-6BF1-3FADA6CB6AF9}"/>
                </a:ext>
              </a:extLst>
            </p:cNvPr>
            <p:cNvSpPr txBox="1"/>
            <p:nvPr/>
          </p:nvSpPr>
          <p:spPr>
            <a:xfrm>
              <a:off x="1280887" y="1842333"/>
              <a:ext cx="2703721" cy="307777"/>
            </a:xfrm>
            <a:prstGeom prst="rect">
              <a:avLst/>
            </a:prstGeom>
            <a:noFill/>
            <a:ln>
              <a:solidFill>
                <a:srgbClr val="002060"/>
              </a:solidFill>
            </a:ln>
          </p:spPr>
          <p:txBody>
            <a:bodyPr wrap="square" rtlCol="0">
              <a:spAutoFit/>
            </a:bodyPr>
            <a:lstStyle/>
            <a:p>
              <a:pPr algn="ctr"/>
              <a:r>
                <a:rPr lang="en-IN" sz="1400" b="1" u="sng" dirty="0">
                  <a:solidFill>
                    <a:srgbClr val="002060"/>
                  </a:solidFill>
                  <a:latin typeface="Gadugi" panose="020B0502040204020203" pitchFamily="34" charset="0"/>
                  <a:ea typeface="Gadugi" panose="020B0502040204020203" pitchFamily="34" charset="0"/>
                  <a:hlinkClick r:id="rId3"/>
                </a:rPr>
                <a:t>Data Collection – SpaceX API</a:t>
              </a:r>
              <a:endParaRPr lang="en-IN" sz="1400" b="1" u="sng" dirty="0">
                <a:solidFill>
                  <a:srgbClr val="002060"/>
                </a:solidFill>
                <a:latin typeface="Gadugi" panose="020B0502040204020203" pitchFamily="34" charset="0"/>
                <a:ea typeface="Gadugi" panose="020B0502040204020203" pitchFamily="34" charset="0"/>
              </a:endParaRPr>
            </a:p>
          </p:txBody>
        </p:sp>
      </p:grpSp>
      <p:grpSp>
        <p:nvGrpSpPr>
          <p:cNvPr id="76" name="Group 75">
            <a:extLst>
              <a:ext uri="{FF2B5EF4-FFF2-40B4-BE49-F238E27FC236}">
                <a16:creationId xmlns:a16="http://schemas.microsoft.com/office/drawing/2014/main" id="{1D617F8D-28D4-876E-5144-6F03997CB9AE}"/>
              </a:ext>
            </a:extLst>
          </p:cNvPr>
          <p:cNvGrpSpPr/>
          <p:nvPr/>
        </p:nvGrpSpPr>
        <p:grpSpPr>
          <a:xfrm>
            <a:off x="7223617" y="1686885"/>
            <a:ext cx="2710687" cy="4380158"/>
            <a:chOff x="7223617" y="1842333"/>
            <a:chExt cx="2710687" cy="4380158"/>
          </a:xfrm>
        </p:grpSpPr>
        <p:sp>
          <p:nvSpPr>
            <p:cNvPr id="45" name="Rectangle 44">
              <a:extLst>
                <a:ext uri="{FF2B5EF4-FFF2-40B4-BE49-F238E27FC236}">
                  <a16:creationId xmlns:a16="http://schemas.microsoft.com/office/drawing/2014/main" id="{15AB465D-B9A0-9560-E1A9-C55312E892CF}"/>
                </a:ext>
              </a:extLst>
            </p:cNvPr>
            <p:cNvSpPr/>
            <p:nvPr/>
          </p:nvSpPr>
          <p:spPr>
            <a:xfrm>
              <a:off x="7230583" y="5206181"/>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32740" marR="5080" indent="-320040" algn="ctr">
                <a:lnSpc>
                  <a:spcPts val="1639"/>
                </a:lnSpc>
                <a:spcBef>
                  <a:spcPts val="285"/>
                </a:spcBef>
              </a:pPr>
              <a:r>
                <a:rPr lang="en-US" sz="1200" spc="-5" dirty="0">
                  <a:solidFill>
                    <a:srgbClr val="FFFFFF"/>
                  </a:solidFill>
                  <a:latin typeface="Carlito"/>
                  <a:cs typeface="Carlito"/>
                </a:rPr>
                <a:t>Iterate through table cells to extract data to dictionary</a:t>
              </a:r>
            </a:p>
          </p:txBody>
        </p:sp>
        <p:sp>
          <p:nvSpPr>
            <p:cNvPr id="46" name="Rectangle 45">
              <a:extLst>
                <a:ext uri="{FF2B5EF4-FFF2-40B4-BE49-F238E27FC236}">
                  <a16:creationId xmlns:a16="http://schemas.microsoft.com/office/drawing/2014/main" id="{EA0912CF-E8D4-ADF6-D1CF-EE82D0695914}"/>
                </a:ext>
              </a:extLst>
            </p:cNvPr>
            <p:cNvSpPr/>
            <p:nvPr/>
          </p:nvSpPr>
          <p:spPr>
            <a:xfrm>
              <a:off x="7230583" y="2663993"/>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79425" marR="5080" indent="-466725" algn="ctr">
                <a:lnSpc>
                  <a:spcPts val="1639"/>
                </a:lnSpc>
                <a:spcBef>
                  <a:spcPts val="285"/>
                </a:spcBef>
              </a:pPr>
              <a:r>
                <a:rPr lang="en-IN" sz="1200" spc="-5" dirty="0">
                  <a:solidFill>
                    <a:srgbClr val="FFFFFF"/>
                  </a:solidFill>
                  <a:latin typeface="Carlito"/>
                  <a:cs typeface="Carlito"/>
                </a:rPr>
                <a:t>Request Wikipedia html</a:t>
              </a:r>
            </a:p>
          </p:txBody>
        </p:sp>
        <p:sp>
          <p:nvSpPr>
            <p:cNvPr id="47" name="Rectangle 46">
              <a:extLst>
                <a:ext uri="{FF2B5EF4-FFF2-40B4-BE49-F238E27FC236}">
                  <a16:creationId xmlns:a16="http://schemas.microsoft.com/office/drawing/2014/main" id="{FB72FC3C-2351-D974-ABD4-1F1CB0DB7402}"/>
                </a:ext>
              </a:extLst>
            </p:cNvPr>
            <p:cNvSpPr/>
            <p:nvPr/>
          </p:nvSpPr>
          <p:spPr>
            <a:xfrm>
              <a:off x="7230583" y="5841728"/>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5945" marR="5080" indent="-563880" algn="ctr">
                <a:lnSpc>
                  <a:spcPts val="1639"/>
                </a:lnSpc>
                <a:spcBef>
                  <a:spcPts val="285"/>
                </a:spcBef>
              </a:pPr>
              <a:r>
                <a:rPr lang="en-IN" sz="1200" dirty="0">
                  <a:solidFill>
                    <a:srgbClr val="FFFFFF"/>
                  </a:solidFill>
                  <a:latin typeface="Carlito"/>
                  <a:cs typeface="Carlito"/>
                </a:rPr>
                <a:t>Cast dictionary to </a:t>
              </a:r>
              <a:r>
                <a:rPr lang="en-IN" sz="1200" dirty="0" err="1">
                  <a:solidFill>
                    <a:srgbClr val="FFFFFF"/>
                  </a:solidFill>
                  <a:latin typeface="Carlito"/>
                  <a:cs typeface="Carlito"/>
                </a:rPr>
                <a:t>DataFrame</a:t>
              </a:r>
              <a:endParaRPr lang="en-IN" sz="1200" dirty="0">
                <a:solidFill>
                  <a:srgbClr val="FFFFFF"/>
                </a:solidFill>
                <a:latin typeface="Carlito"/>
                <a:cs typeface="Carlito"/>
              </a:endParaRPr>
            </a:p>
          </p:txBody>
        </p:sp>
        <p:sp>
          <p:nvSpPr>
            <p:cNvPr id="49" name="Rectangle 48">
              <a:extLst>
                <a:ext uri="{FF2B5EF4-FFF2-40B4-BE49-F238E27FC236}">
                  <a16:creationId xmlns:a16="http://schemas.microsoft.com/office/drawing/2014/main" id="{310C3D98-C297-D95C-6DD8-AB67F2677493}"/>
                </a:ext>
              </a:extLst>
            </p:cNvPr>
            <p:cNvSpPr/>
            <p:nvPr/>
          </p:nvSpPr>
          <p:spPr>
            <a:xfrm>
              <a:off x="7230583" y="4570634"/>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gn="ctr">
                <a:lnSpc>
                  <a:spcPts val="1650"/>
                </a:lnSpc>
                <a:spcBef>
                  <a:spcPts val="280"/>
                </a:spcBef>
              </a:pPr>
              <a:r>
                <a:rPr lang="en-US" sz="1200" spc="-5" dirty="0">
                  <a:solidFill>
                    <a:srgbClr val="FFFFFF"/>
                  </a:solidFill>
                  <a:latin typeface="Carlito"/>
                  <a:cs typeface="Carlito"/>
                </a:rPr>
                <a:t>Create dictionary</a:t>
              </a:r>
            </a:p>
          </p:txBody>
        </p:sp>
        <p:sp>
          <p:nvSpPr>
            <p:cNvPr id="50" name="Rectangle 49">
              <a:extLst>
                <a:ext uri="{FF2B5EF4-FFF2-40B4-BE49-F238E27FC236}">
                  <a16:creationId xmlns:a16="http://schemas.microsoft.com/office/drawing/2014/main" id="{1D2487B5-3EE3-68A3-F33A-EA0CB59EA6EE}"/>
                </a:ext>
              </a:extLst>
            </p:cNvPr>
            <p:cNvSpPr/>
            <p:nvPr/>
          </p:nvSpPr>
          <p:spPr>
            <a:xfrm>
              <a:off x="7223617" y="3299540"/>
              <a:ext cx="2703720"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latin typeface="Gadugi" panose="020B0502040204020203" pitchFamily="34" charset="0"/>
                  <a:ea typeface="Gadugi" panose="020B0502040204020203" pitchFamily="34" charset="0"/>
                  <a:cs typeface="Carlito"/>
                </a:rPr>
                <a:t>BeautifulSoup html5lib Parser</a:t>
              </a:r>
            </a:p>
          </p:txBody>
        </p:sp>
        <p:sp>
          <p:nvSpPr>
            <p:cNvPr id="58" name="Rectangle 57">
              <a:extLst>
                <a:ext uri="{FF2B5EF4-FFF2-40B4-BE49-F238E27FC236}">
                  <a16:creationId xmlns:a16="http://schemas.microsoft.com/office/drawing/2014/main" id="{1127D45D-91FA-EA40-87E2-5A5B920A85D1}"/>
                </a:ext>
              </a:extLst>
            </p:cNvPr>
            <p:cNvSpPr/>
            <p:nvPr/>
          </p:nvSpPr>
          <p:spPr>
            <a:xfrm>
              <a:off x="7230583" y="3935087"/>
              <a:ext cx="2689789" cy="3807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marR="5080" algn="ctr">
                <a:lnSpc>
                  <a:spcPct val="89800"/>
                </a:lnSpc>
                <a:spcBef>
                  <a:spcPts val="280"/>
                </a:spcBef>
              </a:pPr>
              <a:r>
                <a:rPr lang="en-US" sz="1200" spc="-10" dirty="0">
                  <a:solidFill>
                    <a:srgbClr val="FFFFFF"/>
                  </a:solidFill>
                  <a:latin typeface="Carlito"/>
                  <a:cs typeface="Carlito"/>
                </a:rPr>
                <a:t>Find launch info html table</a:t>
              </a:r>
            </a:p>
          </p:txBody>
        </p:sp>
        <p:sp>
          <p:nvSpPr>
            <p:cNvPr id="66" name="Arrow: Down 65">
              <a:extLst>
                <a:ext uri="{FF2B5EF4-FFF2-40B4-BE49-F238E27FC236}">
                  <a16:creationId xmlns:a16="http://schemas.microsoft.com/office/drawing/2014/main" id="{6771E760-B564-3A85-E379-18206F0E45F7}"/>
                </a:ext>
              </a:extLst>
            </p:cNvPr>
            <p:cNvSpPr/>
            <p:nvPr/>
          </p:nvSpPr>
          <p:spPr>
            <a:xfrm>
              <a:off x="8474246" y="3072465"/>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Arrow: Down 66">
              <a:extLst>
                <a:ext uri="{FF2B5EF4-FFF2-40B4-BE49-F238E27FC236}">
                  <a16:creationId xmlns:a16="http://schemas.microsoft.com/office/drawing/2014/main" id="{A64EA3E5-7947-8E1F-8A3B-9951E4B3CB75}"/>
                </a:ext>
              </a:extLst>
            </p:cNvPr>
            <p:cNvSpPr/>
            <p:nvPr/>
          </p:nvSpPr>
          <p:spPr>
            <a:xfrm>
              <a:off x="8474246" y="3708011"/>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Arrow: Down 67">
              <a:extLst>
                <a:ext uri="{FF2B5EF4-FFF2-40B4-BE49-F238E27FC236}">
                  <a16:creationId xmlns:a16="http://schemas.microsoft.com/office/drawing/2014/main" id="{A990749F-7C00-6CBE-1EE3-0F9910B77B52}"/>
                </a:ext>
              </a:extLst>
            </p:cNvPr>
            <p:cNvSpPr/>
            <p:nvPr/>
          </p:nvSpPr>
          <p:spPr>
            <a:xfrm>
              <a:off x="8474246" y="4343558"/>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Down 68">
              <a:extLst>
                <a:ext uri="{FF2B5EF4-FFF2-40B4-BE49-F238E27FC236}">
                  <a16:creationId xmlns:a16="http://schemas.microsoft.com/office/drawing/2014/main" id="{0B40EC25-3EC2-F30C-479B-43D2FA16347E}"/>
                </a:ext>
              </a:extLst>
            </p:cNvPr>
            <p:cNvSpPr/>
            <p:nvPr/>
          </p:nvSpPr>
          <p:spPr>
            <a:xfrm>
              <a:off x="8474246" y="4979105"/>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Arrow: Down 69">
              <a:extLst>
                <a:ext uri="{FF2B5EF4-FFF2-40B4-BE49-F238E27FC236}">
                  <a16:creationId xmlns:a16="http://schemas.microsoft.com/office/drawing/2014/main" id="{6448C3B5-0D43-7C6F-B11B-C11DFEBA41CC}"/>
                </a:ext>
              </a:extLst>
            </p:cNvPr>
            <p:cNvSpPr/>
            <p:nvPr/>
          </p:nvSpPr>
          <p:spPr>
            <a:xfrm>
              <a:off x="8474246" y="5606742"/>
              <a:ext cx="202460" cy="1993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 71">
              <a:extLst>
                <a:ext uri="{FF2B5EF4-FFF2-40B4-BE49-F238E27FC236}">
                  <a16:creationId xmlns:a16="http://schemas.microsoft.com/office/drawing/2014/main" id="{39B30A95-9244-CD2D-7B7F-EB94B28D6E6D}"/>
                </a:ext>
              </a:extLst>
            </p:cNvPr>
            <p:cNvSpPr txBox="1"/>
            <p:nvPr/>
          </p:nvSpPr>
          <p:spPr>
            <a:xfrm>
              <a:off x="7230583" y="1842333"/>
              <a:ext cx="2703721" cy="523220"/>
            </a:xfrm>
            <a:prstGeom prst="rect">
              <a:avLst/>
            </a:prstGeom>
            <a:noFill/>
            <a:ln>
              <a:solidFill>
                <a:srgbClr val="002060"/>
              </a:solidFill>
            </a:ln>
          </p:spPr>
          <p:txBody>
            <a:bodyPr wrap="square" rtlCol="0">
              <a:spAutoFit/>
            </a:bodyPr>
            <a:lstStyle/>
            <a:p>
              <a:pPr algn="ctr"/>
              <a:r>
                <a:rPr lang="en-IN" sz="1400" b="1" u="sng" dirty="0">
                  <a:solidFill>
                    <a:srgbClr val="002060"/>
                  </a:solidFill>
                  <a:latin typeface="Gadugi" panose="020B0502040204020203" pitchFamily="34" charset="0"/>
                  <a:ea typeface="Gadugi" panose="020B0502040204020203" pitchFamily="34" charset="0"/>
                  <a:hlinkClick r:id="rId4"/>
                </a:rPr>
                <a:t>Data Collection –</a:t>
              </a:r>
            </a:p>
            <a:p>
              <a:pPr algn="ctr"/>
              <a:r>
                <a:rPr lang="en-IN" sz="1400" b="1" u="sng" dirty="0">
                  <a:solidFill>
                    <a:srgbClr val="002060"/>
                  </a:solidFill>
                  <a:latin typeface="Gadugi" panose="020B0502040204020203" pitchFamily="34" charset="0"/>
                  <a:ea typeface="Gadugi" panose="020B0502040204020203" pitchFamily="34" charset="0"/>
                  <a:hlinkClick r:id="rId4"/>
                </a:rPr>
                <a:t>Web Scraping</a:t>
              </a:r>
              <a:endParaRPr lang="en-IN" sz="1400" b="1" u="sng" dirty="0">
                <a:solidFill>
                  <a:srgbClr val="002060"/>
                </a:solidFill>
                <a:latin typeface="Gadugi" panose="020B0502040204020203" pitchFamily="34" charset="0"/>
                <a:ea typeface="Gadugi" panose="020B0502040204020203" pitchFamily="34" charset="0"/>
              </a:endParaRPr>
            </a:p>
          </p:txBody>
        </p:sp>
      </p:grpSp>
      <p:cxnSp>
        <p:nvCxnSpPr>
          <p:cNvPr id="75" name="Straight Connector 74">
            <a:extLst>
              <a:ext uri="{FF2B5EF4-FFF2-40B4-BE49-F238E27FC236}">
                <a16:creationId xmlns:a16="http://schemas.microsoft.com/office/drawing/2014/main" id="{E3600CD2-4889-F7F7-917C-3D99A21EEA76}"/>
              </a:ext>
            </a:extLst>
          </p:cNvPr>
          <p:cNvCxnSpPr/>
          <p:nvPr/>
        </p:nvCxnSpPr>
        <p:spPr>
          <a:xfrm>
            <a:off x="5852160" y="1773936"/>
            <a:ext cx="0" cy="4937760"/>
          </a:xfrm>
          <a:prstGeom prst="line">
            <a:avLst/>
          </a:prstGeom>
          <a:ln w="28575">
            <a:solidFill>
              <a:srgbClr val="002060"/>
            </a:solidFill>
          </a:ln>
        </p:spPr>
        <p:style>
          <a:lnRef idx="3">
            <a:schemeClr val="dk1"/>
          </a:lnRef>
          <a:fillRef idx="0">
            <a:schemeClr val="dk1"/>
          </a:fillRef>
          <a:effectRef idx="2">
            <a:schemeClr val="dk1"/>
          </a:effectRef>
          <a:fontRef idx="minor">
            <a:schemeClr val="tx1"/>
          </a:fontRef>
        </p:style>
      </p:cxnSp>
      <p:sp>
        <p:nvSpPr>
          <p:cNvPr id="78" name="TextBox 77">
            <a:extLst>
              <a:ext uri="{FF2B5EF4-FFF2-40B4-BE49-F238E27FC236}">
                <a16:creationId xmlns:a16="http://schemas.microsoft.com/office/drawing/2014/main" id="{F77C3D5B-9717-0542-7373-BB47F75649EA}"/>
              </a:ext>
            </a:extLst>
          </p:cNvPr>
          <p:cNvSpPr txBox="1"/>
          <p:nvPr/>
        </p:nvSpPr>
        <p:spPr>
          <a:xfrm>
            <a:off x="6343839" y="6366748"/>
            <a:ext cx="5266943"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3884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576F968-FD0D-CD1D-24A3-A1CFF2BFE61E}"/>
              </a:ext>
            </a:extLst>
          </p:cNvPr>
          <p:cNvPicPr>
            <a:picLocks noChangeAspect="1"/>
          </p:cNvPicPr>
          <p:nvPr/>
        </p:nvPicPr>
        <p:blipFill>
          <a:blip r:embed="rId2"/>
          <a:stretch>
            <a:fillRect/>
          </a:stretch>
        </p:blipFill>
        <p:spPr>
          <a:xfrm>
            <a:off x="0" y="382559"/>
            <a:ext cx="12192000" cy="1145834"/>
          </a:xfrm>
          <a:prstGeom prst="rect">
            <a:avLst/>
          </a:prstGeom>
        </p:spPr>
      </p:pic>
      <p:sp>
        <p:nvSpPr>
          <p:cNvPr id="2" name="Title 1">
            <a:extLst>
              <a:ext uri="{FF2B5EF4-FFF2-40B4-BE49-F238E27FC236}">
                <a16:creationId xmlns:a16="http://schemas.microsoft.com/office/drawing/2014/main" id="{397523B4-4C3D-530C-4E1E-1C3913636925}"/>
              </a:ext>
            </a:extLst>
          </p:cNvPr>
          <p:cNvSpPr>
            <a:spLocks noGrp="1"/>
          </p:cNvSpPr>
          <p:nvPr>
            <p:ph type="title"/>
          </p:nvPr>
        </p:nvSpPr>
        <p:spPr/>
        <p:txBody>
          <a:bodyPr/>
          <a:lstStyle/>
          <a:p>
            <a:r>
              <a:rPr lang="en-IN" b="1" dirty="0">
                <a:solidFill>
                  <a:srgbClr val="002060"/>
                </a:solidFill>
              </a:rPr>
              <a:t>Data Wrangling</a:t>
            </a:r>
          </a:p>
        </p:txBody>
      </p:sp>
      <p:sp>
        <p:nvSpPr>
          <p:cNvPr id="3" name="Content Placeholder 2">
            <a:extLst>
              <a:ext uri="{FF2B5EF4-FFF2-40B4-BE49-F238E27FC236}">
                <a16:creationId xmlns:a16="http://schemas.microsoft.com/office/drawing/2014/main" id="{50598353-A7EC-EA85-5289-02ABB2CE4A93}"/>
              </a:ext>
            </a:extLst>
          </p:cNvPr>
          <p:cNvSpPr>
            <a:spLocks noGrp="1"/>
          </p:cNvSpPr>
          <p:nvPr>
            <p:ph idx="1"/>
          </p:nvPr>
        </p:nvSpPr>
        <p:spPr>
          <a:xfrm>
            <a:off x="838200" y="1825625"/>
            <a:ext cx="5809488" cy="4351338"/>
          </a:xfrm>
        </p:spPr>
        <p:txBody>
          <a:bodyPr>
            <a:normAutofit/>
          </a:bodyPr>
          <a:lstStyle/>
          <a:p>
            <a:r>
              <a:rPr lang="en-US" sz="1600" dirty="0">
                <a:solidFill>
                  <a:srgbClr val="002060"/>
                </a:solidFill>
                <a:latin typeface="Gadugi" panose="020B0502040204020203" pitchFamily="34" charset="0"/>
                <a:ea typeface="Gadugi" panose="020B0502040204020203" pitchFamily="34" charset="0"/>
              </a:rPr>
              <a:t>The dataset includes various instances where the booster did not land successfully. In some cases, a landing attempt failed due to an accident. For example, "True Ocean" indicates a successful landing in a designated ocean region, while "False Ocean" signifies an unsuccessful landing in the same region. Similarly, "True RTLS" represents a successful landing on a ground pad, while "False RTLS" indicates a failed ground pad landing. </a:t>
            </a:r>
          </a:p>
          <a:p>
            <a:r>
              <a:rPr lang="en-US" sz="1600" dirty="0">
                <a:solidFill>
                  <a:srgbClr val="002060"/>
                </a:solidFill>
                <a:latin typeface="Gadugi" panose="020B0502040204020203" pitchFamily="34" charset="0"/>
                <a:ea typeface="Gadugi" panose="020B0502040204020203" pitchFamily="34" charset="0"/>
              </a:rPr>
              <a:t>"True ASDS" refers to a successful landing on a drone ship, and "False ASDS" denotes an unsuccessful landing on a drone ship. These outcomes are primarily converted into training labels, where "1" signifies a successful landing and "0" indicates an unsuccessful one.</a:t>
            </a:r>
            <a:endParaRPr lang="en-IN" sz="1600" dirty="0">
              <a:solidFill>
                <a:srgbClr val="002060"/>
              </a:solidFill>
              <a:latin typeface="Gadugi" panose="020B0502040204020203" pitchFamily="34" charset="0"/>
              <a:ea typeface="Gadugi" panose="020B0502040204020203" pitchFamily="34" charset="0"/>
            </a:endParaRPr>
          </a:p>
        </p:txBody>
      </p:sp>
      <p:sp>
        <p:nvSpPr>
          <p:cNvPr id="10" name="Rectangle: Rounded Corners 9">
            <a:extLst>
              <a:ext uri="{FF2B5EF4-FFF2-40B4-BE49-F238E27FC236}">
                <a16:creationId xmlns:a16="http://schemas.microsoft.com/office/drawing/2014/main" id="{85F3C322-D3C5-61B0-A868-E5C4A60F2862}"/>
              </a:ext>
            </a:extLst>
          </p:cNvPr>
          <p:cNvSpPr/>
          <p:nvPr/>
        </p:nvSpPr>
        <p:spPr>
          <a:xfrm>
            <a:off x="7662672" y="1690688"/>
            <a:ext cx="3118104" cy="430720"/>
          </a:xfrm>
          <a:prstGeom prst="roundRect">
            <a:avLst/>
          </a:prstGeom>
          <a:solidFill>
            <a:srgbClr val="002060"/>
          </a:solidFill>
          <a:ln>
            <a:solidFill>
              <a:srgbClr val="00206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latin typeface="Gadugi" panose="020B0502040204020203" pitchFamily="34" charset="0"/>
                <a:ea typeface="Gadugi" panose="020B0502040204020203" pitchFamily="34" charset="0"/>
              </a:rPr>
              <a:t>Perform exploratory Data Analysis and determine Training Labels</a:t>
            </a:r>
            <a:endParaRPr lang="en-IN" sz="1200" dirty="0">
              <a:latin typeface="Gadugi" panose="020B0502040204020203" pitchFamily="34" charset="0"/>
              <a:ea typeface="Gadugi" panose="020B0502040204020203" pitchFamily="34" charset="0"/>
            </a:endParaRPr>
          </a:p>
        </p:txBody>
      </p:sp>
      <p:sp>
        <p:nvSpPr>
          <p:cNvPr id="11" name="Rectangle: Rounded Corners 10">
            <a:extLst>
              <a:ext uri="{FF2B5EF4-FFF2-40B4-BE49-F238E27FC236}">
                <a16:creationId xmlns:a16="http://schemas.microsoft.com/office/drawing/2014/main" id="{37A3EC04-1898-1467-BA26-F4234A755B54}"/>
              </a:ext>
            </a:extLst>
          </p:cNvPr>
          <p:cNvSpPr/>
          <p:nvPr/>
        </p:nvSpPr>
        <p:spPr>
          <a:xfrm>
            <a:off x="7662672" y="2318576"/>
            <a:ext cx="3118104" cy="430720"/>
          </a:xfrm>
          <a:prstGeom prst="roundRect">
            <a:avLst/>
          </a:prstGeom>
          <a:solidFill>
            <a:srgbClr val="002060"/>
          </a:solidFill>
          <a:ln>
            <a:solidFill>
              <a:srgbClr val="00206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latin typeface="Gadugi" panose="020B0502040204020203" pitchFamily="34" charset="0"/>
                <a:ea typeface="Gadugi" panose="020B0502040204020203" pitchFamily="34" charset="0"/>
              </a:rPr>
              <a:t>Calculate the number of launches on each site</a:t>
            </a:r>
            <a:endParaRPr lang="en-IN" sz="1200" dirty="0">
              <a:latin typeface="Gadugi" panose="020B0502040204020203" pitchFamily="34" charset="0"/>
              <a:ea typeface="Gadugi" panose="020B0502040204020203" pitchFamily="34" charset="0"/>
            </a:endParaRPr>
          </a:p>
        </p:txBody>
      </p:sp>
      <p:sp>
        <p:nvSpPr>
          <p:cNvPr id="12" name="Rectangle: Rounded Corners 11">
            <a:extLst>
              <a:ext uri="{FF2B5EF4-FFF2-40B4-BE49-F238E27FC236}">
                <a16:creationId xmlns:a16="http://schemas.microsoft.com/office/drawing/2014/main" id="{3E92F52A-4DF6-1A70-EAA1-FB4C0B50D930}"/>
              </a:ext>
            </a:extLst>
          </p:cNvPr>
          <p:cNvSpPr/>
          <p:nvPr/>
        </p:nvSpPr>
        <p:spPr>
          <a:xfrm>
            <a:off x="7662672" y="2946464"/>
            <a:ext cx="3118104" cy="430720"/>
          </a:xfrm>
          <a:prstGeom prst="roundRect">
            <a:avLst/>
          </a:prstGeom>
          <a:solidFill>
            <a:srgbClr val="002060"/>
          </a:solidFill>
          <a:ln>
            <a:solidFill>
              <a:srgbClr val="00206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latin typeface="Gadugi" panose="020B0502040204020203" pitchFamily="34" charset="0"/>
                <a:ea typeface="Gadugi" panose="020B0502040204020203" pitchFamily="34" charset="0"/>
              </a:rPr>
              <a:t>Calculate the number and occurrence of each orbit</a:t>
            </a:r>
            <a:endParaRPr lang="en-IN" sz="1200" dirty="0">
              <a:latin typeface="Gadugi" panose="020B0502040204020203" pitchFamily="34" charset="0"/>
              <a:ea typeface="Gadugi" panose="020B0502040204020203" pitchFamily="34" charset="0"/>
            </a:endParaRPr>
          </a:p>
        </p:txBody>
      </p:sp>
      <p:sp>
        <p:nvSpPr>
          <p:cNvPr id="13" name="Rectangle: Rounded Corners 12">
            <a:extLst>
              <a:ext uri="{FF2B5EF4-FFF2-40B4-BE49-F238E27FC236}">
                <a16:creationId xmlns:a16="http://schemas.microsoft.com/office/drawing/2014/main" id="{46B93DDC-E3D2-7BBE-9C8A-659DF9DA6690}"/>
              </a:ext>
            </a:extLst>
          </p:cNvPr>
          <p:cNvSpPr/>
          <p:nvPr/>
        </p:nvSpPr>
        <p:spPr>
          <a:xfrm>
            <a:off x="7662672" y="3570574"/>
            <a:ext cx="3118104" cy="430720"/>
          </a:xfrm>
          <a:prstGeom prst="roundRect">
            <a:avLst/>
          </a:prstGeom>
          <a:solidFill>
            <a:srgbClr val="002060"/>
          </a:solidFill>
          <a:ln>
            <a:solidFill>
              <a:srgbClr val="00206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latin typeface="Gadugi" panose="020B0502040204020203" pitchFamily="34" charset="0"/>
                <a:ea typeface="Gadugi" panose="020B0502040204020203" pitchFamily="34" charset="0"/>
              </a:rPr>
              <a:t>Calculate the number and occurrence of mission outcome per orbit type</a:t>
            </a:r>
            <a:endParaRPr lang="en-IN" sz="1200" dirty="0">
              <a:latin typeface="Gadugi" panose="020B0502040204020203" pitchFamily="34" charset="0"/>
              <a:ea typeface="Gadugi" panose="020B0502040204020203" pitchFamily="34" charset="0"/>
            </a:endParaRPr>
          </a:p>
        </p:txBody>
      </p:sp>
      <p:sp>
        <p:nvSpPr>
          <p:cNvPr id="14" name="Rectangle: Rounded Corners 13">
            <a:extLst>
              <a:ext uri="{FF2B5EF4-FFF2-40B4-BE49-F238E27FC236}">
                <a16:creationId xmlns:a16="http://schemas.microsoft.com/office/drawing/2014/main" id="{933385E0-A1ED-24BB-7A06-ECD1E38F03BF}"/>
              </a:ext>
            </a:extLst>
          </p:cNvPr>
          <p:cNvSpPr/>
          <p:nvPr/>
        </p:nvSpPr>
        <p:spPr>
          <a:xfrm>
            <a:off x="7662672" y="4194684"/>
            <a:ext cx="3118104" cy="430720"/>
          </a:xfrm>
          <a:prstGeom prst="roundRect">
            <a:avLst/>
          </a:prstGeom>
          <a:solidFill>
            <a:srgbClr val="002060"/>
          </a:solidFill>
          <a:ln>
            <a:solidFill>
              <a:srgbClr val="00206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latin typeface="Gadugi" panose="020B0502040204020203" pitchFamily="34" charset="0"/>
                <a:ea typeface="Gadugi" panose="020B0502040204020203" pitchFamily="34" charset="0"/>
              </a:rPr>
              <a:t>Create a landing outcome label from Outcome column</a:t>
            </a:r>
            <a:endParaRPr lang="en-IN" sz="1200" dirty="0">
              <a:latin typeface="Gadugi" panose="020B0502040204020203" pitchFamily="34" charset="0"/>
              <a:ea typeface="Gadugi" panose="020B0502040204020203" pitchFamily="34" charset="0"/>
            </a:endParaRPr>
          </a:p>
        </p:txBody>
      </p:sp>
      <p:sp>
        <p:nvSpPr>
          <p:cNvPr id="15" name="Rectangle: Rounded Corners 14">
            <a:extLst>
              <a:ext uri="{FF2B5EF4-FFF2-40B4-BE49-F238E27FC236}">
                <a16:creationId xmlns:a16="http://schemas.microsoft.com/office/drawing/2014/main" id="{AAC6D3A6-2147-4ED1-090A-3455A2AEA97F}"/>
              </a:ext>
            </a:extLst>
          </p:cNvPr>
          <p:cNvSpPr/>
          <p:nvPr/>
        </p:nvSpPr>
        <p:spPr>
          <a:xfrm>
            <a:off x="7662672" y="4738549"/>
            <a:ext cx="3118104" cy="430720"/>
          </a:xfrm>
          <a:prstGeom prst="roundRect">
            <a:avLst/>
          </a:prstGeom>
          <a:solidFill>
            <a:srgbClr val="002060"/>
          </a:solidFill>
          <a:ln>
            <a:solidFill>
              <a:srgbClr val="00206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latin typeface="Gadugi" panose="020B0502040204020203" pitchFamily="34" charset="0"/>
                <a:ea typeface="Gadugi" panose="020B0502040204020203" pitchFamily="34" charset="0"/>
              </a:rPr>
              <a:t>Exporting the data to CSV</a:t>
            </a:r>
            <a:endParaRPr lang="en-IN" sz="1200" dirty="0">
              <a:latin typeface="Gadugi" panose="020B0502040204020203" pitchFamily="34" charset="0"/>
              <a:ea typeface="Gadugi" panose="020B0502040204020203" pitchFamily="34" charset="0"/>
            </a:endParaRPr>
          </a:p>
        </p:txBody>
      </p:sp>
      <p:sp>
        <p:nvSpPr>
          <p:cNvPr id="16" name="TextBox 15">
            <a:extLst>
              <a:ext uri="{FF2B5EF4-FFF2-40B4-BE49-F238E27FC236}">
                <a16:creationId xmlns:a16="http://schemas.microsoft.com/office/drawing/2014/main" id="{7B755DE6-38F3-2B1E-DBCF-F99AFE9866AF}"/>
              </a:ext>
            </a:extLst>
          </p:cNvPr>
          <p:cNvSpPr txBox="1"/>
          <p:nvPr/>
        </p:nvSpPr>
        <p:spPr>
          <a:xfrm>
            <a:off x="1039368" y="5530632"/>
            <a:ext cx="5056632" cy="646331"/>
          </a:xfrm>
          <a:prstGeom prst="rect">
            <a:avLst/>
          </a:prstGeom>
          <a:noFill/>
        </p:spPr>
        <p:txBody>
          <a:bodyPr wrap="square" rtlCol="0">
            <a:spAutoFit/>
          </a:bodyPr>
          <a:lstStyle/>
          <a:p>
            <a:r>
              <a:rPr lang="en-IN" sz="1200" u="sng" dirty="0">
                <a:solidFill>
                  <a:srgbClr val="002060"/>
                </a:solidFill>
                <a:latin typeface="Gadugi" panose="020B0502040204020203" pitchFamily="34" charset="0"/>
                <a:ea typeface="Gadugi" panose="020B0502040204020203" pitchFamily="34" charset="0"/>
              </a:rPr>
              <a:t>https://github.com/Stephen-507/Python-/blob/6037a1e2f5073354bb9a0725e840d30640801f8a/Data%20Wrangling.ipynb</a:t>
            </a:r>
          </a:p>
        </p:txBody>
      </p:sp>
    </p:spTree>
    <p:extLst>
      <p:ext uri="{BB962C8B-B14F-4D97-AF65-F5344CB8AC3E}">
        <p14:creationId xmlns:p14="http://schemas.microsoft.com/office/powerpoint/2010/main" val="305695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F2FEBE-5964-FCDB-5803-1861E5D7B54E}"/>
              </a:ext>
            </a:extLst>
          </p:cNvPr>
          <p:cNvPicPr>
            <a:picLocks noChangeAspect="1"/>
          </p:cNvPicPr>
          <p:nvPr/>
        </p:nvPicPr>
        <p:blipFill>
          <a:blip r:embed="rId2"/>
          <a:srcRect r="5437"/>
          <a:stretch/>
        </p:blipFill>
        <p:spPr>
          <a:xfrm>
            <a:off x="0" y="382558"/>
            <a:ext cx="12192000" cy="1145834"/>
          </a:xfrm>
          <a:prstGeom prst="rect">
            <a:avLst/>
          </a:prstGeom>
        </p:spPr>
      </p:pic>
      <p:sp>
        <p:nvSpPr>
          <p:cNvPr id="2" name="Title 1">
            <a:extLst>
              <a:ext uri="{FF2B5EF4-FFF2-40B4-BE49-F238E27FC236}">
                <a16:creationId xmlns:a16="http://schemas.microsoft.com/office/drawing/2014/main" id="{B1BEC911-5242-7A51-F90A-89073FF3CA7A}"/>
              </a:ext>
            </a:extLst>
          </p:cNvPr>
          <p:cNvSpPr>
            <a:spLocks noGrp="1"/>
          </p:cNvSpPr>
          <p:nvPr>
            <p:ph type="title"/>
          </p:nvPr>
        </p:nvSpPr>
        <p:spPr>
          <a:xfrm>
            <a:off x="381000" y="292694"/>
            <a:ext cx="9933432" cy="1325563"/>
          </a:xfrm>
        </p:spPr>
        <p:txBody>
          <a:bodyPr/>
          <a:lstStyle/>
          <a:p>
            <a:r>
              <a:rPr lang="en-US" b="1" dirty="0">
                <a:solidFill>
                  <a:srgbClr val="002060"/>
                </a:solidFill>
                <a:latin typeface="Gadugi" panose="020B0502040204020203" pitchFamily="34" charset="0"/>
                <a:ea typeface="Gadugi" panose="020B0502040204020203" pitchFamily="34" charset="0"/>
              </a:rPr>
              <a:t>EDA with Data Visualization</a:t>
            </a:r>
            <a:endParaRPr lang="en-IN" b="1" dirty="0">
              <a:solidFill>
                <a:srgbClr val="002060"/>
              </a:solidFill>
              <a:latin typeface="Gadugi" panose="020B0502040204020203" pitchFamily="34" charset="0"/>
              <a:ea typeface="Gadugi" panose="020B0502040204020203" pitchFamily="34" charset="0"/>
            </a:endParaRPr>
          </a:p>
        </p:txBody>
      </p:sp>
      <p:sp>
        <p:nvSpPr>
          <p:cNvPr id="3" name="Content Placeholder 2">
            <a:extLst>
              <a:ext uri="{FF2B5EF4-FFF2-40B4-BE49-F238E27FC236}">
                <a16:creationId xmlns:a16="http://schemas.microsoft.com/office/drawing/2014/main" id="{07EFC0FF-D064-2B9F-C9CF-640831187331}"/>
              </a:ext>
            </a:extLst>
          </p:cNvPr>
          <p:cNvSpPr>
            <a:spLocks noGrp="1"/>
          </p:cNvSpPr>
          <p:nvPr>
            <p:ph idx="1"/>
          </p:nvPr>
        </p:nvSpPr>
        <p:spPr/>
        <p:txBody>
          <a:bodyPr>
            <a:normAutofit/>
          </a:bodyPr>
          <a:lstStyle/>
          <a:p>
            <a:pPr marL="0" indent="0">
              <a:buNone/>
            </a:pPr>
            <a:r>
              <a:rPr lang="en-US" sz="1600" dirty="0">
                <a:solidFill>
                  <a:srgbClr val="002060"/>
                </a:solidFill>
                <a:latin typeface="Gadugi" panose="020B0502040204020203" pitchFamily="34" charset="0"/>
                <a:ea typeface="Gadugi" panose="020B0502040204020203" pitchFamily="34" charset="0"/>
              </a:rPr>
              <a:t>Exploratory Data Analysis (EDA) was conducted on the variables: Flight Number, Payload Mass, Launch Site, Orbit, Class, and Year. The following visualizations were created:</a:t>
            </a:r>
          </a:p>
          <a:p>
            <a:pPr marL="0" marR="0" lvl="0" indent="0" algn="l" defTabSz="914400" rtl="0" eaLnBrk="0" fontAlgn="base" latinLnBrk="0" hangingPunct="0">
              <a:lnSpc>
                <a:spcPct val="100000"/>
              </a:lnSpc>
              <a:spcBef>
                <a:spcPct val="0"/>
              </a:spcBef>
              <a:spcAft>
                <a:spcPct val="0"/>
              </a:spcAft>
              <a:buClrTx/>
              <a:buSzTx/>
              <a:buFontTx/>
              <a:buNone/>
              <a:tabLst/>
            </a:pPr>
            <a:r>
              <a:rPr lang="en-IN" sz="1600" dirty="0">
                <a:solidFill>
                  <a:srgbClr val="002060"/>
                </a:solidFill>
                <a:latin typeface="Gadugi" panose="020B0502040204020203" pitchFamily="34" charset="0"/>
                <a:ea typeface="Gadugi" panose="020B0502040204020203" pitchFamily="34" charset="0"/>
              </a:rPr>
              <a:t> </a:t>
            </a:r>
            <a:endParaRPr kumimoji="0" lang="en-US" altLang="en-US" sz="1600" b="0" i="0" u="none" strike="noStrike" cap="none" normalizeH="0" baseline="0" dirty="0">
              <a:ln>
                <a:noFill/>
              </a:ln>
              <a:solidFill>
                <a:srgbClr val="002060"/>
              </a:solidFill>
              <a:effectLst/>
              <a:latin typeface="Gadugi" panose="020B0502040204020203" pitchFamily="34" charset="0"/>
              <a:ea typeface="Gadugi" panose="020B0502040204020203" pitchFamily="34" charset="0"/>
            </a:endParaRP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002060"/>
                </a:solidFill>
                <a:effectLst/>
                <a:latin typeface="Gadugi" panose="020B0502040204020203" pitchFamily="34" charset="0"/>
                <a:ea typeface="Gadugi" panose="020B0502040204020203" pitchFamily="34" charset="0"/>
              </a:rPr>
              <a:t>Flight Number vs. Payload Mass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002060"/>
                </a:solidFill>
                <a:effectLst/>
                <a:latin typeface="Gadugi" panose="020B0502040204020203" pitchFamily="34" charset="0"/>
                <a:ea typeface="Gadugi" panose="020B0502040204020203" pitchFamily="34" charset="0"/>
              </a:rPr>
              <a:t>Flight Number vs. Launch Site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002060"/>
                </a:solidFill>
                <a:effectLst/>
                <a:latin typeface="Gadugi" panose="020B0502040204020203" pitchFamily="34" charset="0"/>
                <a:ea typeface="Gadugi" panose="020B0502040204020203" pitchFamily="34" charset="0"/>
              </a:rPr>
              <a:t>Payload Mass vs. Launch Site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002060"/>
                </a:solidFill>
                <a:effectLst/>
                <a:latin typeface="Gadugi" panose="020B0502040204020203" pitchFamily="34" charset="0"/>
                <a:ea typeface="Gadugi" panose="020B0502040204020203" pitchFamily="34" charset="0"/>
              </a:rPr>
              <a:t>Orbit vs. Success Rate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002060"/>
                </a:solidFill>
                <a:effectLst/>
                <a:latin typeface="Gadugi" panose="020B0502040204020203" pitchFamily="34" charset="0"/>
                <a:ea typeface="Gadugi" panose="020B0502040204020203" pitchFamily="34" charset="0"/>
              </a:rPr>
              <a:t>Flight Number vs. Orbit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002060"/>
                </a:solidFill>
                <a:effectLst/>
                <a:latin typeface="Gadugi" panose="020B0502040204020203" pitchFamily="34" charset="0"/>
                <a:ea typeface="Gadugi" panose="020B0502040204020203" pitchFamily="34" charset="0"/>
              </a:rPr>
              <a:t>Payload vs. Orbit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rgbClr val="002060"/>
                </a:solidFill>
                <a:effectLst/>
                <a:latin typeface="Gadugi" panose="020B0502040204020203" pitchFamily="34" charset="0"/>
                <a:ea typeface="Gadugi" panose="020B0502040204020203" pitchFamily="34" charset="0"/>
              </a:rPr>
              <a:t>Yearly Success Trend </a:t>
            </a:r>
          </a:p>
          <a:p>
            <a:endParaRPr lang="en-IN" sz="1600" dirty="0">
              <a:solidFill>
                <a:srgbClr val="002060"/>
              </a:solidFill>
              <a:latin typeface="Gadugi" panose="020B0502040204020203" pitchFamily="34" charset="0"/>
              <a:ea typeface="Gadugi" panose="020B0502040204020203" pitchFamily="34" charset="0"/>
            </a:endParaRPr>
          </a:p>
          <a:p>
            <a:endParaRPr lang="en-IN" sz="1600" dirty="0">
              <a:solidFill>
                <a:srgbClr val="002060"/>
              </a:solidFill>
              <a:latin typeface="Gadugi" panose="020B0502040204020203" pitchFamily="34" charset="0"/>
              <a:ea typeface="Gadugi" panose="020B0502040204020203" pitchFamily="34" charset="0"/>
            </a:endParaRPr>
          </a:p>
        </p:txBody>
      </p:sp>
      <p:sp>
        <p:nvSpPr>
          <p:cNvPr id="9" name="TextBox 8">
            <a:extLst>
              <a:ext uri="{FF2B5EF4-FFF2-40B4-BE49-F238E27FC236}">
                <a16:creationId xmlns:a16="http://schemas.microsoft.com/office/drawing/2014/main" id="{BC4072CA-1312-99EF-C8D7-E0F20B5E0EEC}"/>
              </a:ext>
            </a:extLst>
          </p:cNvPr>
          <p:cNvSpPr txBox="1"/>
          <p:nvPr/>
        </p:nvSpPr>
        <p:spPr>
          <a:xfrm>
            <a:off x="1005840" y="4462272"/>
            <a:ext cx="5090160" cy="646331"/>
          </a:xfrm>
          <a:prstGeom prst="rect">
            <a:avLst/>
          </a:prstGeom>
          <a:noFill/>
        </p:spPr>
        <p:txBody>
          <a:bodyPr wrap="square" rtlCol="0">
            <a:spAutoFit/>
          </a:bodyPr>
          <a:lstStyle/>
          <a:p>
            <a:r>
              <a:rPr lang="en-IN" sz="1200" u="sng" dirty="0">
                <a:solidFill>
                  <a:srgbClr val="002060"/>
                </a:solidFill>
                <a:latin typeface="Gadugi" panose="020B0502040204020203" pitchFamily="34" charset="0"/>
                <a:ea typeface="Gadugi" panose="020B0502040204020203" pitchFamily="34" charset="0"/>
              </a:rPr>
              <a:t>https://github.com/Stephen-507/Python-/blob/6037a1e2f5073354bb9a0725e840d30640801f8a/EDA%20with%20Data%20Visualization.ipynb</a:t>
            </a:r>
          </a:p>
        </p:txBody>
      </p:sp>
    </p:spTree>
    <p:extLst>
      <p:ext uri="{BB962C8B-B14F-4D97-AF65-F5344CB8AC3E}">
        <p14:creationId xmlns:p14="http://schemas.microsoft.com/office/powerpoint/2010/main" val="140927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1639</TotalTime>
  <Words>2821</Words>
  <Application>Microsoft Office PowerPoint</Application>
  <PresentationFormat>Widescreen</PresentationFormat>
  <Paragraphs>249</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Carlito</vt:lpstr>
      <vt:lpstr>Gadugi</vt:lpstr>
      <vt:lpstr>Segoe UI</vt:lpstr>
      <vt:lpstr>Wingdings</vt:lpstr>
      <vt:lpstr>Office Theme</vt:lpstr>
      <vt:lpstr>PowerPoint Presentation</vt:lpstr>
      <vt:lpstr>PowerPoint Presentation</vt:lpstr>
      <vt:lpstr>PowerPoint Presentation</vt:lpstr>
      <vt:lpstr>Introduction</vt:lpstr>
      <vt:lpstr>Methodology</vt:lpstr>
      <vt:lpstr>Data Collection</vt:lpstr>
      <vt:lpstr>Data Collection</vt:lpstr>
      <vt:lpstr>Data Wrangling</vt:lpstr>
      <vt:lpstr>EDA with Data Visualization</vt:lpstr>
      <vt:lpstr>EDA with SQL</vt:lpstr>
      <vt:lpstr>Build an interactive map with Folium</vt:lpstr>
      <vt:lpstr>Build a Dashboard with Plotly Dash</vt:lpstr>
      <vt:lpstr>Predictive analysis (Classification)</vt:lpstr>
      <vt:lpstr>Results</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Mission Outcome</vt:lpstr>
      <vt:lpstr>Boosters that Carried Maximum Payload</vt:lpstr>
      <vt:lpstr>2015 Failed Drone Ship Landing Records</vt:lpstr>
      <vt:lpstr>Ranking Counts of Successful Landings Between 2010-06-04 and 2017-03-20</vt:lpstr>
      <vt:lpstr>PowerPoint Presentation</vt:lpstr>
      <vt:lpstr>Launch Site Locations </vt:lpstr>
      <vt:lpstr>Color-Coded Launch Markers</vt:lpstr>
      <vt:lpstr>Key Location Proximities</vt:lpstr>
      <vt:lpstr>PowerPoint Presentation</vt:lpstr>
      <vt:lpstr>Successful Launches Across Launch Sites </vt:lpstr>
      <vt:lpstr>Highest Success Rate Launch Site</vt:lpstr>
      <vt:lpstr>Payload Mass vs. Success vs. Booster Version Category</vt:lpstr>
      <vt:lpstr>PowerPoint Presentation</vt:lpstr>
      <vt:lpstr>Classification Accuracy</vt:lpstr>
      <vt:lpstr>Confusion Matrix</vt:lpstr>
      <vt:lpstr>CONCLUSION</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Stephen Hrithick</dc:creator>
  <cp:lastModifiedBy>Stephen Hrithick</cp:lastModifiedBy>
  <cp:revision>2</cp:revision>
  <dcterms:created xsi:type="dcterms:W3CDTF">2025-03-14T04:44:27Z</dcterms:created>
  <dcterms:modified xsi:type="dcterms:W3CDTF">2025-03-15T08:04:03Z</dcterms:modified>
</cp:coreProperties>
</file>