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728" r:id="rId1"/>
  </p:sldMasterIdLst>
  <p:notesMasterIdLst>
    <p:notesMasterId r:id="rId24"/>
  </p:notesMasterIdLst>
  <p:sldIdLst>
    <p:sldId id="256" r:id="rId2"/>
    <p:sldId id="387" r:id="rId3"/>
    <p:sldId id="388" r:id="rId4"/>
    <p:sldId id="389" r:id="rId5"/>
    <p:sldId id="390" r:id="rId6"/>
    <p:sldId id="386" r:id="rId7"/>
    <p:sldId id="343" r:id="rId8"/>
    <p:sldId id="391" r:id="rId9"/>
    <p:sldId id="350" r:id="rId10"/>
    <p:sldId id="392" r:id="rId11"/>
    <p:sldId id="393" r:id="rId12"/>
    <p:sldId id="351" r:id="rId13"/>
    <p:sldId id="394" r:id="rId14"/>
    <p:sldId id="395" r:id="rId15"/>
    <p:sldId id="396" r:id="rId16"/>
    <p:sldId id="353" r:id="rId17"/>
    <p:sldId id="399" r:id="rId18"/>
    <p:sldId id="400" r:id="rId19"/>
    <p:sldId id="403" r:id="rId20"/>
    <p:sldId id="404" r:id="rId21"/>
    <p:sldId id="406" r:id="rId22"/>
    <p:sldId id="381" r:id="rId23"/>
  </p:sldIdLst>
  <p:sldSz cx="12131675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italic r:id="rId3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C8B3F-051C-4ACD-B76C-45B995CDDEDB}">
  <a:tblStyle styleId="{FD0C8B3F-051C-4ACD-B76C-45B995CDDEDB}" styleName="Table_0">
    <a:wholeTbl>
      <a:tcTxStyle b="off" i="off">
        <a:font>
          <a:latin typeface="Ebrima"/>
          <a:ea typeface="Ebrima"/>
          <a:cs typeface="Ebri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AD54B-2E56-4ADB-AB98-0DF1CC4A0C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629"/>
  </p:normalViewPr>
  <p:slideViewPr>
    <p:cSldViewPr snapToGrid="0">
      <p:cViewPr varScale="1">
        <p:scale>
          <a:sx n="98" d="100"/>
          <a:sy n="98" d="100"/>
        </p:scale>
        <p:origin x="224" y="296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D08B5-ACBD-483C-9361-6927DD5D66C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156ED6-78FF-465A-9C65-2FD99C48484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Company</a:t>
          </a:r>
        </a:p>
      </dgm:t>
    </dgm:pt>
    <dgm:pt modelId="{6DAD735C-9CA8-48BA-9A4E-B1337E3680FB}" type="parTrans" cxnId="{43237A5B-0CDF-4485-AA8F-2A51AF672667}">
      <dgm:prSet/>
      <dgm:spPr/>
      <dgm:t>
        <a:bodyPr/>
        <a:lstStyle/>
        <a:p>
          <a:endParaRPr lang="en-US"/>
        </a:p>
      </dgm:t>
    </dgm:pt>
    <dgm:pt modelId="{14CD80CC-0D04-41B0-B048-EF6500CE48DF}" type="sibTrans" cxnId="{43237A5B-0CDF-4485-AA8F-2A51AF672667}">
      <dgm:prSet/>
      <dgm:spPr/>
      <dgm:t>
        <a:bodyPr/>
        <a:lstStyle/>
        <a:p>
          <a:endParaRPr lang="en-US"/>
        </a:p>
      </dgm:t>
    </dgm:pt>
    <dgm:pt modelId="{96EF9DB1-FB94-4BC6-9A40-EFF070A3454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Wholesalers</a:t>
          </a:r>
        </a:p>
      </dgm:t>
    </dgm:pt>
    <dgm:pt modelId="{7525FCAA-480D-4918-8605-B49D397F39CB}" type="parTrans" cxnId="{2A2C94C6-CD21-45D6-97AA-4F86412AC665}">
      <dgm:prSet/>
      <dgm:spPr/>
      <dgm:t>
        <a:bodyPr/>
        <a:lstStyle/>
        <a:p>
          <a:endParaRPr lang="en-US"/>
        </a:p>
      </dgm:t>
    </dgm:pt>
    <dgm:pt modelId="{EE2FF5CD-CDD9-46B9-8D70-AB9A076EAB37}" type="sibTrans" cxnId="{2A2C94C6-CD21-45D6-97AA-4F86412AC665}">
      <dgm:prSet/>
      <dgm:spPr/>
      <dgm:t>
        <a:bodyPr/>
        <a:lstStyle/>
        <a:p>
          <a:endParaRPr lang="en-US"/>
        </a:p>
      </dgm:t>
    </dgm:pt>
    <dgm:pt modelId="{1CD51ABD-5A61-4D48-A0FF-BBAC8D300D3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Retailers</a:t>
          </a:r>
        </a:p>
      </dgm:t>
    </dgm:pt>
    <dgm:pt modelId="{F899A065-7F2B-4F95-9E4C-530ABA2938C2}" type="parTrans" cxnId="{E7DBB5F7-EE3C-41EF-A25D-FD3A7224D7F1}">
      <dgm:prSet/>
      <dgm:spPr/>
      <dgm:t>
        <a:bodyPr/>
        <a:lstStyle/>
        <a:p>
          <a:endParaRPr lang="en-US"/>
        </a:p>
      </dgm:t>
    </dgm:pt>
    <dgm:pt modelId="{86CB44AA-85CE-42A6-8798-EE1C7494D720}" type="sibTrans" cxnId="{E7DBB5F7-EE3C-41EF-A25D-FD3A7224D7F1}">
      <dgm:prSet/>
      <dgm:spPr/>
      <dgm:t>
        <a:bodyPr/>
        <a:lstStyle/>
        <a:p>
          <a:endParaRPr lang="en-US"/>
        </a:p>
      </dgm:t>
    </dgm:pt>
    <dgm:pt modelId="{7138D118-CA40-4FC7-A652-A09BCEE4C8E6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Consumers</a:t>
          </a:r>
        </a:p>
      </dgm:t>
    </dgm:pt>
    <dgm:pt modelId="{6539994B-8C51-42C4-9A40-0FC2212ABD1C}" type="parTrans" cxnId="{767E4583-AD44-46EE-BF44-C4161449EB53}">
      <dgm:prSet/>
      <dgm:spPr/>
      <dgm:t>
        <a:bodyPr/>
        <a:lstStyle/>
        <a:p>
          <a:endParaRPr lang="en-US"/>
        </a:p>
      </dgm:t>
    </dgm:pt>
    <dgm:pt modelId="{50D07C71-C4F3-4431-AA50-7516D2314CB9}" type="sibTrans" cxnId="{767E4583-AD44-46EE-BF44-C4161449EB53}">
      <dgm:prSet/>
      <dgm:spPr/>
      <dgm:t>
        <a:bodyPr/>
        <a:lstStyle/>
        <a:p>
          <a:endParaRPr lang="en-US"/>
        </a:p>
      </dgm:t>
    </dgm:pt>
    <dgm:pt modelId="{20FA7171-5BB3-4F53-8E5B-D2687D48259F}" type="pres">
      <dgm:prSet presAssocID="{65BD08B5-ACBD-483C-9361-6927DD5D66C2}" presName="Name0" presStyleCnt="0">
        <dgm:presLayoutVars>
          <dgm:dir/>
          <dgm:animLvl val="lvl"/>
          <dgm:resizeHandles val="exact"/>
        </dgm:presLayoutVars>
      </dgm:prSet>
      <dgm:spPr/>
    </dgm:pt>
    <dgm:pt modelId="{EBF14889-A765-405E-95C6-CEC5EF3162DF}" type="pres">
      <dgm:prSet presAssocID="{5E156ED6-78FF-465A-9C65-2FD99C48484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AB5B9A-1016-4F26-9649-5804EA78B424}" type="pres">
      <dgm:prSet presAssocID="{14CD80CC-0D04-41B0-B048-EF6500CE48DF}" presName="parTxOnlySpace" presStyleCnt="0"/>
      <dgm:spPr/>
    </dgm:pt>
    <dgm:pt modelId="{000A6B43-D326-4AB1-A008-C84F776B2880}" type="pres">
      <dgm:prSet presAssocID="{96EF9DB1-FB94-4BC6-9A40-EFF070A345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DDC8B6-F1A9-4414-999E-126453A71789}" type="pres">
      <dgm:prSet presAssocID="{EE2FF5CD-CDD9-46B9-8D70-AB9A076EAB37}" presName="parTxOnlySpace" presStyleCnt="0"/>
      <dgm:spPr/>
    </dgm:pt>
    <dgm:pt modelId="{08860571-FDC6-4A5A-AAF5-2C770C89AC53}" type="pres">
      <dgm:prSet presAssocID="{1CD51ABD-5A61-4D48-A0FF-BBAC8D300D3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8915F3-7E5C-457C-86C8-8B67EF2C4BCA}" type="pres">
      <dgm:prSet presAssocID="{86CB44AA-85CE-42A6-8798-EE1C7494D720}" presName="parTxOnlySpace" presStyleCnt="0"/>
      <dgm:spPr/>
    </dgm:pt>
    <dgm:pt modelId="{BCC59700-7132-424B-8545-B7F6B293B35C}" type="pres">
      <dgm:prSet presAssocID="{7138D118-CA40-4FC7-A652-A09BCEE4C8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706827-BD77-4913-9A40-2F588F68ED8B}" type="presOf" srcId="{65BD08B5-ACBD-483C-9361-6927DD5D66C2}" destId="{20FA7171-5BB3-4F53-8E5B-D2687D48259F}" srcOrd="0" destOrd="0" presId="urn:microsoft.com/office/officeart/2005/8/layout/chevron1"/>
    <dgm:cxn modelId="{EEB05651-51F2-4409-A6DE-F89211C369EF}" type="presOf" srcId="{7138D118-CA40-4FC7-A652-A09BCEE4C8E6}" destId="{BCC59700-7132-424B-8545-B7F6B293B35C}" srcOrd="0" destOrd="0" presId="urn:microsoft.com/office/officeart/2005/8/layout/chevron1"/>
    <dgm:cxn modelId="{5A47A959-8F63-473A-B260-512768E59C2E}" type="presOf" srcId="{5E156ED6-78FF-465A-9C65-2FD99C484847}" destId="{EBF14889-A765-405E-95C6-CEC5EF3162DF}" srcOrd="0" destOrd="0" presId="urn:microsoft.com/office/officeart/2005/8/layout/chevron1"/>
    <dgm:cxn modelId="{43237A5B-0CDF-4485-AA8F-2A51AF672667}" srcId="{65BD08B5-ACBD-483C-9361-6927DD5D66C2}" destId="{5E156ED6-78FF-465A-9C65-2FD99C484847}" srcOrd="0" destOrd="0" parTransId="{6DAD735C-9CA8-48BA-9A4E-B1337E3680FB}" sibTransId="{14CD80CC-0D04-41B0-B048-EF6500CE48DF}"/>
    <dgm:cxn modelId="{767E4583-AD44-46EE-BF44-C4161449EB53}" srcId="{65BD08B5-ACBD-483C-9361-6927DD5D66C2}" destId="{7138D118-CA40-4FC7-A652-A09BCEE4C8E6}" srcOrd="3" destOrd="0" parTransId="{6539994B-8C51-42C4-9A40-0FC2212ABD1C}" sibTransId="{50D07C71-C4F3-4431-AA50-7516D2314CB9}"/>
    <dgm:cxn modelId="{C6A138AE-DB41-46C6-9973-F4680CCA33B9}" type="presOf" srcId="{96EF9DB1-FB94-4BC6-9A40-EFF070A34540}" destId="{000A6B43-D326-4AB1-A008-C84F776B2880}" srcOrd="0" destOrd="0" presId="urn:microsoft.com/office/officeart/2005/8/layout/chevron1"/>
    <dgm:cxn modelId="{10700BB9-99CE-4C53-A2DF-3AA07D1C601C}" type="presOf" srcId="{1CD51ABD-5A61-4D48-A0FF-BBAC8D300D3E}" destId="{08860571-FDC6-4A5A-AAF5-2C770C89AC53}" srcOrd="0" destOrd="0" presId="urn:microsoft.com/office/officeart/2005/8/layout/chevron1"/>
    <dgm:cxn modelId="{2A2C94C6-CD21-45D6-97AA-4F86412AC665}" srcId="{65BD08B5-ACBD-483C-9361-6927DD5D66C2}" destId="{96EF9DB1-FB94-4BC6-9A40-EFF070A34540}" srcOrd="1" destOrd="0" parTransId="{7525FCAA-480D-4918-8605-B49D397F39CB}" sibTransId="{EE2FF5CD-CDD9-46B9-8D70-AB9A076EAB37}"/>
    <dgm:cxn modelId="{E7DBB5F7-EE3C-41EF-A25D-FD3A7224D7F1}" srcId="{65BD08B5-ACBD-483C-9361-6927DD5D66C2}" destId="{1CD51ABD-5A61-4D48-A0FF-BBAC8D300D3E}" srcOrd="2" destOrd="0" parTransId="{F899A065-7F2B-4F95-9E4C-530ABA2938C2}" sibTransId="{86CB44AA-85CE-42A6-8798-EE1C7494D720}"/>
    <dgm:cxn modelId="{9C3E5C52-DB08-40F5-9D6D-F495F774B4FD}" type="presParOf" srcId="{20FA7171-5BB3-4F53-8E5B-D2687D48259F}" destId="{EBF14889-A765-405E-95C6-CEC5EF3162DF}" srcOrd="0" destOrd="0" presId="urn:microsoft.com/office/officeart/2005/8/layout/chevron1"/>
    <dgm:cxn modelId="{67B93FE5-8100-49D8-A2C4-9F2F0F53FD46}" type="presParOf" srcId="{20FA7171-5BB3-4F53-8E5B-D2687D48259F}" destId="{45AB5B9A-1016-4F26-9649-5804EA78B424}" srcOrd="1" destOrd="0" presId="urn:microsoft.com/office/officeart/2005/8/layout/chevron1"/>
    <dgm:cxn modelId="{9992A327-983D-4D61-91B9-B4970BCEE493}" type="presParOf" srcId="{20FA7171-5BB3-4F53-8E5B-D2687D48259F}" destId="{000A6B43-D326-4AB1-A008-C84F776B2880}" srcOrd="2" destOrd="0" presId="urn:microsoft.com/office/officeart/2005/8/layout/chevron1"/>
    <dgm:cxn modelId="{6D1C0899-8005-4FC2-A822-94FCA9236A67}" type="presParOf" srcId="{20FA7171-5BB3-4F53-8E5B-D2687D48259F}" destId="{B6DDC8B6-F1A9-4414-999E-126453A71789}" srcOrd="3" destOrd="0" presId="urn:microsoft.com/office/officeart/2005/8/layout/chevron1"/>
    <dgm:cxn modelId="{E8BFF1EA-0D4B-495A-802C-87F8C267917B}" type="presParOf" srcId="{20FA7171-5BB3-4F53-8E5B-D2687D48259F}" destId="{08860571-FDC6-4A5A-AAF5-2C770C89AC53}" srcOrd="4" destOrd="0" presId="urn:microsoft.com/office/officeart/2005/8/layout/chevron1"/>
    <dgm:cxn modelId="{744074A0-559A-4B29-AC89-3417EAFDA642}" type="presParOf" srcId="{20FA7171-5BB3-4F53-8E5B-D2687D48259F}" destId="{D58915F3-7E5C-457C-86C8-8B67EF2C4BCA}" srcOrd="5" destOrd="0" presId="urn:microsoft.com/office/officeart/2005/8/layout/chevron1"/>
    <dgm:cxn modelId="{A4C578F6-0281-4045-BED6-D1FB942D1B8E}" type="presParOf" srcId="{20FA7171-5BB3-4F53-8E5B-D2687D48259F}" destId="{BCC59700-7132-424B-8545-B7F6B293B35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14889-A765-405E-95C6-CEC5EF3162DF}">
      <dsp:nvSpPr>
        <dsp:cNvPr id="0" name=""/>
        <dsp:cNvSpPr/>
      </dsp:nvSpPr>
      <dsp:spPr>
        <a:xfrm>
          <a:off x="3919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Company</a:t>
          </a:r>
        </a:p>
      </dsp:txBody>
      <dsp:txXfrm>
        <a:off x="460207" y="1806420"/>
        <a:ext cx="1368866" cy="912576"/>
      </dsp:txXfrm>
    </dsp:sp>
    <dsp:sp modelId="{000A6B43-D326-4AB1-A008-C84F776B2880}">
      <dsp:nvSpPr>
        <dsp:cNvPr id="0" name=""/>
        <dsp:cNvSpPr/>
      </dsp:nvSpPr>
      <dsp:spPr>
        <a:xfrm>
          <a:off x="2057217" y="1806420"/>
          <a:ext cx="2281442" cy="91257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Wholesalers</a:t>
          </a:r>
        </a:p>
      </dsp:txBody>
      <dsp:txXfrm>
        <a:off x="2513505" y="1806420"/>
        <a:ext cx="1368866" cy="912576"/>
      </dsp:txXfrm>
    </dsp:sp>
    <dsp:sp modelId="{08860571-FDC6-4A5A-AAF5-2C770C89AC53}">
      <dsp:nvSpPr>
        <dsp:cNvPr id="0" name=""/>
        <dsp:cNvSpPr/>
      </dsp:nvSpPr>
      <dsp:spPr>
        <a:xfrm>
          <a:off x="4110514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Retailers</a:t>
          </a:r>
        </a:p>
      </dsp:txBody>
      <dsp:txXfrm>
        <a:off x="4566802" y="1806420"/>
        <a:ext cx="1368866" cy="912576"/>
      </dsp:txXfrm>
    </dsp:sp>
    <dsp:sp modelId="{BCC59700-7132-424B-8545-B7F6B293B35C}">
      <dsp:nvSpPr>
        <dsp:cNvPr id="0" name=""/>
        <dsp:cNvSpPr/>
      </dsp:nvSpPr>
      <dsp:spPr>
        <a:xfrm>
          <a:off x="6163812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Consumers</a:t>
          </a:r>
        </a:p>
      </dsp:txBody>
      <dsp:txXfrm>
        <a:off x="6620100" y="1806420"/>
        <a:ext cx="1368866" cy="91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6875" y="685800"/>
            <a:ext cx="6064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BA85-8930-47DE-BE13-416375D176B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EACB-7CA1-4CE3-A0BC-0FBF83B4DD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76" y="2130427"/>
            <a:ext cx="10311924" cy="1470025"/>
          </a:xfrm>
        </p:spPr>
        <p:txBody>
          <a:bodyPr>
            <a:normAutofit/>
          </a:bodyPr>
          <a:lstStyle>
            <a:lvl1pPr>
              <a:defRPr sz="3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3886200"/>
            <a:ext cx="8492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76" y="1452421"/>
            <a:ext cx="10311924" cy="4627563"/>
          </a:xfrm>
        </p:spPr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9876" y="933450"/>
            <a:ext cx="10311924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791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8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194"/>
              </a:spcBef>
              <a:buNone/>
              <a:defRPr sz="1592"/>
            </a:lvl1pPr>
            <a:lvl2pPr marL="227474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2pPr>
            <a:lvl3pPr marL="473905" indent="-246431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3pPr>
            <a:lvl4pPr marL="682423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4pPr>
            <a:lvl5pPr marL="909897" indent="-227474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876" y="279962"/>
            <a:ext cx="1031192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76" y="1219201"/>
            <a:ext cx="10311924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44D5F48A-044D-EAEB-8585-20ADFC789BD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57CEAE21-E68D-8DD2-598B-E6A42F1038EF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8793CDB4-8677-230C-D028-A629DBAABE7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0EFF07B8-3D4B-949C-3C15-0EA1D067C9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7A46FEB7-F0DE-CC7F-8840-EAC733AE7085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35AAA8F0-7334-9038-7012-DABE82C72F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A983820-D714-C210-D848-31E2363F23E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8EABCC41-862C-5BBE-66B9-CB26664C4E25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BF292D65-2333-3F94-EF5F-0BEFFECAA3D3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B0DB7AD1-2CC2-77D3-64E8-0FF6596ECA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6A6AF2B8-3002-A71E-D92C-8DBC6EF9C77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F587EE0D-328E-AD02-D51A-CD2DC11331B0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AD48BC85-B4DD-43D2-F022-9C87D114000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7AADCD68-6C3B-8547-D533-853EA7E4C44D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C73070BD-B33C-ABF2-A434-8CDB4E2FC43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4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ctr" defTabSz="1213196" rtl="0" eaLnBrk="1" latinLnBrk="0" hangingPunct="1">
        <a:lnSpc>
          <a:spcPct val="86000"/>
        </a:lnSpc>
        <a:spcBef>
          <a:spcPct val="0"/>
        </a:spcBef>
        <a:buNone/>
        <a:defRPr sz="2786" kern="800" spc="-53" baseline="0">
          <a:solidFill>
            <a:schemeClr val="accent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7474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99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7055" indent="-229582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2pPr>
      <a:lvl3pPr marL="684529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92" kern="800">
          <a:solidFill>
            <a:schemeClr val="tx1"/>
          </a:solidFill>
          <a:latin typeface="+mn-lt"/>
          <a:ea typeface="+mn-ea"/>
          <a:cs typeface="+mn-cs"/>
        </a:defRPr>
      </a:lvl3pPr>
      <a:lvl4pPr marL="912003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4pPr>
      <a:lvl5pPr marL="1139478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592" kern="800">
          <a:solidFill>
            <a:schemeClr val="tx1"/>
          </a:solidFill>
          <a:latin typeface="+mn-lt"/>
          <a:ea typeface="+mn-ea"/>
          <a:cs typeface="+mn-cs"/>
        </a:defRPr>
      </a:lvl5pPr>
      <a:lvl6pPr marL="3336288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6pPr>
      <a:lvl7pPr marL="3942886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7pPr>
      <a:lvl8pPr marL="4549484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8pPr>
      <a:lvl9pPr marL="5156081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606598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2pPr>
      <a:lvl3pPr marL="1213196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3pPr>
      <a:lvl4pPr marL="1819793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2426391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5pPr>
      <a:lvl6pPr marL="3032989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6pPr>
      <a:lvl7pPr marL="3639587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7pPr>
      <a:lvl8pPr marL="4246184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8pPr>
      <a:lvl9pPr marL="4852782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2144371" y="1135598"/>
            <a:ext cx="8341066" cy="5112802"/>
          </a:xfrm>
        </p:spPr>
        <p:txBody>
          <a:bodyPr>
            <a:normAutofit/>
          </a:bodyPr>
          <a:lstStyle/>
          <a:p>
            <a:r>
              <a:rPr lang="en-US" sz="3600" b="1" dirty="0"/>
              <a:t>R Workshop: EDA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Introduction to R and Data Management</a:t>
            </a:r>
            <a:br>
              <a:rPr lang="en-US" sz="3600" b="1" dirty="0"/>
            </a:br>
            <a:r>
              <a:rPr lang="en-US" sz="2400" b="1" dirty="0"/>
              <a:t>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 </a:t>
            </a:r>
            <a:endParaRPr lang="es-ES" sz="4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037" y="-79323"/>
            <a:ext cx="8229600" cy="1143000"/>
          </a:xfrm>
        </p:spPr>
        <p:txBody>
          <a:bodyPr/>
          <a:lstStyle/>
          <a:p>
            <a:r>
              <a:rPr lang="en-US" sz="3600" dirty="0"/>
              <a:t>Q 2 and 3: R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555" y="12954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#aggregate sales in 2014 for each customer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agg_sales</a:t>
            </a:r>
            <a:r>
              <a:rPr lang="en-US" dirty="0">
                <a:solidFill>
                  <a:schemeClr val="tx1"/>
                </a:solidFill>
              </a:rPr>
              <a:t>&lt;-aggregate(</a:t>
            </a:r>
            <a:r>
              <a:rPr lang="en-US" dirty="0" err="1">
                <a:solidFill>
                  <a:schemeClr val="tx1"/>
                </a:solidFill>
              </a:rPr>
              <a:t>NSV~CUSTID,data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nsv,FUN</a:t>
            </a:r>
            <a:r>
              <a:rPr lang="en-US" dirty="0">
                <a:solidFill>
                  <a:schemeClr val="tx1"/>
                </a:solidFill>
              </a:rPr>
              <a:t>=sum)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head(</a:t>
            </a:r>
            <a:r>
              <a:rPr lang="en-US" dirty="0" err="1">
                <a:solidFill>
                  <a:schemeClr val="tx1"/>
                </a:solidFill>
              </a:rPr>
              <a:t>agg_sales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#sort in descending order and display top 10 performers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smstop</a:t>
            </a:r>
            <a:r>
              <a:rPr lang="en-US" dirty="0">
                <a:solidFill>
                  <a:schemeClr val="tx1"/>
                </a:solidFill>
              </a:rPr>
              <a:t>&lt;-</a:t>
            </a:r>
            <a:r>
              <a:rPr lang="en-US" dirty="0" err="1">
                <a:solidFill>
                  <a:schemeClr val="tx1"/>
                </a:solidFill>
              </a:rPr>
              <a:t>agg_sales</a:t>
            </a:r>
            <a:r>
              <a:rPr lang="en-US" dirty="0">
                <a:solidFill>
                  <a:schemeClr val="tx1"/>
                </a:solidFill>
              </a:rPr>
              <a:t>[order(-</a:t>
            </a:r>
            <a:r>
              <a:rPr lang="en-US" dirty="0" err="1">
                <a:solidFill>
                  <a:schemeClr val="tx1"/>
                </a:solidFill>
              </a:rPr>
              <a:t>agg_sales$NSV</a:t>
            </a:r>
            <a:r>
              <a:rPr lang="en-US" dirty="0">
                <a:solidFill>
                  <a:schemeClr val="tx1"/>
                </a:solidFill>
              </a:rPr>
              <a:t>),]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head(smstop,10)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#sort in ascending order and display bottom 10 performers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smsbottom</a:t>
            </a:r>
            <a:r>
              <a:rPr lang="en-US" dirty="0">
                <a:solidFill>
                  <a:schemeClr val="tx1"/>
                </a:solidFill>
              </a:rPr>
              <a:t>&lt;-</a:t>
            </a:r>
            <a:r>
              <a:rPr lang="en-US" dirty="0" err="1">
                <a:solidFill>
                  <a:schemeClr val="tx1"/>
                </a:solidFill>
              </a:rPr>
              <a:t>agg_sales</a:t>
            </a:r>
            <a:r>
              <a:rPr lang="en-US" dirty="0">
                <a:solidFill>
                  <a:schemeClr val="tx1"/>
                </a:solidFill>
              </a:rPr>
              <a:t>[order(</a:t>
            </a:r>
            <a:r>
              <a:rPr lang="en-US" dirty="0" err="1">
                <a:solidFill>
                  <a:schemeClr val="tx1"/>
                </a:solidFill>
              </a:rPr>
              <a:t>agg_sales$NSV</a:t>
            </a:r>
            <a:r>
              <a:rPr lang="en-US" dirty="0">
                <a:solidFill>
                  <a:schemeClr val="tx1"/>
                </a:solidFill>
              </a:rPr>
              <a:t>),]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head(smsbottom,10)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333FF-6490-4A79-A009-D5DE04D5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 2 and 3: R Output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5266-C0A1-4B5A-922A-61698E49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1AD6F-2396-FE46-9BA9-4BA58E97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76" y="1402353"/>
            <a:ext cx="4038600" cy="459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1003C-1F95-7343-AC40-10989A51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07" y="1376470"/>
            <a:ext cx="3949700" cy="455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660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/>
          <a:lstStyle/>
          <a:p>
            <a:r>
              <a:rPr lang="en-US" sz="2800" dirty="0"/>
              <a:t>4. Distribution of Top 100 across Region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066631" y="1696993"/>
            <a:ext cx="10311924" cy="4627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u</a:t>
            </a:r>
            <a:r>
              <a:rPr b="1" dirty="0">
                <a:solidFill>
                  <a:schemeClr val="tx1"/>
                </a:solidFill>
              </a:rPr>
              <a:t>siness Objective: Evaluate the performance of Regional Sales Managers on the basis of top 100 performers</a:t>
            </a:r>
          </a:p>
          <a:p>
            <a:endParaRPr b="1" dirty="0">
              <a:solidFill>
                <a:schemeClr val="tx1"/>
              </a:solidFill>
            </a:endParaRPr>
          </a:p>
          <a:p>
            <a:r>
              <a:rPr b="1" dirty="0">
                <a:solidFill>
                  <a:schemeClr val="tx1"/>
                </a:solidFill>
              </a:rPr>
              <a:t>How are the Top 100 </a:t>
            </a:r>
            <a:r>
              <a:rPr lang="en-US" b="1" dirty="0">
                <a:solidFill>
                  <a:schemeClr val="tx1"/>
                </a:solidFill>
              </a:rPr>
              <a:t>customers</a:t>
            </a:r>
            <a:r>
              <a:rPr b="1" dirty="0">
                <a:solidFill>
                  <a:schemeClr val="tx1"/>
                </a:solidFill>
              </a:rPr>
              <a:t> distributed across Regions?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Functions to be used: </a:t>
            </a:r>
          </a:p>
          <a:p>
            <a:r>
              <a:rPr lang="en-US" b="1" dirty="0">
                <a:solidFill>
                  <a:schemeClr val="tx1"/>
                </a:solidFill>
              </a:rPr>
              <a:t>Merge, order, table</a:t>
            </a:r>
            <a:endParaRPr b="1" dirty="0">
              <a:solidFill>
                <a:schemeClr val="tx1"/>
              </a:solidFill>
            </a:endParaRPr>
          </a:p>
          <a:p>
            <a:endParaRPr dirty="0"/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82DE4D-FB07-48F2-8D61-FB979FCF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96" y="34977"/>
            <a:ext cx="8229600" cy="1143000"/>
          </a:xfrm>
        </p:spPr>
        <p:txBody>
          <a:bodyPr/>
          <a:lstStyle/>
          <a:p>
            <a:r>
              <a:rPr lang="en-US" sz="3600" dirty="0"/>
              <a:t>Q4: R Code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#merge </a:t>
            </a:r>
            <a:r>
              <a:rPr lang="en-US" dirty="0" err="1">
                <a:solidFill>
                  <a:srgbClr val="000099"/>
                </a:solidFill>
              </a:rPr>
              <a:t>agg_sales</a:t>
            </a:r>
            <a:r>
              <a:rPr lang="en-US" dirty="0">
                <a:solidFill>
                  <a:srgbClr val="000099"/>
                </a:solidFill>
              </a:rPr>
              <a:t> data with CUST_PROFILE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mapped&lt;-merge(</a:t>
            </a:r>
            <a:r>
              <a:rPr lang="en-US" dirty="0" err="1">
                <a:solidFill>
                  <a:schemeClr val="tx1"/>
                </a:solidFill>
              </a:rPr>
              <a:t>agg_sales,cust,by</a:t>
            </a:r>
            <a:r>
              <a:rPr lang="en-US" dirty="0">
                <a:solidFill>
                  <a:schemeClr val="tx1"/>
                </a:solidFill>
              </a:rPr>
              <a:t>="CUSTID")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head(mapped)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#sort in descending order and store top 100 performers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top&lt;-mapped[order(-</a:t>
            </a:r>
            <a:r>
              <a:rPr lang="en-US" dirty="0" err="1">
                <a:solidFill>
                  <a:schemeClr val="tx1"/>
                </a:solidFill>
              </a:rPr>
              <a:t>mapped$NSV</a:t>
            </a:r>
            <a:r>
              <a:rPr lang="en-US" dirty="0">
                <a:solidFill>
                  <a:schemeClr val="tx1"/>
                </a:solidFill>
              </a:rPr>
              <a:t>),]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top100&lt;-head(top,100)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#Frequency distribution of top 100 performers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table(top100$REGION)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7CA59-5FB2-41B0-A5B3-093E4B7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Q4: R Output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BE10-9573-4CDE-84D3-8D239018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EEEB8-AACA-6B4C-A061-16254FBE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8" y="1275080"/>
            <a:ext cx="8369300" cy="467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68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Q4: R Output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F9F0-8F85-42AE-8260-6B52946B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D2380-D70D-B642-B104-24203513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1117600"/>
            <a:ext cx="83058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482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>
            <a:normAutofit/>
          </a:bodyPr>
          <a:lstStyle/>
          <a:p>
            <a:r>
              <a:rPr sz="3200" dirty="0"/>
              <a:t> </a:t>
            </a:r>
            <a:r>
              <a:rPr lang="en-US" sz="3200" dirty="0"/>
              <a:t>5.Plot mean sales for customers in each Region</a:t>
            </a:r>
            <a:endParaRPr lang="en-US" sz="18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47963" y="1670867"/>
            <a:ext cx="10311924" cy="4627563"/>
          </a:xfrm>
        </p:spPr>
        <p:txBody>
          <a:bodyPr/>
          <a:lstStyle/>
          <a:p>
            <a:r>
              <a:rPr lang="en-US" sz="2400" b="1" dirty="0"/>
              <a:t>Business Objective: To enable quick inference for Management team, visually depict the dealers performance across Regions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Functions to be used:</a:t>
            </a:r>
          </a:p>
          <a:p>
            <a:r>
              <a:rPr lang="en-US" sz="2400" b="1" dirty="0"/>
              <a:t> aggregate, </a:t>
            </a:r>
            <a:r>
              <a:rPr lang="en-US" sz="2400" b="1" dirty="0" err="1"/>
              <a:t>ggplot</a:t>
            </a:r>
            <a:endParaRPr lang="en-US" sz="2400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2C68-9574-4D76-B6B9-5BFC454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037" y="1600201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region_sales</a:t>
            </a:r>
            <a:r>
              <a:rPr lang="en-US" dirty="0">
                <a:solidFill>
                  <a:schemeClr val="tx1"/>
                </a:solidFill>
              </a:rPr>
              <a:t>&lt;-aggregate(</a:t>
            </a:r>
            <a:r>
              <a:rPr lang="en-US" dirty="0" err="1">
                <a:solidFill>
                  <a:schemeClr val="tx1"/>
                </a:solidFill>
              </a:rPr>
              <a:t>NSV~REGION,data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mapped,FUN</a:t>
            </a:r>
            <a:r>
              <a:rPr lang="en-US" dirty="0">
                <a:solidFill>
                  <a:schemeClr val="tx1"/>
                </a:solidFill>
              </a:rPr>
              <a:t>=mean)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names(</a:t>
            </a:r>
            <a:r>
              <a:rPr lang="en-US" dirty="0" err="1">
                <a:solidFill>
                  <a:schemeClr val="tx1"/>
                </a:solidFill>
              </a:rPr>
              <a:t>region_sales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library(ggplot2)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ggplot(</a:t>
            </a:r>
            <a:r>
              <a:rPr lang="en-US" dirty="0" err="1">
                <a:solidFill>
                  <a:schemeClr val="tx1"/>
                </a:solidFill>
              </a:rPr>
              <a:t>region_sales,aes</a:t>
            </a:r>
            <a:r>
              <a:rPr lang="en-US" dirty="0">
                <a:solidFill>
                  <a:schemeClr val="tx1"/>
                </a:solidFill>
              </a:rPr>
              <a:t>(x=</a:t>
            </a:r>
            <a:r>
              <a:rPr lang="en-US" dirty="0" err="1">
                <a:solidFill>
                  <a:schemeClr val="tx1"/>
                </a:solidFill>
              </a:rPr>
              <a:t>REGION,y</a:t>
            </a:r>
            <a:r>
              <a:rPr lang="en-US" dirty="0">
                <a:solidFill>
                  <a:schemeClr val="tx1"/>
                </a:solidFill>
              </a:rPr>
              <a:t>=NSV))+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geom_bar</a:t>
            </a:r>
            <a:r>
              <a:rPr lang="en-US" dirty="0">
                <a:solidFill>
                  <a:schemeClr val="tx1"/>
                </a:solidFill>
              </a:rPr>
              <a:t>(stat="</a:t>
            </a:r>
            <a:r>
              <a:rPr lang="en-US" dirty="0" err="1">
                <a:solidFill>
                  <a:schemeClr val="tx1"/>
                </a:solidFill>
              </a:rPr>
              <a:t>identity",fill</a:t>
            </a:r>
            <a:r>
              <a:rPr lang="en-US" dirty="0">
                <a:solidFill>
                  <a:schemeClr val="tx1"/>
                </a:solidFill>
              </a:rPr>
              <a:t>="blue")+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labs(x="</a:t>
            </a:r>
            <a:r>
              <a:rPr lang="en-US" dirty="0" err="1">
                <a:solidFill>
                  <a:schemeClr val="tx1"/>
                </a:solidFill>
              </a:rPr>
              <a:t>REGION",y</a:t>
            </a:r>
            <a:r>
              <a:rPr lang="en-US" dirty="0">
                <a:solidFill>
                  <a:schemeClr val="tx1"/>
                </a:solidFill>
              </a:rPr>
              <a:t>="MEAN </a:t>
            </a:r>
            <a:r>
              <a:rPr lang="en-US" dirty="0" err="1">
                <a:solidFill>
                  <a:schemeClr val="tx1"/>
                </a:solidFill>
              </a:rPr>
              <a:t>NSV",title</a:t>
            </a:r>
            <a:r>
              <a:rPr lang="en-US" dirty="0">
                <a:solidFill>
                  <a:schemeClr val="tx1"/>
                </a:solidFill>
              </a:rPr>
              <a:t>="REGIONWISE SALES")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A8F3D-7CCE-413B-A6F2-ECB54A7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51037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Q5:R Code </a:t>
            </a:r>
          </a:p>
        </p:txBody>
      </p:sp>
    </p:spTree>
    <p:extLst>
      <p:ext uri="{BB962C8B-B14F-4D97-AF65-F5344CB8AC3E}">
        <p14:creationId xmlns:p14="http://schemas.microsoft.com/office/powerpoint/2010/main" val="66198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51037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Q5:R output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98" y="1219200"/>
            <a:ext cx="6378678" cy="525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3B29-BE50-49CB-8A20-CF99B1F6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/>
          <a:lstStyle/>
          <a:p>
            <a:r>
              <a:rPr sz="3600" dirty="0"/>
              <a:t> </a:t>
            </a:r>
            <a:r>
              <a:rPr lang="en-US" sz="3600" dirty="0"/>
              <a:t>6. Obtain </a:t>
            </a:r>
            <a:r>
              <a:rPr lang="en-US" sz="3600" dirty="0" err="1"/>
              <a:t>LoB</a:t>
            </a:r>
            <a:r>
              <a:rPr lang="en-US" sz="3600" dirty="0"/>
              <a:t> wise Contribution</a:t>
            </a:r>
            <a:endParaRPr lang="en-US" sz="20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45008" y="1619205"/>
            <a:ext cx="10311924" cy="4627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Objective: Get insight on contribution to total sales by each Business Type (Line of Business)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Functions to be used: </a:t>
            </a:r>
          </a:p>
          <a:p>
            <a:r>
              <a:rPr lang="en-US" b="1" dirty="0">
                <a:solidFill>
                  <a:schemeClr val="tx1"/>
                </a:solidFill>
              </a:rPr>
              <a:t>aggregate, sum, derive a variable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0A3A7-7F50-4E98-A100-F23CF94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/>
          <a:lstStyle/>
          <a:p>
            <a:r>
              <a:rPr dirty="0"/>
              <a:t>Background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</a:t>
            </a:r>
            <a:r>
              <a:rPr sz="3000" b="1" dirty="0"/>
              <a:t>arge FMCG company </a:t>
            </a:r>
          </a:p>
          <a:p>
            <a:r>
              <a:rPr sz="3000" b="1" dirty="0"/>
              <a:t>Pan </a:t>
            </a:r>
            <a:r>
              <a:rPr lang="en-US" sz="3000" b="1" dirty="0"/>
              <a:t>country</a:t>
            </a:r>
            <a:r>
              <a:rPr sz="3000" b="1" dirty="0"/>
              <a:t> presence</a:t>
            </a:r>
            <a:endParaRPr lang="en-US" sz="3000" b="1" dirty="0"/>
          </a:p>
          <a:p>
            <a:r>
              <a:rPr sz="3000" b="1" dirty="0"/>
              <a:t>3 business lines- Ice Cream, Chocolates and Cakes-Biscuits</a:t>
            </a:r>
            <a:endParaRPr lang="en-US" sz="3000" b="1" dirty="0"/>
          </a:p>
          <a:p>
            <a:r>
              <a:rPr sz="3000" b="1" dirty="0"/>
              <a:t>Large amount of data is available</a:t>
            </a:r>
            <a:endParaRPr lang="en-IN" sz="3000" b="1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rgbClr val="002060"/>
                </a:solidFill>
              </a:rPr>
              <a:t>How can we leverage the data for scientific decision making?</a:t>
            </a:r>
          </a:p>
          <a:p>
            <a:pPr>
              <a:buNone/>
            </a:pPr>
            <a:r>
              <a:rPr lang="en-IN" dirty="0">
                <a:solidFill>
                  <a:srgbClr val="000099"/>
                </a:solidFill>
              </a:rPr>
              <a:t>      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73876-A536-43B1-8299-2FE9AE02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2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4AD0-620C-4E4F-8AB1-79B3238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03437" y="2248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Q6: R Code &amp;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499DF-CEEF-4941-A22D-A24F7D70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1117600"/>
            <a:ext cx="83058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41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/>
          <a:lstStyle/>
          <a:p>
            <a:r>
              <a:rPr sz="3200" dirty="0"/>
              <a:t> </a:t>
            </a:r>
            <a:r>
              <a:rPr lang="en-US" sz="3200" dirty="0"/>
              <a:t>7. Median NPS by Region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014379" y="1391468"/>
            <a:ext cx="10311924" cy="4627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Business Objective: To understand Net Promoter Score in each region which can be indicator of loyalty with the company.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Median is an appropriate measure since NPS </a:t>
            </a:r>
            <a:r>
              <a:rPr b="1" dirty="0">
                <a:solidFill>
                  <a:schemeClr val="tx1"/>
                </a:solidFill>
              </a:rPr>
              <a:t>is measured as ordinal variable.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Functions to be used: </a:t>
            </a:r>
          </a:p>
          <a:p>
            <a:r>
              <a:rPr lang="en-US" b="1" dirty="0">
                <a:solidFill>
                  <a:schemeClr val="tx1"/>
                </a:solidFill>
              </a:rPr>
              <a:t>merge, aggregate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C5537-DBA9-45DC-810E-1F4F2985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037" y="-11243"/>
            <a:ext cx="8229600" cy="1143000"/>
          </a:xfrm>
        </p:spPr>
        <p:txBody>
          <a:bodyPr/>
          <a:lstStyle/>
          <a:p>
            <a:r>
              <a:rPr lang="en-US" dirty="0"/>
              <a:t>Q8.Code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53C3-2E75-4B4A-A3CD-C68D950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CE5DB-7C0F-8F4E-BC37-735E5778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26" y="1432653"/>
            <a:ext cx="84582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0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/>
          <a:lstStyle/>
          <a:p>
            <a:r>
              <a:rPr dirty="0"/>
              <a:t>Supply Chain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54825-D422-417D-A432-F0A980B0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9673734"/>
              </p:ext>
            </p:extLst>
          </p:nvPr>
        </p:nvGraphicFramePr>
        <p:xfrm>
          <a:off x="2027237" y="1169989"/>
          <a:ext cx="8449174" cy="452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6"/>
          <p:cNvSpPr/>
          <p:nvPr/>
        </p:nvSpPr>
        <p:spPr>
          <a:xfrm>
            <a:off x="4618037" y="38862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1237" y="5029201"/>
            <a:ext cx="423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‘Customer’ in our case study</a:t>
            </a:r>
          </a:p>
        </p:txBody>
      </p:sp>
    </p:spTree>
    <p:extLst>
      <p:ext uri="{BB962C8B-B14F-4D97-AF65-F5344CB8AC3E}">
        <p14:creationId xmlns:p14="http://schemas.microsoft.com/office/powerpoint/2010/main" val="14049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343" y="-28843"/>
            <a:ext cx="8229600" cy="1143000"/>
          </a:xfrm>
        </p:spPr>
        <p:txBody>
          <a:bodyPr/>
          <a:lstStyle/>
          <a:p>
            <a:r>
              <a:rPr dirty="0"/>
              <a:t>Data Snapshots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9209F-12CB-4EDB-A06D-41A6E3AA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334" y="5042232"/>
            <a:ext cx="1063220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In addition market survey data is available for 107 customers. The survey</a:t>
            </a:r>
          </a:p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recorded ‘Net promoter Score’ .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Net Promoter Scores are based on response to single question</a:t>
            </a:r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 (0-10 scale)</a:t>
            </a:r>
            <a:endParaRPr 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How likely is it that you would recommend [brand] to a friend or colleague?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638" y="1326944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Monthly NSV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3438" y="1376135"/>
            <a:ext cx="230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Customer Profile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22BE-4F9F-45A7-8CD0-8AC8DBB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27228"/>
            <a:ext cx="4114800" cy="2804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18FD6-E0CA-4244-9301-D77E44FA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43" y="2102433"/>
            <a:ext cx="1651362" cy="2566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359DE-C79E-504A-9ECD-958F1406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37" y="1956699"/>
            <a:ext cx="16637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F65D5-418C-484C-AC1D-80A08C5E59F3}"/>
              </a:ext>
            </a:extLst>
          </p:cNvPr>
          <p:cNvSpPr txBox="1"/>
          <p:nvPr/>
        </p:nvSpPr>
        <p:spPr>
          <a:xfrm>
            <a:off x="7959514" y="1390112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        NPS Data</a:t>
            </a:r>
          </a:p>
        </p:txBody>
      </p:sp>
    </p:spTree>
    <p:extLst>
      <p:ext uri="{BB962C8B-B14F-4D97-AF65-F5344CB8AC3E}">
        <p14:creationId xmlns:p14="http://schemas.microsoft.com/office/powerpoint/2010/main" val="31589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037" y="49277"/>
            <a:ext cx="8229600" cy="1143000"/>
          </a:xfrm>
        </p:spPr>
        <p:txBody>
          <a:bodyPr/>
          <a:lstStyle/>
          <a:p>
            <a:r>
              <a:rPr lang="en-US" sz="3600" dirty="0"/>
              <a:t>Understanding </a:t>
            </a:r>
            <a:r>
              <a:rPr sz="3600" dirty="0"/>
              <a:t>FMCG</a:t>
            </a:r>
            <a:r>
              <a:rPr lang="en-US" sz="3600" dirty="0"/>
              <a:t>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4196" y="1611087"/>
            <a:ext cx="10311924" cy="4627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Import 3 data sets CUST_PROFILE,NSVDATA and NPSDATA 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Understand the contents of the datasets by observing variables, no. of rows, etc.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Check the variable types.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7BE3-DF15-454F-8834-BFC563E7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037" y="33728"/>
            <a:ext cx="8229600" cy="1143000"/>
          </a:xfrm>
        </p:spPr>
        <p:txBody>
          <a:bodyPr/>
          <a:lstStyle/>
          <a:p>
            <a:r>
              <a:rPr lang="en-US" sz="3200" dirty="0"/>
              <a:t>Import 3 data sets -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#import  NSVDATA in R</a:t>
            </a:r>
          </a:p>
          <a:p>
            <a:pPr marL="0" indent="0">
              <a:buNone/>
            </a:pPr>
            <a:r>
              <a:rPr lang="en-US" dirty="0" err="1"/>
              <a:t>nsv</a:t>
            </a:r>
            <a:r>
              <a:rPr lang="en-US" dirty="0"/>
              <a:t>&lt;-read.csv(</a:t>
            </a:r>
            <a:r>
              <a:rPr lang="en-US" dirty="0" err="1"/>
              <a:t>file.choose</a:t>
            </a:r>
            <a:r>
              <a:rPr lang="en-US" dirty="0"/>
              <a:t>(),header=T)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#import  CUST_PROFILE  in R</a:t>
            </a:r>
          </a:p>
          <a:p>
            <a:pPr marL="0" indent="0">
              <a:buNone/>
            </a:pPr>
            <a:r>
              <a:rPr lang="en-US" dirty="0" err="1"/>
              <a:t>cust</a:t>
            </a:r>
            <a:r>
              <a:rPr lang="en-US" dirty="0"/>
              <a:t>&lt;-read.csv(</a:t>
            </a:r>
            <a:r>
              <a:rPr lang="en-US" dirty="0" err="1"/>
              <a:t>file.choose</a:t>
            </a:r>
            <a:r>
              <a:rPr lang="en-US" dirty="0"/>
              <a:t>(),header=T)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#import  NPSDATA in R</a:t>
            </a:r>
          </a:p>
          <a:p>
            <a:pPr marL="0" indent="0">
              <a:buNone/>
            </a:pPr>
            <a:r>
              <a:rPr lang="en-US" dirty="0" err="1"/>
              <a:t>nps</a:t>
            </a:r>
            <a:r>
              <a:rPr lang="en-US" dirty="0"/>
              <a:t>&lt;-read.csv(</a:t>
            </a:r>
            <a:r>
              <a:rPr lang="en-US" dirty="0" err="1"/>
              <a:t>file.choose</a:t>
            </a:r>
            <a:r>
              <a:rPr lang="en-US" dirty="0"/>
              <a:t>(),header=T)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#apply functions like </a:t>
            </a:r>
            <a:r>
              <a:rPr lang="en-US" dirty="0" err="1">
                <a:solidFill>
                  <a:srgbClr val="000099"/>
                </a:solidFill>
              </a:rPr>
              <a:t>head,dim,str,summary</a:t>
            </a:r>
            <a:r>
              <a:rPr lang="en-US" dirty="0">
                <a:solidFill>
                  <a:srgbClr val="000099"/>
                </a:solidFill>
              </a:rPr>
              <a:t> to understand data characteristics.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0E709-7C91-423A-B62E-6640572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188914"/>
            <a:ext cx="8229600" cy="981075"/>
          </a:xfrm>
        </p:spPr>
        <p:txBody>
          <a:bodyPr>
            <a:normAutofit/>
          </a:bodyPr>
          <a:lstStyle/>
          <a:p>
            <a:r>
              <a:rPr sz="3600" dirty="0"/>
              <a:t>1. </a:t>
            </a:r>
            <a:r>
              <a:rPr lang="en-US" sz="3600" dirty="0"/>
              <a:t>Show Number of Unique Customers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51037" y="1600201"/>
            <a:ext cx="8382000" cy="45259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What is the number of customers in each of these three datasets?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Important to note that there are repeated customer id’s(CUSTID) in NSV data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 Functions to be used:</a:t>
            </a:r>
          </a:p>
          <a:p>
            <a:r>
              <a:rPr lang="en-US" b="1" dirty="0">
                <a:solidFill>
                  <a:schemeClr val="tx1"/>
                </a:solidFill>
              </a:rPr>
              <a:t>Length and Unique</a:t>
            </a:r>
          </a:p>
          <a:p>
            <a:endParaRPr b="1"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B1C54-589E-4E2C-A8E1-274FB6CA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535" y="3497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 Code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length(unique(</a:t>
            </a:r>
            <a:r>
              <a:rPr lang="en-US" dirty="0" err="1">
                <a:solidFill>
                  <a:schemeClr val="tx1"/>
                </a:solidFill>
              </a:rPr>
              <a:t>nsv$CUSTID</a:t>
            </a:r>
            <a:r>
              <a:rPr lang="en-US" dirty="0">
                <a:solidFill>
                  <a:schemeClr val="tx1"/>
                </a:solidFill>
              </a:rPr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#answer: 14077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length(unique(</a:t>
            </a:r>
            <a:r>
              <a:rPr lang="en-US" dirty="0" err="1">
                <a:solidFill>
                  <a:schemeClr val="tx1"/>
                </a:solidFill>
              </a:rPr>
              <a:t>cust$CUSTID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#answer:15001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length(unique(</a:t>
            </a:r>
            <a:r>
              <a:rPr lang="en-US" dirty="0" err="1">
                <a:solidFill>
                  <a:schemeClr val="tx1"/>
                </a:solidFill>
              </a:rPr>
              <a:t>nps$CUSTID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#answer:107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1B257-F0BC-400E-8249-96C2E4A2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7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6641" y="197595"/>
            <a:ext cx="8229600" cy="981075"/>
          </a:xfrm>
        </p:spPr>
        <p:txBody>
          <a:bodyPr/>
          <a:lstStyle/>
          <a:p>
            <a:r>
              <a:rPr lang="en-US" sz="3600" dirty="0"/>
              <a:t>2 &amp; 3. Campaign List Generation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Business Objective: To give recognition to </a:t>
            </a:r>
            <a:r>
              <a:rPr lang="en-US" b="1" dirty="0">
                <a:solidFill>
                  <a:schemeClr val="tx1"/>
                </a:solidFill>
              </a:rPr>
              <a:t>customers</a:t>
            </a:r>
            <a:r>
              <a:rPr b="1" dirty="0">
                <a:solidFill>
                  <a:schemeClr val="tx1"/>
                </a:solidFill>
              </a:rPr>
              <a:t>, send </a:t>
            </a:r>
            <a:r>
              <a:rPr b="1" dirty="0" err="1">
                <a:solidFill>
                  <a:schemeClr val="tx1"/>
                </a:solidFill>
              </a:rPr>
              <a:t>sms</a:t>
            </a:r>
            <a:r>
              <a:rPr b="1" dirty="0">
                <a:solidFill>
                  <a:schemeClr val="tx1"/>
                </a:solidFill>
              </a:rPr>
              <a:t> to top 10 performers for their high annual sales in 2014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Functions to  be used: </a:t>
            </a:r>
          </a:p>
          <a:p>
            <a:r>
              <a:rPr lang="en-US" b="1" dirty="0">
                <a:solidFill>
                  <a:schemeClr val="tx1"/>
                </a:solidFill>
              </a:rPr>
              <a:t>aggregate, order, head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___________________________________________________________________________________________________</a:t>
            </a:r>
          </a:p>
          <a:p>
            <a:r>
              <a:rPr lang="en-US" b="1" dirty="0">
                <a:solidFill>
                  <a:schemeClr val="tx1"/>
                </a:solidFill>
              </a:rPr>
              <a:t>Business Objective: To motivate non performing customers, send </a:t>
            </a:r>
            <a:r>
              <a:rPr lang="en-US" b="1" dirty="0" err="1">
                <a:solidFill>
                  <a:schemeClr val="tx1"/>
                </a:solidFill>
              </a:rPr>
              <a:t>sms</a:t>
            </a:r>
            <a:r>
              <a:rPr lang="en-US" b="1" dirty="0">
                <a:solidFill>
                  <a:schemeClr val="tx1"/>
                </a:solidFill>
              </a:rPr>
              <a:t> to bottom 10 dealers for their low annual sales in 2014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Functions to  be used: </a:t>
            </a:r>
          </a:p>
          <a:p>
            <a:r>
              <a:rPr lang="en-US" b="1" dirty="0">
                <a:solidFill>
                  <a:schemeClr val="tx1"/>
                </a:solidFill>
              </a:rPr>
              <a:t>aggregate, order, head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8F3D6-234C-4BA7-BAB5-7401B142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875</Words>
  <Application>Microsoft Macintosh PowerPoint</Application>
  <PresentationFormat>Custom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Wingdings</vt:lpstr>
      <vt:lpstr>Open Sans Light</vt:lpstr>
      <vt:lpstr>Open Sans</vt:lpstr>
      <vt:lpstr>1_Office Theme</vt:lpstr>
      <vt:lpstr>R Workshop: EDA  Introduction to R and Data Management     </vt:lpstr>
      <vt:lpstr>Background</vt:lpstr>
      <vt:lpstr>Supply Chain</vt:lpstr>
      <vt:lpstr>Data Snapshots</vt:lpstr>
      <vt:lpstr>Understanding FMCG Data</vt:lpstr>
      <vt:lpstr>Import 3 data sets - R Code</vt:lpstr>
      <vt:lpstr>1. Show Number of Unique Customers</vt:lpstr>
      <vt:lpstr>R Code and Output</vt:lpstr>
      <vt:lpstr>2 &amp; 3. Campaign List Generation</vt:lpstr>
      <vt:lpstr>Q 2 and 3: R Code </vt:lpstr>
      <vt:lpstr>Q 2 and 3: R Output </vt:lpstr>
      <vt:lpstr>4. Distribution of Top 100 across Region</vt:lpstr>
      <vt:lpstr>Q4: R Code  </vt:lpstr>
      <vt:lpstr>Q4: R Output  </vt:lpstr>
      <vt:lpstr>Q4: R Output  </vt:lpstr>
      <vt:lpstr> 5.Plot mean sales for customers in each Region</vt:lpstr>
      <vt:lpstr>PowerPoint Presentation</vt:lpstr>
      <vt:lpstr>PowerPoint Presentation</vt:lpstr>
      <vt:lpstr> 6. Obtain LoB wise Contribution</vt:lpstr>
      <vt:lpstr>PowerPoint Presentation</vt:lpstr>
      <vt:lpstr> 7. Median NPS by Region</vt:lpstr>
      <vt:lpstr>Q8.Code and Output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Basics  Numeric Functions and Operators in R </dc:title>
  <cp:lastModifiedBy>sankhya analytics</cp:lastModifiedBy>
  <cp:revision>25</cp:revision>
  <dcterms:modified xsi:type="dcterms:W3CDTF">2023-09-28T03:10:51Z</dcterms:modified>
</cp:coreProperties>
</file>