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9" r:id="rId5"/>
    <p:sldId id="257" r:id="rId6"/>
    <p:sldId id="274" r:id="rId7"/>
    <p:sldId id="275" r:id="rId8"/>
    <p:sldId id="276" r:id="rId9"/>
    <p:sldId id="273" r:id="rId10"/>
    <p:sldId id="271" r:id="rId11"/>
    <p:sldId id="272" r:id="rId12"/>
    <p:sldId id="26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sz="2400" dirty="0">
                <a:solidFill>
                  <a:schemeClr val="bg2">
                    <a:lumMod val="75000"/>
                  </a:schemeClr>
                </a:solidFill>
                <a:latin typeface="Cambria" panose="02040503050406030204" pitchFamily="18" charset="0"/>
                <a:ea typeface="Cambria" panose="02040503050406030204" pitchFamily="18" charset="0"/>
              </a:rPr>
              <a:t>Learning path dashboard for enhancing skills(pscs_265)</a:t>
            </a:r>
            <a:endParaRPr sz="2400" dirty="0">
              <a:solidFill>
                <a:schemeClr val="bg2">
                  <a:lumMod val="75000"/>
                </a:schemeClr>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US" altLang="en-GB" sz="1800" dirty="0">
                <a:latin typeface="Cambria" panose="02040503050406030204" pitchFamily="18" charset="0"/>
                <a:ea typeface="Cambria" panose="02040503050406030204" pitchFamily="18" charset="0"/>
              </a:rPr>
              <a:t> CSE_117</a:t>
            </a:r>
            <a:endParaRPr lang="en-US" altLang="en-GB"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a:t>
            </a:r>
            <a:r>
              <a:rPr lang="en-GB" sz="1800" b="1" i="0" u="none" strike="noStrike" cap="none" dirty="0">
                <a:solidFill>
                  <a:schemeClr val="bg2">
                    <a:lumMod val="50000"/>
                  </a:schemeClr>
                </a:solidFill>
                <a:latin typeface="Cambria" panose="02040503050406030204" pitchFamily="18" charset="0"/>
                <a:ea typeface="Cambria" panose="02040503050406030204" pitchFamily="18" charset="0"/>
                <a:cs typeface="Verdana" panose="020B0604030504040204"/>
                <a:sym typeface="Verdana" panose="020B0604030504040204"/>
              </a:rPr>
              <a:t>Supervision</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Pramela Vinitha Eric, Ms Kalpana K Harish</a:t>
            </a:r>
            <a:endPar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endPar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800" b="1" i="0" u="none" strike="noStrike" cap="none"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1800" b="1"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Dr. Asif Mohammed,Dr. Blessed Prince</a:t>
            </a:r>
            <a:endParaRPr lang="en-US" sz="1800" b="1" dirty="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1800" b="1" i="0" u="none" strike="noStrike" cap="none"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Dr. Jayavadivel Ravi,Mr. Muthuraju V</a:t>
            </a:r>
            <a:endParaRPr lang="en-US" sz="1800" b="1" dirty="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Table 3"/>
          <p:cNvGraphicFramePr>
            <a:graphicFrameLocks noGrp="1"/>
          </p:cNvGraphicFramePr>
          <p:nvPr/>
        </p:nvGraphicFramePr>
        <p:xfrm>
          <a:off x="790466" y="2513340"/>
          <a:ext cx="4401452" cy="1454908"/>
        </p:xfrm>
        <a:graphic>
          <a:graphicData uri="http://schemas.openxmlformats.org/drawingml/2006/table">
            <a:tbl>
              <a:tblPr/>
              <a:tblGrid>
                <a:gridCol w="2200726"/>
                <a:gridCol w="2200726"/>
              </a:tblGrid>
              <a:tr h="363727">
                <a:tc>
                  <a:txBody>
                    <a:bodyPr/>
                    <a:lstStyle/>
                    <a:p>
                      <a:pPr algn="ctr" rtl="0">
                        <a:buNone/>
                      </a:pPr>
                      <a:r>
                        <a:rPr lang="en-IN" b="1" i="0" dirty="0">
                          <a:solidFill>
                            <a:srgbClr val="17365D"/>
                          </a:solidFill>
                          <a:effectLst/>
                        </a:rPr>
                        <a:t>Name</a:t>
                      </a:r>
                      <a:endParaRPr lang="en-IN" b="1" dirty="0">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a:buNone/>
                      </a:pPr>
                      <a:r>
                        <a:rPr lang="en-IN" b="1" i="0">
                          <a:solidFill>
                            <a:srgbClr val="17365D"/>
                          </a:solidFill>
                          <a:effectLst/>
                        </a:rPr>
                        <a:t>Roll Number</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G. Aditya</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a:solidFill>
                            <a:srgbClr val="000000"/>
                          </a:solidFill>
                          <a:effectLst/>
                        </a:rPr>
                        <a:t>20221CSE0524</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Dhanush Gowda</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a:solidFill>
                            <a:srgbClr val="000000"/>
                          </a:solidFill>
                          <a:effectLst/>
                        </a:rPr>
                        <a:t>20221CSE0522</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r h="363727">
                <a:tc>
                  <a:txBody>
                    <a:bodyPr/>
                    <a:lstStyle/>
                    <a:p>
                      <a:pPr algn="l" rtl="0">
                        <a:buNone/>
                      </a:pPr>
                      <a:r>
                        <a:rPr lang="en-IN" b="0" i="0">
                          <a:solidFill>
                            <a:srgbClr val="000000"/>
                          </a:solidFill>
                          <a:effectLst/>
                        </a:rPr>
                        <a:t>Stephen A(Captain)</a:t>
                      </a:r>
                      <a:endParaRPr lang="en-IN">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rtl="0">
                        <a:buNone/>
                      </a:pPr>
                      <a:r>
                        <a:rPr lang="en-IN" b="0" i="0" dirty="0">
                          <a:solidFill>
                            <a:srgbClr val="000000"/>
                          </a:solidFill>
                          <a:effectLst/>
                        </a:rPr>
                        <a:t>20221CSE0502</a:t>
                      </a:r>
                      <a:endParaRPr lang="en-IN" dirty="0">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r>
            </a:tbl>
          </a:graphicData>
        </a:graphic>
      </p:graphicFrame>
      <p:sp>
        <p:nvSpPr>
          <p:cNvPr id="5" name="Rectangle 2"/>
          <p:cNvSpPr>
            <a:spLocks noChangeArrowheads="1"/>
          </p:cNvSpPr>
          <p:nvPr/>
        </p:nvSpPr>
        <p:spPr bwMode="auto">
          <a:xfrm>
            <a:off x="790469" y="2513339"/>
            <a:ext cx="50302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US" sz="2000" dirty="0">
                <a:latin typeface="Cambria" panose="02040503050406030204" pitchFamily="18" charset="0"/>
                <a:ea typeface="Cambria" panose="02040503050406030204" pitchFamily="18" charset="0"/>
              </a:rPr>
              <a:t>https://github.com/Stephen-A-07/CSE-117_Learning-path-dashboard-for-enhancing-skills.git</a:t>
            </a:r>
            <a:endParaRPr lang="en-US" alt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2" name="Table 1"/>
          <p:cNvGraphicFramePr>
            <a:graphicFrameLocks noGrp="1"/>
          </p:cNvGraphicFramePr>
          <p:nvPr/>
        </p:nvGraphicFramePr>
        <p:xfrm>
          <a:off x="812800" y="1086604"/>
          <a:ext cx="9739044" cy="5026464"/>
        </p:xfrm>
        <a:graphic>
          <a:graphicData uri="http://schemas.openxmlformats.org/drawingml/2006/table">
            <a:tbl>
              <a:tblPr/>
              <a:tblGrid>
                <a:gridCol w="1391292"/>
                <a:gridCol w="1391292"/>
                <a:gridCol w="1391292"/>
                <a:gridCol w="1391292"/>
                <a:gridCol w="1391292"/>
                <a:gridCol w="1391292"/>
                <a:gridCol w="1391292"/>
              </a:tblGrid>
              <a:tr h="278258">
                <a:tc>
                  <a:txBody>
                    <a:bodyPr/>
                    <a:lstStyle/>
                    <a:p>
                      <a:pPr>
                        <a:buNone/>
                      </a:pPr>
                      <a:r>
                        <a:rPr lang="en-IN" sz="1300"/>
                        <a:t>Task / Week</a:t>
                      </a:r>
                      <a:endParaRPr lang="en-IN" sz="1300"/>
                    </a:p>
                  </a:txBody>
                  <a:tcPr marL="83478" marR="83478" marT="41739" marB="41739" anchor="ctr">
                    <a:lnL>
                      <a:noFill/>
                    </a:lnL>
                    <a:lnR>
                      <a:noFill/>
                    </a:lnR>
                    <a:lnT>
                      <a:noFill/>
                    </a:lnT>
                    <a:lnB>
                      <a:noFill/>
                    </a:lnB>
                    <a:noFill/>
                  </a:tcPr>
                </a:tc>
                <a:tc>
                  <a:txBody>
                    <a:bodyPr/>
                    <a:lstStyle/>
                    <a:p>
                      <a:pPr>
                        <a:buNone/>
                      </a:pPr>
                      <a:r>
                        <a:rPr lang="en-IN" sz="1300"/>
                        <a:t>Week 1-2</a:t>
                      </a:r>
                      <a:endParaRPr lang="en-IN" sz="1300"/>
                    </a:p>
                  </a:txBody>
                  <a:tcPr marL="83478" marR="83478" marT="41739" marB="41739" anchor="ctr">
                    <a:lnL>
                      <a:noFill/>
                    </a:lnL>
                    <a:lnR>
                      <a:noFill/>
                    </a:lnR>
                    <a:lnT>
                      <a:noFill/>
                    </a:lnT>
                    <a:lnB>
                      <a:noFill/>
                    </a:lnB>
                    <a:noFill/>
                  </a:tcPr>
                </a:tc>
                <a:tc>
                  <a:txBody>
                    <a:bodyPr/>
                    <a:lstStyle/>
                    <a:p>
                      <a:pPr>
                        <a:buNone/>
                      </a:pPr>
                      <a:r>
                        <a:rPr lang="en-IN" sz="1300"/>
                        <a:t>Week 3-4</a:t>
                      </a:r>
                      <a:endParaRPr lang="en-IN" sz="1300"/>
                    </a:p>
                  </a:txBody>
                  <a:tcPr marL="83478" marR="83478" marT="41739" marB="41739" anchor="ctr">
                    <a:lnL>
                      <a:noFill/>
                    </a:lnL>
                    <a:lnR>
                      <a:noFill/>
                    </a:lnR>
                    <a:lnT>
                      <a:noFill/>
                    </a:lnT>
                    <a:lnB>
                      <a:noFill/>
                    </a:lnB>
                    <a:noFill/>
                  </a:tcPr>
                </a:tc>
                <a:tc>
                  <a:txBody>
                    <a:bodyPr/>
                    <a:lstStyle/>
                    <a:p>
                      <a:pPr>
                        <a:buNone/>
                      </a:pPr>
                      <a:r>
                        <a:rPr lang="en-IN" sz="1300"/>
                        <a:t>Week 5-6</a:t>
                      </a:r>
                      <a:endParaRPr lang="en-IN" sz="1300"/>
                    </a:p>
                  </a:txBody>
                  <a:tcPr marL="83478" marR="83478" marT="41739" marB="41739" anchor="ctr">
                    <a:lnL>
                      <a:noFill/>
                    </a:lnL>
                    <a:lnR>
                      <a:noFill/>
                    </a:lnR>
                    <a:lnT>
                      <a:noFill/>
                    </a:lnT>
                    <a:lnB>
                      <a:noFill/>
                    </a:lnB>
                    <a:noFill/>
                  </a:tcPr>
                </a:tc>
                <a:tc>
                  <a:txBody>
                    <a:bodyPr/>
                    <a:lstStyle/>
                    <a:p>
                      <a:pPr>
                        <a:buNone/>
                      </a:pPr>
                      <a:r>
                        <a:rPr lang="en-IN" sz="1300"/>
                        <a:t>Week 7-8</a:t>
                      </a:r>
                      <a:endParaRPr lang="en-IN" sz="1300"/>
                    </a:p>
                  </a:txBody>
                  <a:tcPr marL="83478" marR="83478" marT="41739" marB="41739" anchor="ctr">
                    <a:lnL>
                      <a:noFill/>
                    </a:lnL>
                    <a:lnR>
                      <a:noFill/>
                    </a:lnR>
                    <a:lnT>
                      <a:noFill/>
                    </a:lnT>
                    <a:lnB>
                      <a:noFill/>
                    </a:lnB>
                    <a:noFill/>
                  </a:tcPr>
                </a:tc>
                <a:tc>
                  <a:txBody>
                    <a:bodyPr/>
                    <a:lstStyle/>
                    <a:p>
                      <a:pPr>
                        <a:buNone/>
                      </a:pPr>
                      <a:r>
                        <a:rPr lang="en-IN" sz="1300"/>
                        <a:t>Week 9-10</a:t>
                      </a:r>
                      <a:endParaRPr lang="en-IN" sz="1300"/>
                    </a:p>
                  </a:txBody>
                  <a:tcPr marL="83478" marR="83478" marT="41739" marB="41739" anchor="ctr">
                    <a:lnL>
                      <a:noFill/>
                    </a:lnL>
                    <a:lnR>
                      <a:noFill/>
                    </a:lnR>
                    <a:lnT>
                      <a:noFill/>
                    </a:lnT>
                    <a:lnB>
                      <a:noFill/>
                    </a:lnB>
                    <a:noFill/>
                  </a:tcPr>
                </a:tc>
                <a:tc>
                  <a:txBody>
                    <a:bodyPr/>
                    <a:lstStyle/>
                    <a:p>
                      <a:pPr>
                        <a:buNone/>
                      </a:pPr>
                      <a:r>
                        <a:rPr lang="en-IN" sz="1300"/>
                        <a:t>Week 11-12</a:t>
                      </a:r>
                      <a:endParaRPr lang="en-IN" sz="1300"/>
                    </a:p>
                  </a:txBody>
                  <a:tcPr marL="83478" marR="83478" marT="41739" marB="41739" anchor="ctr">
                    <a:lnL>
                      <a:noFill/>
                    </a:lnL>
                    <a:lnR>
                      <a:noFill/>
                    </a:lnR>
                    <a:lnT>
                      <a:noFill/>
                    </a:lnT>
                    <a:lnB>
                      <a:noFill/>
                    </a:lnB>
                    <a:noFill/>
                  </a:tcPr>
                </a:tc>
              </a:tr>
              <a:tr h="667820">
                <a:tc>
                  <a:txBody>
                    <a:bodyPr/>
                    <a:lstStyle/>
                    <a:p>
                      <a:pPr>
                        <a:buNone/>
                      </a:pPr>
                      <a:r>
                        <a:rPr lang="en-IN" sz="1300"/>
                        <a:t>Requirement Gathering &amp; Analysis</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667820">
                <a:tc>
                  <a:txBody>
                    <a:bodyPr/>
                    <a:lstStyle/>
                    <a:p>
                      <a:pPr>
                        <a:buNone/>
                      </a:pPr>
                      <a:r>
                        <a:rPr lang="fr-FR" sz="1300"/>
                        <a:t>UI/UX Design (Wireframes &amp; Mockups)</a:t>
                      </a:r>
                      <a:endParaRPr lang="fr-FR"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dirty="0"/>
                    </a:p>
                  </a:txBody>
                  <a:tcPr marL="83478" marR="83478" marT="41739" marB="41739" anchor="ctr">
                    <a:lnL>
                      <a:noFill/>
                    </a:lnL>
                    <a:lnR>
                      <a:noFill/>
                    </a:lnR>
                    <a:lnT>
                      <a:noFill/>
                    </a:lnT>
                    <a:lnB>
                      <a:noFill/>
                    </a:lnB>
                    <a:noFill/>
                  </a:tcPr>
                </a:tc>
              </a:tr>
              <a:tr h="862601">
                <a:tc>
                  <a:txBody>
                    <a:bodyPr/>
                    <a:lstStyle/>
                    <a:p>
                      <a:pPr>
                        <a:buNone/>
                      </a:pPr>
                      <a:r>
                        <a:rPr lang="en-IN" sz="1300"/>
                        <a:t>Backend Development (APIs, Database)</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dirty="0"/>
                        <a:t>████████</a:t>
                      </a:r>
                      <a:endParaRPr lang="en-IN" sz="1300" dirty="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862601">
                <a:tc>
                  <a:txBody>
                    <a:bodyPr/>
                    <a:lstStyle/>
                    <a:p>
                      <a:pPr>
                        <a:buNone/>
                      </a:pPr>
                      <a:r>
                        <a:rPr lang="en-IN" sz="1300"/>
                        <a:t>Frontend Development (Dashboard, Forms)</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667820">
                <a:tc>
                  <a:txBody>
                    <a:bodyPr/>
                    <a:lstStyle/>
                    <a:p>
                      <a:pPr>
                        <a:buNone/>
                      </a:pPr>
                      <a:r>
                        <a:rPr lang="en-IN" sz="1300"/>
                        <a:t>Integration of Frontend &amp; Backend</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r>
              <a:tr h="473039">
                <a:tc>
                  <a:txBody>
                    <a:bodyPr/>
                    <a:lstStyle/>
                    <a:p>
                      <a:pPr>
                        <a:buNone/>
                      </a:pPr>
                      <a:r>
                        <a:rPr lang="en-IN" sz="1300"/>
                        <a:t>Testing &amp; Debugging</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c>
                  <a:txBody>
                    <a:bodyPr/>
                    <a:lstStyle/>
                    <a:p>
                      <a:pPr>
                        <a:buNone/>
                      </a:pPr>
                      <a:r>
                        <a:rPr lang="en-IN" sz="1300"/>
                        <a:t>████████</a:t>
                      </a:r>
                      <a:endParaRPr lang="en-IN" sz="1300"/>
                    </a:p>
                  </a:txBody>
                  <a:tcPr marL="83478" marR="83478" marT="41739" marB="41739" anchor="ctr">
                    <a:lnL>
                      <a:noFill/>
                    </a:lnL>
                    <a:lnR>
                      <a:noFill/>
                    </a:lnR>
                    <a:lnT>
                      <a:noFill/>
                    </a:lnT>
                    <a:lnB>
                      <a:noFill/>
                    </a:lnB>
                    <a:noFill/>
                  </a:tcPr>
                </a:tc>
              </a:tr>
              <a:tr h="473039">
                <a:tc>
                  <a:txBody>
                    <a:bodyPr/>
                    <a:lstStyle/>
                    <a:p>
                      <a:pPr>
                        <a:buNone/>
                      </a:pPr>
                      <a:r>
                        <a:rPr lang="en-IN" sz="1300"/>
                        <a:t>Deployment &amp; Documentation</a:t>
                      </a: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endParaRPr lang="en-IN" sz="1300"/>
                    </a:p>
                  </a:txBody>
                  <a:tcPr marL="83478" marR="83478" marT="41739" marB="41739" anchor="ctr">
                    <a:lnL>
                      <a:noFill/>
                    </a:lnL>
                    <a:lnR>
                      <a:noFill/>
                    </a:lnR>
                    <a:lnT>
                      <a:noFill/>
                    </a:lnT>
                    <a:lnB>
                      <a:noFill/>
                    </a:lnB>
                    <a:noFill/>
                  </a:tcPr>
                </a:tc>
                <a:tc>
                  <a:txBody>
                    <a:bodyPr/>
                    <a:lstStyle/>
                    <a:p>
                      <a:pPr>
                        <a:buNone/>
                      </a:pPr>
                      <a:r>
                        <a:rPr lang="en-IN" sz="1300" dirty="0"/>
                        <a:t>████████</a:t>
                      </a:r>
                      <a:endParaRPr lang="en-IN" sz="1300" dirty="0"/>
                    </a:p>
                  </a:txBody>
                  <a:tcPr marL="83478" marR="83478" marT="41739" marB="41739" anchor="ctr">
                    <a:lnL>
                      <a:noFill/>
                    </a:lnL>
                    <a:lnR>
                      <a:noFill/>
                    </a:lnR>
                    <a:lnT>
                      <a:noFill/>
                    </a:lnT>
                    <a:lnB>
                      <a:noFill/>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p>
            <a:pPr marL="76200" indent="0">
              <a:buNone/>
            </a:pPr>
            <a:r>
              <a:rPr lang="en-US" altLang="en-US" sz="1600"/>
              <a:t>Kaliisa, R., Misiejuk, K., López-Pernas, S., Khalil, M., and Saqr, M., “Have Learning Analytics Dashboards Lived Up to the Hype? A Systematic Review of Impact on Students’ Achievement, Motivation, Participation and Attitude,” arXiv:2312.15042, 2023.</a:t>
            </a: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Presidency University</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a:t>
            </a:r>
            <a:r>
              <a:rPr lang="en-US" dirty="0">
                <a:latin typeface="Cambria" panose="02040503050406030204" pitchFamily="18" charset="0"/>
                <a:ea typeface="Cambria" panose="02040503050406030204" pitchFamily="18" charset="0"/>
              </a:rPr>
              <a:t> :Software</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65"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342900" lvl="0" indent="-190500" algn="l">
              <a:lnSpc>
                <a:spcPct val="200000"/>
              </a:lnSpc>
              <a:spcBef>
                <a:spcPts val="0"/>
              </a:spcBef>
              <a:buNone/>
            </a:pPr>
            <a:r>
              <a:rPr lang="en-US" altLang="en-US" dirty="0">
                <a:latin typeface="Cambria" panose="02040503050406030204" pitchFamily="18" charset="0"/>
                <a:ea typeface="Cambria" panose="02040503050406030204" pitchFamily="18" charset="0"/>
              </a:rPr>
              <a:t>     Learners and instructors lack a unified, UX-friendly system to organize diverse educational resources  (PDFs, Word docs, videos,          links) and ingest bibliographic or Excel inputs into structured learning paths. Existing tools provide fragmented creation and updating workflows and fail to consolidate actionable analytics such as per-topic reading time, total completion time, and real-time progress. This limits instructors’ ability to curate personalized sequences, adapt guidance, and monitor outcomes, while learners have poor visibility into milestones and time-on-task, undermining motivation and self-regulation. Institutions therefore need an intuitive dashboard that integrates heterogeneous inputs, </a:t>
            </a:r>
            <a:r>
              <a:rPr lang="en-US" altLang="en-US" sz="2330" dirty="0">
                <a:latin typeface="Cambria" panose="02040503050406030204" pitchFamily="18" charset="0"/>
                <a:ea typeface="Cambria" panose="02040503050406030204" pitchFamily="18" charset="0"/>
              </a:rPr>
              <a:t>enables </a:t>
            </a:r>
            <a:r>
              <a:rPr lang="en-US" altLang="en-US" dirty="0">
                <a:latin typeface="Cambria" panose="02040503050406030204" pitchFamily="18" charset="0"/>
                <a:ea typeface="Cambria" panose="02040503050406030204" pitchFamily="18" charset="0"/>
              </a:rPr>
              <a:t>easy path authoring and sharing, and continuously updates progress with clear, actionable insights to enhance skill development.</a:t>
            </a: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4" name="Text Placeholder 3"/>
          <p:cNvSpPr/>
          <p:nvPr>
            <p:ph type="body" idx="1"/>
          </p:nvPr>
        </p:nvSpPr>
        <p:spPr/>
        <p:txBody>
          <a:bodyPr>
            <a:normAutofit/>
          </a:bodyPr>
          <a:p>
            <a:pPr marL="76200" indent="0" algn="ctr">
              <a:buNone/>
            </a:pPr>
            <a:r>
              <a:rPr lang="en-US" altLang="en-US" sz="1800"/>
              <a:t>Many learning dashboards haven’t shown clear improvements because studies are small,</a:t>
            </a:r>
            <a:endParaRPr lang="en-US" altLang="en-US" sz="1800"/>
          </a:p>
          <a:p>
            <a:pPr marL="76200" indent="0" algn="ctr">
              <a:buNone/>
            </a:pPr>
            <a:r>
              <a:rPr lang="en-US" altLang="en-US" sz="1800"/>
              <a:t> biased, and often check only whether students had access rather than whether they </a:t>
            </a:r>
            <a:endParaRPr lang="en-US" altLang="en-US" sz="1800"/>
          </a:p>
          <a:p>
            <a:pPr marL="76200" indent="0" algn="ctr">
              <a:buNone/>
            </a:pPr>
            <a:r>
              <a:rPr lang="en-US" altLang="en-US" sz="1800"/>
              <a:t>actually used the features. Outcomes are measured with rough tools like surveys and</a:t>
            </a:r>
            <a:endParaRPr lang="en-US" altLang="en-US" sz="1800"/>
          </a:p>
          <a:p>
            <a:pPr marL="76200" indent="0" algn="ctr">
              <a:buNone/>
            </a:pPr>
            <a:r>
              <a:rPr lang="en-US" altLang="en-US" sz="1800"/>
              <a:t> overall grades instead of solid pre/post tests and detailed process data. Our project </a:t>
            </a:r>
            <a:endParaRPr lang="en-US" altLang="en-US" sz="1800"/>
          </a:p>
          <a:p>
            <a:pPr marL="76200" indent="0" algn="ctr">
              <a:buNone/>
            </a:pPr>
            <a:r>
              <a:rPr lang="en-US" altLang="en-US" sz="1800"/>
              <a:t>delivers a learning‑path dashboard that randomizes feature rollouts (A/B tests), tracks</a:t>
            </a:r>
            <a:endParaRPr lang="en-US" altLang="en-US" sz="1800"/>
          </a:p>
          <a:p>
            <a:pPr marL="76200" indent="0" algn="ctr">
              <a:buNone/>
            </a:pPr>
            <a:r>
              <a:rPr lang="en-US" altLang="en-US" sz="1800"/>
              <a:t> verified usage, and applies causal methods like propensity weighting to reduce bias. It </a:t>
            </a:r>
            <a:endParaRPr lang="en-US" altLang="en-US" sz="1800"/>
          </a:p>
          <a:p>
            <a:pPr marL="76200" indent="0" algn="ctr">
              <a:buNone/>
            </a:pPr>
            <a:r>
              <a:rPr lang="en-US" altLang="en-US" sz="1800"/>
              <a:t>enforces standardized pre/post assessments and fine‑grained metrics such as time on</a:t>
            </a:r>
            <a:endParaRPr lang="en-US" altLang="en-US" sz="1800"/>
          </a:p>
          <a:p>
            <a:pPr marL="76200" indent="0" algn="ctr">
              <a:buNone/>
            </a:pPr>
            <a:r>
              <a:rPr lang="en-US" altLang="en-US" sz="1800"/>
              <a:t> topic and path completion, with required reporting fields for effect sizes and sample </a:t>
            </a:r>
            <a:endParaRPr lang="en-US" altLang="en-US" sz="1800"/>
          </a:p>
          <a:p>
            <a:pPr marL="76200" indent="0" algn="ctr">
              <a:buNone/>
            </a:pPr>
            <a:r>
              <a:rPr lang="en-US" altLang="en-US" sz="1800"/>
              <a:t>details. This creates trustworthy, comparable evidence and gives teachers actionable</a:t>
            </a:r>
            <a:endParaRPr lang="en-US" altLang="en-US" sz="1800"/>
          </a:p>
          <a:p>
            <a:pPr marL="76200" indent="0" algn="ctr">
              <a:buNone/>
            </a:pPr>
            <a:r>
              <a:rPr lang="en-US" altLang="en-US" sz="1800"/>
              <a:t> insights while proving whether the dashboard truly helps learners.</a:t>
            </a:r>
            <a:endParaRPr lang="en-US" altLang="en-US" sz="1800"/>
          </a:p>
          <a:p>
            <a:pPr marL="76200" indent="0" algn="ctr">
              <a:buNone/>
            </a:pPr>
            <a:endParaRPr lang="en-US"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3" name="Text Placeholder 2"/>
          <p:cNvSpPr/>
          <p:nvPr>
            <p:ph type="body" idx="1"/>
          </p:nvPr>
        </p:nvSpPr>
        <p:spPr/>
        <p:txBody>
          <a:bodyPr>
            <a:noAutofit/>
          </a:bodyPr>
          <a:p>
            <a:r>
              <a:rPr lang="en-US" altLang="en-US" sz="1400"/>
              <a:t>Build a unified dashboard for instructors to create, sequence, and share learning paths from heterogeneous resources (PDF, Word, videos, links, BibTeX/Excel).</a:t>
            </a:r>
            <a:endParaRPr lang="en-US" altLang="en-US" sz="1400"/>
          </a:p>
          <a:p>
            <a:endParaRPr lang="en-US" altLang="en-US" sz="1400"/>
          </a:p>
          <a:p>
            <a:r>
              <a:rPr lang="en-US" altLang="en-US" sz="1400"/>
              <a:t>Provide real-time learner analytics: time-on-topic, path completion, estimated time to finish, and milestone tracking with clear UX.</a:t>
            </a:r>
            <a:endParaRPr lang="en-US" altLang="en-US" sz="1400"/>
          </a:p>
          <a:p>
            <a:endParaRPr lang="en-US" altLang="en-US" sz="1400"/>
          </a:p>
          <a:p>
            <a:r>
              <a:rPr lang="en-US" altLang="en-US" sz="1400"/>
              <a:t>Embed an experimentation layer: randomized A/B tests and staged rollouts with feature flags; ensure sticky assignment and power calculations.</a:t>
            </a:r>
            <a:endParaRPr lang="en-US" altLang="en-US" sz="1400"/>
          </a:p>
          <a:p>
            <a:endParaRPr lang="en-US" altLang="en-US" sz="1400"/>
          </a:p>
          <a:p>
            <a:r>
              <a:rPr lang="en-US" altLang="en-US" sz="1400"/>
              <a:t>Measure true usage, not just access: event instrumentation, minimum exposure rules, and audit logs for data quality.</a:t>
            </a:r>
            <a:endParaRPr lang="en-US" altLang="en-US" sz="1400"/>
          </a:p>
          <a:p>
            <a:endParaRPr lang="en-US" altLang="en-US" sz="1400"/>
          </a:p>
          <a:p>
            <a:r>
              <a:rPr lang="en-US" altLang="en-US" sz="1400"/>
              <a:t>Enable rigorous impact evaluation: standardized pre/post assessments, effect-size reporting, and causal methods (propensity weighting, covariate balance checks).</a:t>
            </a:r>
            <a:endParaRPr lang="en-US" altLang="en-US" sz="1400"/>
          </a:p>
          <a:p>
            <a:endParaRPr lang="en-US" altLang="en-US" sz="1400"/>
          </a:p>
          <a:p>
            <a:r>
              <a:rPr lang="en-US" altLang="en-US" sz="1400"/>
              <a:t>Support instructor adaptivity: recommend next steps/resources based on progress and bottlenecks; allow easy path edits and versioning.</a:t>
            </a:r>
            <a:endParaRPr lang="en-US" altLang="en-US" sz="1400"/>
          </a:p>
          <a:p>
            <a:endParaRPr lang="en-US" altLang="en-US" sz="1400"/>
          </a:p>
          <a:p>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3" name="Text Placeholder 2"/>
          <p:cNvSpPr/>
          <p:nvPr>
            <p:ph type="body" idx="1"/>
          </p:nvPr>
        </p:nvSpPr>
        <p:spPr/>
        <p:txBody>
          <a:bodyPr>
            <a:noAutofit/>
          </a:bodyPr>
          <a:p>
            <a:r>
              <a:rPr lang="en-US" altLang="en-US" sz="1400"/>
              <a:t>Learning Analytics Dashboards (LADs) are widely used to visualize engagement and outcomes, but a 38‑study systematic review reports little consistent evidence that LADs improve academic achievement, with many studies underpowered and prone to self‑selection bias.</a:t>
            </a:r>
            <a:endParaRPr lang="en-US" altLang="en-US" sz="1400"/>
          </a:p>
          <a:p>
            <a:endParaRPr lang="en-US" altLang="en-US" sz="1400"/>
          </a:p>
          <a:p>
            <a:r>
              <a:rPr lang="en-US" altLang="en-US" sz="1400"/>
              <a:t>Methodological gaps recur across LAD research: comparisons of “users vs. non‑users,” treating access as usage, heterogeneous measures, and missing statistics that hinder meta‑analysis and strong causal claims.</a:t>
            </a:r>
            <a:endParaRPr lang="en-US" altLang="en-US" sz="1400"/>
          </a:p>
          <a:p>
            <a:endParaRPr lang="en-US" altLang="en-US" sz="1400"/>
          </a:p>
          <a:p>
            <a:r>
              <a:rPr lang="en-US" altLang="en-US" sz="1400"/>
              <a:t>Recent reviews note a shift toward student‑focused, pedagogically informed dashboards that integrate multiple data sources beyond simple LMS logs, offering design recommendations grounded in learning sciences.</a:t>
            </a:r>
            <a:endParaRPr lang="en-US" altLang="en-US" sz="1400"/>
          </a:p>
          <a:p>
            <a:endParaRPr lang="en-US" altLang="en-US" sz="1400"/>
          </a:p>
          <a:p>
            <a:r>
              <a:rPr lang="en-US" altLang="en-US" sz="1400"/>
              <a:t>Actionability remains a challenge: many dashboards stop at descriptive analytics, while emerging work integrates predictive/prescriptive analytics with explainability to provide concrete, behavior‑changing guidance to learners.</a:t>
            </a:r>
            <a:endParaRPr lang="en-US" altLang="en-US" sz="1400"/>
          </a:p>
          <a:p>
            <a:endParaRPr lang="en-US" altLang="en-US" sz="1400"/>
          </a:p>
          <a:p>
            <a:r>
              <a:rPr lang="en-US" altLang="en-US" sz="1400"/>
              <a:t>For rigorous evaluation and safer delivery, product experimentation practices such as randomized A/B testing via feature flags and staged rollouts are recommended to fairly compare variants and control risk during deployment.</a:t>
            </a:r>
            <a:endParaRPr lang="en-US" altLang="en-US" sz="1400"/>
          </a:p>
          <a:p>
            <a:endParaRPr lang="en-US" altLang="en-US" sz="1400"/>
          </a:p>
          <a:p>
            <a:r>
              <a:rPr lang="en-US" altLang="en-US" sz="1400"/>
              <a:t>In adjacent education settings, rapid A/B experimentation is advocated to iteratively optimize interventions and improve cost‑effectiveness, underscoring the value of embedded experimentation layers in learning tools.</a:t>
            </a:r>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normAutofit fontScale="90000" lnSpcReduction="10000"/>
          </a:bodyPr>
          <a:p>
            <a:r>
              <a:rPr lang="en-US" altLang="en-US" sz="2000"/>
              <a:t>Evidence gap: Many learning dashboards show little consistent improvement in achievement because studies are small, biased, and often equate “access” with “usage,” making effects unreliable.</a:t>
            </a:r>
            <a:endParaRPr lang="en-US" altLang="en-US" sz="2000"/>
          </a:p>
          <a:p>
            <a:endParaRPr lang="en-US" altLang="en-US" sz="2000"/>
          </a:p>
          <a:p>
            <a:r>
              <a:rPr lang="en-US" altLang="en-US" sz="2000"/>
              <a:t>Fragmented workflows: Instructors curate PDFs, Word docs, videos, links, and BibTeX/Excel across multiple tools, making path creation, updates, and sharing slow and error‑prone.</a:t>
            </a:r>
            <a:endParaRPr lang="en-US" altLang="en-US" sz="2000"/>
          </a:p>
          <a:p>
            <a:endParaRPr lang="en-US" altLang="en-US" sz="2000"/>
          </a:p>
          <a:p>
            <a:r>
              <a:rPr lang="en-US" altLang="en-US" sz="2000"/>
              <a:t>Weak analytics: Most systems surface descriptive stats only; they lack granular reading‑time per topic, path‑completion signals, and standardized pre/post assessments to verify impact.</a:t>
            </a:r>
            <a:endParaRPr lang="en-US" altLang="en-US" sz="2000"/>
          </a:p>
          <a:p>
            <a:endParaRPr lang="en-US" altLang="en-US" sz="2000"/>
          </a:p>
          <a:p>
            <a:r>
              <a:rPr lang="en-US" altLang="en-US" sz="2000"/>
              <a:t>Limited adaptivity: Without trustworthy, fine‑grained data, instructors cannot personalize sequences, detect bottlenecks, or provide targeted assistance in real time.</a:t>
            </a:r>
            <a:endParaRPr lang="en-US" altLang="en-US" sz="2000"/>
          </a:p>
          <a:p>
            <a:endParaRPr lang="en-US" altLang="en-US" sz="2000"/>
          </a:p>
          <a:p>
            <a:r>
              <a:rPr lang="en-US" altLang="en-US" sz="2000"/>
              <a:t>Reporting inconsistency: Missing effect‑size‑ready metrics and auditability prevent comparison across courses/terms and hinder institutional decision‑making.</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3" name="Text Placeholder 2"/>
          <p:cNvSpPr/>
          <p:nvPr>
            <p:ph type="body" idx="1"/>
          </p:nvPr>
        </p:nvSpPr>
        <p:spPr/>
        <p:txBody>
          <a:bodyPr>
            <a:normAutofit fontScale="90000" lnSpcReduction="20000"/>
          </a:bodyPr>
          <a:p>
            <a:r>
              <a:rPr lang="en-US" altLang="en-US" sz="2000"/>
              <a:t>Unified authoring: Import heterogeneous resources (PDF/Word/video/links/BibTeX/CSV) and compose shareable learning paths with clear milestones and estimated time‑to‑complete.</a:t>
            </a:r>
            <a:endParaRPr lang="en-US" altLang="en-US" sz="2000"/>
          </a:p>
          <a:p>
            <a:endParaRPr lang="en-US" altLang="en-US" sz="2000"/>
          </a:p>
          <a:p>
            <a:r>
              <a:rPr lang="en-US" altLang="en-US" sz="2000"/>
              <a:t>Trustworthy analytics: Instrument real usage (time‑on‑topic, scroll depth, video watch %, dwell time) and enforce pre/post assessments to measure learning gains credibly.</a:t>
            </a:r>
            <a:endParaRPr lang="en-US" altLang="en-US" sz="2000"/>
          </a:p>
          <a:p>
            <a:endParaRPr lang="en-US" altLang="en-US" sz="2000"/>
          </a:p>
          <a:p>
            <a:r>
              <a:rPr lang="en-US" altLang="en-US" sz="2000"/>
              <a:t>Embedded experiments: Randomized A/B tests and staged rollouts with feature flags; sticky assignment and minimum‑exposure rules reduce self‑selection bias and “access≠usage.”</a:t>
            </a:r>
            <a:endParaRPr lang="en-US" altLang="en-US" sz="2000"/>
          </a:p>
          <a:p>
            <a:endParaRPr lang="en-US" altLang="en-US" sz="2000"/>
          </a:p>
          <a:p>
            <a:r>
              <a:rPr lang="en-US" altLang="en-US" sz="2000"/>
              <a:t>Causal evaluation: Built‑in analyses (propensity weighting, balance checks) plus effect‑size and sample reporting to make results comparable and decision‑ready.</a:t>
            </a:r>
            <a:endParaRPr lang="en-US" altLang="en-US" sz="2000"/>
          </a:p>
          <a:p>
            <a:endParaRPr lang="en-US" altLang="en-US" sz="2000"/>
          </a:p>
          <a:p>
            <a:r>
              <a:rPr lang="en-US" altLang="en-US" sz="2000"/>
              <a:t>Instructor actionability: Bottleneck detection, progress alerts, and next‑step recommendations; versioned paths and exportable reports for courses and stakeholders</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p:cNvSpPr/>
          <p:nvPr>
            <p:ph type="body" idx="1"/>
          </p:nvPr>
        </p:nvSpPr>
        <p:spPr/>
        <p:txBody>
          <a:bodyPr>
            <a:normAutofit/>
          </a:bodyPr>
          <a:p>
            <a:pPr marL="76200" indent="0">
              <a:buNone/>
            </a:pPr>
            <a:r>
              <a:rPr lang="en-US" altLang="en-US" sz="3000" b="1"/>
              <a:t>Tools to be used</a:t>
            </a:r>
            <a:r>
              <a:rPr lang="en-US" altLang="en-US" b="1"/>
              <a:t>:</a:t>
            </a:r>
            <a:endParaRPr lang="en-US" altLang="en-US" b="1"/>
          </a:p>
          <a:p>
            <a:r>
              <a:rPr lang="en-US" altLang="en-US" sz="1750"/>
              <a:t>MongoDB: Flexible schemas for users, resources, path nodes, events, experiment assignments, and assessment results; time‑series collections for telemetry.</a:t>
            </a:r>
            <a:endParaRPr lang="en-US" altLang="en-US" sz="1750"/>
          </a:p>
          <a:p>
            <a:endParaRPr lang="en-US" altLang="en-US" sz="1750"/>
          </a:p>
          <a:p>
            <a:r>
              <a:rPr lang="en-US" altLang="en-US" sz="1750"/>
              <a:t>Express.js + Node.js: REST/GraphQL APIs, auth (JWT/OAuth), feature‑flag and experiment services, assignment logic, webhooks for LMS/LTI integration.</a:t>
            </a:r>
            <a:endParaRPr lang="en-US" altLang="en-US" sz="1750"/>
          </a:p>
          <a:p>
            <a:endParaRPr lang="en-US" altLang="en-US" sz="1750"/>
          </a:p>
          <a:p>
            <a:r>
              <a:rPr lang="en-US" altLang="en-US" sz="1750"/>
              <a:t>React (or Next.js React front‑end): Authoring UI, learner dashboard, real‑time progress views, experiment-aware components rendering variant UIs.</a:t>
            </a:r>
            <a:endParaRPr lang="en-US" altLang="en-US" sz="1750"/>
          </a:p>
          <a:p>
            <a:endParaRPr lang="en-US" altLang="en-US" sz="1750"/>
          </a:p>
          <a:p>
            <a:r>
              <a:rPr lang="en-US" altLang="en-US" sz="1750"/>
              <a:t>Supporting libraries/services: Mongoose (models), Socket.IO/WebSockets (live updates), Bull/Agenda (jobs), Passport/NextAuth (auth), OpenTelemetry/Segment (event pipeline), Jest/Playwright (testing)</a:t>
            </a:r>
            <a:endParaRPr lang="en-US" altLang="en-US" sz="175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8219</Words>
  <Application>WPS Presentation</Application>
  <PresentationFormat>Widescreen</PresentationFormat>
  <Paragraphs>214</Paragraphs>
  <Slides>13</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Verdana</vt:lpstr>
      <vt:lpstr>Bookman Old Style</vt:lpstr>
      <vt:lpstr>Cambria</vt:lpstr>
      <vt:lpstr>Microsoft YaHei</vt:lpstr>
      <vt:lpstr>Arial Unicode MS</vt:lpstr>
      <vt:lpstr>Bioinformatics</vt:lpstr>
      <vt:lpstr>Learning path dashboard for enhancing skills(pscs_265)</vt:lpstr>
      <vt:lpstr>Problem Statement Number: </vt:lpstr>
      <vt:lpstr>Content</vt:lpstr>
      <vt:lpstr>Problem Statement</vt:lpstr>
      <vt:lpstr>Objectives</vt:lpstr>
      <vt:lpstr>Background and Related work for title Selection </vt:lpstr>
      <vt:lpstr>Analysis of Problem Statement</vt:lpstr>
      <vt:lpstr>Analysis of Problem Statement (contd...)</vt:lpstr>
      <vt:lpstr>Analysis of Problem Statement (contd...)</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Stephen A</cp:lastModifiedBy>
  <cp:revision>48</cp:revision>
  <dcterms:created xsi:type="dcterms:W3CDTF">2025-08-13T05:33:00Z</dcterms:created>
  <dcterms:modified xsi:type="dcterms:W3CDTF">2025-09-17T05:03:35Z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94F0B7438ABC4DB682FB92E2CF4A7537_13</vt:lpwstr>
  </property>
  <property fmtid="{D5CDD505-2E9C-101B-9397-08002B2CF9AE}" pid="3" name="KSOProductBuildVer">
    <vt:lpwstr>1033-12.2.0.22549</vt:lpwstr>
  </property>
</Properties>
</file>