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haqQ6p2DbvqkCLmrUxjpUkOdS3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963D7A-A854-4B1E-AE04-0D9814D31A4D}">
  <a:tblStyle styleId="{C6963D7A-A854-4B1E-AE04-0D9814D31A4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agwa.org/docs/derpin-api.html" TargetMode="External"/><Relationship Id="rId3" Type="http://schemas.openxmlformats.org/officeDocument/2006/relationships/hyperlink" Target="https://www.aagwa.org/Benin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75193f7659_1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75193f7659_1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75193f7659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will be building solutions to help policy makers….</a:t>
            </a:r>
            <a:endParaRPr/>
          </a:p>
        </p:txBody>
      </p:sp>
      <p:sp>
        <p:nvSpPr>
          <p:cNvPr id="142" name="Google Shape;142;g375193f7659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5193f7659_1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75193f7659_1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5193f7659_1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75193f7659_1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51c3ed97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751c3ed97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75193f7659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375193f7659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751c3ed97a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751c3ed97a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5193f7659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375193f7659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5193f7659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AAgWa: </a:t>
            </a:r>
            <a:r>
              <a:rPr lang="en-US" sz="13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https://www.aagwa.org/docs/derpin-api.html</a:t>
            </a:r>
            <a:r>
              <a:rPr lang="en-US"/>
              <a:t>  &amp; Example for FS-COR </a:t>
            </a:r>
            <a:r>
              <a:rPr lang="en-US" sz="1100" u="sng">
                <a:solidFill>
                  <a:srgbClr val="0078D4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https://www.aagwa.org/Benin</a:t>
            </a:r>
            <a:endParaRPr/>
          </a:p>
        </p:txBody>
      </p:sp>
      <p:sp>
        <p:nvSpPr>
          <p:cNvPr id="102" name="Google Shape;102;g375193f7659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5193f7659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75193f7659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5193f7659_1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75193f7659_1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5193f7659_1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375193f7659_1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75193f7659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75193f7659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/>
          <p:nvPr/>
        </p:nvSpPr>
        <p:spPr>
          <a:xfrm>
            <a:off x="-115613" y="-115614"/>
            <a:ext cx="8742778" cy="7083974"/>
          </a:xfrm>
          <a:prstGeom prst="rect">
            <a:avLst/>
          </a:prstGeom>
          <a:solidFill>
            <a:srgbClr val="0D1E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7"/>
          <p:cNvSpPr/>
          <p:nvPr/>
        </p:nvSpPr>
        <p:spPr>
          <a:xfrm>
            <a:off x="8627165" y="-115615"/>
            <a:ext cx="3599315" cy="7083974"/>
          </a:xfrm>
          <a:prstGeom prst="rect">
            <a:avLst/>
          </a:prstGeom>
          <a:solidFill>
            <a:srgbClr val="2B97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01382" y="-113277"/>
            <a:ext cx="12601599" cy="708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56897" y="237148"/>
            <a:ext cx="2635103" cy="96071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8"/>
          <p:cNvSpPr txBox="1"/>
          <p:nvPr/>
        </p:nvSpPr>
        <p:spPr>
          <a:xfrm>
            <a:off x="437388" y="6370321"/>
            <a:ext cx="420776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C7C9C9"/>
                </a:solidFill>
                <a:latin typeface="Calibri"/>
                <a:ea typeface="Calibri"/>
                <a:cs typeface="Calibri"/>
                <a:sym typeface="Calibri"/>
              </a:rPr>
              <a:t>Digitally Enabled Resilience and Nutrition Policy Innovations (DERPIn) Project</a:t>
            </a:r>
            <a:endParaRPr sz="1000">
              <a:solidFill>
                <a:srgbClr val="C7C9C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9"/>
          <p:cNvPicPr preferRelativeResize="0"/>
          <p:nvPr/>
        </p:nvPicPr>
        <p:blipFill rotWithShape="1">
          <a:blip r:embed="rId2">
            <a:alphaModFix amt="13000"/>
          </a:blip>
          <a:srcRect b="0" l="0" r="0" t="0"/>
          <a:stretch/>
        </p:blipFill>
        <p:spPr>
          <a:xfrm>
            <a:off x="6958584" y="1263840"/>
            <a:ext cx="15930234" cy="576789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9"/>
          <p:cNvSpPr txBox="1"/>
          <p:nvPr/>
        </p:nvSpPr>
        <p:spPr>
          <a:xfrm>
            <a:off x="437388" y="6370321"/>
            <a:ext cx="420776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C7C9C9"/>
                </a:solidFill>
                <a:latin typeface="Calibri"/>
                <a:ea typeface="Calibri"/>
                <a:cs typeface="Calibri"/>
                <a:sym typeface="Calibri"/>
              </a:rPr>
              <a:t>Digitally Enabled Resilience and Nutrition Policy Innovations (DERPIn) Project</a:t>
            </a:r>
            <a:endParaRPr sz="1000">
              <a:solidFill>
                <a:srgbClr val="C7C9C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6897" y="237148"/>
            <a:ext cx="2635103" cy="960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4" name="Google Shape;54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/>
          <p:nvPr/>
        </p:nvSpPr>
        <p:spPr>
          <a:xfrm>
            <a:off x="7177227" y="3058446"/>
            <a:ext cx="536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D1E3A"/>
                </a:solidFill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DerpIn </a:t>
            </a:r>
            <a:r>
              <a:rPr b="1" lang="en-US" sz="3600">
                <a:solidFill>
                  <a:srgbClr val="0D1E3A"/>
                </a:solidFill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b="1" lang="en-US" sz="3600">
                <a:solidFill>
                  <a:srgbClr val="0D1E3A"/>
                </a:solidFill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Challenge</a:t>
            </a:r>
            <a:r>
              <a:rPr lang="en-US" sz="3600">
                <a:solidFill>
                  <a:schemeClr val="dk1"/>
                </a:solidFill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endParaRPr b="1" i="0" sz="3600" u="none" cap="none" strike="noStrike">
              <a:solidFill>
                <a:srgbClr val="0D1E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5193f7659_1_21"/>
          <p:cNvSpPr txBox="1"/>
          <p:nvPr/>
        </p:nvSpPr>
        <p:spPr>
          <a:xfrm>
            <a:off x="255225" y="351700"/>
            <a:ext cx="99366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16A3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2.Track : Community Vulnerability Analysis &amp; Early Warning Systems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b="1" sz="1700">
              <a:solidFill>
                <a:srgbClr val="16A3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g375193f7659_1_21"/>
          <p:cNvSpPr txBox="1"/>
          <p:nvPr/>
        </p:nvSpPr>
        <p:spPr>
          <a:xfrm>
            <a:off x="371889" y="3273429"/>
            <a:ext cx="9144000" cy="23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B5563"/>
              </a:solidFill>
              <a:highlight>
                <a:srgbClr val="EFF6FF"/>
              </a:highlight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B5563"/>
              </a:solidFill>
              <a:highlight>
                <a:srgbClr val="EFF6FF"/>
              </a:highlight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B5563"/>
              </a:solidFill>
              <a:highlight>
                <a:srgbClr val="EFF6FF"/>
              </a:highlight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B5563"/>
              </a:solidFill>
              <a:highlight>
                <a:srgbClr val="EFF6FF"/>
              </a:highlight>
            </a:endParaRPr>
          </a:p>
        </p:txBody>
      </p:sp>
      <p:sp>
        <p:nvSpPr>
          <p:cNvPr id="139" name="Google Shape;139;g375193f7659_1_21"/>
          <p:cNvSpPr txBox="1"/>
          <p:nvPr/>
        </p:nvSpPr>
        <p:spPr>
          <a:xfrm>
            <a:off x="371900" y="1148950"/>
            <a:ext cx="11964600" cy="53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The Challenge: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Collect vulnerability &amp; nutrition data from FS-COR.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Process &amp; analyze to find high-risk areas and trends.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Create </a:t>
            </a:r>
            <a:r>
              <a:rPr b="1" lang="en-US" sz="1600">
                <a:solidFill>
                  <a:schemeClr val="dk1"/>
                </a:solidFill>
              </a:rPr>
              <a:t>interactive communication dashboards</a:t>
            </a:r>
            <a:r>
              <a:rPr lang="en-US" sz="1600">
                <a:solidFill>
                  <a:schemeClr val="dk1"/>
                </a:solidFill>
              </a:rPr>
              <a:t> (maps, charts, dashboards).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Enable actionable insights for decision-making.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Deliverables: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Communication Tool: </a:t>
            </a:r>
            <a:r>
              <a:rPr b="1" lang="en-US" sz="1600">
                <a:solidFill>
                  <a:schemeClr val="dk1"/>
                </a:solidFill>
              </a:rPr>
              <a:t>Interactive Dashboard</a:t>
            </a:r>
            <a:r>
              <a:rPr lang="en-US" sz="1600">
                <a:solidFill>
                  <a:schemeClr val="dk1"/>
                </a:solidFill>
              </a:rPr>
              <a:t> or </a:t>
            </a:r>
            <a:r>
              <a:rPr b="1" lang="en-US" sz="1600">
                <a:solidFill>
                  <a:schemeClr val="dk1"/>
                </a:solidFill>
              </a:rPr>
              <a:t>Report</a:t>
            </a:r>
            <a:r>
              <a:rPr lang="en-US" sz="1600">
                <a:solidFill>
                  <a:schemeClr val="dk1"/>
                </a:solidFill>
              </a:rPr>
              <a:t>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Translates complex vulnerability/nutrition data into </a:t>
            </a:r>
            <a:r>
              <a:rPr b="1" lang="en-US" sz="1600">
                <a:solidFill>
                  <a:schemeClr val="dk1"/>
                </a:solidFill>
              </a:rPr>
              <a:t>clear, actionable insights</a:t>
            </a:r>
            <a:r>
              <a:rPr lang="en-US" sz="1600">
                <a:solidFill>
                  <a:schemeClr val="dk1"/>
                </a:solidFill>
              </a:rPr>
              <a:t>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None/>
            </a:pPr>
            <a:b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5193f7659_0_34"/>
          <p:cNvSpPr txBox="1"/>
          <p:nvPr/>
        </p:nvSpPr>
        <p:spPr>
          <a:xfrm>
            <a:off x="264875" y="293800"/>
            <a:ext cx="99366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-US" sz="2300">
                <a:solidFill>
                  <a:srgbClr val="16A3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b="1" lang="en-US" sz="2300">
                <a:solidFill>
                  <a:srgbClr val="16A3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Inclusive Nutrition Policies Deliverables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g375193f7659_0_34"/>
          <p:cNvSpPr txBox="1"/>
          <p:nvPr/>
        </p:nvSpPr>
        <p:spPr>
          <a:xfrm>
            <a:off x="371889" y="3273429"/>
            <a:ext cx="9144000" cy="23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B5563"/>
              </a:solidFill>
              <a:highlight>
                <a:srgbClr val="EFF6FF"/>
              </a:highlight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B5563"/>
              </a:solidFill>
              <a:highlight>
                <a:srgbClr val="EFF6FF"/>
              </a:highlight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B5563"/>
              </a:solidFill>
              <a:highlight>
                <a:srgbClr val="EFF6FF"/>
              </a:highlight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B5563"/>
              </a:solidFill>
              <a:highlight>
                <a:srgbClr val="EFF6FF"/>
              </a:highlight>
            </a:endParaRPr>
          </a:p>
        </p:txBody>
      </p:sp>
      <p:sp>
        <p:nvSpPr>
          <p:cNvPr id="146" name="Google Shape;146;g375193f7659_0_34"/>
          <p:cNvSpPr txBox="1"/>
          <p:nvPr/>
        </p:nvSpPr>
        <p:spPr>
          <a:xfrm>
            <a:off x="371900" y="1041250"/>
            <a:ext cx="11505300" cy="57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Inclusive Nutrition Policies: Tackling Hidden Hunger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Problem:</a:t>
            </a:r>
            <a:b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Policymakers lack tools to: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&amp; address  nutrient gaps</a:t>
            </a:r>
            <a:b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Prioritize vulnerable groups</a:t>
            </a:r>
            <a:b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Simulate intervention impacts - (predict what would happen if they introduce certain intervention)</a:t>
            </a:r>
            <a:b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 results clearly to all stakeholders(Advise stakeholders clearly on needed intervention)</a:t>
            </a:r>
            <a:b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 </a:t>
            </a: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 DERPIn’s nutrient adequacy data into actionable guidance for targeted, inclusive nutrition policies.</a:t>
            </a:r>
            <a:b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75193f7659_1_34"/>
          <p:cNvSpPr txBox="1"/>
          <p:nvPr/>
        </p:nvSpPr>
        <p:spPr>
          <a:xfrm>
            <a:off x="264875" y="293800"/>
            <a:ext cx="99366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-US" sz="1700">
                <a:solidFill>
                  <a:srgbClr val="16A3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Inclusive Nutrition Policies Deliverables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g375193f7659_1_34"/>
          <p:cNvSpPr txBox="1"/>
          <p:nvPr/>
        </p:nvSpPr>
        <p:spPr>
          <a:xfrm>
            <a:off x="371889" y="3273429"/>
            <a:ext cx="9144000" cy="23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B5563"/>
              </a:solidFill>
              <a:highlight>
                <a:srgbClr val="EFF6FF"/>
              </a:highlight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B5563"/>
              </a:solidFill>
              <a:highlight>
                <a:srgbClr val="EFF6FF"/>
              </a:highlight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B5563"/>
              </a:solidFill>
              <a:highlight>
                <a:srgbClr val="EFF6FF"/>
              </a:highlight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B5563"/>
              </a:solidFill>
              <a:highlight>
                <a:srgbClr val="EFF6FF"/>
              </a:highlight>
            </a:endParaRPr>
          </a:p>
        </p:txBody>
      </p:sp>
      <p:sp>
        <p:nvSpPr>
          <p:cNvPr id="153" name="Google Shape;153;g375193f7659_1_34"/>
          <p:cNvSpPr txBox="1"/>
          <p:nvPr/>
        </p:nvSpPr>
        <p:spPr>
          <a:xfrm>
            <a:off x="305200" y="1229775"/>
            <a:ext cx="11174700" cy="4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Sources: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AGWAA (API &amp; portals)</a:t>
            </a:r>
            <a:b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FS-COR </a:t>
            </a: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country </a:t>
            </a:r>
            <a:b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open nutrition/agriculture datasets</a:t>
            </a:r>
            <a:b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Objectives: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</a:t>
            </a: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models that predict where nutrient gaps are most severe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apps/dashboards to display predictions &amp; guide policy makers or any stakeholder  action.</a:t>
            </a:r>
            <a:b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75193f7659_1_45"/>
          <p:cNvSpPr txBox="1"/>
          <p:nvPr/>
        </p:nvSpPr>
        <p:spPr>
          <a:xfrm>
            <a:off x="264875" y="293800"/>
            <a:ext cx="99366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-US" sz="2800">
                <a:solidFill>
                  <a:srgbClr val="16A3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Inclusive Nutrition Policies Deliverables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g375193f7659_1_45"/>
          <p:cNvSpPr txBox="1"/>
          <p:nvPr/>
        </p:nvSpPr>
        <p:spPr>
          <a:xfrm>
            <a:off x="371889" y="3273429"/>
            <a:ext cx="9144000" cy="23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B5563"/>
              </a:solidFill>
              <a:highlight>
                <a:srgbClr val="EFF6FF"/>
              </a:highlight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B5563"/>
              </a:solidFill>
              <a:highlight>
                <a:srgbClr val="EFF6FF"/>
              </a:highlight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B5563"/>
              </a:solidFill>
              <a:highlight>
                <a:srgbClr val="EFF6FF"/>
              </a:highlight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B5563"/>
              </a:solidFill>
              <a:highlight>
                <a:srgbClr val="EFF6FF"/>
              </a:highlight>
            </a:endParaRPr>
          </a:p>
        </p:txBody>
      </p:sp>
      <p:sp>
        <p:nvSpPr>
          <p:cNvPr id="160" name="Google Shape;160;g375193f7659_1_45"/>
          <p:cNvSpPr txBox="1"/>
          <p:nvPr/>
        </p:nvSpPr>
        <p:spPr>
          <a:xfrm>
            <a:off x="371900" y="1499050"/>
            <a:ext cx="11174700" cy="26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</a:rPr>
              <a:t>Deliverables: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</a:rPr>
              <a:t>Prediction Model</a:t>
            </a:r>
            <a:r>
              <a:rPr lang="en-US" sz="1700">
                <a:solidFill>
                  <a:schemeClr val="dk1"/>
                </a:solidFill>
              </a:rPr>
              <a:t> → identifies nutrient gaps.</a:t>
            </a:r>
            <a:br>
              <a:rPr lang="en-US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</a:rPr>
              <a:t>Mobile application or Dashboard</a:t>
            </a:r>
            <a:r>
              <a:rPr lang="en-US" sz="1700">
                <a:solidFill>
                  <a:schemeClr val="dk1"/>
                </a:solidFill>
              </a:rPr>
              <a:t> → visualizes gaps &amp; simulates interventions.</a:t>
            </a:r>
            <a:br>
              <a:rPr lang="en-US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</a:rPr>
              <a:t>Documentation</a:t>
            </a:r>
            <a:r>
              <a:rPr lang="en-US" sz="1700">
                <a:solidFill>
                  <a:schemeClr val="dk1"/>
                </a:solidFill>
              </a:rPr>
              <a:t> → data sources, code, methods &amp; usage and any other relevant document.</a:t>
            </a:r>
            <a:endParaRPr sz="17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700"/>
              </a:spcBef>
              <a:spcAft>
                <a:spcPts val="170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751c3ed97a_0_0"/>
          <p:cNvSpPr txBox="1"/>
          <p:nvPr/>
        </p:nvSpPr>
        <p:spPr>
          <a:xfrm>
            <a:off x="-103850" y="288900"/>
            <a:ext cx="99366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-US" sz="2900">
                <a:solidFill>
                  <a:srgbClr val="16A3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Evaluation Criteria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g3751c3ed97a_0_0"/>
          <p:cNvSpPr txBox="1"/>
          <p:nvPr/>
        </p:nvSpPr>
        <p:spPr>
          <a:xfrm>
            <a:off x="371889" y="3273429"/>
            <a:ext cx="9144000" cy="23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B5563"/>
              </a:solidFill>
              <a:highlight>
                <a:srgbClr val="EFF6FF"/>
              </a:highlight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B5563"/>
              </a:solidFill>
              <a:highlight>
                <a:srgbClr val="EFF6FF"/>
              </a:highlight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B5563"/>
              </a:solidFill>
              <a:highlight>
                <a:srgbClr val="EFF6FF"/>
              </a:highlight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B5563"/>
              </a:solidFill>
              <a:highlight>
                <a:srgbClr val="EFF6FF"/>
              </a:highlight>
            </a:endParaRPr>
          </a:p>
        </p:txBody>
      </p:sp>
      <p:graphicFrame>
        <p:nvGraphicFramePr>
          <p:cNvPr id="167" name="Google Shape;167;g3751c3ed97a_0_0"/>
          <p:cNvGraphicFramePr/>
          <p:nvPr/>
        </p:nvGraphicFramePr>
        <p:xfrm>
          <a:off x="371900" y="123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{C6963D7A-A854-4B1E-AE04-0D9814D31A4D}</a:tableStyleId>
              </a:tblPr>
              <a:tblGrid>
                <a:gridCol w="1886575"/>
                <a:gridCol w="3246625"/>
                <a:gridCol w="3123800"/>
                <a:gridCol w="3232100"/>
              </a:tblGrid>
              <a:tr h="479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Criteria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Track 1: Field Delineation Model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Track 2: Vulnerability Visualization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Track 3: Inclusive Nutrition Policies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Accuracy / Data Accuracy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How well your model performs - that is it can detects and outlines field boundaries from </a:t>
                      </a:r>
                      <a:r>
                        <a:rPr b="1" lang="en-US" sz="1500">
                          <a:solidFill>
                            <a:srgbClr val="18803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.tif</a:t>
                      </a: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data - evaluation metrics to use </a:t>
                      </a: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dependent</a:t>
                      </a: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on the solution you build.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 the visualizations based on reliable, up-to-date vulnerability data?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How well does the tool predict nutrient gaps from available data?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Integration / Simulation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How smoothly the model is embedded in the app/dashboard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 it model the impact of proposed interventions?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Usability / Accessibility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 it simple and in</a:t>
                      </a: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tuitive/informative</a:t>
                      </a: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for farmers, planners, or policymakers?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 the tool usable by local policymakers and community members?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 it easy for policy and community stakeholders to use?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Clarity of Visualization / Presentation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How easy is it for non-technical users to interpret the data?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 results easy to understand for diverse audiences?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Innovation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Creative approaches or unique features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Unique features or creative design elements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Impact / Policy Impact Potential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Potential to benefit farming communities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Potential to strengthen resilience strategies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Potential to improve nutrition policy decisions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75193f7659_0_65"/>
          <p:cNvSpPr txBox="1"/>
          <p:nvPr/>
        </p:nvSpPr>
        <p:spPr>
          <a:xfrm>
            <a:off x="246225" y="244000"/>
            <a:ext cx="99366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-US" sz="2200">
                <a:solidFill>
                  <a:srgbClr val="16A3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3000">
                <a:solidFill>
                  <a:srgbClr val="16A3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Timelines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g375193f7659_0_65"/>
          <p:cNvSpPr txBox="1"/>
          <p:nvPr/>
        </p:nvSpPr>
        <p:spPr>
          <a:xfrm>
            <a:off x="371889" y="3273429"/>
            <a:ext cx="9144000" cy="23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B5563"/>
              </a:solidFill>
              <a:highlight>
                <a:srgbClr val="EFF6FF"/>
              </a:highlight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B5563"/>
              </a:solidFill>
              <a:highlight>
                <a:srgbClr val="EFF6FF"/>
              </a:highlight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B5563"/>
              </a:solidFill>
              <a:highlight>
                <a:srgbClr val="EFF6FF"/>
              </a:highlight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B5563"/>
              </a:solidFill>
              <a:highlight>
                <a:srgbClr val="EFF6FF"/>
              </a:highlight>
            </a:endParaRPr>
          </a:p>
        </p:txBody>
      </p:sp>
      <p:graphicFrame>
        <p:nvGraphicFramePr>
          <p:cNvPr id="174" name="Google Shape;174;g375193f7659_0_65"/>
          <p:cNvGraphicFramePr/>
          <p:nvPr/>
        </p:nvGraphicFramePr>
        <p:xfrm>
          <a:off x="776038" y="151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{C6963D7A-A854-4B1E-AE04-0D9814D31A4D}</a:tableStyleId>
              </a:tblPr>
              <a:tblGrid>
                <a:gridCol w="2290900"/>
                <a:gridCol w="83490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Activity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August 16, 2025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 session, Team Formation &amp; Access to DERPIn data challenge resources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August 16 – 21, 2025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Development Phase (Hackathon period)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August 21, 2025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Submission Deadline (End of day)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August 21, 2025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Review &amp; Judging Feedback (starts early before deadline)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August 23, 2025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 Presentations 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51c3ed97a_0_5"/>
          <p:cNvSpPr txBox="1"/>
          <p:nvPr/>
        </p:nvSpPr>
        <p:spPr>
          <a:xfrm>
            <a:off x="66700" y="209900"/>
            <a:ext cx="79707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-US" sz="3600">
                <a:solidFill>
                  <a:srgbClr val="16A3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submission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g3751c3ed97a_0_5"/>
          <p:cNvSpPr txBox="1"/>
          <p:nvPr/>
        </p:nvSpPr>
        <p:spPr>
          <a:xfrm>
            <a:off x="273150" y="1005249"/>
            <a:ext cx="9144000" cy="29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Your submission will include: - (We will provide a submission form)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GitHub Repository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Code, documentation, and any supporting files.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Screen Recording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 demo of your built solution (showing how it works)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B5563"/>
              </a:solidFill>
              <a:highlight>
                <a:srgbClr val="EFF6FF"/>
              </a:highlight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B5563"/>
              </a:solidFill>
              <a:highlight>
                <a:srgbClr val="EFF6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/>
          <p:nvPr/>
        </p:nvSpPr>
        <p:spPr>
          <a:xfrm>
            <a:off x="7557225" y="3039425"/>
            <a:ext cx="4218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0D1E3A"/>
                </a:solidFill>
                <a:latin typeface="Calibri"/>
                <a:ea typeface="Calibri"/>
                <a:cs typeface="Calibri"/>
                <a:sym typeface="Calibri"/>
              </a:rPr>
              <a:t>ANY QUESTIONS?</a:t>
            </a:r>
            <a:endParaRPr b="1" sz="5400">
              <a:solidFill>
                <a:srgbClr val="0D1E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/>
        </p:nvSpPr>
        <p:spPr>
          <a:xfrm>
            <a:off x="429039" y="504725"/>
            <a:ext cx="45687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rgbClr val="16A3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DERPIn</a:t>
            </a:r>
            <a:endParaRPr b="1" sz="3400">
              <a:solidFill>
                <a:srgbClr val="16A3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t/>
            </a:r>
            <a:endParaRPr b="1" sz="2800">
              <a:solidFill>
                <a:srgbClr val="16A3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357225" y="1397724"/>
            <a:ext cx="91440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0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b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Strengthen resilience of African agrifood systems.</a:t>
            </a:r>
            <a:b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0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b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Approach: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Leverage digital technologies and data-driven solutions.</a:t>
            </a:r>
            <a:b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0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b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Beneficiaries: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Policymakers, farmers, private sector, and stakeholders.</a:t>
            </a:r>
            <a:b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0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b="1" lang="en-US" sz="2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Implementation:</a:t>
            </a:r>
            <a:r>
              <a:rPr lang="en-US" sz="2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DERPIn is implemented by </a:t>
            </a:r>
            <a:r>
              <a:rPr lang="en-US" sz="2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AKADEMIYA2063</a:t>
            </a:r>
            <a:r>
              <a:rPr lang="en-US" sz="2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on behalf of the Deutsche Gesellschaft für Internationale Zusammenarbeit (GIZ) in collaboration with the Pan-African Farmers' Organization (PAFO) </a:t>
            </a:r>
            <a:endParaRPr sz="3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/>
          <p:nvPr/>
        </p:nvSpPr>
        <p:spPr>
          <a:xfrm>
            <a:off x="371900" y="396600"/>
            <a:ext cx="99366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 sz="3800">
                <a:solidFill>
                  <a:srgbClr val="16A3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For DerpIn</a:t>
            </a:r>
            <a:r>
              <a:rPr b="1" lang="en-US" sz="4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3800">
                <a:solidFill>
                  <a:srgbClr val="16A3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</a:t>
            </a:r>
            <a:endParaRPr sz="1800"/>
          </a:p>
        </p:txBody>
      </p:sp>
      <p:sp>
        <p:nvSpPr>
          <p:cNvPr id="93" name="Google Shape;93;p4"/>
          <p:cNvSpPr txBox="1"/>
          <p:nvPr/>
        </p:nvSpPr>
        <p:spPr>
          <a:xfrm>
            <a:off x="371900" y="1406325"/>
            <a:ext cx="11820000" cy="47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DERPIn Data Challenge aims to raise awareness of the existing project's available knowledge resources and generate innovative ideas on potential accessible applications of DERPIn data. 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main objectives are: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b="1" lang="en-US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Strengthen Capacities: </a:t>
            </a:r>
            <a:r>
              <a:rPr lang="en-US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Development and communications capacities of participants.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b="1" lang="en-US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Raise </a:t>
            </a:r>
            <a:r>
              <a:rPr b="1" lang="en-US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Awareness:</a:t>
            </a:r>
            <a:r>
              <a:rPr b="1" lang="en-US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Among developers of DERPIn products and information resources.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b="1" lang="en-US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Translate Output: </a:t>
            </a:r>
            <a:r>
              <a:rPr lang="en-US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DERPIn outputs into usable applications and knowledge products.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5193f7659_0_15"/>
          <p:cNvSpPr txBox="1"/>
          <p:nvPr/>
        </p:nvSpPr>
        <p:spPr>
          <a:xfrm>
            <a:off x="533475" y="235025"/>
            <a:ext cx="63684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 sz="3400">
                <a:solidFill>
                  <a:srgbClr val="16A3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 Tracks</a:t>
            </a:r>
            <a:endParaRPr b="1" sz="2600">
              <a:solidFill>
                <a:srgbClr val="4B55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g375193f7659_0_15"/>
          <p:cNvSpPr txBox="1"/>
          <p:nvPr/>
        </p:nvSpPr>
        <p:spPr>
          <a:xfrm>
            <a:off x="344975" y="1056250"/>
            <a:ext cx="11332500" cy="53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B5563"/>
              </a:solidFill>
              <a:highlight>
                <a:srgbClr val="EFF6FF"/>
              </a:highlight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B5563"/>
              </a:solidFill>
              <a:highlight>
                <a:srgbClr val="EFF6FF"/>
              </a:highlight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B5563"/>
              </a:solidFill>
              <a:highlight>
                <a:srgbClr val="EFF6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Choose from 3 specialized tracks and build innovative solutions using DERPIn datasets to address critical challenges in African food systems.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B556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2000"/>
              <a:buFont typeface="Times New Roman"/>
              <a:buAutoNum type="arabicPeriod"/>
            </a:pPr>
            <a:r>
              <a:rPr b="1" lang="en-US" sz="2000">
                <a:solidFill>
                  <a:srgbClr val="16A34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Climate-Smart Agriculture Tools</a:t>
            </a:r>
            <a:endParaRPr b="1" sz="2000">
              <a:solidFill>
                <a:srgbClr val="16A34A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A34A"/>
              </a:buClr>
              <a:buSzPts val="2000"/>
              <a:buFont typeface="Times New Roman"/>
              <a:buAutoNum type="arabicPeriod"/>
            </a:pPr>
            <a:r>
              <a:rPr b="1" lang="en-US" sz="2000">
                <a:solidFill>
                  <a:srgbClr val="16A34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Community Vulnerability Analysis &amp; Early Warning</a:t>
            </a:r>
            <a:endParaRPr b="1" sz="2000">
              <a:solidFill>
                <a:srgbClr val="16A34A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A34A"/>
              </a:buClr>
              <a:buSzPts val="2000"/>
              <a:buFont typeface="Times New Roman"/>
              <a:buAutoNum type="arabicPeriod"/>
            </a:pPr>
            <a:r>
              <a:rPr b="1" lang="en-US" sz="2000">
                <a:solidFill>
                  <a:srgbClr val="16A34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Inclusive Nutrition Policies</a:t>
            </a:r>
            <a:endParaRPr b="1" sz="2000">
              <a:solidFill>
                <a:srgbClr val="16A34A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b="1" sz="2000">
              <a:solidFill>
                <a:srgbClr val="16A34A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5193f7659_0_39"/>
          <p:cNvSpPr txBox="1"/>
          <p:nvPr/>
        </p:nvSpPr>
        <p:spPr>
          <a:xfrm>
            <a:off x="210325" y="459425"/>
            <a:ext cx="99366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-US" sz="2000">
                <a:solidFill>
                  <a:srgbClr val="16A3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3400">
                <a:solidFill>
                  <a:srgbClr val="16A3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DerpIn</a:t>
            </a:r>
            <a:r>
              <a:rPr b="1" lang="en-US" sz="2000">
                <a:solidFill>
                  <a:srgbClr val="16A3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400">
                <a:solidFill>
                  <a:srgbClr val="16A3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Walk Through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g375193f7659_0_39"/>
          <p:cNvSpPr txBox="1"/>
          <p:nvPr/>
        </p:nvSpPr>
        <p:spPr>
          <a:xfrm>
            <a:off x="444714" y="1301479"/>
            <a:ext cx="9144000" cy="23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87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Times New Roman"/>
              <a:buAutoNum type="arabicPeriod"/>
            </a:pPr>
            <a:r>
              <a:rPr lang="en-US" sz="20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Africa Agriculture watch (AAgWa)</a:t>
            </a:r>
            <a:r>
              <a:rPr b="1" lang="en-US" sz="20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Api Documentation </a:t>
            </a:r>
            <a:endParaRPr sz="20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7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Times New Roman"/>
              <a:buAutoNum type="arabicPeriod"/>
            </a:pPr>
            <a:r>
              <a:rPr lang="en-US" sz="20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Food System Crisis Observatory and Response (FS-COR) Platform </a:t>
            </a:r>
            <a:endParaRPr sz="20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050">
              <a:solidFill>
                <a:schemeClr val="dk1"/>
              </a:solidFill>
              <a:highlight>
                <a:srgbClr val="EFF6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050">
              <a:solidFill>
                <a:schemeClr val="dk1"/>
              </a:solidFill>
              <a:highlight>
                <a:srgbClr val="EFF6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050">
              <a:solidFill>
                <a:schemeClr val="dk1"/>
              </a:solidFill>
              <a:highlight>
                <a:srgbClr val="EFF6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5193f7659_0_25"/>
          <p:cNvSpPr txBox="1"/>
          <p:nvPr/>
        </p:nvSpPr>
        <p:spPr>
          <a:xfrm>
            <a:off x="219275" y="531225"/>
            <a:ext cx="91440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A34A"/>
              </a:buClr>
              <a:buSzPts val="2700"/>
              <a:buFont typeface="Times New Roman"/>
              <a:buAutoNum type="arabicPeriod"/>
            </a:pPr>
            <a:r>
              <a:rPr b="1" lang="en-US" sz="2700">
                <a:solidFill>
                  <a:srgbClr val="16A3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Climate-Smart Agriculture Tools Deliverables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g375193f7659_0_25"/>
          <p:cNvSpPr txBox="1"/>
          <p:nvPr/>
        </p:nvSpPr>
        <p:spPr>
          <a:xfrm>
            <a:off x="371889" y="3273429"/>
            <a:ext cx="9144000" cy="23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B5563"/>
              </a:solidFill>
              <a:highlight>
                <a:srgbClr val="EFF6FF"/>
              </a:highlight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B5563"/>
              </a:solidFill>
              <a:highlight>
                <a:srgbClr val="EFF6FF"/>
              </a:highlight>
            </a:endParaRPr>
          </a:p>
        </p:txBody>
      </p:sp>
      <p:sp>
        <p:nvSpPr>
          <p:cNvPr id="112" name="Google Shape;112;g375193f7659_0_25"/>
          <p:cNvSpPr txBox="1"/>
          <p:nvPr/>
        </p:nvSpPr>
        <p:spPr>
          <a:xfrm>
            <a:off x="331200" y="1200250"/>
            <a:ext cx="11382000" cy="55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 Delineation Modelling for Climate-Smart Agriculture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it matters: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Better resource management (water, seeds, fertilizer)</a:t>
            </a:r>
            <a:b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Improved crop monitoring</a:t>
            </a:r>
            <a:b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Supports climate adaptation strategies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</a:t>
            </a: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Build a model to detect and outline farm boundaries from </a:t>
            </a:r>
            <a:r>
              <a:rPr lang="en-US" sz="17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.tif</a:t>
            </a: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(GeoTIFF) geospatial data.</a:t>
            </a:r>
            <a:b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Sources: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AGWAA API &amp; AGWAA Country Portals (Benin, Senegal, Ghana, Uganda, Malawi)</a:t>
            </a:r>
            <a:b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-</a:t>
            </a:r>
            <a:r>
              <a:rPr i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Satellite &amp; geospatial data in </a:t>
            </a:r>
            <a:r>
              <a:rPr i="1" lang="en-US" sz="17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.tif</a:t>
            </a:r>
            <a:r>
              <a:rPr i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format</a:t>
            </a:r>
            <a:endParaRPr i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b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5193f7659_1_3"/>
          <p:cNvSpPr txBox="1"/>
          <p:nvPr/>
        </p:nvSpPr>
        <p:spPr>
          <a:xfrm>
            <a:off x="156450" y="710775"/>
            <a:ext cx="92727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16A3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 Delineation Modelling for Climate-Smart Agriculture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400"/>
              </a:spcAft>
              <a:buNone/>
            </a:pPr>
            <a:r>
              <a:t/>
            </a:r>
            <a:endParaRPr b="1" sz="2000">
              <a:solidFill>
                <a:srgbClr val="16A3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g375193f7659_1_3"/>
          <p:cNvSpPr txBox="1"/>
          <p:nvPr/>
        </p:nvSpPr>
        <p:spPr>
          <a:xfrm>
            <a:off x="371900" y="3273425"/>
            <a:ext cx="10776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Tasks: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AutoNum type="arabicPeriod"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 to AGWAA API or portal → Download </a:t>
            </a:r>
            <a:r>
              <a:rPr lang="en-US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.tif</a:t>
            </a: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geospatial data</a:t>
            </a:r>
            <a:b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AutoNum type="arabicPeriod"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</a:t>
            </a:r>
            <a:r>
              <a:rPr lang="en-US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.tif</a:t>
            </a: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GIS/AI methods to detect field boundaries</a:t>
            </a:r>
            <a:b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AutoNum type="arabicPeriod"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 into an app/dashboard for interactive use</a:t>
            </a:r>
            <a:b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g375193f7659_1_3"/>
          <p:cNvSpPr txBox="1"/>
          <p:nvPr/>
        </p:nvSpPr>
        <p:spPr>
          <a:xfrm>
            <a:off x="371900" y="1272075"/>
            <a:ext cx="113820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Objectives: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AutoNum type="arabicPeriod"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an accurate field delineation model</a:t>
            </a:r>
            <a:b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AutoNum type="arabicPeriod"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 it into a mobile app or interactive dashboard for farmers, planners, or policymakers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b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75193f7659_1_11"/>
          <p:cNvSpPr txBox="1"/>
          <p:nvPr/>
        </p:nvSpPr>
        <p:spPr>
          <a:xfrm>
            <a:off x="327025" y="1285250"/>
            <a:ext cx="87498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-US" sz="2800">
                <a:solidFill>
                  <a:srgbClr val="16A3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Climate-Smart Agriculture Tools Deliverables</a:t>
            </a:r>
            <a:endParaRPr b="1" sz="2800">
              <a:solidFill>
                <a:srgbClr val="16A3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375193f7659_1_11"/>
          <p:cNvSpPr txBox="1"/>
          <p:nvPr/>
        </p:nvSpPr>
        <p:spPr>
          <a:xfrm>
            <a:off x="327025" y="2025075"/>
            <a:ext cx="1059630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Deliverables: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Model:</a:t>
            </a: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Processes </a:t>
            </a:r>
            <a:r>
              <a:rPr lang="en-US" sz="1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.tif</a:t>
            </a: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outputs field boundary maps</a:t>
            </a:r>
            <a:b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Prototype Application:</a:t>
            </a: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Mobile or web-based, interactive map view</a:t>
            </a:r>
            <a:b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Documentation:</a:t>
            </a: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One-page guide to methods &amp; usage</a:t>
            </a:r>
            <a:b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5–10 min  showing problem, solution &amp; benefits</a:t>
            </a:r>
            <a:b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5193f7659_0_20"/>
          <p:cNvSpPr txBox="1"/>
          <p:nvPr/>
        </p:nvSpPr>
        <p:spPr>
          <a:xfrm>
            <a:off x="255225" y="351700"/>
            <a:ext cx="99366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16A3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2.Track : Community Vulnerability Analysis &amp; Early Warning Systems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b="1" sz="1700">
              <a:solidFill>
                <a:srgbClr val="16A3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g375193f7659_0_20"/>
          <p:cNvSpPr txBox="1"/>
          <p:nvPr/>
        </p:nvSpPr>
        <p:spPr>
          <a:xfrm>
            <a:off x="371889" y="3273429"/>
            <a:ext cx="9144000" cy="23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B5563"/>
              </a:solidFill>
              <a:highlight>
                <a:srgbClr val="EFF6FF"/>
              </a:highlight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B5563"/>
              </a:solidFill>
              <a:highlight>
                <a:srgbClr val="EFF6FF"/>
              </a:highlight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B5563"/>
              </a:solidFill>
              <a:highlight>
                <a:srgbClr val="EFF6FF"/>
              </a:highlight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B5563"/>
              </a:solidFill>
              <a:highlight>
                <a:srgbClr val="EFF6FF"/>
              </a:highlight>
            </a:endParaRPr>
          </a:p>
        </p:txBody>
      </p:sp>
      <p:sp>
        <p:nvSpPr>
          <p:cNvPr id="132" name="Google Shape;132;g375193f7659_0_20"/>
          <p:cNvSpPr txBox="1"/>
          <p:nvPr/>
        </p:nvSpPr>
        <p:spPr>
          <a:xfrm>
            <a:off x="371900" y="1148950"/>
            <a:ext cx="119646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Tools for Vi</a:t>
            </a: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sualizing Vulnerability Data for Resilience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it matters:</a:t>
            </a:r>
            <a:b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Policymakers need clear communication tools to explore climate exposure &amp; nutrition adequacy data.</a:t>
            </a:r>
            <a:b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Supports anticipating shocks, designing targeted interventions, and strengthening community resilience.</a:t>
            </a:r>
            <a:b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Sources: </a:t>
            </a: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FS-COR country dashboards (Ghana, Malawi, Uganda, Senegal, Benin).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Objectives: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a digital/AI-driven platform to visualize vulnerability indicators interactively.</a:t>
            </a:r>
            <a:b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insights clear &amp; accessible for policymakers, NGOs, and community planners.</a:t>
            </a:r>
            <a:b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2022-10-20T06:51:30Z</dcterms:created>
  <dc:creator>Yves Bertrand Abayizera</dc:creator>
</cp:coreProperties>
</file>