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3" r:id="rId17"/>
    <p:sldId id="272" r:id="rId18"/>
    <p:sldId id="269" r:id="rId19"/>
    <p:sldId id="274" r:id="rId20"/>
    <p:sldId id="276" r:id="rId21"/>
    <p:sldId id="277" r:id="rId22"/>
    <p:sldId id="275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E610C4-F244-45D8-99E5-5BAA2DE9BF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CC428-AAF3-420A-A009-E583382C3B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large company named JWC, employs, at any given point of time, around 4000 employees </a:t>
          </a:r>
        </a:p>
      </dgm:t>
    </dgm:pt>
    <dgm:pt modelId="{57E5F05D-551B-46AE-B0B8-A96EBEDA7F4A}" type="parTrans" cxnId="{60373785-3B31-4089-85C5-9E02B05A5AA4}">
      <dgm:prSet/>
      <dgm:spPr/>
      <dgm:t>
        <a:bodyPr/>
        <a:lstStyle/>
        <a:p>
          <a:endParaRPr lang="en-US"/>
        </a:p>
      </dgm:t>
    </dgm:pt>
    <dgm:pt modelId="{2D9D2E5E-C05E-41E7-944B-53CCB87270B0}" type="sibTrans" cxnId="{60373785-3B31-4089-85C5-9E02B05A5AA4}">
      <dgm:prSet/>
      <dgm:spPr/>
      <dgm:t>
        <a:bodyPr/>
        <a:lstStyle/>
        <a:p>
          <a:endParaRPr lang="en-US"/>
        </a:p>
      </dgm:t>
    </dgm:pt>
    <dgm:pt modelId="{4DE1F284-092B-4A5D-B173-DEF3DB6DDD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However, every year, some of its employees leave the company for various reasons and need to be replaced with the talent pool available in the job market</a:t>
          </a:r>
        </a:p>
      </dgm:t>
    </dgm:pt>
    <dgm:pt modelId="{5EA851CB-4E4B-4AF7-A2C0-C9DE0A293C04}" type="parTrans" cxnId="{38B534D2-A98A-4FE1-9A47-9C8DC6A8DB29}">
      <dgm:prSet/>
      <dgm:spPr/>
      <dgm:t>
        <a:bodyPr/>
        <a:lstStyle/>
        <a:p>
          <a:endParaRPr lang="en-US"/>
        </a:p>
      </dgm:t>
    </dgm:pt>
    <dgm:pt modelId="{B81533AB-4F67-40B7-AE48-4AA5602281EC}" type="sibTrans" cxnId="{38B534D2-A98A-4FE1-9A47-9C8DC6A8DB29}">
      <dgm:prSet/>
      <dgm:spPr/>
      <dgm:t>
        <a:bodyPr/>
        <a:lstStyle/>
        <a:p>
          <a:endParaRPr lang="en-US"/>
        </a:p>
      </dgm:t>
    </dgm:pt>
    <dgm:pt modelId="{AAED9686-A61C-4DCD-8269-EA1A01EA89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management believes that this level of attrition is bad for the company</a:t>
          </a:r>
        </a:p>
      </dgm:t>
    </dgm:pt>
    <dgm:pt modelId="{5F7B88AC-8918-42CE-82E7-47FB35F4A318}" type="parTrans" cxnId="{B44C7699-F15B-4953-B438-01EF2A014D2D}">
      <dgm:prSet/>
      <dgm:spPr/>
      <dgm:t>
        <a:bodyPr/>
        <a:lstStyle/>
        <a:p>
          <a:endParaRPr lang="en-US"/>
        </a:p>
      </dgm:t>
    </dgm:pt>
    <dgm:pt modelId="{ABC40FA4-8A19-4FD6-B0BC-7FE8DA26B53F}" type="sibTrans" cxnId="{B44C7699-F15B-4953-B438-01EF2A014D2D}">
      <dgm:prSet/>
      <dgm:spPr/>
      <dgm:t>
        <a:bodyPr/>
        <a:lstStyle/>
        <a:p>
          <a:endParaRPr lang="en-US"/>
        </a:p>
      </dgm:t>
    </dgm:pt>
    <dgm:pt modelId="{855ECB1F-DAFA-4821-B509-333CF45AE2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Hence, the management wants to understand what JWC can do to stop and minimise attrition as much as possible</a:t>
          </a:r>
        </a:p>
      </dgm:t>
    </dgm:pt>
    <dgm:pt modelId="{38781D80-F896-4186-B6B1-F6B8CC0A4318}" type="parTrans" cxnId="{EA2DBD70-C71C-4502-AD6C-A95BB513F5B3}">
      <dgm:prSet/>
      <dgm:spPr/>
      <dgm:t>
        <a:bodyPr/>
        <a:lstStyle/>
        <a:p>
          <a:endParaRPr lang="en-US"/>
        </a:p>
      </dgm:t>
    </dgm:pt>
    <dgm:pt modelId="{72BBD707-D981-45E4-A346-E8DD376C9BB0}" type="sibTrans" cxnId="{EA2DBD70-C71C-4502-AD6C-A95BB513F5B3}">
      <dgm:prSet/>
      <dgm:spPr/>
      <dgm:t>
        <a:bodyPr/>
        <a:lstStyle/>
        <a:p>
          <a:endParaRPr lang="en-US"/>
        </a:p>
      </dgm:t>
    </dgm:pt>
    <dgm:pt modelId="{A9473CC0-9707-49FA-8ABF-233036C42180}" type="pres">
      <dgm:prSet presAssocID="{DEE610C4-F244-45D8-99E5-5BAA2DE9BF9A}" presName="root" presStyleCnt="0">
        <dgm:presLayoutVars>
          <dgm:dir/>
          <dgm:resizeHandles val="exact"/>
        </dgm:presLayoutVars>
      </dgm:prSet>
      <dgm:spPr/>
    </dgm:pt>
    <dgm:pt modelId="{065F11CD-23C8-4E19-BF02-62D3427516FD}" type="pres">
      <dgm:prSet presAssocID="{295CC428-AAF3-420A-A009-E583382C3B62}" presName="compNode" presStyleCnt="0"/>
      <dgm:spPr/>
    </dgm:pt>
    <dgm:pt modelId="{8E6ECC0F-7F87-44D2-863E-BE7EF7B965C8}" type="pres">
      <dgm:prSet presAssocID="{295CC428-AAF3-420A-A009-E583382C3B62}" presName="bgRect" presStyleLbl="bgShp" presStyleIdx="0" presStyleCnt="4"/>
      <dgm:spPr/>
    </dgm:pt>
    <dgm:pt modelId="{BF1972E5-FDAB-4F78-8D95-27346E33C68E}" type="pres">
      <dgm:prSet presAssocID="{295CC428-AAF3-420A-A009-E583382C3B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9CA8C30-6E2F-427E-AFA2-CEA59E1B8B16}" type="pres">
      <dgm:prSet presAssocID="{295CC428-AAF3-420A-A009-E583382C3B62}" presName="spaceRect" presStyleCnt="0"/>
      <dgm:spPr/>
    </dgm:pt>
    <dgm:pt modelId="{1FF51404-79AC-4C08-AB8D-F9226D23F891}" type="pres">
      <dgm:prSet presAssocID="{295CC428-AAF3-420A-A009-E583382C3B62}" presName="parTx" presStyleLbl="revTx" presStyleIdx="0" presStyleCnt="4">
        <dgm:presLayoutVars>
          <dgm:chMax val="0"/>
          <dgm:chPref val="0"/>
        </dgm:presLayoutVars>
      </dgm:prSet>
      <dgm:spPr/>
    </dgm:pt>
    <dgm:pt modelId="{399780FF-4D43-41C0-B079-F562895787F1}" type="pres">
      <dgm:prSet presAssocID="{2D9D2E5E-C05E-41E7-944B-53CCB87270B0}" presName="sibTrans" presStyleCnt="0"/>
      <dgm:spPr/>
    </dgm:pt>
    <dgm:pt modelId="{6EFEEFF7-5271-4ED0-B378-C3FE2DCBA288}" type="pres">
      <dgm:prSet presAssocID="{4DE1F284-092B-4A5D-B173-DEF3DB6DDD57}" presName="compNode" presStyleCnt="0"/>
      <dgm:spPr/>
    </dgm:pt>
    <dgm:pt modelId="{31183724-BCE8-42A2-9211-6CE73277F18C}" type="pres">
      <dgm:prSet presAssocID="{4DE1F284-092B-4A5D-B173-DEF3DB6DDD57}" presName="bgRect" presStyleLbl="bgShp" presStyleIdx="1" presStyleCnt="4"/>
      <dgm:spPr/>
    </dgm:pt>
    <dgm:pt modelId="{407ECEB1-4874-4674-B1DB-58FDB233FB6B}" type="pres">
      <dgm:prSet presAssocID="{4DE1F284-092B-4A5D-B173-DEF3DB6DDD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A6B20FFB-C2FC-4D61-8FBC-BE465F65A85E}" type="pres">
      <dgm:prSet presAssocID="{4DE1F284-092B-4A5D-B173-DEF3DB6DDD57}" presName="spaceRect" presStyleCnt="0"/>
      <dgm:spPr/>
    </dgm:pt>
    <dgm:pt modelId="{C72BD92A-3280-49BA-BC05-27D183E97DCB}" type="pres">
      <dgm:prSet presAssocID="{4DE1F284-092B-4A5D-B173-DEF3DB6DDD57}" presName="parTx" presStyleLbl="revTx" presStyleIdx="1" presStyleCnt="4">
        <dgm:presLayoutVars>
          <dgm:chMax val="0"/>
          <dgm:chPref val="0"/>
        </dgm:presLayoutVars>
      </dgm:prSet>
      <dgm:spPr/>
    </dgm:pt>
    <dgm:pt modelId="{BD97836B-88CB-4EDD-97CA-1DAF478023AF}" type="pres">
      <dgm:prSet presAssocID="{B81533AB-4F67-40B7-AE48-4AA5602281EC}" presName="sibTrans" presStyleCnt="0"/>
      <dgm:spPr/>
    </dgm:pt>
    <dgm:pt modelId="{E1A920E6-81C3-4269-A06E-DD4F00951F3A}" type="pres">
      <dgm:prSet presAssocID="{AAED9686-A61C-4DCD-8269-EA1A01EA890D}" presName="compNode" presStyleCnt="0"/>
      <dgm:spPr/>
    </dgm:pt>
    <dgm:pt modelId="{CBE026D5-0BCE-40CD-AC84-0AE8CD9280F2}" type="pres">
      <dgm:prSet presAssocID="{AAED9686-A61C-4DCD-8269-EA1A01EA890D}" presName="bgRect" presStyleLbl="bgShp" presStyleIdx="2" presStyleCnt="4"/>
      <dgm:spPr/>
    </dgm:pt>
    <dgm:pt modelId="{3205C898-5B5B-4E71-B01F-D21CA7094929}" type="pres">
      <dgm:prSet presAssocID="{AAED9686-A61C-4DCD-8269-EA1A01EA89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315C81EA-35F5-4875-9C2E-931D98069E42}" type="pres">
      <dgm:prSet presAssocID="{AAED9686-A61C-4DCD-8269-EA1A01EA890D}" presName="spaceRect" presStyleCnt="0"/>
      <dgm:spPr/>
    </dgm:pt>
    <dgm:pt modelId="{3C171923-89F4-4DC2-8099-AEDDD34EB96B}" type="pres">
      <dgm:prSet presAssocID="{AAED9686-A61C-4DCD-8269-EA1A01EA890D}" presName="parTx" presStyleLbl="revTx" presStyleIdx="2" presStyleCnt="4">
        <dgm:presLayoutVars>
          <dgm:chMax val="0"/>
          <dgm:chPref val="0"/>
        </dgm:presLayoutVars>
      </dgm:prSet>
      <dgm:spPr/>
    </dgm:pt>
    <dgm:pt modelId="{F938ECE9-C7FB-40B0-BA80-C750CDAC4375}" type="pres">
      <dgm:prSet presAssocID="{ABC40FA4-8A19-4FD6-B0BC-7FE8DA26B53F}" presName="sibTrans" presStyleCnt="0"/>
      <dgm:spPr/>
    </dgm:pt>
    <dgm:pt modelId="{485362D3-8F17-4010-A1B3-CD172D95709C}" type="pres">
      <dgm:prSet presAssocID="{855ECB1F-DAFA-4821-B509-333CF45AE24F}" presName="compNode" presStyleCnt="0"/>
      <dgm:spPr/>
    </dgm:pt>
    <dgm:pt modelId="{3CFD6472-CD64-4102-B39D-8016C083840A}" type="pres">
      <dgm:prSet presAssocID="{855ECB1F-DAFA-4821-B509-333CF45AE24F}" presName="bgRect" presStyleLbl="bgShp" presStyleIdx="3" presStyleCnt="4"/>
      <dgm:spPr/>
    </dgm:pt>
    <dgm:pt modelId="{7DD8C854-D150-4593-B543-DCF5A6F8416C}" type="pres">
      <dgm:prSet presAssocID="{855ECB1F-DAFA-4821-B509-333CF45AE2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7E5C4D61-2FF7-4560-A384-01CF0D2EEF95}" type="pres">
      <dgm:prSet presAssocID="{855ECB1F-DAFA-4821-B509-333CF45AE24F}" presName="spaceRect" presStyleCnt="0"/>
      <dgm:spPr/>
    </dgm:pt>
    <dgm:pt modelId="{F7ADBA18-6E28-4116-8143-D13EFE390067}" type="pres">
      <dgm:prSet presAssocID="{855ECB1F-DAFA-4821-B509-333CF45AE2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E39886C-B53A-4EA8-B229-68650B6C65C9}" type="presOf" srcId="{DEE610C4-F244-45D8-99E5-5BAA2DE9BF9A}" destId="{A9473CC0-9707-49FA-8ABF-233036C42180}" srcOrd="0" destOrd="0" presId="urn:microsoft.com/office/officeart/2018/2/layout/IconVerticalSolidList"/>
    <dgm:cxn modelId="{6E104050-CB4D-497D-A910-753B2DBD3F96}" type="presOf" srcId="{AAED9686-A61C-4DCD-8269-EA1A01EA890D}" destId="{3C171923-89F4-4DC2-8099-AEDDD34EB96B}" srcOrd="0" destOrd="0" presId="urn:microsoft.com/office/officeart/2018/2/layout/IconVerticalSolidList"/>
    <dgm:cxn modelId="{EA2DBD70-C71C-4502-AD6C-A95BB513F5B3}" srcId="{DEE610C4-F244-45D8-99E5-5BAA2DE9BF9A}" destId="{855ECB1F-DAFA-4821-B509-333CF45AE24F}" srcOrd="3" destOrd="0" parTransId="{38781D80-F896-4186-B6B1-F6B8CC0A4318}" sibTransId="{72BBD707-D981-45E4-A346-E8DD376C9BB0}"/>
    <dgm:cxn modelId="{94D85779-ECE9-4C36-AB39-EF3E9CF9085B}" type="presOf" srcId="{4DE1F284-092B-4A5D-B173-DEF3DB6DDD57}" destId="{C72BD92A-3280-49BA-BC05-27D183E97DCB}" srcOrd="0" destOrd="0" presId="urn:microsoft.com/office/officeart/2018/2/layout/IconVerticalSolidList"/>
    <dgm:cxn modelId="{60373785-3B31-4089-85C5-9E02B05A5AA4}" srcId="{DEE610C4-F244-45D8-99E5-5BAA2DE9BF9A}" destId="{295CC428-AAF3-420A-A009-E583382C3B62}" srcOrd="0" destOrd="0" parTransId="{57E5F05D-551B-46AE-B0B8-A96EBEDA7F4A}" sibTransId="{2D9D2E5E-C05E-41E7-944B-53CCB87270B0}"/>
    <dgm:cxn modelId="{235D7693-5B61-4631-B06E-D2DB82857023}" type="presOf" srcId="{855ECB1F-DAFA-4821-B509-333CF45AE24F}" destId="{F7ADBA18-6E28-4116-8143-D13EFE390067}" srcOrd="0" destOrd="0" presId="urn:microsoft.com/office/officeart/2018/2/layout/IconVerticalSolidList"/>
    <dgm:cxn modelId="{B44C7699-F15B-4953-B438-01EF2A014D2D}" srcId="{DEE610C4-F244-45D8-99E5-5BAA2DE9BF9A}" destId="{AAED9686-A61C-4DCD-8269-EA1A01EA890D}" srcOrd="2" destOrd="0" parTransId="{5F7B88AC-8918-42CE-82E7-47FB35F4A318}" sibTransId="{ABC40FA4-8A19-4FD6-B0BC-7FE8DA26B53F}"/>
    <dgm:cxn modelId="{141CFCAB-0A13-4FBB-A1A2-FF69A5E8FAE5}" type="presOf" srcId="{295CC428-AAF3-420A-A009-E583382C3B62}" destId="{1FF51404-79AC-4C08-AB8D-F9226D23F891}" srcOrd="0" destOrd="0" presId="urn:microsoft.com/office/officeart/2018/2/layout/IconVerticalSolidList"/>
    <dgm:cxn modelId="{38B534D2-A98A-4FE1-9A47-9C8DC6A8DB29}" srcId="{DEE610C4-F244-45D8-99E5-5BAA2DE9BF9A}" destId="{4DE1F284-092B-4A5D-B173-DEF3DB6DDD57}" srcOrd="1" destOrd="0" parTransId="{5EA851CB-4E4B-4AF7-A2C0-C9DE0A293C04}" sibTransId="{B81533AB-4F67-40B7-AE48-4AA5602281EC}"/>
    <dgm:cxn modelId="{9F3A5CE9-083E-4698-883A-A513008FD845}" type="presParOf" srcId="{A9473CC0-9707-49FA-8ABF-233036C42180}" destId="{065F11CD-23C8-4E19-BF02-62D3427516FD}" srcOrd="0" destOrd="0" presId="urn:microsoft.com/office/officeart/2018/2/layout/IconVerticalSolidList"/>
    <dgm:cxn modelId="{6EB61EF4-4F23-434A-B4E8-9C6213E248F8}" type="presParOf" srcId="{065F11CD-23C8-4E19-BF02-62D3427516FD}" destId="{8E6ECC0F-7F87-44D2-863E-BE7EF7B965C8}" srcOrd="0" destOrd="0" presId="urn:microsoft.com/office/officeart/2018/2/layout/IconVerticalSolidList"/>
    <dgm:cxn modelId="{903CE865-AF3E-4ACF-B3D0-944BC89B9C3A}" type="presParOf" srcId="{065F11CD-23C8-4E19-BF02-62D3427516FD}" destId="{BF1972E5-FDAB-4F78-8D95-27346E33C68E}" srcOrd="1" destOrd="0" presId="urn:microsoft.com/office/officeart/2018/2/layout/IconVerticalSolidList"/>
    <dgm:cxn modelId="{1FD1D563-38BC-412F-9D04-543C95FD10B0}" type="presParOf" srcId="{065F11CD-23C8-4E19-BF02-62D3427516FD}" destId="{99CA8C30-6E2F-427E-AFA2-CEA59E1B8B16}" srcOrd="2" destOrd="0" presId="urn:microsoft.com/office/officeart/2018/2/layout/IconVerticalSolidList"/>
    <dgm:cxn modelId="{03CF1249-7384-4AD0-A2A1-1502A61F2AE1}" type="presParOf" srcId="{065F11CD-23C8-4E19-BF02-62D3427516FD}" destId="{1FF51404-79AC-4C08-AB8D-F9226D23F891}" srcOrd="3" destOrd="0" presId="urn:microsoft.com/office/officeart/2018/2/layout/IconVerticalSolidList"/>
    <dgm:cxn modelId="{1ECCCB2E-436C-4445-89F6-ABAE8DE5DD6F}" type="presParOf" srcId="{A9473CC0-9707-49FA-8ABF-233036C42180}" destId="{399780FF-4D43-41C0-B079-F562895787F1}" srcOrd="1" destOrd="0" presId="urn:microsoft.com/office/officeart/2018/2/layout/IconVerticalSolidList"/>
    <dgm:cxn modelId="{052ECF6E-21B4-4627-AC5B-7E690F62F0FD}" type="presParOf" srcId="{A9473CC0-9707-49FA-8ABF-233036C42180}" destId="{6EFEEFF7-5271-4ED0-B378-C3FE2DCBA288}" srcOrd="2" destOrd="0" presId="urn:microsoft.com/office/officeart/2018/2/layout/IconVerticalSolidList"/>
    <dgm:cxn modelId="{1CE25BBE-9C41-487E-ADBE-BE3D6B5201D8}" type="presParOf" srcId="{6EFEEFF7-5271-4ED0-B378-C3FE2DCBA288}" destId="{31183724-BCE8-42A2-9211-6CE73277F18C}" srcOrd="0" destOrd="0" presId="urn:microsoft.com/office/officeart/2018/2/layout/IconVerticalSolidList"/>
    <dgm:cxn modelId="{1A71881E-7E26-4237-8C96-08CABAA606BC}" type="presParOf" srcId="{6EFEEFF7-5271-4ED0-B378-C3FE2DCBA288}" destId="{407ECEB1-4874-4674-B1DB-58FDB233FB6B}" srcOrd="1" destOrd="0" presId="urn:microsoft.com/office/officeart/2018/2/layout/IconVerticalSolidList"/>
    <dgm:cxn modelId="{4E6CB17A-0559-40A1-B892-B1F5F06176F9}" type="presParOf" srcId="{6EFEEFF7-5271-4ED0-B378-C3FE2DCBA288}" destId="{A6B20FFB-C2FC-4D61-8FBC-BE465F65A85E}" srcOrd="2" destOrd="0" presId="urn:microsoft.com/office/officeart/2018/2/layout/IconVerticalSolidList"/>
    <dgm:cxn modelId="{7075F71F-6701-40F3-A6C2-B199C0987EFE}" type="presParOf" srcId="{6EFEEFF7-5271-4ED0-B378-C3FE2DCBA288}" destId="{C72BD92A-3280-49BA-BC05-27D183E97DCB}" srcOrd="3" destOrd="0" presId="urn:microsoft.com/office/officeart/2018/2/layout/IconVerticalSolidList"/>
    <dgm:cxn modelId="{41D33F32-5089-4055-9C78-1EDB88116369}" type="presParOf" srcId="{A9473CC0-9707-49FA-8ABF-233036C42180}" destId="{BD97836B-88CB-4EDD-97CA-1DAF478023AF}" srcOrd="3" destOrd="0" presId="urn:microsoft.com/office/officeart/2018/2/layout/IconVerticalSolidList"/>
    <dgm:cxn modelId="{31461C0A-2A79-412C-B938-EE44F3899610}" type="presParOf" srcId="{A9473CC0-9707-49FA-8ABF-233036C42180}" destId="{E1A920E6-81C3-4269-A06E-DD4F00951F3A}" srcOrd="4" destOrd="0" presId="urn:microsoft.com/office/officeart/2018/2/layout/IconVerticalSolidList"/>
    <dgm:cxn modelId="{3DD53EAC-EABA-4ABE-8B02-2A848E98060B}" type="presParOf" srcId="{E1A920E6-81C3-4269-A06E-DD4F00951F3A}" destId="{CBE026D5-0BCE-40CD-AC84-0AE8CD9280F2}" srcOrd="0" destOrd="0" presId="urn:microsoft.com/office/officeart/2018/2/layout/IconVerticalSolidList"/>
    <dgm:cxn modelId="{8139B28A-A465-4FCA-A23A-B8CB9D86F4EA}" type="presParOf" srcId="{E1A920E6-81C3-4269-A06E-DD4F00951F3A}" destId="{3205C898-5B5B-4E71-B01F-D21CA7094929}" srcOrd="1" destOrd="0" presId="urn:microsoft.com/office/officeart/2018/2/layout/IconVerticalSolidList"/>
    <dgm:cxn modelId="{7AF03780-2694-4B57-8616-3CC05E9E4FF2}" type="presParOf" srcId="{E1A920E6-81C3-4269-A06E-DD4F00951F3A}" destId="{315C81EA-35F5-4875-9C2E-931D98069E42}" srcOrd="2" destOrd="0" presId="urn:microsoft.com/office/officeart/2018/2/layout/IconVerticalSolidList"/>
    <dgm:cxn modelId="{B81C3A3B-246F-4E20-B0E4-0AE1F3819D4F}" type="presParOf" srcId="{E1A920E6-81C3-4269-A06E-DD4F00951F3A}" destId="{3C171923-89F4-4DC2-8099-AEDDD34EB96B}" srcOrd="3" destOrd="0" presId="urn:microsoft.com/office/officeart/2018/2/layout/IconVerticalSolidList"/>
    <dgm:cxn modelId="{0C4FBD18-C6C3-49E7-BEC6-1E15568DEE58}" type="presParOf" srcId="{A9473CC0-9707-49FA-8ABF-233036C42180}" destId="{F938ECE9-C7FB-40B0-BA80-C750CDAC4375}" srcOrd="5" destOrd="0" presId="urn:microsoft.com/office/officeart/2018/2/layout/IconVerticalSolidList"/>
    <dgm:cxn modelId="{13ADDAEF-5494-4628-AC18-EA37DCF4089E}" type="presParOf" srcId="{A9473CC0-9707-49FA-8ABF-233036C42180}" destId="{485362D3-8F17-4010-A1B3-CD172D95709C}" srcOrd="6" destOrd="0" presId="urn:microsoft.com/office/officeart/2018/2/layout/IconVerticalSolidList"/>
    <dgm:cxn modelId="{F1C8A6A0-98CA-4CF3-8CB7-E565BB077970}" type="presParOf" srcId="{485362D3-8F17-4010-A1B3-CD172D95709C}" destId="{3CFD6472-CD64-4102-B39D-8016C083840A}" srcOrd="0" destOrd="0" presId="urn:microsoft.com/office/officeart/2018/2/layout/IconVerticalSolidList"/>
    <dgm:cxn modelId="{4E275B54-AF62-486B-BE7C-B34158C32CB0}" type="presParOf" srcId="{485362D3-8F17-4010-A1B3-CD172D95709C}" destId="{7DD8C854-D150-4593-B543-DCF5A6F8416C}" srcOrd="1" destOrd="0" presId="urn:microsoft.com/office/officeart/2018/2/layout/IconVerticalSolidList"/>
    <dgm:cxn modelId="{4F99C3FA-1848-4527-8F4A-19CB751C4061}" type="presParOf" srcId="{485362D3-8F17-4010-A1B3-CD172D95709C}" destId="{7E5C4D61-2FF7-4560-A384-01CF0D2EEF95}" srcOrd="2" destOrd="0" presId="urn:microsoft.com/office/officeart/2018/2/layout/IconVerticalSolidList"/>
    <dgm:cxn modelId="{A9A67546-A8F9-47C8-B2C8-32B8A6B1E100}" type="presParOf" srcId="{485362D3-8F17-4010-A1B3-CD172D95709C}" destId="{F7ADBA18-6E28-4116-8143-D13EFE3900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A1E51C-7836-4641-B6FC-2233A0237A93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72CCAC5-518F-4812-982C-00E16C37B377}">
      <dgm:prSet/>
      <dgm:spPr/>
      <dgm:t>
        <a:bodyPr/>
        <a:lstStyle/>
        <a:p>
          <a:r>
            <a:rPr lang="en-US" dirty="0"/>
            <a:t>Other Features that typically show higher attrition are:</a:t>
          </a:r>
        </a:p>
      </dgm:t>
    </dgm:pt>
    <dgm:pt modelId="{9D9C5E90-732B-4140-8127-D8992362709C}" type="parTrans" cxnId="{153FD161-6BA1-4613-988D-C422EE48DE90}">
      <dgm:prSet/>
      <dgm:spPr/>
      <dgm:t>
        <a:bodyPr/>
        <a:lstStyle/>
        <a:p>
          <a:endParaRPr lang="en-US"/>
        </a:p>
      </dgm:t>
    </dgm:pt>
    <dgm:pt modelId="{D77A75B2-64EE-4B2C-8AA8-6053963DDD6C}" type="sibTrans" cxnId="{153FD161-6BA1-4613-988D-C422EE48DE90}">
      <dgm:prSet/>
      <dgm:spPr/>
      <dgm:t>
        <a:bodyPr/>
        <a:lstStyle/>
        <a:p>
          <a:endParaRPr lang="en-US"/>
        </a:p>
      </dgm:t>
    </dgm:pt>
    <dgm:pt modelId="{A82E5FF5-4EAC-43E1-AF28-DE278C455093}">
      <dgm:prSet/>
      <dgm:spPr/>
      <dgm:t>
        <a:bodyPr/>
        <a:lstStyle/>
        <a:p>
          <a:r>
            <a:rPr lang="en-US" dirty="0"/>
            <a:t>Marital status single</a:t>
          </a:r>
        </a:p>
      </dgm:t>
    </dgm:pt>
    <dgm:pt modelId="{9AE02D18-85A3-4A95-A8D6-AC57AF4C620B}" type="parTrans" cxnId="{4B40D663-B7B3-4704-91F8-20CB7F85843C}">
      <dgm:prSet/>
      <dgm:spPr/>
      <dgm:t>
        <a:bodyPr/>
        <a:lstStyle/>
        <a:p>
          <a:endParaRPr lang="en-US"/>
        </a:p>
      </dgm:t>
    </dgm:pt>
    <dgm:pt modelId="{5E82910C-5289-4843-9CFB-543318823554}" type="sibTrans" cxnId="{4B40D663-B7B3-4704-91F8-20CB7F85843C}">
      <dgm:prSet/>
      <dgm:spPr/>
      <dgm:t>
        <a:bodyPr/>
        <a:lstStyle/>
        <a:p>
          <a:endParaRPr lang="en-US"/>
        </a:p>
      </dgm:t>
    </dgm:pt>
    <dgm:pt modelId="{EA427B9F-12CE-4F0F-A1D3-189F3E021E9A}">
      <dgm:prSet/>
      <dgm:spPr/>
      <dgm:t>
        <a:bodyPr/>
        <a:lstStyle/>
        <a:p>
          <a:r>
            <a:rPr lang="en-US" dirty="0"/>
            <a:t>Employees worked in 1 or more than 5 companies</a:t>
          </a:r>
        </a:p>
      </dgm:t>
    </dgm:pt>
    <dgm:pt modelId="{861C1171-36AC-4C22-888A-D36304B17566}" type="parTrans" cxnId="{E688DB50-D7E3-48FE-A58D-A334C26A34A1}">
      <dgm:prSet/>
      <dgm:spPr/>
      <dgm:t>
        <a:bodyPr/>
        <a:lstStyle/>
        <a:p>
          <a:endParaRPr lang="en-US"/>
        </a:p>
      </dgm:t>
    </dgm:pt>
    <dgm:pt modelId="{A07B5D42-4F6A-4E92-94BD-08069C04CB78}" type="sibTrans" cxnId="{E688DB50-D7E3-48FE-A58D-A334C26A34A1}">
      <dgm:prSet/>
      <dgm:spPr/>
      <dgm:t>
        <a:bodyPr/>
        <a:lstStyle/>
        <a:p>
          <a:endParaRPr lang="en-US"/>
        </a:p>
      </dgm:t>
    </dgm:pt>
    <dgm:pt modelId="{3DDEC584-1FD2-4EC8-8E8B-406B42E6CFB3}">
      <dgm:prSet/>
      <dgm:spPr/>
      <dgm:t>
        <a:bodyPr/>
        <a:lstStyle/>
        <a:p>
          <a:r>
            <a:rPr lang="en-US" dirty="0"/>
            <a:t>Total working years 0-2</a:t>
          </a:r>
        </a:p>
      </dgm:t>
    </dgm:pt>
    <dgm:pt modelId="{7B0E202A-97D1-4988-B0EC-5E40780D43F6}" type="parTrans" cxnId="{D7B5F0D9-CEC1-4502-BA5F-014334985784}">
      <dgm:prSet/>
      <dgm:spPr/>
      <dgm:t>
        <a:bodyPr/>
        <a:lstStyle/>
        <a:p>
          <a:endParaRPr lang="en-US"/>
        </a:p>
      </dgm:t>
    </dgm:pt>
    <dgm:pt modelId="{2923A279-905B-4C11-BCF2-0A817CD70608}" type="sibTrans" cxnId="{D7B5F0D9-CEC1-4502-BA5F-014334985784}">
      <dgm:prSet/>
      <dgm:spPr/>
      <dgm:t>
        <a:bodyPr/>
        <a:lstStyle/>
        <a:p>
          <a:endParaRPr lang="en-US"/>
        </a:p>
      </dgm:t>
    </dgm:pt>
    <dgm:pt modelId="{0819058F-B1C6-4399-9001-A01C392F35C7}">
      <dgm:prSet/>
      <dgm:spPr/>
      <dgm:t>
        <a:bodyPr/>
        <a:lstStyle/>
        <a:p>
          <a:r>
            <a:rPr lang="en-US" dirty="0"/>
            <a:t>Years at current company 0-2</a:t>
          </a:r>
        </a:p>
      </dgm:t>
    </dgm:pt>
    <dgm:pt modelId="{33D29D56-8970-4F65-B311-69D0E9A18123}" type="parTrans" cxnId="{AF9272F9-8D77-4B3F-9486-4C5AD782120C}">
      <dgm:prSet/>
      <dgm:spPr/>
      <dgm:t>
        <a:bodyPr/>
        <a:lstStyle/>
        <a:p>
          <a:endParaRPr lang="en-US"/>
        </a:p>
      </dgm:t>
    </dgm:pt>
    <dgm:pt modelId="{DECACE08-91CE-47C7-9D1C-C988FA4C5E51}" type="sibTrans" cxnId="{AF9272F9-8D77-4B3F-9486-4C5AD782120C}">
      <dgm:prSet/>
      <dgm:spPr/>
      <dgm:t>
        <a:bodyPr/>
        <a:lstStyle/>
        <a:p>
          <a:endParaRPr lang="en-US"/>
        </a:p>
      </dgm:t>
    </dgm:pt>
    <dgm:pt modelId="{B2C62642-5A3A-49BB-BA6E-5C604DF537A1}">
      <dgm:prSet/>
      <dgm:spPr/>
      <dgm:t>
        <a:bodyPr/>
        <a:lstStyle/>
        <a:p>
          <a:r>
            <a:rPr lang="en-US" dirty="0"/>
            <a:t>Less than a year of experience working with the current manager</a:t>
          </a:r>
        </a:p>
      </dgm:t>
    </dgm:pt>
    <dgm:pt modelId="{38A62032-E95C-46F0-A226-10B1AE250E3F}" type="parTrans" cxnId="{F8193D80-6FB2-4375-B48B-F5BA723A6EB6}">
      <dgm:prSet/>
      <dgm:spPr/>
      <dgm:t>
        <a:bodyPr/>
        <a:lstStyle/>
        <a:p>
          <a:endParaRPr lang="en-US"/>
        </a:p>
      </dgm:t>
    </dgm:pt>
    <dgm:pt modelId="{0B6BCD77-D5F1-41E0-88C8-4D52CB0CEC37}" type="sibTrans" cxnId="{F8193D80-6FB2-4375-B48B-F5BA723A6EB6}">
      <dgm:prSet/>
      <dgm:spPr/>
      <dgm:t>
        <a:bodyPr/>
        <a:lstStyle/>
        <a:p>
          <a:endParaRPr lang="en-US"/>
        </a:p>
      </dgm:t>
    </dgm:pt>
    <dgm:pt modelId="{1AD5680F-147C-44D7-A2DC-EFCCDF83BFDE}">
      <dgm:prSet/>
      <dgm:spPr/>
      <dgm:t>
        <a:bodyPr/>
        <a:lstStyle/>
        <a:p>
          <a:r>
            <a:rPr lang="en-US" dirty="0"/>
            <a:t>Age 18-21</a:t>
          </a:r>
        </a:p>
      </dgm:t>
    </dgm:pt>
    <dgm:pt modelId="{BC709EAF-A086-4F6C-9453-0AFB111B8A7C}" type="parTrans" cxnId="{5C843F83-C9C4-4864-965A-575104A5B052}">
      <dgm:prSet/>
      <dgm:spPr/>
      <dgm:t>
        <a:bodyPr/>
        <a:lstStyle/>
        <a:p>
          <a:endParaRPr lang="en-US"/>
        </a:p>
      </dgm:t>
    </dgm:pt>
    <dgm:pt modelId="{CD9D7DEE-E6A8-4A00-9532-FD2F6E8EB809}" type="sibTrans" cxnId="{5C843F83-C9C4-4864-965A-575104A5B052}">
      <dgm:prSet/>
      <dgm:spPr/>
      <dgm:t>
        <a:bodyPr/>
        <a:lstStyle/>
        <a:p>
          <a:endParaRPr lang="en-US"/>
        </a:p>
      </dgm:t>
    </dgm:pt>
    <dgm:pt modelId="{CC5496E4-F9BC-429B-835D-9F9683FEC749}" type="pres">
      <dgm:prSet presAssocID="{9CA1E51C-7836-4641-B6FC-2233A0237A93}" presName="vert0" presStyleCnt="0">
        <dgm:presLayoutVars>
          <dgm:dir/>
          <dgm:animOne val="branch"/>
          <dgm:animLvl val="lvl"/>
        </dgm:presLayoutVars>
      </dgm:prSet>
      <dgm:spPr/>
    </dgm:pt>
    <dgm:pt modelId="{0A9FAC89-03C3-4415-9BFC-E85744EFC3B8}" type="pres">
      <dgm:prSet presAssocID="{272CCAC5-518F-4812-982C-00E16C37B377}" presName="thickLine" presStyleLbl="alignNode1" presStyleIdx="0" presStyleCnt="7"/>
      <dgm:spPr/>
    </dgm:pt>
    <dgm:pt modelId="{13B4340E-8081-4915-B2F4-EB0746A84F75}" type="pres">
      <dgm:prSet presAssocID="{272CCAC5-518F-4812-982C-00E16C37B377}" presName="horz1" presStyleCnt="0"/>
      <dgm:spPr/>
    </dgm:pt>
    <dgm:pt modelId="{48326698-C0B2-4DBF-A5FB-7F98D4964929}" type="pres">
      <dgm:prSet presAssocID="{272CCAC5-518F-4812-982C-00E16C37B377}" presName="tx1" presStyleLbl="revTx" presStyleIdx="0" presStyleCnt="7"/>
      <dgm:spPr/>
    </dgm:pt>
    <dgm:pt modelId="{4BF7DBC5-F88A-49E4-9634-981313BAB679}" type="pres">
      <dgm:prSet presAssocID="{272CCAC5-518F-4812-982C-00E16C37B377}" presName="vert1" presStyleCnt="0"/>
      <dgm:spPr/>
    </dgm:pt>
    <dgm:pt modelId="{A4F73F64-486B-4890-8C17-ED45007CA008}" type="pres">
      <dgm:prSet presAssocID="{A82E5FF5-4EAC-43E1-AF28-DE278C455093}" presName="thickLine" presStyleLbl="alignNode1" presStyleIdx="1" presStyleCnt="7"/>
      <dgm:spPr/>
    </dgm:pt>
    <dgm:pt modelId="{E992AE00-BBF3-4DF2-B0EF-208D7234CA17}" type="pres">
      <dgm:prSet presAssocID="{A82E5FF5-4EAC-43E1-AF28-DE278C455093}" presName="horz1" presStyleCnt="0"/>
      <dgm:spPr/>
    </dgm:pt>
    <dgm:pt modelId="{6ACA1A65-56E2-4269-8549-16CFEDC2B183}" type="pres">
      <dgm:prSet presAssocID="{A82E5FF5-4EAC-43E1-AF28-DE278C455093}" presName="tx1" presStyleLbl="revTx" presStyleIdx="1" presStyleCnt="7"/>
      <dgm:spPr/>
    </dgm:pt>
    <dgm:pt modelId="{FAF496DE-B19F-43C0-A15A-B2953104680C}" type="pres">
      <dgm:prSet presAssocID="{A82E5FF5-4EAC-43E1-AF28-DE278C455093}" presName="vert1" presStyleCnt="0"/>
      <dgm:spPr/>
    </dgm:pt>
    <dgm:pt modelId="{9C8CBD10-D7E2-43E6-BBD1-94139B79E410}" type="pres">
      <dgm:prSet presAssocID="{EA427B9F-12CE-4F0F-A1D3-189F3E021E9A}" presName="thickLine" presStyleLbl="alignNode1" presStyleIdx="2" presStyleCnt="7"/>
      <dgm:spPr/>
    </dgm:pt>
    <dgm:pt modelId="{DE64971A-BA24-43CA-902B-EA7852BE5029}" type="pres">
      <dgm:prSet presAssocID="{EA427B9F-12CE-4F0F-A1D3-189F3E021E9A}" presName="horz1" presStyleCnt="0"/>
      <dgm:spPr/>
    </dgm:pt>
    <dgm:pt modelId="{648887A3-B162-4957-8D0E-DA0AE92AAA20}" type="pres">
      <dgm:prSet presAssocID="{EA427B9F-12CE-4F0F-A1D3-189F3E021E9A}" presName="tx1" presStyleLbl="revTx" presStyleIdx="2" presStyleCnt="7"/>
      <dgm:spPr/>
    </dgm:pt>
    <dgm:pt modelId="{5A3395EB-A628-4AAE-8025-286834493C7A}" type="pres">
      <dgm:prSet presAssocID="{EA427B9F-12CE-4F0F-A1D3-189F3E021E9A}" presName="vert1" presStyleCnt="0"/>
      <dgm:spPr/>
    </dgm:pt>
    <dgm:pt modelId="{1ED0E16A-3A37-4C54-B0AA-6B2B094309FD}" type="pres">
      <dgm:prSet presAssocID="{3DDEC584-1FD2-4EC8-8E8B-406B42E6CFB3}" presName="thickLine" presStyleLbl="alignNode1" presStyleIdx="3" presStyleCnt="7"/>
      <dgm:spPr/>
    </dgm:pt>
    <dgm:pt modelId="{06CA1D86-F653-4F86-BD6B-5F43F5C4C6FC}" type="pres">
      <dgm:prSet presAssocID="{3DDEC584-1FD2-4EC8-8E8B-406B42E6CFB3}" presName="horz1" presStyleCnt="0"/>
      <dgm:spPr/>
    </dgm:pt>
    <dgm:pt modelId="{7D092168-E2EC-4260-9546-F3D717797E57}" type="pres">
      <dgm:prSet presAssocID="{3DDEC584-1FD2-4EC8-8E8B-406B42E6CFB3}" presName="tx1" presStyleLbl="revTx" presStyleIdx="3" presStyleCnt="7"/>
      <dgm:spPr/>
    </dgm:pt>
    <dgm:pt modelId="{937F1053-EA53-4D89-93F4-685C2F7825DE}" type="pres">
      <dgm:prSet presAssocID="{3DDEC584-1FD2-4EC8-8E8B-406B42E6CFB3}" presName="vert1" presStyleCnt="0"/>
      <dgm:spPr/>
    </dgm:pt>
    <dgm:pt modelId="{640A65FC-EEE7-4178-B2E8-9DE8F7BC97CD}" type="pres">
      <dgm:prSet presAssocID="{0819058F-B1C6-4399-9001-A01C392F35C7}" presName="thickLine" presStyleLbl="alignNode1" presStyleIdx="4" presStyleCnt="7"/>
      <dgm:spPr/>
    </dgm:pt>
    <dgm:pt modelId="{43E79F20-F60E-4510-B0F4-C8E2BF1A8064}" type="pres">
      <dgm:prSet presAssocID="{0819058F-B1C6-4399-9001-A01C392F35C7}" presName="horz1" presStyleCnt="0"/>
      <dgm:spPr/>
    </dgm:pt>
    <dgm:pt modelId="{DC67B4F3-EF6E-4231-A2DC-8643C256C319}" type="pres">
      <dgm:prSet presAssocID="{0819058F-B1C6-4399-9001-A01C392F35C7}" presName="tx1" presStyleLbl="revTx" presStyleIdx="4" presStyleCnt="7"/>
      <dgm:spPr/>
    </dgm:pt>
    <dgm:pt modelId="{E50E59D4-851F-4845-9817-D18C7D236107}" type="pres">
      <dgm:prSet presAssocID="{0819058F-B1C6-4399-9001-A01C392F35C7}" presName="vert1" presStyleCnt="0"/>
      <dgm:spPr/>
    </dgm:pt>
    <dgm:pt modelId="{BDFB5718-EA6D-4BEE-870C-49EB7A4997D7}" type="pres">
      <dgm:prSet presAssocID="{B2C62642-5A3A-49BB-BA6E-5C604DF537A1}" presName="thickLine" presStyleLbl="alignNode1" presStyleIdx="5" presStyleCnt="7"/>
      <dgm:spPr/>
    </dgm:pt>
    <dgm:pt modelId="{07390955-4C3B-4744-AD90-9B5BB3D2BCD9}" type="pres">
      <dgm:prSet presAssocID="{B2C62642-5A3A-49BB-BA6E-5C604DF537A1}" presName="horz1" presStyleCnt="0"/>
      <dgm:spPr/>
    </dgm:pt>
    <dgm:pt modelId="{5F5DAB41-08A6-4EC6-924F-6FC2948EE795}" type="pres">
      <dgm:prSet presAssocID="{B2C62642-5A3A-49BB-BA6E-5C604DF537A1}" presName="tx1" presStyleLbl="revTx" presStyleIdx="5" presStyleCnt="7"/>
      <dgm:spPr/>
    </dgm:pt>
    <dgm:pt modelId="{DC1E96C5-32D6-4701-B683-3662DD8D821C}" type="pres">
      <dgm:prSet presAssocID="{B2C62642-5A3A-49BB-BA6E-5C604DF537A1}" presName="vert1" presStyleCnt="0"/>
      <dgm:spPr/>
    </dgm:pt>
    <dgm:pt modelId="{FDB241E6-AF68-4627-B954-4655C9159BD3}" type="pres">
      <dgm:prSet presAssocID="{1AD5680F-147C-44D7-A2DC-EFCCDF83BFDE}" presName="thickLine" presStyleLbl="alignNode1" presStyleIdx="6" presStyleCnt="7"/>
      <dgm:spPr/>
    </dgm:pt>
    <dgm:pt modelId="{BCE179D7-B2FF-4662-B9E1-404FDAACF4BD}" type="pres">
      <dgm:prSet presAssocID="{1AD5680F-147C-44D7-A2DC-EFCCDF83BFDE}" presName="horz1" presStyleCnt="0"/>
      <dgm:spPr/>
    </dgm:pt>
    <dgm:pt modelId="{F8CA4B28-3EDE-422F-9803-9991A981E8F3}" type="pres">
      <dgm:prSet presAssocID="{1AD5680F-147C-44D7-A2DC-EFCCDF83BFDE}" presName="tx1" presStyleLbl="revTx" presStyleIdx="6" presStyleCnt="7"/>
      <dgm:spPr/>
    </dgm:pt>
    <dgm:pt modelId="{474B5362-5D94-403F-A3A8-47F87FB253F5}" type="pres">
      <dgm:prSet presAssocID="{1AD5680F-147C-44D7-A2DC-EFCCDF83BFDE}" presName="vert1" presStyleCnt="0"/>
      <dgm:spPr/>
    </dgm:pt>
  </dgm:ptLst>
  <dgm:cxnLst>
    <dgm:cxn modelId="{7C395A07-E755-4CE5-AB1D-389BD620DB8B}" type="presOf" srcId="{3DDEC584-1FD2-4EC8-8E8B-406B42E6CFB3}" destId="{7D092168-E2EC-4260-9546-F3D717797E57}" srcOrd="0" destOrd="0" presId="urn:microsoft.com/office/officeart/2008/layout/LinedList"/>
    <dgm:cxn modelId="{94FEBE35-963E-48C7-8655-48B771FD0D6A}" type="presOf" srcId="{0819058F-B1C6-4399-9001-A01C392F35C7}" destId="{DC67B4F3-EF6E-4231-A2DC-8643C256C319}" srcOrd="0" destOrd="0" presId="urn:microsoft.com/office/officeart/2008/layout/LinedList"/>
    <dgm:cxn modelId="{153FD161-6BA1-4613-988D-C422EE48DE90}" srcId="{9CA1E51C-7836-4641-B6FC-2233A0237A93}" destId="{272CCAC5-518F-4812-982C-00E16C37B377}" srcOrd="0" destOrd="0" parTransId="{9D9C5E90-732B-4140-8127-D8992362709C}" sibTransId="{D77A75B2-64EE-4B2C-8AA8-6053963DDD6C}"/>
    <dgm:cxn modelId="{4B40D663-B7B3-4704-91F8-20CB7F85843C}" srcId="{9CA1E51C-7836-4641-B6FC-2233A0237A93}" destId="{A82E5FF5-4EAC-43E1-AF28-DE278C455093}" srcOrd="1" destOrd="0" parTransId="{9AE02D18-85A3-4A95-A8D6-AC57AF4C620B}" sibTransId="{5E82910C-5289-4843-9CFB-543318823554}"/>
    <dgm:cxn modelId="{4CF39B6C-8E5F-4433-BFB3-E14C281343F5}" type="presOf" srcId="{EA427B9F-12CE-4F0F-A1D3-189F3E021E9A}" destId="{648887A3-B162-4957-8D0E-DA0AE92AAA20}" srcOrd="0" destOrd="0" presId="urn:microsoft.com/office/officeart/2008/layout/LinedList"/>
    <dgm:cxn modelId="{E688DB50-D7E3-48FE-A58D-A334C26A34A1}" srcId="{9CA1E51C-7836-4641-B6FC-2233A0237A93}" destId="{EA427B9F-12CE-4F0F-A1D3-189F3E021E9A}" srcOrd="2" destOrd="0" parTransId="{861C1171-36AC-4C22-888A-D36304B17566}" sibTransId="{A07B5D42-4F6A-4E92-94BD-08069C04CB78}"/>
    <dgm:cxn modelId="{EE82B47B-B844-41FF-98BC-7DEF02BA303A}" type="presOf" srcId="{A82E5FF5-4EAC-43E1-AF28-DE278C455093}" destId="{6ACA1A65-56E2-4269-8549-16CFEDC2B183}" srcOrd="0" destOrd="0" presId="urn:microsoft.com/office/officeart/2008/layout/LinedList"/>
    <dgm:cxn modelId="{F8193D80-6FB2-4375-B48B-F5BA723A6EB6}" srcId="{9CA1E51C-7836-4641-B6FC-2233A0237A93}" destId="{B2C62642-5A3A-49BB-BA6E-5C604DF537A1}" srcOrd="5" destOrd="0" parTransId="{38A62032-E95C-46F0-A226-10B1AE250E3F}" sibTransId="{0B6BCD77-D5F1-41E0-88C8-4D52CB0CEC37}"/>
    <dgm:cxn modelId="{5C843F83-C9C4-4864-965A-575104A5B052}" srcId="{9CA1E51C-7836-4641-B6FC-2233A0237A93}" destId="{1AD5680F-147C-44D7-A2DC-EFCCDF83BFDE}" srcOrd="6" destOrd="0" parTransId="{BC709EAF-A086-4F6C-9453-0AFB111B8A7C}" sibTransId="{CD9D7DEE-E6A8-4A00-9532-FD2F6E8EB809}"/>
    <dgm:cxn modelId="{ACE894A4-0352-4343-BE5A-2FFCD22CBA47}" type="presOf" srcId="{1AD5680F-147C-44D7-A2DC-EFCCDF83BFDE}" destId="{F8CA4B28-3EDE-422F-9803-9991A981E8F3}" srcOrd="0" destOrd="0" presId="urn:microsoft.com/office/officeart/2008/layout/LinedList"/>
    <dgm:cxn modelId="{A9C63BBF-B190-45B9-8ABE-96219DFAB91B}" type="presOf" srcId="{272CCAC5-518F-4812-982C-00E16C37B377}" destId="{48326698-C0B2-4DBF-A5FB-7F98D4964929}" srcOrd="0" destOrd="0" presId="urn:microsoft.com/office/officeart/2008/layout/LinedList"/>
    <dgm:cxn modelId="{577778C0-A119-4D1A-8999-89CA910899D7}" type="presOf" srcId="{9CA1E51C-7836-4641-B6FC-2233A0237A93}" destId="{CC5496E4-F9BC-429B-835D-9F9683FEC749}" srcOrd="0" destOrd="0" presId="urn:microsoft.com/office/officeart/2008/layout/LinedList"/>
    <dgm:cxn modelId="{D7B5F0D9-CEC1-4502-BA5F-014334985784}" srcId="{9CA1E51C-7836-4641-B6FC-2233A0237A93}" destId="{3DDEC584-1FD2-4EC8-8E8B-406B42E6CFB3}" srcOrd="3" destOrd="0" parTransId="{7B0E202A-97D1-4988-B0EC-5E40780D43F6}" sibTransId="{2923A279-905B-4C11-BCF2-0A817CD70608}"/>
    <dgm:cxn modelId="{511E48E0-16C7-413C-9174-ED170E35E43B}" type="presOf" srcId="{B2C62642-5A3A-49BB-BA6E-5C604DF537A1}" destId="{5F5DAB41-08A6-4EC6-924F-6FC2948EE795}" srcOrd="0" destOrd="0" presId="urn:microsoft.com/office/officeart/2008/layout/LinedList"/>
    <dgm:cxn modelId="{AF9272F9-8D77-4B3F-9486-4C5AD782120C}" srcId="{9CA1E51C-7836-4641-B6FC-2233A0237A93}" destId="{0819058F-B1C6-4399-9001-A01C392F35C7}" srcOrd="4" destOrd="0" parTransId="{33D29D56-8970-4F65-B311-69D0E9A18123}" sibTransId="{DECACE08-91CE-47C7-9D1C-C988FA4C5E51}"/>
    <dgm:cxn modelId="{7410FDFE-2B2F-4068-B819-16BB4A84EE96}" type="presParOf" srcId="{CC5496E4-F9BC-429B-835D-9F9683FEC749}" destId="{0A9FAC89-03C3-4415-9BFC-E85744EFC3B8}" srcOrd="0" destOrd="0" presId="urn:microsoft.com/office/officeart/2008/layout/LinedList"/>
    <dgm:cxn modelId="{2CBC47F1-670A-46E8-B85D-833DCCBEB7D0}" type="presParOf" srcId="{CC5496E4-F9BC-429B-835D-9F9683FEC749}" destId="{13B4340E-8081-4915-B2F4-EB0746A84F75}" srcOrd="1" destOrd="0" presId="urn:microsoft.com/office/officeart/2008/layout/LinedList"/>
    <dgm:cxn modelId="{6F03E420-F884-47E2-B2B1-215109764881}" type="presParOf" srcId="{13B4340E-8081-4915-B2F4-EB0746A84F75}" destId="{48326698-C0B2-4DBF-A5FB-7F98D4964929}" srcOrd="0" destOrd="0" presId="urn:microsoft.com/office/officeart/2008/layout/LinedList"/>
    <dgm:cxn modelId="{D95A9AC1-BB37-4111-B0AE-61C59D0E3B54}" type="presParOf" srcId="{13B4340E-8081-4915-B2F4-EB0746A84F75}" destId="{4BF7DBC5-F88A-49E4-9634-981313BAB679}" srcOrd="1" destOrd="0" presId="urn:microsoft.com/office/officeart/2008/layout/LinedList"/>
    <dgm:cxn modelId="{ADFE9B68-B1B3-44AB-A2BB-B83CAA5DB42C}" type="presParOf" srcId="{CC5496E4-F9BC-429B-835D-9F9683FEC749}" destId="{A4F73F64-486B-4890-8C17-ED45007CA008}" srcOrd="2" destOrd="0" presId="urn:microsoft.com/office/officeart/2008/layout/LinedList"/>
    <dgm:cxn modelId="{FFE56F0D-6763-4FC0-8A10-FB633C342CA4}" type="presParOf" srcId="{CC5496E4-F9BC-429B-835D-9F9683FEC749}" destId="{E992AE00-BBF3-4DF2-B0EF-208D7234CA17}" srcOrd="3" destOrd="0" presId="urn:microsoft.com/office/officeart/2008/layout/LinedList"/>
    <dgm:cxn modelId="{48116781-7DCC-409E-AB8A-E00624AC9B13}" type="presParOf" srcId="{E992AE00-BBF3-4DF2-B0EF-208D7234CA17}" destId="{6ACA1A65-56E2-4269-8549-16CFEDC2B183}" srcOrd="0" destOrd="0" presId="urn:microsoft.com/office/officeart/2008/layout/LinedList"/>
    <dgm:cxn modelId="{18E8BDC1-0B44-4347-8AFA-0B3DE568F205}" type="presParOf" srcId="{E992AE00-BBF3-4DF2-B0EF-208D7234CA17}" destId="{FAF496DE-B19F-43C0-A15A-B2953104680C}" srcOrd="1" destOrd="0" presId="urn:microsoft.com/office/officeart/2008/layout/LinedList"/>
    <dgm:cxn modelId="{2EE1D194-722E-49BC-8A7F-4C751ED3CCD7}" type="presParOf" srcId="{CC5496E4-F9BC-429B-835D-9F9683FEC749}" destId="{9C8CBD10-D7E2-43E6-BBD1-94139B79E410}" srcOrd="4" destOrd="0" presId="urn:microsoft.com/office/officeart/2008/layout/LinedList"/>
    <dgm:cxn modelId="{2D4976FD-538B-4A88-9435-D47D6CE0D24E}" type="presParOf" srcId="{CC5496E4-F9BC-429B-835D-9F9683FEC749}" destId="{DE64971A-BA24-43CA-902B-EA7852BE5029}" srcOrd="5" destOrd="0" presId="urn:microsoft.com/office/officeart/2008/layout/LinedList"/>
    <dgm:cxn modelId="{5594FF39-C7D8-4F10-A863-2D1DB8D16F5B}" type="presParOf" srcId="{DE64971A-BA24-43CA-902B-EA7852BE5029}" destId="{648887A3-B162-4957-8D0E-DA0AE92AAA20}" srcOrd="0" destOrd="0" presId="urn:microsoft.com/office/officeart/2008/layout/LinedList"/>
    <dgm:cxn modelId="{3A28C39C-E67D-4B65-B161-27511388CED4}" type="presParOf" srcId="{DE64971A-BA24-43CA-902B-EA7852BE5029}" destId="{5A3395EB-A628-4AAE-8025-286834493C7A}" srcOrd="1" destOrd="0" presId="urn:microsoft.com/office/officeart/2008/layout/LinedList"/>
    <dgm:cxn modelId="{3E0126F6-3941-4AD1-8FE7-4E23CCE3E620}" type="presParOf" srcId="{CC5496E4-F9BC-429B-835D-9F9683FEC749}" destId="{1ED0E16A-3A37-4C54-B0AA-6B2B094309FD}" srcOrd="6" destOrd="0" presId="urn:microsoft.com/office/officeart/2008/layout/LinedList"/>
    <dgm:cxn modelId="{89B1DB96-96AE-4915-A216-1890FB72D1F6}" type="presParOf" srcId="{CC5496E4-F9BC-429B-835D-9F9683FEC749}" destId="{06CA1D86-F653-4F86-BD6B-5F43F5C4C6FC}" srcOrd="7" destOrd="0" presId="urn:microsoft.com/office/officeart/2008/layout/LinedList"/>
    <dgm:cxn modelId="{EFCF4F23-5598-4D0F-B613-DF66F16271CB}" type="presParOf" srcId="{06CA1D86-F653-4F86-BD6B-5F43F5C4C6FC}" destId="{7D092168-E2EC-4260-9546-F3D717797E57}" srcOrd="0" destOrd="0" presId="urn:microsoft.com/office/officeart/2008/layout/LinedList"/>
    <dgm:cxn modelId="{ADB55A9D-8462-43AA-ACA1-872D6AA3DBC6}" type="presParOf" srcId="{06CA1D86-F653-4F86-BD6B-5F43F5C4C6FC}" destId="{937F1053-EA53-4D89-93F4-685C2F7825DE}" srcOrd="1" destOrd="0" presId="urn:microsoft.com/office/officeart/2008/layout/LinedList"/>
    <dgm:cxn modelId="{4DEA9CFD-5C40-45A5-8D67-1C5463FD73DC}" type="presParOf" srcId="{CC5496E4-F9BC-429B-835D-9F9683FEC749}" destId="{640A65FC-EEE7-4178-B2E8-9DE8F7BC97CD}" srcOrd="8" destOrd="0" presId="urn:microsoft.com/office/officeart/2008/layout/LinedList"/>
    <dgm:cxn modelId="{3687F644-BA58-4270-AAD1-2779DAE5B4BA}" type="presParOf" srcId="{CC5496E4-F9BC-429B-835D-9F9683FEC749}" destId="{43E79F20-F60E-4510-B0F4-C8E2BF1A8064}" srcOrd="9" destOrd="0" presId="urn:microsoft.com/office/officeart/2008/layout/LinedList"/>
    <dgm:cxn modelId="{E25A565C-A272-4920-9024-434E82EC9E38}" type="presParOf" srcId="{43E79F20-F60E-4510-B0F4-C8E2BF1A8064}" destId="{DC67B4F3-EF6E-4231-A2DC-8643C256C319}" srcOrd="0" destOrd="0" presId="urn:microsoft.com/office/officeart/2008/layout/LinedList"/>
    <dgm:cxn modelId="{202A98EF-F473-43BF-B3F8-5572B65B9A6F}" type="presParOf" srcId="{43E79F20-F60E-4510-B0F4-C8E2BF1A8064}" destId="{E50E59D4-851F-4845-9817-D18C7D236107}" srcOrd="1" destOrd="0" presId="urn:microsoft.com/office/officeart/2008/layout/LinedList"/>
    <dgm:cxn modelId="{3B80B087-8735-49A5-A020-D502B80234B7}" type="presParOf" srcId="{CC5496E4-F9BC-429B-835D-9F9683FEC749}" destId="{BDFB5718-EA6D-4BEE-870C-49EB7A4997D7}" srcOrd="10" destOrd="0" presId="urn:microsoft.com/office/officeart/2008/layout/LinedList"/>
    <dgm:cxn modelId="{B3134C40-F504-4F45-B2B5-B890CCA1944F}" type="presParOf" srcId="{CC5496E4-F9BC-429B-835D-9F9683FEC749}" destId="{07390955-4C3B-4744-AD90-9B5BB3D2BCD9}" srcOrd="11" destOrd="0" presId="urn:microsoft.com/office/officeart/2008/layout/LinedList"/>
    <dgm:cxn modelId="{EAD76CC9-182E-44A2-8FCD-1DDA83E63CFB}" type="presParOf" srcId="{07390955-4C3B-4744-AD90-9B5BB3D2BCD9}" destId="{5F5DAB41-08A6-4EC6-924F-6FC2948EE795}" srcOrd="0" destOrd="0" presId="urn:microsoft.com/office/officeart/2008/layout/LinedList"/>
    <dgm:cxn modelId="{22C6BA49-E400-4BF3-93EE-904F30B9783E}" type="presParOf" srcId="{07390955-4C3B-4744-AD90-9B5BB3D2BCD9}" destId="{DC1E96C5-32D6-4701-B683-3662DD8D821C}" srcOrd="1" destOrd="0" presId="urn:microsoft.com/office/officeart/2008/layout/LinedList"/>
    <dgm:cxn modelId="{06866B48-16EC-4A2F-B39F-E49E427DE20E}" type="presParOf" srcId="{CC5496E4-F9BC-429B-835D-9F9683FEC749}" destId="{FDB241E6-AF68-4627-B954-4655C9159BD3}" srcOrd="12" destOrd="0" presId="urn:microsoft.com/office/officeart/2008/layout/LinedList"/>
    <dgm:cxn modelId="{CF248B99-16CD-49EF-AD82-0624550D029E}" type="presParOf" srcId="{CC5496E4-F9BC-429B-835D-9F9683FEC749}" destId="{BCE179D7-B2FF-4662-B9E1-404FDAACF4BD}" srcOrd="13" destOrd="0" presId="urn:microsoft.com/office/officeart/2008/layout/LinedList"/>
    <dgm:cxn modelId="{7F798420-FF24-465F-8C4B-F9EF176DBDAE}" type="presParOf" srcId="{BCE179D7-B2FF-4662-B9E1-404FDAACF4BD}" destId="{F8CA4B28-3EDE-422F-9803-9991A981E8F3}" srcOrd="0" destOrd="0" presId="urn:microsoft.com/office/officeart/2008/layout/LinedList"/>
    <dgm:cxn modelId="{342974DD-C6B8-448A-81AB-35EE9273E39C}" type="presParOf" srcId="{BCE179D7-B2FF-4662-B9E1-404FDAACF4BD}" destId="{474B5362-5D94-403F-A3A8-47F87FB253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0E9A3-BD22-4AD0-B12D-E45F5B94C4E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10F4C24-238B-418C-82FB-0FC511E2B2C2}">
      <dgm:prSet/>
      <dgm:spPr/>
      <dgm:t>
        <a:bodyPr/>
        <a:lstStyle/>
        <a:p>
          <a:r>
            <a:rPr lang="en-US" dirty="0"/>
            <a:t>Below features did not show any trend that could contribute to a higher attrition rate</a:t>
          </a:r>
        </a:p>
      </dgm:t>
    </dgm:pt>
    <dgm:pt modelId="{BFA487E9-C01A-4656-9296-F775E45F3FB0}" type="parTrans" cxnId="{66E1A22D-E0B2-45DC-B136-2223BF4059E9}">
      <dgm:prSet/>
      <dgm:spPr/>
      <dgm:t>
        <a:bodyPr/>
        <a:lstStyle/>
        <a:p>
          <a:endParaRPr lang="en-US"/>
        </a:p>
      </dgm:t>
    </dgm:pt>
    <dgm:pt modelId="{F02604E8-7D1B-426C-A505-533411E9872E}" type="sibTrans" cxnId="{66E1A22D-E0B2-45DC-B136-2223BF4059E9}">
      <dgm:prSet/>
      <dgm:spPr/>
      <dgm:t>
        <a:bodyPr/>
        <a:lstStyle/>
        <a:p>
          <a:endParaRPr lang="en-US"/>
        </a:p>
      </dgm:t>
    </dgm:pt>
    <dgm:pt modelId="{A79FB6B2-EA27-429E-9530-29F8E25B681D}">
      <dgm:prSet/>
      <dgm:spPr/>
      <dgm:t>
        <a:bodyPr/>
        <a:lstStyle/>
        <a:p>
          <a:r>
            <a:rPr lang="en-US" dirty="0"/>
            <a:t>Stock Option Level</a:t>
          </a:r>
        </a:p>
      </dgm:t>
    </dgm:pt>
    <dgm:pt modelId="{4753CEC5-937F-433A-8F07-D0BBB9D55E07}" type="parTrans" cxnId="{9E417F0C-4647-4ACB-A2A3-8B22F6001139}">
      <dgm:prSet/>
      <dgm:spPr/>
      <dgm:t>
        <a:bodyPr/>
        <a:lstStyle/>
        <a:p>
          <a:endParaRPr lang="en-US"/>
        </a:p>
      </dgm:t>
    </dgm:pt>
    <dgm:pt modelId="{CE530F3A-2579-4920-9D80-646E171EE155}" type="sibTrans" cxnId="{9E417F0C-4647-4ACB-A2A3-8B22F6001139}">
      <dgm:prSet/>
      <dgm:spPr/>
      <dgm:t>
        <a:bodyPr/>
        <a:lstStyle/>
        <a:p>
          <a:endParaRPr lang="en-US"/>
        </a:p>
      </dgm:t>
    </dgm:pt>
    <dgm:pt modelId="{EFA86952-D35F-4EB3-8D3A-23D693E50D59}">
      <dgm:prSet/>
      <dgm:spPr/>
      <dgm:t>
        <a:bodyPr/>
        <a:lstStyle/>
        <a:p>
          <a:r>
            <a:rPr lang="en-US" dirty="0"/>
            <a:t>Job Level</a:t>
          </a:r>
        </a:p>
      </dgm:t>
    </dgm:pt>
    <dgm:pt modelId="{735D5005-C8B9-4E0E-80C0-88818B1CEA9C}" type="parTrans" cxnId="{5AAB515D-643F-4E08-9F5E-96C5F4121BB0}">
      <dgm:prSet/>
      <dgm:spPr/>
      <dgm:t>
        <a:bodyPr/>
        <a:lstStyle/>
        <a:p>
          <a:endParaRPr lang="en-US"/>
        </a:p>
      </dgm:t>
    </dgm:pt>
    <dgm:pt modelId="{BBE3BD62-DB3C-491E-9358-0D7A02B73287}" type="sibTrans" cxnId="{5AAB515D-643F-4E08-9F5E-96C5F4121BB0}">
      <dgm:prSet/>
      <dgm:spPr/>
      <dgm:t>
        <a:bodyPr/>
        <a:lstStyle/>
        <a:p>
          <a:endParaRPr lang="en-US"/>
        </a:p>
      </dgm:t>
    </dgm:pt>
    <dgm:pt modelId="{4A60B781-2667-41DA-8870-98C85906D816}">
      <dgm:prSet/>
      <dgm:spPr/>
      <dgm:t>
        <a:bodyPr/>
        <a:lstStyle/>
        <a:p>
          <a:r>
            <a:rPr lang="en-US" dirty="0"/>
            <a:t>Education</a:t>
          </a:r>
        </a:p>
      </dgm:t>
    </dgm:pt>
    <dgm:pt modelId="{1C63D1F4-193C-4095-85C2-53165F21036A}" type="parTrans" cxnId="{789AB2DB-2E77-4794-86A9-5D67958BAE58}">
      <dgm:prSet/>
      <dgm:spPr/>
      <dgm:t>
        <a:bodyPr/>
        <a:lstStyle/>
        <a:p>
          <a:endParaRPr lang="en-GB"/>
        </a:p>
      </dgm:t>
    </dgm:pt>
    <dgm:pt modelId="{C78EA1F2-2CFD-4317-821D-FE8C9B906B68}" type="sibTrans" cxnId="{789AB2DB-2E77-4794-86A9-5D67958BAE58}">
      <dgm:prSet/>
      <dgm:spPr/>
      <dgm:t>
        <a:bodyPr/>
        <a:lstStyle/>
        <a:p>
          <a:endParaRPr lang="en-GB"/>
        </a:p>
      </dgm:t>
    </dgm:pt>
    <dgm:pt modelId="{7C6B966B-168A-44E5-AEE7-4959BB096425}">
      <dgm:prSet/>
      <dgm:spPr/>
      <dgm:t>
        <a:bodyPr/>
        <a:lstStyle/>
        <a:p>
          <a:r>
            <a:rPr lang="en-US" dirty="0"/>
            <a:t>Gender</a:t>
          </a:r>
        </a:p>
      </dgm:t>
    </dgm:pt>
    <dgm:pt modelId="{6E1023D1-885B-4F7E-B14B-6F1B26F54E3D}" type="parTrans" cxnId="{F0FE4F63-5711-4220-BB76-3063279B08AD}">
      <dgm:prSet/>
      <dgm:spPr/>
      <dgm:t>
        <a:bodyPr/>
        <a:lstStyle/>
        <a:p>
          <a:endParaRPr lang="en-GB"/>
        </a:p>
      </dgm:t>
    </dgm:pt>
    <dgm:pt modelId="{0286CE47-0B99-41B8-A3AF-0E02D33BEAB2}" type="sibTrans" cxnId="{F0FE4F63-5711-4220-BB76-3063279B08AD}">
      <dgm:prSet/>
      <dgm:spPr/>
      <dgm:t>
        <a:bodyPr/>
        <a:lstStyle/>
        <a:p>
          <a:endParaRPr lang="en-GB"/>
        </a:p>
      </dgm:t>
    </dgm:pt>
    <dgm:pt modelId="{F79BBF55-B11B-4EB1-87B9-0D0545E5E33B}">
      <dgm:prSet/>
      <dgm:spPr/>
      <dgm:t>
        <a:bodyPr/>
        <a:lstStyle/>
        <a:p>
          <a:endParaRPr lang="en-US" dirty="0"/>
        </a:p>
      </dgm:t>
    </dgm:pt>
    <dgm:pt modelId="{BECA00DB-E610-41DC-B0EC-6BF4A1F303FE}" type="parTrans" cxnId="{9203A400-B914-452A-8B06-3C63120F55B1}">
      <dgm:prSet/>
      <dgm:spPr/>
      <dgm:t>
        <a:bodyPr/>
        <a:lstStyle/>
        <a:p>
          <a:endParaRPr lang="en-GB"/>
        </a:p>
      </dgm:t>
    </dgm:pt>
    <dgm:pt modelId="{8DBF0EFE-D47F-4DE8-A8E4-1C509996D5A5}" type="sibTrans" cxnId="{9203A400-B914-452A-8B06-3C63120F55B1}">
      <dgm:prSet/>
      <dgm:spPr/>
      <dgm:t>
        <a:bodyPr/>
        <a:lstStyle/>
        <a:p>
          <a:endParaRPr lang="en-GB"/>
        </a:p>
      </dgm:t>
    </dgm:pt>
    <dgm:pt modelId="{0435AD67-6E84-43EA-AAEB-EB78F86175C7}" type="pres">
      <dgm:prSet presAssocID="{3E40E9A3-BD22-4AD0-B12D-E45F5B94C4E5}" presName="linear" presStyleCnt="0">
        <dgm:presLayoutVars>
          <dgm:animLvl val="lvl"/>
          <dgm:resizeHandles val="exact"/>
        </dgm:presLayoutVars>
      </dgm:prSet>
      <dgm:spPr/>
    </dgm:pt>
    <dgm:pt modelId="{643D609F-F613-4CCB-9A64-8FFBA6C31241}" type="pres">
      <dgm:prSet presAssocID="{710F4C24-238B-418C-82FB-0FC511E2B2C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19B21AE-5BD6-4C9B-8430-F500D0BAE5AF}" type="pres">
      <dgm:prSet presAssocID="{710F4C24-238B-418C-82FB-0FC511E2B2C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203A400-B914-452A-8B06-3C63120F55B1}" srcId="{710F4C24-238B-418C-82FB-0FC511E2B2C2}" destId="{F79BBF55-B11B-4EB1-87B9-0D0545E5E33B}" srcOrd="0" destOrd="0" parTransId="{BECA00DB-E610-41DC-B0EC-6BF4A1F303FE}" sibTransId="{8DBF0EFE-D47F-4DE8-A8E4-1C509996D5A5}"/>
    <dgm:cxn modelId="{9E417F0C-4647-4ACB-A2A3-8B22F6001139}" srcId="{710F4C24-238B-418C-82FB-0FC511E2B2C2}" destId="{A79FB6B2-EA27-429E-9530-29F8E25B681D}" srcOrd="1" destOrd="0" parTransId="{4753CEC5-937F-433A-8F07-D0BBB9D55E07}" sibTransId="{CE530F3A-2579-4920-9D80-646E171EE155}"/>
    <dgm:cxn modelId="{DC499D27-BC13-45EB-A90A-9E7F1CEED274}" type="presOf" srcId="{EFA86952-D35F-4EB3-8D3A-23D693E50D59}" destId="{219B21AE-5BD6-4C9B-8430-F500D0BAE5AF}" srcOrd="0" destOrd="2" presId="urn:microsoft.com/office/officeart/2005/8/layout/vList2"/>
    <dgm:cxn modelId="{FB724429-FB68-4BEC-B597-54D3F275AD08}" type="presOf" srcId="{710F4C24-238B-418C-82FB-0FC511E2B2C2}" destId="{643D609F-F613-4CCB-9A64-8FFBA6C31241}" srcOrd="0" destOrd="0" presId="urn:microsoft.com/office/officeart/2005/8/layout/vList2"/>
    <dgm:cxn modelId="{66E1A22D-E0B2-45DC-B136-2223BF4059E9}" srcId="{3E40E9A3-BD22-4AD0-B12D-E45F5B94C4E5}" destId="{710F4C24-238B-418C-82FB-0FC511E2B2C2}" srcOrd="0" destOrd="0" parTransId="{BFA487E9-C01A-4656-9296-F775E45F3FB0}" sibTransId="{F02604E8-7D1B-426C-A505-533411E9872E}"/>
    <dgm:cxn modelId="{5AAB515D-643F-4E08-9F5E-96C5F4121BB0}" srcId="{710F4C24-238B-418C-82FB-0FC511E2B2C2}" destId="{EFA86952-D35F-4EB3-8D3A-23D693E50D59}" srcOrd="2" destOrd="0" parTransId="{735D5005-C8B9-4E0E-80C0-88818B1CEA9C}" sibTransId="{BBE3BD62-DB3C-491E-9358-0D7A02B73287}"/>
    <dgm:cxn modelId="{F0FE4F63-5711-4220-BB76-3063279B08AD}" srcId="{710F4C24-238B-418C-82FB-0FC511E2B2C2}" destId="{7C6B966B-168A-44E5-AEE7-4959BB096425}" srcOrd="4" destOrd="0" parTransId="{6E1023D1-885B-4F7E-B14B-6F1B26F54E3D}" sibTransId="{0286CE47-0B99-41B8-A3AF-0E02D33BEAB2}"/>
    <dgm:cxn modelId="{8E986F75-F0FB-47F8-83EA-F71CB4E85198}" type="presOf" srcId="{7C6B966B-168A-44E5-AEE7-4959BB096425}" destId="{219B21AE-5BD6-4C9B-8430-F500D0BAE5AF}" srcOrd="0" destOrd="4" presId="urn:microsoft.com/office/officeart/2005/8/layout/vList2"/>
    <dgm:cxn modelId="{D541B35A-6DCF-4A33-8A8E-8D91CBB3D47B}" type="presOf" srcId="{4A60B781-2667-41DA-8870-98C85906D816}" destId="{219B21AE-5BD6-4C9B-8430-F500D0BAE5AF}" srcOrd="0" destOrd="3" presId="urn:microsoft.com/office/officeart/2005/8/layout/vList2"/>
    <dgm:cxn modelId="{89388298-E5DC-4749-A4A8-E724737B88EA}" type="presOf" srcId="{F79BBF55-B11B-4EB1-87B9-0D0545E5E33B}" destId="{219B21AE-5BD6-4C9B-8430-F500D0BAE5AF}" srcOrd="0" destOrd="0" presId="urn:microsoft.com/office/officeart/2005/8/layout/vList2"/>
    <dgm:cxn modelId="{7F9238BB-1DD6-4A60-95B3-CA5234271B09}" type="presOf" srcId="{3E40E9A3-BD22-4AD0-B12D-E45F5B94C4E5}" destId="{0435AD67-6E84-43EA-AAEB-EB78F86175C7}" srcOrd="0" destOrd="0" presId="urn:microsoft.com/office/officeart/2005/8/layout/vList2"/>
    <dgm:cxn modelId="{789AB2DB-2E77-4794-86A9-5D67958BAE58}" srcId="{710F4C24-238B-418C-82FB-0FC511E2B2C2}" destId="{4A60B781-2667-41DA-8870-98C85906D816}" srcOrd="3" destOrd="0" parTransId="{1C63D1F4-193C-4095-85C2-53165F21036A}" sibTransId="{C78EA1F2-2CFD-4317-821D-FE8C9B906B68}"/>
    <dgm:cxn modelId="{D50445E0-98B9-4DF5-AC0E-90A29310938D}" type="presOf" srcId="{A79FB6B2-EA27-429E-9530-29F8E25B681D}" destId="{219B21AE-5BD6-4C9B-8430-F500D0BAE5AF}" srcOrd="0" destOrd="1" presId="urn:microsoft.com/office/officeart/2005/8/layout/vList2"/>
    <dgm:cxn modelId="{87AB416A-BE11-40D4-B7BF-9C2E95E116B7}" type="presParOf" srcId="{0435AD67-6E84-43EA-AAEB-EB78F86175C7}" destId="{643D609F-F613-4CCB-9A64-8FFBA6C31241}" srcOrd="0" destOrd="0" presId="urn:microsoft.com/office/officeart/2005/8/layout/vList2"/>
    <dgm:cxn modelId="{ED49E792-1F5A-4768-A5F1-3B072C2B372D}" type="presParOf" srcId="{0435AD67-6E84-43EA-AAEB-EB78F86175C7}" destId="{219B21AE-5BD6-4C9B-8430-F500D0BAE5A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0E9A3-BD22-4AD0-B12D-E45F5B94C4E5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0F4C24-238B-418C-82FB-0FC511E2B2C2}">
      <dgm:prSet/>
      <dgm:spPr/>
      <dgm:t>
        <a:bodyPr/>
        <a:lstStyle/>
        <a:p>
          <a:r>
            <a:rPr lang="en-US" dirty="0"/>
            <a:t>Below features did not show any trend that could contribute to a higher attrition rate</a:t>
          </a:r>
        </a:p>
      </dgm:t>
    </dgm:pt>
    <dgm:pt modelId="{BFA487E9-C01A-4656-9296-F775E45F3FB0}" type="parTrans" cxnId="{66E1A22D-E0B2-45DC-B136-2223BF4059E9}">
      <dgm:prSet/>
      <dgm:spPr/>
      <dgm:t>
        <a:bodyPr/>
        <a:lstStyle/>
        <a:p>
          <a:endParaRPr lang="en-US"/>
        </a:p>
      </dgm:t>
    </dgm:pt>
    <dgm:pt modelId="{F02604E8-7D1B-426C-A505-533411E9872E}" type="sibTrans" cxnId="{66E1A22D-E0B2-45DC-B136-2223BF4059E9}">
      <dgm:prSet/>
      <dgm:spPr/>
      <dgm:t>
        <a:bodyPr/>
        <a:lstStyle/>
        <a:p>
          <a:endParaRPr lang="en-US"/>
        </a:p>
      </dgm:t>
    </dgm:pt>
    <dgm:pt modelId="{A79FB6B2-EA27-429E-9530-29F8E25B681D}">
      <dgm:prSet custT="1"/>
      <dgm:spPr/>
      <dgm:t>
        <a:bodyPr/>
        <a:lstStyle/>
        <a:p>
          <a:r>
            <a:rPr lang="en-US" sz="2000" dirty="0"/>
            <a:t>Percent Salary Hike</a:t>
          </a:r>
        </a:p>
      </dgm:t>
    </dgm:pt>
    <dgm:pt modelId="{4753CEC5-937F-433A-8F07-D0BBB9D55E07}" type="parTrans" cxnId="{9E417F0C-4647-4ACB-A2A3-8B22F6001139}">
      <dgm:prSet/>
      <dgm:spPr/>
      <dgm:t>
        <a:bodyPr/>
        <a:lstStyle/>
        <a:p>
          <a:endParaRPr lang="en-US"/>
        </a:p>
      </dgm:t>
    </dgm:pt>
    <dgm:pt modelId="{CE530F3A-2579-4920-9D80-646E171EE155}" type="sibTrans" cxnId="{9E417F0C-4647-4ACB-A2A3-8B22F6001139}">
      <dgm:prSet/>
      <dgm:spPr/>
      <dgm:t>
        <a:bodyPr/>
        <a:lstStyle/>
        <a:p>
          <a:endParaRPr lang="en-US"/>
        </a:p>
      </dgm:t>
    </dgm:pt>
    <dgm:pt modelId="{B937D893-F5A6-4A47-B8E1-21CCF2047644}">
      <dgm:prSet custT="1"/>
      <dgm:spPr/>
      <dgm:t>
        <a:bodyPr/>
        <a:lstStyle/>
        <a:p>
          <a:r>
            <a:rPr lang="en-US" sz="2000" dirty="0"/>
            <a:t>Years Since Last Promotion</a:t>
          </a:r>
        </a:p>
      </dgm:t>
    </dgm:pt>
    <dgm:pt modelId="{A4CD5779-9833-4139-8AA5-A63AC607E91F}" type="parTrans" cxnId="{882A0B1E-8149-4759-8CA3-A21F5120D0D7}">
      <dgm:prSet/>
      <dgm:spPr/>
      <dgm:t>
        <a:bodyPr/>
        <a:lstStyle/>
        <a:p>
          <a:endParaRPr lang="en-US"/>
        </a:p>
      </dgm:t>
    </dgm:pt>
    <dgm:pt modelId="{C7D67706-B876-4744-943B-2DB78EF5C5E6}" type="sibTrans" cxnId="{882A0B1E-8149-4759-8CA3-A21F5120D0D7}">
      <dgm:prSet/>
      <dgm:spPr/>
      <dgm:t>
        <a:bodyPr/>
        <a:lstStyle/>
        <a:p>
          <a:endParaRPr lang="en-US"/>
        </a:p>
      </dgm:t>
    </dgm:pt>
    <dgm:pt modelId="{9BC93998-3FBE-4457-A542-D4D5CFF2EFB4}">
      <dgm:prSet custT="1"/>
      <dgm:spPr/>
      <dgm:t>
        <a:bodyPr/>
        <a:lstStyle/>
        <a:p>
          <a:r>
            <a:rPr lang="en-US" sz="2000" dirty="0"/>
            <a:t>(PercentSalaryHike of 25% seems to be slightly higher however, people belonging to this category are fairly less)</a:t>
          </a:r>
        </a:p>
      </dgm:t>
    </dgm:pt>
    <dgm:pt modelId="{5B447292-686C-4431-AD3D-EADC8AFBF3F6}" type="parTrans" cxnId="{F1EE9256-2DBE-4B47-BF80-C049A343DA9E}">
      <dgm:prSet/>
      <dgm:spPr/>
      <dgm:t>
        <a:bodyPr/>
        <a:lstStyle/>
        <a:p>
          <a:endParaRPr lang="en-GB"/>
        </a:p>
      </dgm:t>
    </dgm:pt>
    <dgm:pt modelId="{053E207F-F90C-4C89-9760-328893235370}" type="sibTrans" cxnId="{F1EE9256-2DBE-4B47-BF80-C049A343DA9E}">
      <dgm:prSet/>
      <dgm:spPr/>
      <dgm:t>
        <a:bodyPr/>
        <a:lstStyle/>
        <a:p>
          <a:endParaRPr lang="en-GB"/>
        </a:p>
      </dgm:t>
    </dgm:pt>
    <dgm:pt modelId="{C4D7D8B5-38E1-4FB8-9167-CFCE66E55B9A}">
      <dgm:prSet custT="1"/>
      <dgm:spPr/>
      <dgm:t>
        <a:bodyPr/>
        <a:lstStyle/>
        <a:p>
          <a:endParaRPr lang="en-US" sz="2000" dirty="0"/>
        </a:p>
      </dgm:t>
    </dgm:pt>
    <dgm:pt modelId="{86EF1448-13B8-428D-A88B-F18EFE30A4C5}" type="parTrans" cxnId="{B70001C5-1DA9-4824-BD11-BCC0274D1E0B}">
      <dgm:prSet/>
      <dgm:spPr/>
      <dgm:t>
        <a:bodyPr/>
        <a:lstStyle/>
        <a:p>
          <a:endParaRPr lang="en-GB"/>
        </a:p>
      </dgm:t>
    </dgm:pt>
    <dgm:pt modelId="{568411A1-9C86-4738-828C-FD0012627D6D}" type="sibTrans" cxnId="{B70001C5-1DA9-4824-BD11-BCC0274D1E0B}">
      <dgm:prSet/>
      <dgm:spPr/>
      <dgm:t>
        <a:bodyPr/>
        <a:lstStyle/>
        <a:p>
          <a:endParaRPr lang="en-GB"/>
        </a:p>
      </dgm:t>
    </dgm:pt>
    <dgm:pt modelId="{4CC61B79-DB97-4445-9AFF-0678278591AC}" type="pres">
      <dgm:prSet presAssocID="{3E40E9A3-BD22-4AD0-B12D-E45F5B94C4E5}" presName="linear" presStyleCnt="0">
        <dgm:presLayoutVars>
          <dgm:animLvl val="lvl"/>
          <dgm:resizeHandles val="exact"/>
        </dgm:presLayoutVars>
      </dgm:prSet>
      <dgm:spPr/>
    </dgm:pt>
    <dgm:pt modelId="{2FAECE73-569B-44FF-AE6F-749335F62303}" type="pres">
      <dgm:prSet presAssocID="{710F4C24-238B-418C-82FB-0FC511E2B2C2}" presName="parentText" presStyleLbl="node1" presStyleIdx="0" presStyleCnt="1" custScaleY="45323" custLinFactY="-2422" custLinFactNeighborX="-10914" custLinFactNeighborY="-100000">
        <dgm:presLayoutVars>
          <dgm:chMax val="0"/>
          <dgm:bulletEnabled val="1"/>
        </dgm:presLayoutVars>
      </dgm:prSet>
      <dgm:spPr/>
    </dgm:pt>
    <dgm:pt modelId="{73A23065-F11D-43AC-9B2D-8D70B33D8339}" type="pres">
      <dgm:prSet presAssocID="{710F4C24-238B-418C-82FB-0FC511E2B2C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E417F0C-4647-4ACB-A2A3-8B22F6001139}" srcId="{710F4C24-238B-418C-82FB-0FC511E2B2C2}" destId="{A79FB6B2-EA27-429E-9530-29F8E25B681D}" srcOrd="0" destOrd="0" parTransId="{4753CEC5-937F-433A-8F07-D0BBB9D55E07}" sibTransId="{CE530F3A-2579-4920-9D80-646E171EE155}"/>
    <dgm:cxn modelId="{882A0B1E-8149-4759-8CA3-A21F5120D0D7}" srcId="{710F4C24-238B-418C-82FB-0FC511E2B2C2}" destId="{B937D893-F5A6-4A47-B8E1-21CCF2047644}" srcOrd="3" destOrd="0" parTransId="{A4CD5779-9833-4139-8AA5-A63AC607E91F}" sibTransId="{C7D67706-B876-4744-943B-2DB78EF5C5E6}"/>
    <dgm:cxn modelId="{66E1A22D-E0B2-45DC-B136-2223BF4059E9}" srcId="{3E40E9A3-BD22-4AD0-B12D-E45F5B94C4E5}" destId="{710F4C24-238B-418C-82FB-0FC511E2B2C2}" srcOrd="0" destOrd="0" parTransId="{BFA487E9-C01A-4656-9296-F775E45F3FB0}" sibTransId="{F02604E8-7D1B-426C-A505-533411E9872E}"/>
    <dgm:cxn modelId="{E348CE45-8C98-4EA4-9542-1D786BADC123}" type="presOf" srcId="{3E40E9A3-BD22-4AD0-B12D-E45F5B94C4E5}" destId="{4CC61B79-DB97-4445-9AFF-0678278591AC}" srcOrd="0" destOrd="0" presId="urn:microsoft.com/office/officeart/2005/8/layout/vList2"/>
    <dgm:cxn modelId="{F1EE9256-2DBE-4B47-BF80-C049A343DA9E}" srcId="{710F4C24-238B-418C-82FB-0FC511E2B2C2}" destId="{9BC93998-3FBE-4457-A542-D4D5CFF2EFB4}" srcOrd="1" destOrd="0" parTransId="{5B447292-686C-4431-AD3D-EADC8AFBF3F6}" sibTransId="{053E207F-F90C-4C89-9760-328893235370}"/>
    <dgm:cxn modelId="{B3FC3D83-F7DC-4BD8-834E-468C6EFDFF78}" type="presOf" srcId="{A79FB6B2-EA27-429E-9530-29F8E25B681D}" destId="{73A23065-F11D-43AC-9B2D-8D70B33D8339}" srcOrd="0" destOrd="0" presId="urn:microsoft.com/office/officeart/2005/8/layout/vList2"/>
    <dgm:cxn modelId="{6450E898-D944-4802-BB6A-007E7C6D4458}" type="presOf" srcId="{9BC93998-3FBE-4457-A542-D4D5CFF2EFB4}" destId="{73A23065-F11D-43AC-9B2D-8D70B33D8339}" srcOrd="0" destOrd="1" presId="urn:microsoft.com/office/officeart/2005/8/layout/vList2"/>
    <dgm:cxn modelId="{82A4E69B-B2BF-46B5-A9E6-781B9F66FBDC}" type="presOf" srcId="{C4D7D8B5-38E1-4FB8-9167-CFCE66E55B9A}" destId="{73A23065-F11D-43AC-9B2D-8D70B33D8339}" srcOrd="0" destOrd="2" presId="urn:microsoft.com/office/officeart/2005/8/layout/vList2"/>
    <dgm:cxn modelId="{210384B9-53B3-400A-A9B3-8DF810E65C57}" type="presOf" srcId="{B937D893-F5A6-4A47-B8E1-21CCF2047644}" destId="{73A23065-F11D-43AC-9B2D-8D70B33D8339}" srcOrd="0" destOrd="3" presId="urn:microsoft.com/office/officeart/2005/8/layout/vList2"/>
    <dgm:cxn modelId="{B70001C5-1DA9-4824-BD11-BCC0274D1E0B}" srcId="{710F4C24-238B-418C-82FB-0FC511E2B2C2}" destId="{C4D7D8B5-38E1-4FB8-9167-CFCE66E55B9A}" srcOrd="2" destOrd="0" parTransId="{86EF1448-13B8-428D-A88B-F18EFE30A4C5}" sibTransId="{568411A1-9C86-4738-828C-FD0012627D6D}"/>
    <dgm:cxn modelId="{405BA1D4-B929-4DC0-BCD0-97C91FEADDA5}" type="presOf" srcId="{710F4C24-238B-418C-82FB-0FC511E2B2C2}" destId="{2FAECE73-569B-44FF-AE6F-749335F62303}" srcOrd="0" destOrd="0" presId="urn:microsoft.com/office/officeart/2005/8/layout/vList2"/>
    <dgm:cxn modelId="{A0E29DEA-BB13-4A81-A23A-F5CAADC9F786}" type="presParOf" srcId="{4CC61B79-DB97-4445-9AFF-0678278591AC}" destId="{2FAECE73-569B-44FF-AE6F-749335F62303}" srcOrd="0" destOrd="0" presId="urn:microsoft.com/office/officeart/2005/8/layout/vList2"/>
    <dgm:cxn modelId="{5DF664D7-0B79-4DB3-BF59-FA6DA54E5C27}" type="presParOf" srcId="{4CC61B79-DB97-4445-9AFF-0678278591AC}" destId="{73A23065-F11D-43AC-9B2D-8D70B33D833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0E9A3-BD22-4AD0-B12D-E45F5B94C4E5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0F4C24-238B-418C-82FB-0FC511E2B2C2}">
      <dgm:prSet/>
      <dgm:spPr/>
      <dgm:t>
        <a:bodyPr/>
        <a:lstStyle/>
        <a:p>
          <a:r>
            <a:rPr lang="en-US" dirty="0"/>
            <a:t>Below features did not show any trend that could contribute to a higher attrition rate</a:t>
          </a:r>
        </a:p>
      </dgm:t>
    </dgm:pt>
    <dgm:pt modelId="{BFA487E9-C01A-4656-9296-F775E45F3FB0}" type="parTrans" cxnId="{66E1A22D-E0B2-45DC-B136-2223BF4059E9}">
      <dgm:prSet/>
      <dgm:spPr/>
      <dgm:t>
        <a:bodyPr/>
        <a:lstStyle/>
        <a:p>
          <a:endParaRPr lang="en-US"/>
        </a:p>
      </dgm:t>
    </dgm:pt>
    <dgm:pt modelId="{F02604E8-7D1B-426C-A505-533411E9872E}" type="sibTrans" cxnId="{66E1A22D-E0B2-45DC-B136-2223BF4059E9}">
      <dgm:prSet/>
      <dgm:spPr/>
      <dgm:t>
        <a:bodyPr/>
        <a:lstStyle/>
        <a:p>
          <a:endParaRPr lang="en-US"/>
        </a:p>
      </dgm:t>
    </dgm:pt>
    <dgm:pt modelId="{A79FB6B2-EA27-429E-9530-29F8E25B681D}">
      <dgm:prSet/>
      <dgm:spPr/>
      <dgm:t>
        <a:bodyPr/>
        <a:lstStyle/>
        <a:p>
          <a:r>
            <a:rPr lang="en-US" dirty="0"/>
            <a:t>Training Times Last Year</a:t>
          </a:r>
        </a:p>
      </dgm:t>
    </dgm:pt>
    <dgm:pt modelId="{4753CEC5-937F-433A-8F07-D0BBB9D55E07}" type="parTrans" cxnId="{9E417F0C-4647-4ACB-A2A3-8B22F6001139}">
      <dgm:prSet/>
      <dgm:spPr/>
      <dgm:t>
        <a:bodyPr/>
        <a:lstStyle/>
        <a:p>
          <a:endParaRPr lang="en-US"/>
        </a:p>
      </dgm:t>
    </dgm:pt>
    <dgm:pt modelId="{CE530F3A-2579-4920-9D80-646E171EE155}" type="sibTrans" cxnId="{9E417F0C-4647-4ACB-A2A3-8B22F6001139}">
      <dgm:prSet/>
      <dgm:spPr/>
      <dgm:t>
        <a:bodyPr/>
        <a:lstStyle/>
        <a:p>
          <a:endParaRPr lang="en-US"/>
        </a:p>
      </dgm:t>
    </dgm:pt>
    <dgm:pt modelId="{3BE30C04-DC9A-4E86-BD8B-AD712C1D77CF}">
      <dgm:prSet/>
      <dgm:spPr/>
      <dgm:t>
        <a:bodyPr/>
        <a:lstStyle/>
        <a:p>
          <a:r>
            <a:rPr lang="en-US" dirty="0"/>
            <a:t>Performance Rating</a:t>
          </a:r>
        </a:p>
      </dgm:t>
    </dgm:pt>
    <dgm:pt modelId="{8BD926A3-9111-4E03-A2C6-B6574CF37AF9}" type="parTrans" cxnId="{CCAE078A-2522-4243-B1BC-BB5E58363B6E}">
      <dgm:prSet/>
      <dgm:spPr/>
      <dgm:t>
        <a:bodyPr/>
        <a:lstStyle/>
        <a:p>
          <a:endParaRPr lang="en-US"/>
        </a:p>
      </dgm:t>
    </dgm:pt>
    <dgm:pt modelId="{6852DD54-753C-48A8-BCF5-38920C49A41C}" type="sibTrans" cxnId="{CCAE078A-2522-4243-B1BC-BB5E58363B6E}">
      <dgm:prSet/>
      <dgm:spPr/>
      <dgm:t>
        <a:bodyPr/>
        <a:lstStyle/>
        <a:p>
          <a:endParaRPr lang="en-US"/>
        </a:p>
      </dgm:t>
    </dgm:pt>
    <dgm:pt modelId="{68B8CB43-C829-4F1C-AF39-CCFF82E78C62}" type="pres">
      <dgm:prSet presAssocID="{3E40E9A3-BD22-4AD0-B12D-E45F5B94C4E5}" presName="linear" presStyleCnt="0">
        <dgm:presLayoutVars>
          <dgm:animLvl val="lvl"/>
          <dgm:resizeHandles val="exact"/>
        </dgm:presLayoutVars>
      </dgm:prSet>
      <dgm:spPr/>
    </dgm:pt>
    <dgm:pt modelId="{CB24C5A6-FC36-4627-A81B-A8ACED0890A0}" type="pres">
      <dgm:prSet presAssocID="{710F4C24-238B-418C-82FB-0FC511E2B2C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99DEAF7-AF44-4E97-A622-61454C14E5B3}" type="pres">
      <dgm:prSet presAssocID="{710F4C24-238B-418C-82FB-0FC511E2B2C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E417F0C-4647-4ACB-A2A3-8B22F6001139}" srcId="{710F4C24-238B-418C-82FB-0FC511E2B2C2}" destId="{A79FB6B2-EA27-429E-9530-29F8E25B681D}" srcOrd="0" destOrd="0" parTransId="{4753CEC5-937F-433A-8F07-D0BBB9D55E07}" sibTransId="{CE530F3A-2579-4920-9D80-646E171EE155}"/>
    <dgm:cxn modelId="{66E1A22D-E0B2-45DC-B136-2223BF4059E9}" srcId="{3E40E9A3-BD22-4AD0-B12D-E45F5B94C4E5}" destId="{710F4C24-238B-418C-82FB-0FC511E2B2C2}" srcOrd="0" destOrd="0" parTransId="{BFA487E9-C01A-4656-9296-F775E45F3FB0}" sibTransId="{F02604E8-7D1B-426C-A505-533411E9872E}"/>
    <dgm:cxn modelId="{7F5C764B-46F4-4743-B0B5-D6B6DED30B1B}" type="presOf" srcId="{3BE30C04-DC9A-4E86-BD8B-AD712C1D77CF}" destId="{C99DEAF7-AF44-4E97-A622-61454C14E5B3}" srcOrd="0" destOrd="1" presId="urn:microsoft.com/office/officeart/2005/8/layout/vList2"/>
    <dgm:cxn modelId="{89A6DC53-83C9-4FDD-BCA2-5FE22EA15A9F}" type="presOf" srcId="{3E40E9A3-BD22-4AD0-B12D-E45F5B94C4E5}" destId="{68B8CB43-C829-4F1C-AF39-CCFF82E78C62}" srcOrd="0" destOrd="0" presId="urn:microsoft.com/office/officeart/2005/8/layout/vList2"/>
    <dgm:cxn modelId="{F397AC58-CEDB-4C4F-BCE8-C6FAC1CEC1DE}" type="presOf" srcId="{710F4C24-238B-418C-82FB-0FC511E2B2C2}" destId="{CB24C5A6-FC36-4627-A81B-A8ACED0890A0}" srcOrd="0" destOrd="0" presId="urn:microsoft.com/office/officeart/2005/8/layout/vList2"/>
    <dgm:cxn modelId="{3E4EBA88-E369-481B-81E1-108CD49BB9FE}" type="presOf" srcId="{A79FB6B2-EA27-429E-9530-29F8E25B681D}" destId="{C99DEAF7-AF44-4E97-A622-61454C14E5B3}" srcOrd="0" destOrd="0" presId="urn:microsoft.com/office/officeart/2005/8/layout/vList2"/>
    <dgm:cxn modelId="{CCAE078A-2522-4243-B1BC-BB5E58363B6E}" srcId="{710F4C24-238B-418C-82FB-0FC511E2B2C2}" destId="{3BE30C04-DC9A-4E86-BD8B-AD712C1D77CF}" srcOrd="1" destOrd="0" parTransId="{8BD926A3-9111-4E03-A2C6-B6574CF37AF9}" sibTransId="{6852DD54-753C-48A8-BCF5-38920C49A41C}"/>
    <dgm:cxn modelId="{EE7F7A37-06E9-40B3-97D5-1B1687271960}" type="presParOf" srcId="{68B8CB43-C829-4F1C-AF39-CCFF82E78C62}" destId="{CB24C5A6-FC36-4627-A81B-A8ACED0890A0}" srcOrd="0" destOrd="0" presId="urn:microsoft.com/office/officeart/2005/8/layout/vList2"/>
    <dgm:cxn modelId="{8FCAD0F2-E912-4EA1-9776-4EBC07B2BB5F}" type="presParOf" srcId="{68B8CB43-C829-4F1C-AF39-CCFF82E78C62}" destId="{C99DEAF7-AF44-4E97-A622-61454C14E5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0E9A3-BD22-4AD0-B12D-E45F5B94C4E5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10F4C24-238B-418C-82FB-0FC511E2B2C2}">
      <dgm:prSet custT="1"/>
      <dgm:spPr/>
      <dgm:t>
        <a:bodyPr/>
        <a:lstStyle/>
        <a:p>
          <a:r>
            <a:rPr lang="en-US" sz="2000" dirty="0"/>
            <a:t>Below features did not show any particular trends that could contribute to a higher attrition rate</a:t>
          </a:r>
        </a:p>
      </dgm:t>
    </dgm:pt>
    <dgm:pt modelId="{BFA487E9-C01A-4656-9296-F775E45F3FB0}" type="parTrans" cxnId="{66E1A22D-E0B2-45DC-B136-2223BF4059E9}">
      <dgm:prSet/>
      <dgm:spPr/>
      <dgm:t>
        <a:bodyPr/>
        <a:lstStyle/>
        <a:p>
          <a:endParaRPr lang="en-US"/>
        </a:p>
      </dgm:t>
    </dgm:pt>
    <dgm:pt modelId="{F02604E8-7D1B-426C-A505-533411E9872E}" type="sibTrans" cxnId="{66E1A22D-E0B2-45DC-B136-2223BF4059E9}">
      <dgm:prSet/>
      <dgm:spPr/>
      <dgm:t>
        <a:bodyPr/>
        <a:lstStyle/>
        <a:p>
          <a:endParaRPr lang="en-US"/>
        </a:p>
      </dgm:t>
    </dgm:pt>
    <dgm:pt modelId="{A79FB6B2-EA27-429E-9530-29F8E25B681D}">
      <dgm:prSet custT="1"/>
      <dgm:spPr/>
      <dgm:t>
        <a:bodyPr/>
        <a:lstStyle/>
        <a:p>
          <a:r>
            <a:rPr lang="en-US" sz="1600" dirty="0"/>
            <a:t>Distance From Home</a:t>
          </a:r>
        </a:p>
      </dgm:t>
    </dgm:pt>
    <dgm:pt modelId="{4753CEC5-937F-433A-8F07-D0BBB9D55E07}" type="parTrans" cxnId="{9E417F0C-4647-4ACB-A2A3-8B22F6001139}">
      <dgm:prSet/>
      <dgm:spPr/>
      <dgm:t>
        <a:bodyPr/>
        <a:lstStyle/>
        <a:p>
          <a:endParaRPr lang="en-US"/>
        </a:p>
      </dgm:t>
    </dgm:pt>
    <dgm:pt modelId="{CE530F3A-2579-4920-9D80-646E171EE155}" type="sibTrans" cxnId="{9E417F0C-4647-4ACB-A2A3-8B22F6001139}">
      <dgm:prSet/>
      <dgm:spPr/>
      <dgm:t>
        <a:bodyPr/>
        <a:lstStyle/>
        <a:p>
          <a:endParaRPr lang="en-US"/>
        </a:p>
      </dgm:t>
    </dgm:pt>
    <dgm:pt modelId="{6C7D0BE3-ABE2-44C5-AF78-7327F6754658}">
      <dgm:prSet custT="1"/>
      <dgm:spPr/>
      <dgm:t>
        <a:bodyPr/>
        <a:lstStyle/>
        <a:p>
          <a:r>
            <a:rPr lang="en-US" sz="1600" dirty="0"/>
            <a:t>Monthly Income</a:t>
          </a:r>
        </a:p>
      </dgm:t>
    </dgm:pt>
    <dgm:pt modelId="{268C5121-A08B-43D6-BCEA-1CD12E69C199}" type="parTrans" cxnId="{3A3E63F2-BA09-4960-8EA0-8637BB2DE3CC}">
      <dgm:prSet/>
      <dgm:spPr/>
      <dgm:t>
        <a:bodyPr/>
        <a:lstStyle/>
        <a:p>
          <a:endParaRPr lang="en-US"/>
        </a:p>
      </dgm:t>
    </dgm:pt>
    <dgm:pt modelId="{2B7D05A5-9168-4FD8-8C59-A6930785218E}" type="sibTrans" cxnId="{3A3E63F2-BA09-4960-8EA0-8637BB2DE3CC}">
      <dgm:prSet/>
      <dgm:spPr/>
      <dgm:t>
        <a:bodyPr/>
        <a:lstStyle/>
        <a:p>
          <a:endParaRPr lang="en-US"/>
        </a:p>
      </dgm:t>
    </dgm:pt>
    <dgm:pt modelId="{F0354A25-1597-456A-A649-16C288E9527F}">
      <dgm:prSet custT="1"/>
      <dgm:spPr/>
      <dgm:t>
        <a:bodyPr/>
        <a:lstStyle/>
        <a:p>
          <a:r>
            <a:rPr lang="en-US" sz="1600" dirty="0"/>
            <a:t>(A slightly higher attrition rate is observed for people with low salaries in the range of   0-20000 rupees -Bin1 however, people belonging to this category are very less.</a:t>
          </a:r>
        </a:p>
      </dgm:t>
    </dgm:pt>
    <dgm:pt modelId="{E9937ED1-5B44-4723-A2D9-88FE4104A2C7}" type="parTrans" cxnId="{FE8230AE-0B5D-4922-8E2B-DA90100FB25D}">
      <dgm:prSet/>
      <dgm:spPr/>
      <dgm:t>
        <a:bodyPr/>
        <a:lstStyle/>
        <a:p>
          <a:endParaRPr lang="en-GB"/>
        </a:p>
      </dgm:t>
    </dgm:pt>
    <dgm:pt modelId="{C4242F3C-8B34-450B-8692-DCB53646D91C}" type="sibTrans" cxnId="{FE8230AE-0B5D-4922-8E2B-DA90100FB25D}">
      <dgm:prSet/>
      <dgm:spPr/>
      <dgm:t>
        <a:bodyPr/>
        <a:lstStyle/>
        <a:p>
          <a:endParaRPr lang="en-GB"/>
        </a:p>
      </dgm:t>
    </dgm:pt>
    <dgm:pt modelId="{0E94D38B-EB30-4A15-A0B2-1D4209B573D5}">
      <dgm:prSet custT="1"/>
      <dgm:spPr/>
      <dgm:t>
        <a:bodyPr/>
        <a:lstStyle/>
        <a:p>
          <a:r>
            <a:rPr lang="en-US" sz="1600" dirty="0"/>
            <a:t>The monthly income range of 160000-180000-Bin 8 also shows a slightly higher attrition rate which needs to be investigated further)</a:t>
          </a:r>
          <a:endParaRPr lang="en-GB" sz="1600" dirty="0"/>
        </a:p>
      </dgm:t>
    </dgm:pt>
    <dgm:pt modelId="{65DE7FD6-97B3-4568-B2F7-145D0E1B56E6}" type="parTrans" cxnId="{6B13CC3F-CA74-4E51-A38E-61CE46787124}">
      <dgm:prSet/>
      <dgm:spPr/>
      <dgm:t>
        <a:bodyPr/>
        <a:lstStyle/>
        <a:p>
          <a:endParaRPr lang="en-GB"/>
        </a:p>
      </dgm:t>
    </dgm:pt>
    <dgm:pt modelId="{3D0761A6-EB88-464E-B69B-BE9FE2E4C5FC}" type="sibTrans" cxnId="{6B13CC3F-CA74-4E51-A38E-61CE46787124}">
      <dgm:prSet/>
      <dgm:spPr/>
      <dgm:t>
        <a:bodyPr/>
        <a:lstStyle/>
        <a:p>
          <a:endParaRPr lang="en-GB"/>
        </a:p>
      </dgm:t>
    </dgm:pt>
    <dgm:pt modelId="{B797DAB6-8DFD-436A-B4AE-84895C5C9D2B}">
      <dgm:prSet custT="1"/>
      <dgm:spPr/>
      <dgm:t>
        <a:bodyPr/>
        <a:lstStyle/>
        <a:p>
          <a:endParaRPr lang="en-US" sz="1600" dirty="0"/>
        </a:p>
      </dgm:t>
    </dgm:pt>
    <dgm:pt modelId="{69E00D33-4BB9-47A9-99AE-FFEF82CCE2A5}" type="parTrans" cxnId="{7E9068D3-F5D2-45A6-B42D-071E7ED0C3E7}">
      <dgm:prSet/>
      <dgm:spPr/>
      <dgm:t>
        <a:bodyPr/>
        <a:lstStyle/>
        <a:p>
          <a:endParaRPr lang="en-GB"/>
        </a:p>
      </dgm:t>
    </dgm:pt>
    <dgm:pt modelId="{7D2199EA-9C56-4CF8-A0D8-273AE46CA880}" type="sibTrans" cxnId="{7E9068D3-F5D2-45A6-B42D-071E7ED0C3E7}">
      <dgm:prSet/>
      <dgm:spPr/>
      <dgm:t>
        <a:bodyPr/>
        <a:lstStyle/>
        <a:p>
          <a:endParaRPr lang="en-GB"/>
        </a:p>
      </dgm:t>
    </dgm:pt>
    <dgm:pt modelId="{7C4C1500-038D-4C98-ACDE-04BC832FEC55}">
      <dgm:prSet custT="1"/>
      <dgm:spPr/>
      <dgm:t>
        <a:bodyPr/>
        <a:lstStyle/>
        <a:p>
          <a:r>
            <a:rPr lang="en-US" sz="1600" dirty="0"/>
            <a:t>(A spike is observed at 15 km distance  from home which can be investigated further)</a:t>
          </a:r>
        </a:p>
      </dgm:t>
    </dgm:pt>
    <dgm:pt modelId="{A1E65466-EDDC-4680-8C17-D8FD8DC9CC8F}" type="parTrans" cxnId="{283D2343-79C0-47FC-A3C1-9E05C68EC59E}">
      <dgm:prSet/>
      <dgm:spPr/>
      <dgm:t>
        <a:bodyPr/>
        <a:lstStyle/>
        <a:p>
          <a:endParaRPr lang="en-GB"/>
        </a:p>
      </dgm:t>
    </dgm:pt>
    <dgm:pt modelId="{FF62B49A-9127-4117-ACB7-B971B966436B}" type="sibTrans" cxnId="{283D2343-79C0-47FC-A3C1-9E05C68EC59E}">
      <dgm:prSet/>
      <dgm:spPr/>
      <dgm:t>
        <a:bodyPr/>
        <a:lstStyle/>
        <a:p>
          <a:endParaRPr lang="en-GB"/>
        </a:p>
      </dgm:t>
    </dgm:pt>
    <dgm:pt modelId="{7C955BF8-A5D0-4B3B-A604-1307C8FE7622}" type="pres">
      <dgm:prSet presAssocID="{3E40E9A3-BD22-4AD0-B12D-E45F5B94C4E5}" presName="linear" presStyleCnt="0">
        <dgm:presLayoutVars>
          <dgm:animLvl val="lvl"/>
          <dgm:resizeHandles val="exact"/>
        </dgm:presLayoutVars>
      </dgm:prSet>
      <dgm:spPr/>
    </dgm:pt>
    <dgm:pt modelId="{37342BF0-233F-4F55-8B52-0BD37451A802}" type="pres">
      <dgm:prSet presAssocID="{710F4C24-238B-418C-82FB-0FC511E2B2C2}" presName="parentText" presStyleLbl="node1" presStyleIdx="0" presStyleCnt="1" custScaleY="2000000" custLinFactNeighborX="-2349" custLinFactNeighborY="-133">
        <dgm:presLayoutVars>
          <dgm:chMax val="0"/>
          <dgm:bulletEnabled val="1"/>
        </dgm:presLayoutVars>
      </dgm:prSet>
      <dgm:spPr/>
    </dgm:pt>
    <dgm:pt modelId="{297797FB-2B70-4D83-B68E-F146938CDB2B}" type="pres">
      <dgm:prSet presAssocID="{710F4C24-238B-418C-82FB-0FC511E2B2C2}" presName="childText" presStyleLbl="revTx" presStyleIdx="0" presStyleCnt="1" custScaleY="49333">
        <dgm:presLayoutVars>
          <dgm:bulletEnabled val="1"/>
        </dgm:presLayoutVars>
      </dgm:prSet>
      <dgm:spPr/>
    </dgm:pt>
  </dgm:ptLst>
  <dgm:cxnLst>
    <dgm:cxn modelId="{9E417F0C-4647-4ACB-A2A3-8B22F6001139}" srcId="{710F4C24-238B-418C-82FB-0FC511E2B2C2}" destId="{A79FB6B2-EA27-429E-9530-29F8E25B681D}" srcOrd="0" destOrd="0" parTransId="{4753CEC5-937F-433A-8F07-D0BBB9D55E07}" sibTransId="{CE530F3A-2579-4920-9D80-646E171EE155}"/>
    <dgm:cxn modelId="{3F448E0E-8B61-4FB5-9212-5CFE245AB1FF}" type="presOf" srcId="{7C4C1500-038D-4C98-ACDE-04BC832FEC55}" destId="{297797FB-2B70-4D83-B68E-F146938CDB2B}" srcOrd="0" destOrd="1" presId="urn:microsoft.com/office/officeart/2005/8/layout/vList2"/>
    <dgm:cxn modelId="{66E1A22D-E0B2-45DC-B136-2223BF4059E9}" srcId="{3E40E9A3-BD22-4AD0-B12D-E45F5B94C4E5}" destId="{710F4C24-238B-418C-82FB-0FC511E2B2C2}" srcOrd="0" destOrd="0" parTransId="{BFA487E9-C01A-4656-9296-F775E45F3FB0}" sibTransId="{F02604E8-7D1B-426C-A505-533411E9872E}"/>
    <dgm:cxn modelId="{2D811231-8B5B-47EA-AEA8-E73F46F5E738}" type="presOf" srcId="{B797DAB6-8DFD-436A-B4AE-84895C5C9D2B}" destId="{297797FB-2B70-4D83-B68E-F146938CDB2B}" srcOrd="0" destOrd="2" presId="urn:microsoft.com/office/officeart/2005/8/layout/vList2"/>
    <dgm:cxn modelId="{95CBF236-A593-4025-9AA4-8EB076A61649}" type="presOf" srcId="{F0354A25-1597-456A-A649-16C288E9527F}" destId="{297797FB-2B70-4D83-B68E-F146938CDB2B}" srcOrd="0" destOrd="4" presId="urn:microsoft.com/office/officeart/2005/8/layout/vList2"/>
    <dgm:cxn modelId="{6B13CC3F-CA74-4E51-A38E-61CE46787124}" srcId="{710F4C24-238B-418C-82FB-0FC511E2B2C2}" destId="{0E94D38B-EB30-4A15-A0B2-1D4209B573D5}" srcOrd="5" destOrd="0" parTransId="{65DE7FD6-97B3-4568-B2F7-145D0E1B56E6}" sibTransId="{3D0761A6-EB88-464E-B69B-BE9FE2E4C5FC}"/>
    <dgm:cxn modelId="{283D2343-79C0-47FC-A3C1-9E05C68EC59E}" srcId="{710F4C24-238B-418C-82FB-0FC511E2B2C2}" destId="{7C4C1500-038D-4C98-ACDE-04BC832FEC55}" srcOrd="1" destOrd="0" parTransId="{A1E65466-EDDC-4680-8C17-D8FD8DC9CC8F}" sibTransId="{FF62B49A-9127-4117-ACB7-B971B966436B}"/>
    <dgm:cxn modelId="{96985B54-26BB-46FA-AD13-3DBAD7F6C1BA}" type="presOf" srcId="{710F4C24-238B-418C-82FB-0FC511E2B2C2}" destId="{37342BF0-233F-4F55-8B52-0BD37451A802}" srcOrd="0" destOrd="0" presId="urn:microsoft.com/office/officeart/2005/8/layout/vList2"/>
    <dgm:cxn modelId="{E64F078D-8D7A-442B-AA83-E0C57857AEC3}" type="presOf" srcId="{6C7D0BE3-ABE2-44C5-AF78-7327F6754658}" destId="{297797FB-2B70-4D83-B68E-F146938CDB2B}" srcOrd="0" destOrd="3" presId="urn:microsoft.com/office/officeart/2005/8/layout/vList2"/>
    <dgm:cxn modelId="{C8DCF5A1-1BF0-4888-B160-8AD324FFEFEA}" type="presOf" srcId="{A79FB6B2-EA27-429E-9530-29F8E25B681D}" destId="{297797FB-2B70-4D83-B68E-F146938CDB2B}" srcOrd="0" destOrd="0" presId="urn:microsoft.com/office/officeart/2005/8/layout/vList2"/>
    <dgm:cxn modelId="{FE8230AE-0B5D-4922-8E2B-DA90100FB25D}" srcId="{710F4C24-238B-418C-82FB-0FC511E2B2C2}" destId="{F0354A25-1597-456A-A649-16C288E9527F}" srcOrd="4" destOrd="0" parTransId="{E9937ED1-5B44-4723-A2D9-88FE4104A2C7}" sibTransId="{C4242F3C-8B34-450B-8692-DCB53646D91C}"/>
    <dgm:cxn modelId="{ED5014B3-3456-4413-BEB1-D77CFF538F02}" type="presOf" srcId="{3E40E9A3-BD22-4AD0-B12D-E45F5B94C4E5}" destId="{7C955BF8-A5D0-4B3B-A604-1307C8FE7622}" srcOrd="0" destOrd="0" presId="urn:microsoft.com/office/officeart/2005/8/layout/vList2"/>
    <dgm:cxn modelId="{5F1A78BC-CFD0-405D-AEC6-A78C06AA8F62}" type="presOf" srcId="{0E94D38B-EB30-4A15-A0B2-1D4209B573D5}" destId="{297797FB-2B70-4D83-B68E-F146938CDB2B}" srcOrd="0" destOrd="5" presId="urn:microsoft.com/office/officeart/2005/8/layout/vList2"/>
    <dgm:cxn modelId="{7E9068D3-F5D2-45A6-B42D-071E7ED0C3E7}" srcId="{710F4C24-238B-418C-82FB-0FC511E2B2C2}" destId="{B797DAB6-8DFD-436A-B4AE-84895C5C9D2B}" srcOrd="2" destOrd="0" parTransId="{69E00D33-4BB9-47A9-99AE-FFEF82CCE2A5}" sibTransId="{7D2199EA-9C56-4CF8-A0D8-273AE46CA880}"/>
    <dgm:cxn modelId="{3A3E63F2-BA09-4960-8EA0-8637BB2DE3CC}" srcId="{710F4C24-238B-418C-82FB-0FC511E2B2C2}" destId="{6C7D0BE3-ABE2-44C5-AF78-7327F6754658}" srcOrd="3" destOrd="0" parTransId="{268C5121-A08B-43D6-BCEA-1CD12E69C199}" sibTransId="{2B7D05A5-9168-4FD8-8C59-A6930785218E}"/>
    <dgm:cxn modelId="{915CD3CB-5F31-431A-87EF-3B16871A574C}" type="presParOf" srcId="{7C955BF8-A5D0-4B3B-A604-1307C8FE7622}" destId="{37342BF0-233F-4F55-8B52-0BD37451A802}" srcOrd="0" destOrd="0" presId="urn:microsoft.com/office/officeart/2005/8/layout/vList2"/>
    <dgm:cxn modelId="{3248793C-3A84-4A46-AE02-68FC1063569F}" type="presParOf" srcId="{7C955BF8-A5D0-4B3B-A604-1307C8FE7622}" destId="{297797FB-2B70-4D83-B68E-F146938CDB2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9E44BD-4020-427D-A970-444C72F8DD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FD02EE-8496-45EF-9EE9-64524286775F}">
      <dgm:prSet/>
      <dgm:spPr/>
      <dgm:t>
        <a:bodyPr/>
        <a:lstStyle/>
        <a:p>
          <a:r>
            <a:rPr lang="en-US" dirty="0"/>
            <a:t>Reduce overtime working</a:t>
          </a:r>
        </a:p>
      </dgm:t>
    </dgm:pt>
    <dgm:pt modelId="{8B062D27-7B6B-41AC-85FF-CEA135E015CE}" type="parTrans" cxnId="{CBB652DE-A8C4-4A2C-B9FB-9F1220B2DD97}">
      <dgm:prSet/>
      <dgm:spPr/>
      <dgm:t>
        <a:bodyPr/>
        <a:lstStyle/>
        <a:p>
          <a:endParaRPr lang="en-US"/>
        </a:p>
      </dgm:t>
    </dgm:pt>
    <dgm:pt modelId="{67FBECCB-C9C0-4058-82EA-D51F43CBEC0A}" type="sibTrans" cxnId="{CBB652DE-A8C4-4A2C-B9FB-9F1220B2DD97}">
      <dgm:prSet/>
      <dgm:spPr/>
      <dgm:t>
        <a:bodyPr/>
        <a:lstStyle/>
        <a:p>
          <a:endParaRPr lang="en-US"/>
        </a:p>
      </dgm:t>
    </dgm:pt>
    <dgm:pt modelId="{C446F36A-32FD-4941-A28F-F053EE094C06}">
      <dgm:prSet/>
      <dgm:spPr/>
      <dgm:t>
        <a:bodyPr/>
        <a:lstStyle/>
        <a:p>
          <a:r>
            <a:rPr lang="en-US" dirty="0"/>
            <a:t>Analysing issues for the employees in the Human Resources department and Research role</a:t>
          </a:r>
        </a:p>
      </dgm:t>
    </dgm:pt>
    <dgm:pt modelId="{0D1A2CF1-6147-4787-A99D-5ACECEB72561}" type="parTrans" cxnId="{4410D872-91AB-4E30-9DF8-A7862EEA7D92}">
      <dgm:prSet/>
      <dgm:spPr/>
      <dgm:t>
        <a:bodyPr/>
        <a:lstStyle/>
        <a:p>
          <a:endParaRPr lang="en-US"/>
        </a:p>
      </dgm:t>
    </dgm:pt>
    <dgm:pt modelId="{B194F927-80F6-460F-BA39-EE7437E3C27E}" type="sibTrans" cxnId="{4410D872-91AB-4E30-9DF8-A7862EEA7D92}">
      <dgm:prSet/>
      <dgm:spPr/>
      <dgm:t>
        <a:bodyPr/>
        <a:lstStyle/>
        <a:p>
          <a:endParaRPr lang="en-US"/>
        </a:p>
      </dgm:t>
    </dgm:pt>
    <dgm:pt modelId="{6FE71433-63DF-48C0-AE9B-800DA196052F}">
      <dgm:prSet/>
      <dgm:spPr/>
      <dgm:t>
        <a:bodyPr/>
        <a:lstStyle/>
        <a:p>
          <a:r>
            <a:rPr lang="en-US" dirty="0"/>
            <a:t>Lowering frequent business travel</a:t>
          </a:r>
        </a:p>
      </dgm:t>
    </dgm:pt>
    <dgm:pt modelId="{04DE96A3-00F9-458E-81AB-CEB21EBF9FE7}" type="parTrans" cxnId="{FB04E4B1-44D9-475D-A088-4EC8560D4D09}">
      <dgm:prSet/>
      <dgm:spPr/>
      <dgm:t>
        <a:bodyPr/>
        <a:lstStyle/>
        <a:p>
          <a:endParaRPr lang="en-US"/>
        </a:p>
      </dgm:t>
    </dgm:pt>
    <dgm:pt modelId="{C2A636EE-BB18-4EB8-B351-64C44D89DCFD}" type="sibTrans" cxnId="{FB04E4B1-44D9-475D-A088-4EC8560D4D09}">
      <dgm:prSet/>
      <dgm:spPr/>
      <dgm:t>
        <a:bodyPr/>
        <a:lstStyle/>
        <a:p>
          <a:endParaRPr lang="en-US"/>
        </a:p>
      </dgm:t>
    </dgm:pt>
    <dgm:pt modelId="{9AAD8764-061B-4946-827C-6AD9CF575423}">
      <dgm:prSet/>
      <dgm:spPr/>
      <dgm:t>
        <a:bodyPr/>
        <a:lstStyle/>
        <a:p>
          <a:r>
            <a:rPr lang="en-US" dirty="0"/>
            <a:t>Providing equal Job Involvement to the employees</a:t>
          </a:r>
        </a:p>
      </dgm:t>
    </dgm:pt>
    <dgm:pt modelId="{EE4434A9-DE12-4F6B-A479-12CF1443BEE1}" type="parTrans" cxnId="{B2370F9E-F0AA-48E4-A660-E48EC2BEE961}">
      <dgm:prSet/>
      <dgm:spPr/>
      <dgm:t>
        <a:bodyPr/>
        <a:lstStyle/>
        <a:p>
          <a:endParaRPr lang="en-US"/>
        </a:p>
      </dgm:t>
    </dgm:pt>
    <dgm:pt modelId="{72ACE3EE-325D-4C35-9C07-CC4D77A2A83B}" type="sibTrans" cxnId="{B2370F9E-F0AA-48E4-A660-E48EC2BEE961}">
      <dgm:prSet/>
      <dgm:spPr/>
      <dgm:t>
        <a:bodyPr/>
        <a:lstStyle/>
        <a:p>
          <a:endParaRPr lang="en-US"/>
        </a:p>
      </dgm:t>
    </dgm:pt>
    <dgm:pt modelId="{04343EF0-C0BE-40DC-87DD-2AD7CAC9DA1F}">
      <dgm:prSet/>
      <dgm:spPr/>
      <dgm:t>
        <a:bodyPr/>
        <a:lstStyle/>
        <a:p>
          <a:r>
            <a:rPr lang="en-US" dirty="0"/>
            <a:t>Providing maximum support for employee environment and job satisfaction.</a:t>
          </a:r>
        </a:p>
      </dgm:t>
    </dgm:pt>
    <dgm:pt modelId="{022FFAA0-9BEA-4B46-B155-7E8764ABB2B7}" type="parTrans" cxnId="{989A4DE7-DC25-4080-97DC-2730192366E5}">
      <dgm:prSet/>
      <dgm:spPr/>
      <dgm:t>
        <a:bodyPr/>
        <a:lstStyle/>
        <a:p>
          <a:endParaRPr lang="en-US"/>
        </a:p>
      </dgm:t>
    </dgm:pt>
    <dgm:pt modelId="{50331748-486F-494F-840A-62D6B4C0FEBA}" type="sibTrans" cxnId="{989A4DE7-DC25-4080-97DC-2730192366E5}">
      <dgm:prSet/>
      <dgm:spPr/>
      <dgm:t>
        <a:bodyPr/>
        <a:lstStyle/>
        <a:p>
          <a:endParaRPr lang="en-US"/>
        </a:p>
      </dgm:t>
    </dgm:pt>
    <dgm:pt modelId="{EEA10E1B-D1AB-44AC-9CA9-36757F40F171}" type="pres">
      <dgm:prSet presAssocID="{B69E44BD-4020-427D-A970-444C72F8DDD5}" presName="linear" presStyleCnt="0">
        <dgm:presLayoutVars>
          <dgm:animLvl val="lvl"/>
          <dgm:resizeHandles val="exact"/>
        </dgm:presLayoutVars>
      </dgm:prSet>
      <dgm:spPr/>
    </dgm:pt>
    <dgm:pt modelId="{E2D0828B-5642-468F-A778-FC6A23B82D87}" type="pres">
      <dgm:prSet presAssocID="{B2FD02EE-8496-45EF-9EE9-64524286775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ACA2098-B541-4493-B581-9E2C0673EF66}" type="pres">
      <dgm:prSet presAssocID="{67FBECCB-C9C0-4058-82EA-D51F43CBEC0A}" presName="spacer" presStyleCnt="0"/>
      <dgm:spPr/>
    </dgm:pt>
    <dgm:pt modelId="{F032A2E2-B23A-4EF1-A5ED-F4BCFDF5BA81}" type="pres">
      <dgm:prSet presAssocID="{C446F36A-32FD-4941-A28F-F053EE094C0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D94392-F86D-4EF2-9EEF-192F3A9F052A}" type="pres">
      <dgm:prSet presAssocID="{B194F927-80F6-460F-BA39-EE7437E3C27E}" presName="spacer" presStyleCnt="0"/>
      <dgm:spPr/>
    </dgm:pt>
    <dgm:pt modelId="{2BF9A815-2291-44FF-ACF7-550B12068C0A}" type="pres">
      <dgm:prSet presAssocID="{6FE71433-63DF-48C0-AE9B-800DA196052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CDEFD4C-8659-4CFA-9A12-546A6795EB18}" type="pres">
      <dgm:prSet presAssocID="{C2A636EE-BB18-4EB8-B351-64C44D89DCFD}" presName="spacer" presStyleCnt="0"/>
      <dgm:spPr/>
    </dgm:pt>
    <dgm:pt modelId="{053FF3EA-4FED-4A40-8FC0-5A57CB260A90}" type="pres">
      <dgm:prSet presAssocID="{9AAD8764-061B-4946-827C-6AD9CF57542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875D997-6F71-4F91-9501-D92002880C50}" type="pres">
      <dgm:prSet presAssocID="{72ACE3EE-325D-4C35-9C07-CC4D77A2A83B}" presName="spacer" presStyleCnt="0"/>
      <dgm:spPr/>
    </dgm:pt>
    <dgm:pt modelId="{43D9BF72-9547-4473-9BAF-30902C989884}" type="pres">
      <dgm:prSet presAssocID="{04343EF0-C0BE-40DC-87DD-2AD7CAC9DA1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DB40A34-60FA-411D-80C7-C2404FCFD93B}" type="presOf" srcId="{B69E44BD-4020-427D-A970-444C72F8DDD5}" destId="{EEA10E1B-D1AB-44AC-9CA9-36757F40F171}" srcOrd="0" destOrd="0" presId="urn:microsoft.com/office/officeart/2005/8/layout/vList2"/>
    <dgm:cxn modelId="{C971AF34-5BAF-4BAB-A654-DDC486735D22}" type="presOf" srcId="{6FE71433-63DF-48C0-AE9B-800DA196052F}" destId="{2BF9A815-2291-44FF-ACF7-550B12068C0A}" srcOrd="0" destOrd="0" presId="urn:microsoft.com/office/officeart/2005/8/layout/vList2"/>
    <dgm:cxn modelId="{4410D872-91AB-4E30-9DF8-A7862EEA7D92}" srcId="{B69E44BD-4020-427D-A970-444C72F8DDD5}" destId="{C446F36A-32FD-4941-A28F-F053EE094C06}" srcOrd="1" destOrd="0" parTransId="{0D1A2CF1-6147-4787-A99D-5ACECEB72561}" sibTransId="{B194F927-80F6-460F-BA39-EE7437E3C27E}"/>
    <dgm:cxn modelId="{B2370F9E-F0AA-48E4-A660-E48EC2BEE961}" srcId="{B69E44BD-4020-427D-A970-444C72F8DDD5}" destId="{9AAD8764-061B-4946-827C-6AD9CF575423}" srcOrd="3" destOrd="0" parTransId="{EE4434A9-DE12-4F6B-A479-12CF1443BEE1}" sibTransId="{72ACE3EE-325D-4C35-9C07-CC4D77A2A83B}"/>
    <dgm:cxn modelId="{EFDF88A8-C042-4EB7-96BD-F3179543DFD6}" type="presOf" srcId="{B2FD02EE-8496-45EF-9EE9-64524286775F}" destId="{E2D0828B-5642-468F-A778-FC6A23B82D87}" srcOrd="0" destOrd="0" presId="urn:microsoft.com/office/officeart/2005/8/layout/vList2"/>
    <dgm:cxn modelId="{28AB8EAA-E1DD-4AFC-950E-1E42833D5002}" type="presOf" srcId="{9AAD8764-061B-4946-827C-6AD9CF575423}" destId="{053FF3EA-4FED-4A40-8FC0-5A57CB260A90}" srcOrd="0" destOrd="0" presId="urn:microsoft.com/office/officeart/2005/8/layout/vList2"/>
    <dgm:cxn modelId="{FB04E4B1-44D9-475D-A088-4EC8560D4D09}" srcId="{B69E44BD-4020-427D-A970-444C72F8DDD5}" destId="{6FE71433-63DF-48C0-AE9B-800DA196052F}" srcOrd="2" destOrd="0" parTransId="{04DE96A3-00F9-458E-81AB-CEB21EBF9FE7}" sibTransId="{C2A636EE-BB18-4EB8-B351-64C44D89DCFD}"/>
    <dgm:cxn modelId="{199A85C7-BAF2-4D2A-BD7E-572C32F77C09}" type="presOf" srcId="{04343EF0-C0BE-40DC-87DD-2AD7CAC9DA1F}" destId="{43D9BF72-9547-4473-9BAF-30902C989884}" srcOrd="0" destOrd="0" presId="urn:microsoft.com/office/officeart/2005/8/layout/vList2"/>
    <dgm:cxn modelId="{E52970DD-7606-4A42-B03D-89C9B4579AA7}" type="presOf" srcId="{C446F36A-32FD-4941-A28F-F053EE094C06}" destId="{F032A2E2-B23A-4EF1-A5ED-F4BCFDF5BA81}" srcOrd="0" destOrd="0" presId="urn:microsoft.com/office/officeart/2005/8/layout/vList2"/>
    <dgm:cxn modelId="{CBB652DE-A8C4-4A2C-B9FB-9F1220B2DD97}" srcId="{B69E44BD-4020-427D-A970-444C72F8DDD5}" destId="{B2FD02EE-8496-45EF-9EE9-64524286775F}" srcOrd="0" destOrd="0" parTransId="{8B062D27-7B6B-41AC-85FF-CEA135E015CE}" sibTransId="{67FBECCB-C9C0-4058-82EA-D51F43CBEC0A}"/>
    <dgm:cxn modelId="{989A4DE7-DC25-4080-97DC-2730192366E5}" srcId="{B69E44BD-4020-427D-A970-444C72F8DDD5}" destId="{04343EF0-C0BE-40DC-87DD-2AD7CAC9DA1F}" srcOrd="4" destOrd="0" parTransId="{022FFAA0-9BEA-4B46-B155-7E8764ABB2B7}" sibTransId="{50331748-486F-494F-840A-62D6B4C0FEBA}"/>
    <dgm:cxn modelId="{FD5A58A1-5759-42AD-87B0-C850B47D3FC1}" type="presParOf" srcId="{EEA10E1B-D1AB-44AC-9CA9-36757F40F171}" destId="{E2D0828B-5642-468F-A778-FC6A23B82D87}" srcOrd="0" destOrd="0" presId="urn:microsoft.com/office/officeart/2005/8/layout/vList2"/>
    <dgm:cxn modelId="{79B10777-1147-41EF-B290-3F5644D6031E}" type="presParOf" srcId="{EEA10E1B-D1AB-44AC-9CA9-36757F40F171}" destId="{2ACA2098-B541-4493-B581-9E2C0673EF66}" srcOrd="1" destOrd="0" presId="urn:microsoft.com/office/officeart/2005/8/layout/vList2"/>
    <dgm:cxn modelId="{83984374-48E9-4526-9CED-A13233D51C27}" type="presParOf" srcId="{EEA10E1B-D1AB-44AC-9CA9-36757F40F171}" destId="{F032A2E2-B23A-4EF1-A5ED-F4BCFDF5BA81}" srcOrd="2" destOrd="0" presId="urn:microsoft.com/office/officeart/2005/8/layout/vList2"/>
    <dgm:cxn modelId="{84BCDD7D-B9C2-46B8-A4DE-2DE7974B325E}" type="presParOf" srcId="{EEA10E1B-D1AB-44AC-9CA9-36757F40F171}" destId="{67D94392-F86D-4EF2-9EEF-192F3A9F052A}" srcOrd="3" destOrd="0" presId="urn:microsoft.com/office/officeart/2005/8/layout/vList2"/>
    <dgm:cxn modelId="{BC019BDA-9F20-4ED6-B84B-36CEB5D6076C}" type="presParOf" srcId="{EEA10E1B-D1AB-44AC-9CA9-36757F40F171}" destId="{2BF9A815-2291-44FF-ACF7-550B12068C0A}" srcOrd="4" destOrd="0" presId="urn:microsoft.com/office/officeart/2005/8/layout/vList2"/>
    <dgm:cxn modelId="{79567EA2-06E4-4BD1-B69F-743107040695}" type="presParOf" srcId="{EEA10E1B-D1AB-44AC-9CA9-36757F40F171}" destId="{9CDEFD4C-8659-4CFA-9A12-546A6795EB18}" srcOrd="5" destOrd="0" presId="urn:microsoft.com/office/officeart/2005/8/layout/vList2"/>
    <dgm:cxn modelId="{7E1544B0-8C6D-4EF8-B59A-4B2B66F2F195}" type="presParOf" srcId="{EEA10E1B-D1AB-44AC-9CA9-36757F40F171}" destId="{053FF3EA-4FED-4A40-8FC0-5A57CB260A90}" srcOrd="6" destOrd="0" presId="urn:microsoft.com/office/officeart/2005/8/layout/vList2"/>
    <dgm:cxn modelId="{838627D1-D22E-4F10-8F78-0AA2030D67C5}" type="presParOf" srcId="{EEA10E1B-D1AB-44AC-9CA9-36757F40F171}" destId="{9875D997-6F71-4F91-9501-D92002880C50}" srcOrd="7" destOrd="0" presId="urn:microsoft.com/office/officeart/2005/8/layout/vList2"/>
    <dgm:cxn modelId="{94DB4FAA-4650-4040-9217-8506819A8995}" type="presParOf" srcId="{EEA10E1B-D1AB-44AC-9CA9-36757F40F171}" destId="{43D9BF72-9547-4473-9BAF-30902C98988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ECC0F-7F87-44D2-863E-BE7EF7B965C8}">
      <dsp:nvSpPr>
        <dsp:cNvPr id="0" name=""/>
        <dsp:cNvSpPr/>
      </dsp:nvSpPr>
      <dsp:spPr>
        <a:xfrm>
          <a:off x="0" y="1458"/>
          <a:ext cx="9950103" cy="7390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72E5-FDAB-4F78-8D95-27346E33C68E}">
      <dsp:nvSpPr>
        <dsp:cNvPr id="0" name=""/>
        <dsp:cNvSpPr/>
      </dsp:nvSpPr>
      <dsp:spPr>
        <a:xfrm>
          <a:off x="223569" y="167749"/>
          <a:ext cx="406490" cy="406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51404-79AC-4C08-AB8D-F9226D23F891}">
      <dsp:nvSpPr>
        <dsp:cNvPr id="0" name=""/>
        <dsp:cNvSpPr/>
      </dsp:nvSpPr>
      <dsp:spPr>
        <a:xfrm>
          <a:off x="853629" y="1458"/>
          <a:ext cx="9096473" cy="73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9" tIns="78219" rIns="78219" bIns="7821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large company named JWC, employs, at any given point of time, around 4000 employees </a:t>
          </a:r>
        </a:p>
      </dsp:txBody>
      <dsp:txXfrm>
        <a:off x="853629" y="1458"/>
        <a:ext cx="9096473" cy="739073"/>
      </dsp:txXfrm>
    </dsp:sp>
    <dsp:sp modelId="{31183724-BCE8-42A2-9211-6CE73277F18C}">
      <dsp:nvSpPr>
        <dsp:cNvPr id="0" name=""/>
        <dsp:cNvSpPr/>
      </dsp:nvSpPr>
      <dsp:spPr>
        <a:xfrm>
          <a:off x="0" y="925299"/>
          <a:ext cx="9950103" cy="7390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ECEB1-4874-4674-B1DB-58FDB233FB6B}">
      <dsp:nvSpPr>
        <dsp:cNvPr id="0" name=""/>
        <dsp:cNvSpPr/>
      </dsp:nvSpPr>
      <dsp:spPr>
        <a:xfrm>
          <a:off x="223569" y="1091591"/>
          <a:ext cx="406490" cy="406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BD92A-3280-49BA-BC05-27D183E97DCB}">
      <dsp:nvSpPr>
        <dsp:cNvPr id="0" name=""/>
        <dsp:cNvSpPr/>
      </dsp:nvSpPr>
      <dsp:spPr>
        <a:xfrm>
          <a:off x="853629" y="925299"/>
          <a:ext cx="9096473" cy="73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9" tIns="78219" rIns="78219" bIns="7821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However, every year, some of its employees leave the company for various reasons and need to be replaced with the talent pool available in the job market</a:t>
          </a:r>
        </a:p>
      </dsp:txBody>
      <dsp:txXfrm>
        <a:off x="853629" y="925299"/>
        <a:ext cx="9096473" cy="739073"/>
      </dsp:txXfrm>
    </dsp:sp>
    <dsp:sp modelId="{CBE026D5-0BCE-40CD-AC84-0AE8CD9280F2}">
      <dsp:nvSpPr>
        <dsp:cNvPr id="0" name=""/>
        <dsp:cNvSpPr/>
      </dsp:nvSpPr>
      <dsp:spPr>
        <a:xfrm>
          <a:off x="0" y="1849141"/>
          <a:ext cx="9950103" cy="7390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5C898-5B5B-4E71-B01F-D21CA7094929}">
      <dsp:nvSpPr>
        <dsp:cNvPr id="0" name=""/>
        <dsp:cNvSpPr/>
      </dsp:nvSpPr>
      <dsp:spPr>
        <a:xfrm>
          <a:off x="223569" y="2015432"/>
          <a:ext cx="406490" cy="406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1923-89F4-4DC2-8099-AEDDD34EB96B}">
      <dsp:nvSpPr>
        <dsp:cNvPr id="0" name=""/>
        <dsp:cNvSpPr/>
      </dsp:nvSpPr>
      <dsp:spPr>
        <a:xfrm>
          <a:off x="853629" y="1849141"/>
          <a:ext cx="9096473" cy="73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9" tIns="78219" rIns="78219" bIns="7821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management believes that this level of attrition is bad for the company</a:t>
          </a:r>
        </a:p>
      </dsp:txBody>
      <dsp:txXfrm>
        <a:off x="853629" y="1849141"/>
        <a:ext cx="9096473" cy="739073"/>
      </dsp:txXfrm>
    </dsp:sp>
    <dsp:sp modelId="{3CFD6472-CD64-4102-B39D-8016C083840A}">
      <dsp:nvSpPr>
        <dsp:cNvPr id="0" name=""/>
        <dsp:cNvSpPr/>
      </dsp:nvSpPr>
      <dsp:spPr>
        <a:xfrm>
          <a:off x="0" y="2772982"/>
          <a:ext cx="9950103" cy="7390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8C854-D150-4593-B543-DCF5A6F8416C}">
      <dsp:nvSpPr>
        <dsp:cNvPr id="0" name=""/>
        <dsp:cNvSpPr/>
      </dsp:nvSpPr>
      <dsp:spPr>
        <a:xfrm>
          <a:off x="223569" y="2939274"/>
          <a:ext cx="406490" cy="4064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DBA18-6E28-4116-8143-D13EFE390067}">
      <dsp:nvSpPr>
        <dsp:cNvPr id="0" name=""/>
        <dsp:cNvSpPr/>
      </dsp:nvSpPr>
      <dsp:spPr>
        <a:xfrm>
          <a:off x="853629" y="2772982"/>
          <a:ext cx="9096473" cy="73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9" tIns="78219" rIns="78219" bIns="7821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Hence, the management wants to understand what JWC can do to stop and minimise attrition as much as possible</a:t>
          </a:r>
        </a:p>
      </dsp:txBody>
      <dsp:txXfrm>
        <a:off x="853629" y="2772982"/>
        <a:ext cx="9096473" cy="739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FAC89-03C3-4415-9BFC-E85744EFC3B8}">
      <dsp:nvSpPr>
        <dsp:cNvPr id="0" name=""/>
        <dsp:cNvSpPr/>
      </dsp:nvSpPr>
      <dsp:spPr>
        <a:xfrm>
          <a:off x="0" y="604"/>
          <a:ext cx="66093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26698-C0B2-4DBF-A5FB-7F98D4964929}">
      <dsp:nvSpPr>
        <dsp:cNvPr id="0" name=""/>
        <dsp:cNvSpPr/>
      </dsp:nvSpPr>
      <dsp:spPr>
        <a:xfrm>
          <a:off x="0" y="604"/>
          <a:ext cx="6609313" cy="70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 Features that typically show higher attrition are:</a:t>
          </a:r>
        </a:p>
      </dsp:txBody>
      <dsp:txXfrm>
        <a:off x="0" y="604"/>
        <a:ext cx="6609313" cy="707398"/>
      </dsp:txXfrm>
    </dsp:sp>
    <dsp:sp modelId="{A4F73F64-486B-4890-8C17-ED45007CA008}">
      <dsp:nvSpPr>
        <dsp:cNvPr id="0" name=""/>
        <dsp:cNvSpPr/>
      </dsp:nvSpPr>
      <dsp:spPr>
        <a:xfrm>
          <a:off x="0" y="708003"/>
          <a:ext cx="66093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A1A65-56E2-4269-8549-16CFEDC2B183}">
      <dsp:nvSpPr>
        <dsp:cNvPr id="0" name=""/>
        <dsp:cNvSpPr/>
      </dsp:nvSpPr>
      <dsp:spPr>
        <a:xfrm>
          <a:off x="0" y="708003"/>
          <a:ext cx="6609313" cy="70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Marital status single</a:t>
          </a:r>
        </a:p>
      </dsp:txBody>
      <dsp:txXfrm>
        <a:off x="0" y="708003"/>
        <a:ext cx="6609313" cy="707398"/>
      </dsp:txXfrm>
    </dsp:sp>
    <dsp:sp modelId="{9C8CBD10-D7E2-43E6-BBD1-94139B79E410}">
      <dsp:nvSpPr>
        <dsp:cNvPr id="0" name=""/>
        <dsp:cNvSpPr/>
      </dsp:nvSpPr>
      <dsp:spPr>
        <a:xfrm>
          <a:off x="0" y="1415401"/>
          <a:ext cx="66093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887A3-B162-4957-8D0E-DA0AE92AAA20}">
      <dsp:nvSpPr>
        <dsp:cNvPr id="0" name=""/>
        <dsp:cNvSpPr/>
      </dsp:nvSpPr>
      <dsp:spPr>
        <a:xfrm>
          <a:off x="0" y="1415401"/>
          <a:ext cx="6609313" cy="70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Employees worked in 1 or more than 5 companies</a:t>
          </a:r>
        </a:p>
      </dsp:txBody>
      <dsp:txXfrm>
        <a:off x="0" y="1415401"/>
        <a:ext cx="6609313" cy="707398"/>
      </dsp:txXfrm>
    </dsp:sp>
    <dsp:sp modelId="{1ED0E16A-3A37-4C54-B0AA-6B2B094309FD}">
      <dsp:nvSpPr>
        <dsp:cNvPr id="0" name=""/>
        <dsp:cNvSpPr/>
      </dsp:nvSpPr>
      <dsp:spPr>
        <a:xfrm>
          <a:off x="0" y="2122800"/>
          <a:ext cx="66093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92168-E2EC-4260-9546-F3D717797E57}">
      <dsp:nvSpPr>
        <dsp:cNvPr id="0" name=""/>
        <dsp:cNvSpPr/>
      </dsp:nvSpPr>
      <dsp:spPr>
        <a:xfrm>
          <a:off x="0" y="2122800"/>
          <a:ext cx="6609313" cy="70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Total working years 0-2</a:t>
          </a:r>
        </a:p>
      </dsp:txBody>
      <dsp:txXfrm>
        <a:off x="0" y="2122800"/>
        <a:ext cx="6609313" cy="707398"/>
      </dsp:txXfrm>
    </dsp:sp>
    <dsp:sp modelId="{640A65FC-EEE7-4178-B2E8-9DE8F7BC97CD}">
      <dsp:nvSpPr>
        <dsp:cNvPr id="0" name=""/>
        <dsp:cNvSpPr/>
      </dsp:nvSpPr>
      <dsp:spPr>
        <a:xfrm>
          <a:off x="0" y="2830199"/>
          <a:ext cx="66093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7B4F3-EF6E-4231-A2DC-8643C256C319}">
      <dsp:nvSpPr>
        <dsp:cNvPr id="0" name=""/>
        <dsp:cNvSpPr/>
      </dsp:nvSpPr>
      <dsp:spPr>
        <a:xfrm>
          <a:off x="0" y="2830199"/>
          <a:ext cx="6609313" cy="70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Years at current company 0-2</a:t>
          </a:r>
        </a:p>
      </dsp:txBody>
      <dsp:txXfrm>
        <a:off x="0" y="2830199"/>
        <a:ext cx="6609313" cy="707398"/>
      </dsp:txXfrm>
    </dsp:sp>
    <dsp:sp modelId="{BDFB5718-EA6D-4BEE-870C-49EB7A4997D7}">
      <dsp:nvSpPr>
        <dsp:cNvPr id="0" name=""/>
        <dsp:cNvSpPr/>
      </dsp:nvSpPr>
      <dsp:spPr>
        <a:xfrm>
          <a:off x="0" y="3537598"/>
          <a:ext cx="66093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DAB41-08A6-4EC6-924F-6FC2948EE795}">
      <dsp:nvSpPr>
        <dsp:cNvPr id="0" name=""/>
        <dsp:cNvSpPr/>
      </dsp:nvSpPr>
      <dsp:spPr>
        <a:xfrm>
          <a:off x="0" y="3537598"/>
          <a:ext cx="6609313" cy="70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Less than a year of experience working with the current manager</a:t>
          </a:r>
        </a:p>
      </dsp:txBody>
      <dsp:txXfrm>
        <a:off x="0" y="3537598"/>
        <a:ext cx="6609313" cy="707398"/>
      </dsp:txXfrm>
    </dsp:sp>
    <dsp:sp modelId="{FDB241E6-AF68-4627-B954-4655C9159BD3}">
      <dsp:nvSpPr>
        <dsp:cNvPr id="0" name=""/>
        <dsp:cNvSpPr/>
      </dsp:nvSpPr>
      <dsp:spPr>
        <a:xfrm>
          <a:off x="0" y="4244996"/>
          <a:ext cx="66093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A4B28-3EDE-422F-9803-9991A981E8F3}">
      <dsp:nvSpPr>
        <dsp:cNvPr id="0" name=""/>
        <dsp:cNvSpPr/>
      </dsp:nvSpPr>
      <dsp:spPr>
        <a:xfrm>
          <a:off x="0" y="4244996"/>
          <a:ext cx="6609313" cy="70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Age 18-21</a:t>
          </a:r>
        </a:p>
      </dsp:txBody>
      <dsp:txXfrm>
        <a:off x="0" y="4244996"/>
        <a:ext cx="6609313" cy="707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D609F-F613-4CCB-9A64-8FFBA6C31241}">
      <dsp:nvSpPr>
        <dsp:cNvPr id="0" name=""/>
        <dsp:cNvSpPr/>
      </dsp:nvSpPr>
      <dsp:spPr>
        <a:xfrm>
          <a:off x="0" y="45716"/>
          <a:ext cx="5875049" cy="716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Below features did not show any trend that could contribute to a higher attrition rate</a:t>
          </a:r>
        </a:p>
      </dsp:txBody>
      <dsp:txXfrm>
        <a:off x="34954" y="80670"/>
        <a:ext cx="5805141" cy="646132"/>
      </dsp:txXfrm>
    </dsp:sp>
    <dsp:sp modelId="{219B21AE-5BD6-4C9B-8430-F500D0BAE5AF}">
      <dsp:nvSpPr>
        <dsp:cNvPr id="0" name=""/>
        <dsp:cNvSpPr/>
      </dsp:nvSpPr>
      <dsp:spPr>
        <a:xfrm>
          <a:off x="0" y="761756"/>
          <a:ext cx="5875049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53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Stock Option Level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Job Level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Education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Gender</a:t>
          </a:r>
        </a:p>
      </dsp:txBody>
      <dsp:txXfrm>
        <a:off x="0" y="761756"/>
        <a:ext cx="5875049" cy="1192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ECE73-569B-44FF-AE6F-749335F62303}">
      <dsp:nvSpPr>
        <dsp:cNvPr id="0" name=""/>
        <dsp:cNvSpPr/>
      </dsp:nvSpPr>
      <dsp:spPr>
        <a:xfrm>
          <a:off x="0" y="0"/>
          <a:ext cx="4140096" cy="125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Below features did not show any trend that could contribute to a higher attrition rate</a:t>
          </a:r>
        </a:p>
      </dsp:txBody>
      <dsp:txXfrm>
        <a:off x="61298" y="61298"/>
        <a:ext cx="4017500" cy="1133104"/>
      </dsp:txXfrm>
    </dsp:sp>
    <dsp:sp modelId="{73A23065-F11D-43AC-9B2D-8D70B33D8339}">
      <dsp:nvSpPr>
        <dsp:cNvPr id="0" name=""/>
        <dsp:cNvSpPr/>
      </dsp:nvSpPr>
      <dsp:spPr>
        <a:xfrm>
          <a:off x="0" y="1291647"/>
          <a:ext cx="4140096" cy="218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4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Percent Salary Hike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(PercentSalaryHike of 25% seems to be slightly higher however, people belonging to this category are fairly less)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Years Since Last Promotion</a:t>
          </a:r>
        </a:p>
      </dsp:txBody>
      <dsp:txXfrm>
        <a:off x="0" y="1291647"/>
        <a:ext cx="4140096" cy="2185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4C5A6-FC36-4627-A81B-A8ACED0890A0}">
      <dsp:nvSpPr>
        <dsp:cNvPr id="0" name=""/>
        <dsp:cNvSpPr/>
      </dsp:nvSpPr>
      <dsp:spPr>
        <a:xfrm>
          <a:off x="0" y="5683"/>
          <a:ext cx="4140096" cy="26839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Below features did not show any trend that could contribute to a higher attrition rate</a:t>
          </a:r>
        </a:p>
      </dsp:txBody>
      <dsp:txXfrm>
        <a:off x="131021" y="136704"/>
        <a:ext cx="3878054" cy="2421937"/>
      </dsp:txXfrm>
    </dsp:sp>
    <dsp:sp modelId="{C99DEAF7-AF44-4E97-A622-61454C14E5B3}">
      <dsp:nvSpPr>
        <dsp:cNvPr id="0" name=""/>
        <dsp:cNvSpPr/>
      </dsp:nvSpPr>
      <dsp:spPr>
        <a:xfrm>
          <a:off x="0" y="2689663"/>
          <a:ext cx="4140096" cy="81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4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Training Times Last Year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Performance Rating</a:t>
          </a:r>
        </a:p>
      </dsp:txBody>
      <dsp:txXfrm>
        <a:off x="0" y="2689663"/>
        <a:ext cx="4140096" cy="8181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42BF0-233F-4F55-8B52-0BD37451A802}">
      <dsp:nvSpPr>
        <dsp:cNvPr id="0" name=""/>
        <dsp:cNvSpPr/>
      </dsp:nvSpPr>
      <dsp:spPr>
        <a:xfrm>
          <a:off x="0" y="204"/>
          <a:ext cx="3936425" cy="13639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Below features did not show any particular trends that could contribute to a higher attrition rate</a:t>
          </a:r>
        </a:p>
      </dsp:txBody>
      <dsp:txXfrm>
        <a:off x="66581" y="66785"/>
        <a:ext cx="3803263" cy="1230762"/>
      </dsp:txXfrm>
    </dsp:sp>
    <dsp:sp modelId="{297797FB-2B70-4D83-B68E-F146938CDB2B}">
      <dsp:nvSpPr>
        <dsp:cNvPr id="0" name=""/>
        <dsp:cNvSpPr/>
      </dsp:nvSpPr>
      <dsp:spPr>
        <a:xfrm>
          <a:off x="0" y="1366890"/>
          <a:ext cx="3936425" cy="1024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Distance From Home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(A spike is observed at 15 km distance  from home which can be investigated further)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Monthly Income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(A slightly higher attrition rate is observed for people with low salaries in the range of   0-20000 rupees -Bin1 however, people belonging to this category are very less.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The monthly income range of 160000-180000-Bin 8 also shows a slightly higher attrition rate which needs to be investigated further)</a:t>
          </a:r>
          <a:endParaRPr lang="en-GB" sz="1600" kern="1200" dirty="0"/>
        </a:p>
      </dsp:txBody>
      <dsp:txXfrm>
        <a:off x="0" y="1366890"/>
        <a:ext cx="3936425" cy="10240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0828B-5642-468F-A778-FC6A23B82D87}">
      <dsp:nvSpPr>
        <dsp:cNvPr id="0" name=""/>
        <dsp:cNvSpPr/>
      </dsp:nvSpPr>
      <dsp:spPr>
        <a:xfrm>
          <a:off x="0" y="520912"/>
          <a:ext cx="5186408" cy="6753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Reduce overtime working</a:t>
          </a:r>
        </a:p>
      </dsp:txBody>
      <dsp:txXfrm>
        <a:off x="32967" y="553879"/>
        <a:ext cx="5120474" cy="609393"/>
      </dsp:txXfrm>
    </dsp:sp>
    <dsp:sp modelId="{F032A2E2-B23A-4EF1-A5ED-F4BCFDF5BA81}">
      <dsp:nvSpPr>
        <dsp:cNvPr id="0" name=""/>
        <dsp:cNvSpPr/>
      </dsp:nvSpPr>
      <dsp:spPr>
        <a:xfrm>
          <a:off x="0" y="1245200"/>
          <a:ext cx="5186408" cy="675327"/>
        </a:xfrm>
        <a:prstGeom prst="roundRect">
          <a:avLst/>
        </a:prstGeom>
        <a:solidFill>
          <a:schemeClr val="accent2">
            <a:hueOff val="-5024089"/>
            <a:satOff val="-141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Analysing issues for the employees in the Human Resources department and Research role</a:t>
          </a:r>
        </a:p>
      </dsp:txBody>
      <dsp:txXfrm>
        <a:off x="32967" y="1278167"/>
        <a:ext cx="5120474" cy="609393"/>
      </dsp:txXfrm>
    </dsp:sp>
    <dsp:sp modelId="{2BF9A815-2291-44FF-ACF7-550B12068C0A}">
      <dsp:nvSpPr>
        <dsp:cNvPr id="0" name=""/>
        <dsp:cNvSpPr/>
      </dsp:nvSpPr>
      <dsp:spPr>
        <a:xfrm>
          <a:off x="0" y="1969487"/>
          <a:ext cx="5186408" cy="675327"/>
        </a:xfrm>
        <a:prstGeom prst="roundRect">
          <a:avLst/>
        </a:prstGeom>
        <a:solidFill>
          <a:schemeClr val="accent2">
            <a:hueOff val="-10048178"/>
            <a:satOff val="-281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Lowering frequent business travel</a:t>
          </a:r>
        </a:p>
      </dsp:txBody>
      <dsp:txXfrm>
        <a:off x="32967" y="2002454"/>
        <a:ext cx="5120474" cy="609393"/>
      </dsp:txXfrm>
    </dsp:sp>
    <dsp:sp modelId="{053FF3EA-4FED-4A40-8FC0-5A57CB260A90}">
      <dsp:nvSpPr>
        <dsp:cNvPr id="0" name=""/>
        <dsp:cNvSpPr/>
      </dsp:nvSpPr>
      <dsp:spPr>
        <a:xfrm>
          <a:off x="0" y="2693775"/>
          <a:ext cx="5186408" cy="675327"/>
        </a:xfrm>
        <a:prstGeom prst="roundRect">
          <a:avLst/>
        </a:prstGeom>
        <a:solidFill>
          <a:schemeClr val="accent2">
            <a:hueOff val="-15072267"/>
            <a:satOff val="-422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Providing equal Job Involvement to the employees</a:t>
          </a:r>
        </a:p>
      </dsp:txBody>
      <dsp:txXfrm>
        <a:off x="32967" y="2726742"/>
        <a:ext cx="5120474" cy="609393"/>
      </dsp:txXfrm>
    </dsp:sp>
    <dsp:sp modelId="{43D9BF72-9547-4473-9BAF-30902C989884}">
      <dsp:nvSpPr>
        <dsp:cNvPr id="0" name=""/>
        <dsp:cNvSpPr/>
      </dsp:nvSpPr>
      <dsp:spPr>
        <a:xfrm>
          <a:off x="0" y="3418062"/>
          <a:ext cx="5186408" cy="675327"/>
        </a:xfrm>
        <a:prstGeom prst="roundRect">
          <a:avLst/>
        </a:prstGeom>
        <a:solidFill>
          <a:schemeClr val="accent2">
            <a:hueOff val="-20096356"/>
            <a:satOff val="-562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Providing maximum support for employee environment and job satisfaction.</a:t>
          </a:r>
        </a:p>
      </dsp:txBody>
      <dsp:txXfrm>
        <a:off x="32967" y="3451029"/>
        <a:ext cx="5120474" cy="60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742AE-C229-426B-89F5-710618A1784F}" type="datetimeFigureOut">
              <a:rPr lang="en-GB" smtClean="0"/>
              <a:t>08/08/2022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3541C-8CB1-4BD7-AE76-F2DF246EE4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07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6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0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2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7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3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4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3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1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JCW HR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8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24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26.png"/><Relationship Id="rId10" Type="http://schemas.microsoft.com/office/2007/relationships/diagramDrawing" Target="../diagrams/drawing3.xml"/><Relationship Id="rId4" Type="http://schemas.openxmlformats.org/officeDocument/2006/relationships/image" Target="../media/image25.png"/><Relationship Id="rId9" Type="http://schemas.openxmlformats.org/officeDocument/2006/relationships/diagramColors" Target="../diagrams/colors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5F372-109A-285C-BACF-2426DAD8E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r>
              <a:rPr lang="en-US" dirty="0"/>
              <a:t>JCW HR Data Analytics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6D8D1-F308-7950-0D8D-349BADD10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985075"/>
          </a:xfrm>
        </p:spPr>
        <p:txBody>
          <a:bodyPr>
            <a:normAutofit/>
          </a:bodyPr>
          <a:lstStyle/>
          <a:p>
            <a:r>
              <a:rPr lang="en-US" dirty="0"/>
              <a:t>Purva Raut</a:t>
            </a:r>
            <a:endParaRPr lang="en-GB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F8C8DA94-F356-A75F-2840-0438A8A8A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2" r="27367" b="1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DCBCF-B2E9-783A-6E1C-A9885BC2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E8B13-FA94-9F81-038F-E82C5522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32069-1053-94EE-03D5-3761E3A4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7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8B9D6-66BA-3934-D6F9-B54DC4E8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Data Insights</a:t>
            </a:r>
            <a:br>
              <a:rPr lang="en-US" sz="3000" dirty="0"/>
            </a:br>
            <a:r>
              <a:rPr lang="en-US" sz="3000" dirty="0"/>
              <a:t>Feature- JobInvolement</a:t>
            </a:r>
            <a:endParaRPr lang="en-GB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36A1-F1B9-DE87-3FE7-02E0A5A4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Employees with very low and very high job involvement show a high attrition rate</a:t>
            </a:r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875B72A-709E-D400-B9C4-C09A9941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64" y="1363803"/>
            <a:ext cx="4788861" cy="41303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6809C95-9E7D-0DCF-B37D-865C0B7A6914}"/>
              </a:ext>
            </a:extLst>
          </p:cNvPr>
          <p:cNvSpPr/>
          <p:nvPr/>
        </p:nvSpPr>
        <p:spPr>
          <a:xfrm>
            <a:off x="6010382" y="1941816"/>
            <a:ext cx="1756881" cy="367814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AD115E-1A99-EC82-F885-EDE29A3785FC}"/>
              </a:ext>
            </a:extLst>
          </p:cNvPr>
          <p:cNvSpPr/>
          <p:nvPr/>
        </p:nvSpPr>
        <p:spPr>
          <a:xfrm>
            <a:off x="9178444" y="1941816"/>
            <a:ext cx="1756881" cy="367814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E125E40B-8E5D-8EC6-05B6-53097C8A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75D10540-92F8-C9B9-6B03-E18535FA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888CF92-9D62-52BD-DF95-FA7F9EA5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2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C2E22-FCFE-4FCE-5102-87ED1A6E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Data Insights</a:t>
            </a:r>
            <a:br>
              <a:rPr lang="en-US" sz="3000" dirty="0"/>
            </a:br>
            <a:r>
              <a:rPr lang="en-US" sz="3000" dirty="0"/>
              <a:t>Feature- BusinessTravel</a:t>
            </a:r>
            <a:endParaRPr lang="en-GB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46BA-DCCD-A727-3AFC-FA42C5A6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Employees that travel frequently for business purposes show a high attrition rate</a:t>
            </a:r>
          </a:p>
          <a:p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E2D60-0879-FD47-A32A-AA2203055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64" y="1441623"/>
            <a:ext cx="4788861" cy="397475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568274-0031-AC60-B32A-F6DE18E3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E8E212-8AB2-E0A8-F11B-0DAB00DC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63EEE0-7321-7718-B8F2-EAEDF1E8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62ED779-A59B-448F-96E0-AAB38B548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42D10-9842-A87D-89BF-23335FAF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37" y="4090676"/>
            <a:ext cx="3633260" cy="199251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Data Insights</a:t>
            </a:r>
            <a:br>
              <a:rPr lang="en-US" sz="2200" dirty="0"/>
            </a:br>
            <a:r>
              <a:rPr lang="en-US" sz="2200" dirty="0"/>
              <a:t>Feature-</a:t>
            </a:r>
            <a:br>
              <a:rPr lang="en-US" sz="2200" dirty="0"/>
            </a:br>
            <a:r>
              <a:rPr lang="en-US" sz="2200" dirty="0"/>
              <a:t>EnvironmentSatisfaction, JobSatisfaction , </a:t>
            </a:r>
            <a:br>
              <a:rPr lang="en-US" sz="2200" dirty="0"/>
            </a:br>
            <a:r>
              <a:rPr lang="en-US" sz="2200" dirty="0"/>
              <a:t>WorkLifeBalance </a:t>
            </a:r>
            <a:endParaRPr lang="en-GB" sz="2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0DA48D-C86F-4B63-9D70-8951BD232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77391" y="-4377390"/>
            <a:ext cx="3437222" cy="12192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305D-32D0-F399-0D74-115B0F02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961" y="4090224"/>
            <a:ext cx="5875049" cy="19997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Employees that feel Job satisfaction and Environment Satisfaction are low have a higher attrition rate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Employees that feel that their Work-life balance is low also have a higher attrition rate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However, employees voting for Work-life balance low were very less, so this is a moderate indicator contributing to attrition</a:t>
            </a:r>
          </a:p>
          <a:p>
            <a:pPr>
              <a:lnSpc>
                <a:spcPct val="110000"/>
              </a:lnSpc>
            </a:pPr>
            <a:endParaRPr lang="en-GB" sz="1500" dirty="0"/>
          </a:p>
          <a:p>
            <a:pPr marL="0" indent="0">
              <a:lnSpc>
                <a:spcPct val="110000"/>
              </a:lnSpc>
              <a:buNone/>
            </a:pPr>
            <a:endParaRPr lang="en-GB" sz="15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FD802C-4564-A529-55BE-FE7A91248452}"/>
              </a:ext>
            </a:extLst>
          </p:cNvPr>
          <p:cNvGrpSpPr/>
          <p:nvPr/>
        </p:nvGrpSpPr>
        <p:grpSpPr>
          <a:xfrm>
            <a:off x="71163" y="191567"/>
            <a:ext cx="3073955" cy="2905358"/>
            <a:chOff x="162405" y="166615"/>
            <a:chExt cx="3073955" cy="29053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F41BF8-68C2-2C1C-DBF0-C60AAD19B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405" y="166615"/>
              <a:ext cx="3073955" cy="2905358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0F88FD-E707-AC66-90DB-B35F8BDD0382}"/>
                </a:ext>
              </a:extLst>
            </p:cNvPr>
            <p:cNvSpPr/>
            <p:nvPr/>
          </p:nvSpPr>
          <p:spPr>
            <a:xfrm>
              <a:off x="421240" y="647272"/>
              <a:ext cx="770562" cy="2291137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FB883C-1C1D-CA74-9561-3BEE36E36C5E}"/>
              </a:ext>
            </a:extLst>
          </p:cNvPr>
          <p:cNvGrpSpPr/>
          <p:nvPr/>
        </p:nvGrpSpPr>
        <p:grpSpPr>
          <a:xfrm>
            <a:off x="3252701" y="211032"/>
            <a:ext cx="3073955" cy="2855451"/>
            <a:chOff x="3409776" y="216522"/>
            <a:chExt cx="3073955" cy="28554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BFD488-DFA5-D32A-3D6D-223968DAE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9776" y="216522"/>
              <a:ext cx="3073955" cy="2855451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6BB9E-7213-AE9F-4D8A-A9A9CA67DEFE}"/>
                </a:ext>
              </a:extLst>
            </p:cNvPr>
            <p:cNvSpPr/>
            <p:nvPr/>
          </p:nvSpPr>
          <p:spPr>
            <a:xfrm>
              <a:off x="3660655" y="672956"/>
              <a:ext cx="770562" cy="2291137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BFB07D-2D68-4631-64CD-7638B5231AC9}"/>
              </a:ext>
            </a:extLst>
          </p:cNvPr>
          <p:cNvGrpSpPr/>
          <p:nvPr/>
        </p:nvGrpSpPr>
        <p:grpSpPr>
          <a:xfrm>
            <a:off x="6434239" y="241474"/>
            <a:ext cx="3073955" cy="2855451"/>
            <a:chOff x="6568132" y="216521"/>
            <a:chExt cx="3073955" cy="28554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FA38A3-DECF-12EF-DD44-398874769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8132" y="216521"/>
              <a:ext cx="3073955" cy="2855451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D6CFE2-F430-0036-6038-8EAA82654F81}"/>
                </a:ext>
              </a:extLst>
            </p:cNvPr>
            <p:cNvSpPr/>
            <p:nvPr/>
          </p:nvSpPr>
          <p:spPr>
            <a:xfrm>
              <a:off x="6830602" y="780835"/>
              <a:ext cx="770562" cy="2291137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E72664-EEA2-0181-F0A4-5A7E3927A578}"/>
              </a:ext>
            </a:extLst>
          </p:cNvPr>
          <p:cNvGrpSpPr/>
          <p:nvPr/>
        </p:nvGrpSpPr>
        <p:grpSpPr>
          <a:xfrm>
            <a:off x="9596240" y="606342"/>
            <a:ext cx="2507713" cy="2506893"/>
            <a:chOff x="9726487" y="565079"/>
            <a:chExt cx="2507713" cy="25068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E4D923-8DF6-D15F-C50E-7C92C969B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26487" y="565079"/>
              <a:ext cx="2507713" cy="2506893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9373BD1-3BCD-D111-B242-98F43BDD1574}"/>
                </a:ext>
              </a:extLst>
            </p:cNvPr>
            <p:cNvSpPr/>
            <p:nvPr/>
          </p:nvSpPr>
          <p:spPr>
            <a:xfrm>
              <a:off x="9891986" y="2250040"/>
              <a:ext cx="770562" cy="82193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43D9E93A-C074-568F-4462-2DC4EB18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806268F-101F-BE4F-B250-C7916B8E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175864D-F0C4-8FD9-8211-BF012369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4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D4842243-8D8F-4D37-8FC3-09A660E7A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E373F-EF9F-30CD-2AE7-B55FD450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48" y="164388"/>
            <a:ext cx="2318028" cy="778588"/>
          </a:xfrm>
        </p:spPr>
        <p:txBody>
          <a:bodyPr anchor="b">
            <a:normAutofit/>
          </a:bodyPr>
          <a:lstStyle/>
          <a:p>
            <a:r>
              <a:rPr lang="en-US" sz="2400" dirty="0"/>
              <a:t>Data Insights</a:t>
            </a:r>
            <a:endParaRPr lang="en-GB" sz="2400" dirty="0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074" y="0"/>
            <a:ext cx="8707926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C6211B93-6776-A3F0-1431-C64DBC1F3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906327"/>
              </p:ext>
            </p:extLst>
          </p:nvPr>
        </p:nvGraphicFramePr>
        <p:xfrm>
          <a:off x="4505325" y="942975"/>
          <a:ext cx="6609313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5A62383-8643-130C-741E-572E33197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54665"/>
            <a:ext cx="3484073" cy="3895725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30CF8B6-67C3-870A-F3AA-AF5E52EC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7D94995-8624-9043-38B2-F0DF2D88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C531359-CAB2-DAA9-2475-4DE69555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0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9">
            <a:extLst>
              <a:ext uri="{FF2B5EF4-FFF2-40B4-BE49-F238E27FC236}">
                <a16:creationId xmlns:a16="http://schemas.microsoft.com/office/drawing/2014/main" id="{F62ED779-A59B-448F-96E0-AAB38B548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E373F-EF9F-30CD-2AE7-B55FD450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37" y="4090676"/>
            <a:ext cx="3633260" cy="19925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Insights</a:t>
            </a:r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940DA48D-C86F-4B63-9D70-8951BD232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77391" y="-4377390"/>
            <a:ext cx="3437222" cy="12192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9AF5E2-662B-6F4A-2FF6-A18BD426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2" y="210810"/>
            <a:ext cx="3030530" cy="2933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68ACD5-5BFB-588F-F454-00D555AB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253" y="210809"/>
            <a:ext cx="3122999" cy="2933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16165A-87D4-25DB-BCDF-E0C5CA661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13" y="210809"/>
            <a:ext cx="3143891" cy="2933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C5EB97-6A6F-451F-3CED-991F31622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865" y="210808"/>
            <a:ext cx="2327773" cy="293308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AF5B5A-D14C-D83A-2EAF-9DA7B1A26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837430"/>
              </p:ext>
            </p:extLst>
          </p:nvPr>
        </p:nvGraphicFramePr>
        <p:xfrm>
          <a:off x="5246961" y="4090224"/>
          <a:ext cx="5875049" cy="1999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DB6E0-6CA2-ECB2-5944-F5B3C9D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C76C-E634-B879-4E71-1C7E7D38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2767E-BDC4-C481-C620-80D74BC1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5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E373F-EF9F-30CD-2AE7-B55FD450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143839"/>
            <a:ext cx="2969232" cy="7191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Insights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271D05-1BCC-8884-C936-3C4850DFE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67" y="305835"/>
            <a:ext cx="7664352" cy="3388209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7BB22F-7ECF-EAD8-E0DF-81426B40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236" y="3836938"/>
            <a:ext cx="7446783" cy="287816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AF5B5A-D14C-D83A-2EAF-9DA7B1A26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742234"/>
              </p:ext>
            </p:extLst>
          </p:nvPr>
        </p:nvGraphicFramePr>
        <p:xfrm>
          <a:off x="217570" y="1006868"/>
          <a:ext cx="4140096" cy="35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0B9B85DF-6AFB-FEE2-DCEC-E3D178BA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B4550EE1-51B1-F556-492F-E628F288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32E39D8-BC63-E78A-BB1A-7E1BEB8A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98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E373F-EF9F-30CD-2AE7-B55FD450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Insights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15873-5237-681C-33CA-D343A588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69" y="720435"/>
            <a:ext cx="5054885" cy="3037059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53E7B-F98D-F87A-E67C-28AF8F9D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439" y="3796479"/>
            <a:ext cx="3286898" cy="2884254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AF5B5A-D14C-D83A-2EAF-9DA7B1A26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002524"/>
              </p:ext>
            </p:extLst>
          </p:nvPr>
        </p:nvGraphicFramePr>
        <p:xfrm>
          <a:off x="1077364" y="2427316"/>
          <a:ext cx="4140096" cy="35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2F8B0-DB92-6800-85C5-09555979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45995-408B-482D-CA62-BB3B64F4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9FB18D-A16F-55BB-C678-D888A4B3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6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E373F-EF9F-30CD-2AE7-B55FD450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" y="473856"/>
            <a:ext cx="4140096" cy="35835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Data Insights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B0639C-1E4D-215A-BDD3-1A169780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048" y="440873"/>
            <a:ext cx="7459039" cy="3421192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7B214D-52E9-8B82-FC7F-3C12ADABD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23" y="3801591"/>
            <a:ext cx="6228564" cy="264302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AF5B5A-D14C-D83A-2EAF-9DA7B1A26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5653"/>
              </p:ext>
            </p:extLst>
          </p:nvPr>
        </p:nvGraphicFramePr>
        <p:xfrm>
          <a:off x="337624" y="832208"/>
          <a:ext cx="3936425" cy="2393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E6DDDE3-1257-9B08-0F73-EA5E6069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1FEC909-980C-9ABF-925D-C47C954E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4F9D1D4-A08D-59F2-468C-FF6E7814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85B7-8543-2185-10FC-193876F6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2732-0A27-8815-0330-130C57F6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top reasons that point to the higher attrition rate are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working overtime for more than 8 hours.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working in the Human Resources department which might be due to fewer people in the team.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particularly in the role of Research Directors and Research Scientists.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with very low and very high job involvement.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that travel frequently for business purposes.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that feel Environment Satisfaction and Job satisfaction are low.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9E168-6760-D99D-A81B-1F7EAEAD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E8369-BBD6-B2E1-1690-DD237A5D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0969F-5A69-7F29-AD51-970765BB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9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E3BE-CF15-E82B-E36A-A03C18C2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2F89-BB7B-4015-590F-7A0DB1DB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out reasons why the employees 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working overtime and work towards minimising it.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meetings with the employees of the HR department to find out if they are overworking.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meetings with employees in the role of Research and find out if they face any difficulties.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moderate job involvement for the employees.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moderate business travel for employees.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more detailed survey to find out why employees are less satisfied with the environment and their job.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775D7-1EAC-1340-47CE-8AE3D02D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11C5-568B-2D25-7699-F8B8EAA8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E666B-79F1-BA59-DA7D-BA9F627A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2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14C58-EBF5-87C2-4F58-3C38E18D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B01B-3285-F725-BA21-0AD9584F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10380" y="1926575"/>
            <a:ext cx="38303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JCW HR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7E2F-7A83-12EC-D3EC-01D2B347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en-US" dirty="0"/>
              <a:t>Project Brief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Data Insights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Recommendation Summary</a:t>
            </a:r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CA1C-C850-1D33-53AC-23334FC0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8/8/2022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D56A-E0FC-9FC5-FC94-30148B56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DEF7F31-0B8A-474A-B86C-91F38175432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33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FD80-A5D6-2467-C7AA-DC62C5F7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8D12-3F32-2AEB-FA5B-4E9802D3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characteristics that typically show higher attrition are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 single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worked in 1 or more than 5 companies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working years 0-2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 at current company 0-2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 than a year of experience working with current manager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18-21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FDD2-9C4E-7D40-F6D8-E1653EE3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F673-70A0-9AFE-E552-21182D50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7142A-1D7A-EEC6-372B-C9FC480E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45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F7B0-07D3-FB7D-7160-A7A44E93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83EA-D577-E500-A272-4E8A1CA45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These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used for study purposes only and not to make decisions for the recruitment of employees as to maintain an unbiased recruitment process.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A184-CD14-53DE-B31E-F79DCE5C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F06F-4788-7F04-D64C-78584D94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7F210-5C37-480B-5CA2-C5B29144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72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5C14-85DB-5652-1BA3-D2B4EE2A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1E23-F5DB-4EEB-B925-B9E14EF7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Moderate indicators: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voting for Work-life balance low were very less, so this is a moderate indicator contributing to attrition.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C67F7-33D9-5A8F-E8A8-B00A566A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C2BA-CA35-9FFF-9E25-A1935201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CA216-D274-3C71-D879-99574F5E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7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826E-30ED-FB47-E9DC-F5FF2705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7DF4-4491-F5F7-1E56-CAAEC4DF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227810"/>
            <a:ext cx="9950103" cy="4429844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Weak or no indicators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features did not show any trends, in particular, that could contribute to a higher attrition rate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Level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 Salary Hike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Option Level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Times Last Year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 Since Last Promotion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Rating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 From Home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Income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9192-61FA-649E-7823-EB796DBF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FB23-DD8D-B0A7-12D2-21089AF2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5CAB-A96D-2CC5-B6F5-1CE2652B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45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9E20A9A-0D70-4FA1-B9E1-02A2088B3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93829-5855-579C-4D5A-A4B87C8D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88" y="396694"/>
            <a:ext cx="4263775" cy="2254039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Recommendation Summary</a:t>
            </a:r>
            <a:br>
              <a:rPr lang="en-US" sz="2800" dirty="0"/>
            </a:br>
            <a:r>
              <a:rPr lang="en-US" sz="1600" b="0" dirty="0"/>
              <a:t>The recommendation for the variables that need immediate attention in order to minimize attrition are:</a:t>
            </a:r>
            <a:br>
              <a:rPr lang="en-US" sz="1600" b="0" dirty="0"/>
            </a:br>
            <a:endParaRPr lang="en-GB" sz="2800" b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B481B-D660-0050-3C6A-F539BC76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10380" y="1926575"/>
            <a:ext cx="38303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JCW HR Analytics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D571D0-7788-46DB-B80B-C1FE01755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7719" y="396694"/>
            <a:ext cx="6047068" cy="604706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4F46-EB30-6D25-5DCC-711C975E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8/8/2022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91B98-0859-C1CB-0257-688CEBB2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DEF7F31-0B8A-474A-B86C-91F381754329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5892537-84AC-47EC-0389-6B28945D9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57377"/>
              </p:ext>
            </p:extLst>
          </p:nvPr>
        </p:nvGraphicFramePr>
        <p:xfrm>
          <a:off x="6078049" y="1113077"/>
          <a:ext cx="5186408" cy="4614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549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F30CFE-E4FF-43C7-90BF-54AABC3A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8447" y="0"/>
            <a:ext cx="52660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D918EA08-F7D2-4D19-9224-994CE251A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21" y="-1"/>
            <a:ext cx="8755258" cy="6858000"/>
          </a:xfrm>
          <a:custGeom>
            <a:avLst/>
            <a:gdLst>
              <a:gd name="connsiteX0" fmla="*/ 0 w 8755258"/>
              <a:gd name="connsiteY0" fmla="*/ 0 h 6858000"/>
              <a:gd name="connsiteX1" fmla="*/ 5326258 w 8755258"/>
              <a:gd name="connsiteY1" fmla="*/ 0 h 6858000"/>
              <a:gd name="connsiteX2" fmla="*/ 5411299 w 8755258"/>
              <a:gd name="connsiteY2" fmla="*/ 0 h 6858000"/>
              <a:gd name="connsiteX3" fmla="*/ 5411299 w 8755258"/>
              <a:gd name="connsiteY3" fmla="*/ 2150 h 6858000"/>
              <a:gd name="connsiteX4" fmla="*/ 5502714 w 8755258"/>
              <a:gd name="connsiteY4" fmla="*/ 4462 h 6858000"/>
              <a:gd name="connsiteX5" fmla="*/ 8755258 w 8755258"/>
              <a:gd name="connsiteY5" fmla="*/ 3429000 h 6858000"/>
              <a:gd name="connsiteX6" fmla="*/ 5502714 w 8755258"/>
              <a:gd name="connsiteY6" fmla="*/ 6853538 h 6858000"/>
              <a:gd name="connsiteX7" fmla="*/ 5411299 w 8755258"/>
              <a:gd name="connsiteY7" fmla="*/ 6855850 h 6858000"/>
              <a:gd name="connsiteX8" fmla="*/ 5411299 w 8755258"/>
              <a:gd name="connsiteY8" fmla="*/ 6857987 h 6858000"/>
              <a:gd name="connsiteX9" fmla="*/ 5326772 w 8755258"/>
              <a:gd name="connsiteY9" fmla="*/ 6857987 h 6858000"/>
              <a:gd name="connsiteX10" fmla="*/ 5326258 w 8755258"/>
              <a:gd name="connsiteY10" fmla="*/ 6858000 h 6858000"/>
              <a:gd name="connsiteX11" fmla="*/ 5325745 w 8755258"/>
              <a:gd name="connsiteY11" fmla="*/ 6857987 h 6858000"/>
              <a:gd name="connsiteX12" fmla="*/ 0 w 8755258"/>
              <a:gd name="connsiteY12" fmla="*/ 68579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55258" h="6858000">
                <a:moveTo>
                  <a:pt x="0" y="0"/>
                </a:moveTo>
                <a:lnTo>
                  <a:pt x="5326258" y="0"/>
                </a:lnTo>
                <a:lnTo>
                  <a:pt x="5411299" y="0"/>
                </a:lnTo>
                <a:lnTo>
                  <a:pt x="5411299" y="2150"/>
                </a:lnTo>
                <a:lnTo>
                  <a:pt x="5502714" y="4462"/>
                </a:lnTo>
                <a:cubicBezTo>
                  <a:pt x="7314494" y="96301"/>
                  <a:pt x="8755258" y="1594397"/>
                  <a:pt x="8755258" y="3429000"/>
                </a:cubicBezTo>
                <a:cubicBezTo>
                  <a:pt x="8755258" y="5263603"/>
                  <a:pt x="7314494" y="6761699"/>
                  <a:pt x="5502714" y="6853538"/>
                </a:cubicBezTo>
                <a:lnTo>
                  <a:pt x="5411299" y="6855850"/>
                </a:lnTo>
                <a:lnTo>
                  <a:pt x="5411299" y="6857987"/>
                </a:lnTo>
                <a:lnTo>
                  <a:pt x="5326772" y="6857987"/>
                </a:lnTo>
                <a:lnTo>
                  <a:pt x="5326258" y="6858000"/>
                </a:lnTo>
                <a:lnTo>
                  <a:pt x="5325745" y="6857987"/>
                </a:lnTo>
                <a:lnTo>
                  <a:pt x="0" y="685798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820486-FC59-FBCE-E8F1-BC95BCF0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5266080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Thank You</a:t>
            </a:r>
            <a:br>
              <a:rPr lang="en-US" sz="2700" dirty="0"/>
            </a:br>
            <a:br>
              <a:rPr lang="en-US" sz="2700" dirty="0"/>
            </a:br>
            <a:r>
              <a:rPr lang="en-US" sz="1800" dirty="0"/>
              <a:t>Purva Raut</a:t>
            </a:r>
            <a:br>
              <a:rPr lang="en-US" sz="2700" dirty="0"/>
            </a:br>
            <a:br>
              <a:rPr lang="en-US" sz="2700" dirty="0"/>
            </a:br>
            <a:r>
              <a:rPr lang="en-US" sz="1800" dirty="0"/>
              <a:t>purva.raut@xandertalent.com</a:t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3935A-31D5-0BA1-3779-71A3939D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10380" y="1926575"/>
            <a:ext cx="383035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JCW HR Analytics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7B0098-64CB-4CA2-913F-B6361A640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-1"/>
            <a:ext cx="3458738" cy="3428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F058BB3D-7B21-46A3-B0D6-AB9D1578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58139" y="-22647"/>
            <a:ext cx="3428989" cy="3474281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3434976"/>
            <a:ext cx="3456507" cy="3428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E55F008-418D-4A3D-9F43-E50DF4BA7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3429002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3A964CF-9B08-4310-A326-19181F907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5139536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C44E6-955F-2757-89F6-6A349F18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8/8/2022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FB698-CB37-530D-29EF-B8F24EA5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EF7F31-0B8A-474A-B86C-91F38175432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0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1BBC-3D41-296D-BC27-27863207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Brief</a:t>
            </a:r>
            <a:endParaRPr lang="en-GB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637038E-ED33-EDE3-2ED3-588C44BA57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7362" y="2427316"/>
          <a:ext cx="9950103" cy="35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489C6-D2EA-361E-5BED-9F898AE8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9494-3D98-0408-5C5C-EC3A3F56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2AF94-56A9-04CF-A472-30AE7CDF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6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1EFD4-AF13-BFA5-1D16-35D8D21E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DDB5D-7ADE-8038-AA83-20165893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10380" y="1926575"/>
            <a:ext cx="38303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JCW HR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DD96-B399-56D1-15B0-BEF65077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en-US" dirty="0"/>
              <a:t>Help JCW company to reduce the attrition rate of their employees by: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Highlighting the most important variable/s which need to be addressed right away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Highlighting other features which are indicators of attrition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Providing recommendations for the changes that could be made to the workplace, in order to get most of the employees to stay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A864-3212-11AE-5AFD-29EC10E8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8/8/2022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9615D-A4CF-B988-04E3-F1AAA256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DEF7F31-0B8A-474A-B86C-91F38175432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8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EF8EAC-60E7-0CDF-6288-9FF7C100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D46130-2A07-1B8C-5D19-B2551376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4410 observations with 25 characteristics of employees (Features) and 1 target variable (Attrition)</a:t>
            </a:r>
          </a:p>
          <a:p>
            <a:r>
              <a:rPr lang="en-US" dirty="0"/>
              <a:t>The features used for the analysis are: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/>
              <a:t>[1.WorkLifeBalance, 2.EnvironmentSatisfaction, 3.JobSatisfaction, 4.BusinessTravel, 5.Department, 6.Education, 7.EducationField, 8.Gender</a:t>
            </a:r>
            <a:r>
              <a:rPr lang="en-GB" dirty="0"/>
              <a:t>, 9.</a:t>
            </a:r>
            <a:r>
              <a:rPr lang="en-US" dirty="0"/>
              <a:t>JobLevel, 10.JobRole, 11.MaritalStatus, 12.NumCompaniesWorked, 13.PercentSalaryHike, 14.StockOptionLevel, 15.TotalWorkingYears,</a:t>
            </a:r>
            <a:r>
              <a:rPr lang="en-GB" dirty="0"/>
              <a:t> 16.</a:t>
            </a:r>
            <a:r>
              <a:rPr lang="en-US" dirty="0"/>
              <a:t>TrainingTimesLastYear, 17.YearsAtCompany, 18.YearsSinceLastPromotion, 19.YearsWithCurrManager, 20.JobInvolvement, 21.PerformanceRating, 22.Age, 23.DistanceFromHome, 24.MonthlyIncome, 25.OverWorked]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98C989-5C0F-365C-9FC4-E8685F27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0B4053-5AB6-FED1-FD90-DFEAB924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D6FC65-E316-20E8-BD0C-F1427564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0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4CBAAF-1951-14AC-A04C-CE08FA88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Data Insights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1E9FA0-1C44-CC34-E28B-AEA2513F1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Attrition rate for the dataset is 16%</a:t>
            </a:r>
            <a:endParaRPr lang="en-GB" dirty="0"/>
          </a:p>
          <a:p>
            <a:r>
              <a:rPr lang="en-GB" dirty="0"/>
              <a:t>Class is imbalanced </a:t>
            </a:r>
          </a:p>
          <a:p>
            <a:r>
              <a:rPr lang="en-US" dirty="0"/>
              <a:t>As the class is imbalanced, it will be difficult to compare and draw conclusions based on the absolute values alone hence, I calculated the attrition rate for each class of the features and then compared them.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B233BA-5530-4FE6-F335-E3E04329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142" y="1848675"/>
            <a:ext cx="5346183" cy="352848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1AE2273-B14B-CF5B-9736-AB7F41CF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7623DD-812E-4A62-95CA-D06F17A3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1E55E64-0BCC-FBB4-C6EE-79531CE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8B585-851A-9BBF-8C03-C3E05256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Insights</a:t>
            </a:r>
            <a:br>
              <a:rPr lang="en-US" dirty="0"/>
            </a:br>
            <a:r>
              <a:rPr lang="en-US" dirty="0"/>
              <a:t>Feature- OverWorked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0B4C-161F-3026-77A2-5DEB15439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Employees working overtime could be a key factor leading to attrition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F857C-957C-D18C-8323-A66E2D34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64" y="1309928"/>
            <a:ext cx="4788861" cy="423814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5789F6-BBFD-87AE-1A27-EA968479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3B27F3-6349-923C-7725-3A191E1F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B9BB89-D038-D021-5DFF-9AEB7C19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4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62ED779-A59B-448F-96E0-AAB38B548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A29CB-E822-AFC3-B3B7-FD312DEF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4024310"/>
            <a:ext cx="3678511" cy="202148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Data Insights</a:t>
            </a:r>
            <a:br>
              <a:rPr lang="en-US" sz="3000" dirty="0"/>
            </a:br>
            <a:r>
              <a:rPr lang="en-US" sz="3000" dirty="0"/>
              <a:t>Feature- Department, EducationField</a:t>
            </a:r>
            <a:endParaRPr lang="en-GB" sz="3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7B92CC-1106-4731-8429-043692733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721"/>
            <a:ext cx="12191999" cy="3428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EF50A-FBE7-E90C-11DE-8FB8EB104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99" y="450603"/>
            <a:ext cx="3104339" cy="2855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5745B-67BB-CAF7-C655-3A935BF2D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15" y="812202"/>
            <a:ext cx="4094613" cy="2494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58B30-2E64-8198-BB32-4C9FF3E7B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465" y="450602"/>
            <a:ext cx="3104338" cy="28715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BB93-CEF1-4186-CF84-0080B0E9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753" y="4023858"/>
            <a:ext cx="5694883" cy="202194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working in the Human Resources department show a high attrition rate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This might be due to fewer people in this department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70C11-CE4B-2B6A-C55A-9EA72F2DB87A}"/>
              </a:ext>
            </a:extLst>
          </p:cNvPr>
          <p:cNvSpPr txBox="1"/>
          <p:nvPr/>
        </p:nvSpPr>
        <p:spPr>
          <a:xfrm>
            <a:off x="4297415" y="51189"/>
            <a:ext cx="409314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very small team of the HR department</a:t>
            </a:r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3920E77-D2B4-1FBE-5D0D-3DC22320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3A72392-230B-22D7-45CC-979FBAD2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EA3567D-3873-385A-068D-FC9598B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3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7ED29-C8BD-DB9E-D778-548BEDB9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Data Insights</a:t>
            </a:r>
            <a:br>
              <a:rPr lang="en-US" dirty="0"/>
            </a:br>
            <a:r>
              <a:rPr lang="en-US" dirty="0"/>
              <a:t>Feature- JobRole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81442-E277-4968-B913-4F7636A6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Employees in the role of research show a high attrition rate</a:t>
            </a:r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67464-371C-9007-5450-5611EC3F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01" y="818802"/>
            <a:ext cx="4450386" cy="522039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C25698C-0945-061B-E011-BB4CF6F1F531}"/>
              </a:ext>
            </a:extLst>
          </p:cNvPr>
          <p:cNvSpPr/>
          <p:nvPr/>
        </p:nvSpPr>
        <p:spPr>
          <a:xfrm>
            <a:off x="8785659" y="3113070"/>
            <a:ext cx="748759" cy="2578813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F4232AA1-1FAC-7B2F-354D-4DFEB0C2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8/8/2022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7A44957-1FE4-4DB0-D156-E6ECEA94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JCW HR Analytics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AD0E75A-5508-27E8-F81E-33643913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3754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1245</Words>
  <Application>Microsoft Office PowerPoint</Application>
  <PresentationFormat>Widescreen</PresentationFormat>
  <Paragraphs>197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Avenir Next LT Pro</vt:lpstr>
      <vt:lpstr>Avenir Next LT Pro Light</vt:lpstr>
      <vt:lpstr>Calibri</vt:lpstr>
      <vt:lpstr>Wingdings</vt:lpstr>
      <vt:lpstr>BlocksVTI</vt:lpstr>
      <vt:lpstr>JCW HR Data Analytics</vt:lpstr>
      <vt:lpstr>AGENDA</vt:lpstr>
      <vt:lpstr>Project Brief</vt:lpstr>
      <vt:lpstr>Goal</vt:lpstr>
      <vt:lpstr>Analysis</vt:lpstr>
      <vt:lpstr>Data Insights</vt:lpstr>
      <vt:lpstr>Data Insights Feature- OverWorked</vt:lpstr>
      <vt:lpstr>Data Insights Feature- Department, EducationField</vt:lpstr>
      <vt:lpstr>Data Insights Feature- JobRole</vt:lpstr>
      <vt:lpstr>Data Insights Feature- JobInvolement</vt:lpstr>
      <vt:lpstr>Data Insights Feature- BusinessTravel</vt:lpstr>
      <vt:lpstr>Data Insights Feature- EnvironmentSatisfaction, JobSatisfaction ,  WorkLifeBalance </vt:lpstr>
      <vt:lpstr>Data Insights</vt:lpstr>
      <vt:lpstr>Data Insights</vt:lpstr>
      <vt:lpstr>Data Insights</vt:lpstr>
      <vt:lpstr>Data Insights</vt:lpstr>
      <vt:lpstr>Data Insights</vt:lpstr>
      <vt:lpstr>Conclusion</vt:lpstr>
      <vt:lpstr>Recommendation</vt:lpstr>
      <vt:lpstr>Conclusion</vt:lpstr>
      <vt:lpstr>Recommendation</vt:lpstr>
      <vt:lpstr>Conclusion </vt:lpstr>
      <vt:lpstr>Conclusion</vt:lpstr>
      <vt:lpstr>Recommendation Summary The recommendation for the variables that need immediate attention in order to minimize attrition are: </vt:lpstr>
      <vt:lpstr>Thank You  Purva Raut  purva.raut@xandertalent.com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Data Analytics</dc:title>
  <dc:creator>Purva Raut</dc:creator>
  <cp:lastModifiedBy>Purva Raut</cp:lastModifiedBy>
  <cp:revision>29</cp:revision>
  <dcterms:created xsi:type="dcterms:W3CDTF">2022-08-04T16:30:33Z</dcterms:created>
  <dcterms:modified xsi:type="dcterms:W3CDTF">2022-08-08T12:03:44Z</dcterms:modified>
</cp:coreProperties>
</file>