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8" r:id="rId2"/>
    <p:sldId id="278" r:id="rId3"/>
    <p:sldId id="290" r:id="rId4"/>
    <p:sldId id="291" r:id="rId5"/>
    <p:sldId id="257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7" r:id="rId31"/>
    <p:sldId id="31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F6E6"/>
    <a:srgbClr val="32ACFF"/>
    <a:srgbClr val="A06FF3"/>
    <a:srgbClr val="06A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 varScale="1">
        <p:scale>
          <a:sx n="79" d="100"/>
          <a:sy n="79" d="100"/>
        </p:scale>
        <p:origin x="74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1F6D5-0B72-4997-BD27-D8494E6C6EA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957B30-1C55-4985-817B-E927C5CB59FA}">
      <dgm:prSet/>
      <dgm:spPr/>
      <dgm:t>
        <a:bodyPr/>
        <a:lstStyle/>
        <a:p>
          <a:r>
            <a:rPr lang="en-GB" dirty="0"/>
            <a:t>Data Analytics</a:t>
          </a:r>
        </a:p>
        <a:p>
          <a:r>
            <a:rPr lang="en-GB" dirty="0"/>
            <a:t>Associate </a:t>
          </a:r>
          <a:endParaRPr lang="en-US" dirty="0"/>
        </a:p>
      </dgm:t>
    </dgm:pt>
    <dgm:pt modelId="{B15A0A7E-6C93-4703-BC3D-05BCC953474C}" type="parTrans" cxnId="{3DA6EDC0-9A0F-40C6-B2AE-6F5AAA476936}">
      <dgm:prSet/>
      <dgm:spPr/>
      <dgm:t>
        <a:bodyPr/>
        <a:lstStyle/>
        <a:p>
          <a:endParaRPr lang="en-US"/>
        </a:p>
      </dgm:t>
    </dgm:pt>
    <dgm:pt modelId="{7A877503-B04F-4932-A738-B5008012651D}" type="sibTrans" cxnId="{3DA6EDC0-9A0F-40C6-B2AE-6F5AAA476936}">
      <dgm:prSet/>
      <dgm:spPr/>
      <dgm:t>
        <a:bodyPr/>
        <a:lstStyle/>
        <a:p>
          <a:endParaRPr lang="en-US"/>
        </a:p>
      </dgm:t>
    </dgm:pt>
    <dgm:pt modelId="{E496AFD0-1D5D-4D9F-BE9B-D5C8F1182B53}">
      <dgm:prSet/>
      <dgm:spPr/>
      <dgm:t>
        <a:bodyPr/>
        <a:lstStyle/>
        <a:p>
          <a:r>
            <a:rPr lang="en-GB" dirty="0"/>
            <a:t>Cohort 4</a:t>
          </a:r>
          <a:endParaRPr lang="en-US" dirty="0"/>
        </a:p>
      </dgm:t>
    </dgm:pt>
    <dgm:pt modelId="{AFE4D1BE-B90C-4A1A-909C-469FD27EAFA2}" type="parTrans" cxnId="{13140DE6-5F75-42F6-8837-A6ED133A6752}">
      <dgm:prSet/>
      <dgm:spPr/>
      <dgm:t>
        <a:bodyPr/>
        <a:lstStyle/>
        <a:p>
          <a:endParaRPr lang="en-US"/>
        </a:p>
      </dgm:t>
    </dgm:pt>
    <dgm:pt modelId="{DCA84A04-76F6-4F76-9657-4966CE2376D5}" type="sibTrans" cxnId="{13140DE6-5F75-42F6-8837-A6ED133A6752}">
      <dgm:prSet/>
      <dgm:spPr/>
      <dgm:t>
        <a:bodyPr/>
        <a:lstStyle/>
        <a:p>
          <a:endParaRPr lang="en-US"/>
        </a:p>
      </dgm:t>
    </dgm:pt>
    <dgm:pt modelId="{90A6D347-70C7-4524-BC54-8FB1300F1430}">
      <dgm:prSet/>
      <dgm:spPr/>
      <dgm:t>
        <a:bodyPr/>
        <a:lstStyle/>
        <a:p>
          <a:r>
            <a:rPr lang="en-GB" dirty="0"/>
            <a:t>Former teacher</a:t>
          </a:r>
          <a:endParaRPr lang="en-US" dirty="0"/>
        </a:p>
      </dgm:t>
    </dgm:pt>
    <dgm:pt modelId="{CD084974-39DB-402E-A76A-BE0A09D61D55}" type="parTrans" cxnId="{EB8FA5F5-27FB-4084-B800-23FF9CCC68C0}">
      <dgm:prSet/>
      <dgm:spPr/>
      <dgm:t>
        <a:bodyPr/>
        <a:lstStyle/>
        <a:p>
          <a:endParaRPr lang="en-US"/>
        </a:p>
      </dgm:t>
    </dgm:pt>
    <dgm:pt modelId="{CFCCAA47-1158-4B51-81AF-8D402EDADA30}" type="sibTrans" cxnId="{EB8FA5F5-27FB-4084-B800-23FF9CCC68C0}">
      <dgm:prSet/>
      <dgm:spPr/>
      <dgm:t>
        <a:bodyPr/>
        <a:lstStyle/>
        <a:p>
          <a:endParaRPr lang="en-US"/>
        </a:p>
      </dgm:t>
    </dgm:pt>
    <dgm:pt modelId="{A798DFCB-94C9-4341-AA60-3F5E957EC14A}" type="pres">
      <dgm:prSet presAssocID="{8351F6D5-0B72-4997-BD27-D8494E6C6EA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42213D2-7739-47B1-A89D-4CD2A3FFA5A0}" type="pres">
      <dgm:prSet presAssocID="{B4957B30-1C55-4985-817B-E927C5CB59FA}" presName="hierRoot1" presStyleCnt="0"/>
      <dgm:spPr/>
    </dgm:pt>
    <dgm:pt modelId="{67E10674-DABB-4A1B-BDBD-78362708864E}" type="pres">
      <dgm:prSet presAssocID="{B4957B30-1C55-4985-817B-E927C5CB59FA}" presName="composite" presStyleCnt="0"/>
      <dgm:spPr/>
    </dgm:pt>
    <dgm:pt modelId="{CA9C99E0-4D81-4551-B0A3-535F93D26240}" type="pres">
      <dgm:prSet presAssocID="{B4957B30-1C55-4985-817B-E927C5CB59FA}" presName="background" presStyleLbl="node0" presStyleIdx="0" presStyleCnt="2"/>
      <dgm:spPr/>
    </dgm:pt>
    <dgm:pt modelId="{3BDBB401-8083-4934-B092-286438D38E26}" type="pres">
      <dgm:prSet presAssocID="{B4957B30-1C55-4985-817B-E927C5CB59FA}" presName="text" presStyleLbl="fgAcc0" presStyleIdx="0" presStyleCnt="2">
        <dgm:presLayoutVars>
          <dgm:chPref val="3"/>
        </dgm:presLayoutVars>
      </dgm:prSet>
      <dgm:spPr/>
    </dgm:pt>
    <dgm:pt modelId="{FF83BBF7-7470-4AFE-8CD1-4B2CA9642FE2}" type="pres">
      <dgm:prSet presAssocID="{B4957B30-1C55-4985-817B-E927C5CB59FA}" presName="hierChild2" presStyleCnt="0"/>
      <dgm:spPr/>
    </dgm:pt>
    <dgm:pt modelId="{3662CDA1-A433-42B6-8EDE-2C1A99C242C5}" type="pres">
      <dgm:prSet presAssocID="{E496AFD0-1D5D-4D9F-BE9B-D5C8F1182B53}" presName="hierRoot1" presStyleCnt="0"/>
      <dgm:spPr/>
    </dgm:pt>
    <dgm:pt modelId="{C1050B7E-136A-4D0F-A150-43928FAAF301}" type="pres">
      <dgm:prSet presAssocID="{E496AFD0-1D5D-4D9F-BE9B-D5C8F1182B53}" presName="composite" presStyleCnt="0"/>
      <dgm:spPr/>
    </dgm:pt>
    <dgm:pt modelId="{B7D97592-7188-4BC6-8817-49FAF2B9D177}" type="pres">
      <dgm:prSet presAssocID="{E496AFD0-1D5D-4D9F-BE9B-D5C8F1182B53}" presName="background" presStyleLbl="node0" presStyleIdx="1" presStyleCnt="2"/>
      <dgm:spPr/>
    </dgm:pt>
    <dgm:pt modelId="{8F476EAF-223A-462E-A0BB-DB2BD1DD46DF}" type="pres">
      <dgm:prSet presAssocID="{E496AFD0-1D5D-4D9F-BE9B-D5C8F1182B53}" presName="text" presStyleLbl="fgAcc0" presStyleIdx="1" presStyleCnt="2">
        <dgm:presLayoutVars>
          <dgm:chPref val="3"/>
        </dgm:presLayoutVars>
      </dgm:prSet>
      <dgm:spPr/>
    </dgm:pt>
    <dgm:pt modelId="{7F1558CF-B861-411C-BE03-776163BF6976}" type="pres">
      <dgm:prSet presAssocID="{E496AFD0-1D5D-4D9F-BE9B-D5C8F1182B53}" presName="hierChild2" presStyleCnt="0"/>
      <dgm:spPr/>
    </dgm:pt>
    <dgm:pt modelId="{B0CA81BE-1316-4E8B-A6E6-8789525E0F39}" type="pres">
      <dgm:prSet presAssocID="{CD084974-39DB-402E-A76A-BE0A09D61D55}" presName="Name10" presStyleLbl="parChTrans1D2" presStyleIdx="0" presStyleCnt="1"/>
      <dgm:spPr/>
    </dgm:pt>
    <dgm:pt modelId="{B7EDAFF4-0BC5-4DC8-AD39-2E79481F41A6}" type="pres">
      <dgm:prSet presAssocID="{90A6D347-70C7-4524-BC54-8FB1300F1430}" presName="hierRoot2" presStyleCnt="0"/>
      <dgm:spPr/>
    </dgm:pt>
    <dgm:pt modelId="{75577BCB-FE8C-4FA9-BFD0-927A0A5AD9DF}" type="pres">
      <dgm:prSet presAssocID="{90A6D347-70C7-4524-BC54-8FB1300F1430}" presName="composite2" presStyleCnt="0"/>
      <dgm:spPr/>
    </dgm:pt>
    <dgm:pt modelId="{ABF343B5-650B-48D9-990E-C61C45844B00}" type="pres">
      <dgm:prSet presAssocID="{90A6D347-70C7-4524-BC54-8FB1300F1430}" presName="background2" presStyleLbl="node2" presStyleIdx="0" presStyleCnt="1"/>
      <dgm:spPr/>
    </dgm:pt>
    <dgm:pt modelId="{58A199B0-61B3-491B-ACF2-C0E5C539BD75}" type="pres">
      <dgm:prSet presAssocID="{90A6D347-70C7-4524-BC54-8FB1300F1430}" presName="text2" presStyleLbl="fgAcc2" presStyleIdx="0" presStyleCnt="1">
        <dgm:presLayoutVars>
          <dgm:chPref val="3"/>
        </dgm:presLayoutVars>
      </dgm:prSet>
      <dgm:spPr/>
    </dgm:pt>
    <dgm:pt modelId="{0A8799ED-B1D1-464D-AE54-5FD5C02B95A0}" type="pres">
      <dgm:prSet presAssocID="{90A6D347-70C7-4524-BC54-8FB1300F1430}" presName="hierChild3" presStyleCnt="0"/>
      <dgm:spPr/>
    </dgm:pt>
  </dgm:ptLst>
  <dgm:cxnLst>
    <dgm:cxn modelId="{F351F864-13B9-485F-8F30-6583AEF681DE}" type="presOf" srcId="{8351F6D5-0B72-4997-BD27-D8494E6C6EA8}" destId="{A798DFCB-94C9-4341-AA60-3F5E957EC14A}" srcOrd="0" destOrd="0" presId="urn:microsoft.com/office/officeart/2005/8/layout/hierarchy1"/>
    <dgm:cxn modelId="{D3385E71-08B2-42F9-8E65-9403ACC273EB}" type="presOf" srcId="{90A6D347-70C7-4524-BC54-8FB1300F1430}" destId="{58A199B0-61B3-491B-ACF2-C0E5C539BD75}" srcOrd="0" destOrd="0" presId="urn:microsoft.com/office/officeart/2005/8/layout/hierarchy1"/>
    <dgm:cxn modelId="{EADBE2B1-13AB-4B29-9871-0C73745EA7B9}" type="presOf" srcId="{CD084974-39DB-402E-A76A-BE0A09D61D55}" destId="{B0CA81BE-1316-4E8B-A6E6-8789525E0F39}" srcOrd="0" destOrd="0" presId="urn:microsoft.com/office/officeart/2005/8/layout/hierarchy1"/>
    <dgm:cxn modelId="{3DA6EDC0-9A0F-40C6-B2AE-6F5AAA476936}" srcId="{8351F6D5-0B72-4997-BD27-D8494E6C6EA8}" destId="{B4957B30-1C55-4985-817B-E927C5CB59FA}" srcOrd="0" destOrd="0" parTransId="{B15A0A7E-6C93-4703-BC3D-05BCC953474C}" sibTransId="{7A877503-B04F-4932-A738-B5008012651D}"/>
    <dgm:cxn modelId="{DC16B0CE-2BA6-4FA2-88AB-F5D6D2B4AA8A}" type="presOf" srcId="{B4957B30-1C55-4985-817B-E927C5CB59FA}" destId="{3BDBB401-8083-4934-B092-286438D38E26}" srcOrd="0" destOrd="0" presId="urn:microsoft.com/office/officeart/2005/8/layout/hierarchy1"/>
    <dgm:cxn modelId="{13140DE6-5F75-42F6-8837-A6ED133A6752}" srcId="{8351F6D5-0B72-4997-BD27-D8494E6C6EA8}" destId="{E496AFD0-1D5D-4D9F-BE9B-D5C8F1182B53}" srcOrd="1" destOrd="0" parTransId="{AFE4D1BE-B90C-4A1A-909C-469FD27EAFA2}" sibTransId="{DCA84A04-76F6-4F76-9657-4966CE2376D5}"/>
    <dgm:cxn modelId="{E8229EF5-2DD5-421C-A0C8-C858267C650A}" type="presOf" srcId="{E496AFD0-1D5D-4D9F-BE9B-D5C8F1182B53}" destId="{8F476EAF-223A-462E-A0BB-DB2BD1DD46DF}" srcOrd="0" destOrd="0" presId="urn:microsoft.com/office/officeart/2005/8/layout/hierarchy1"/>
    <dgm:cxn modelId="{EB8FA5F5-27FB-4084-B800-23FF9CCC68C0}" srcId="{E496AFD0-1D5D-4D9F-BE9B-D5C8F1182B53}" destId="{90A6D347-70C7-4524-BC54-8FB1300F1430}" srcOrd="0" destOrd="0" parTransId="{CD084974-39DB-402E-A76A-BE0A09D61D55}" sibTransId="{CFCCAA47-1158-4B51-81AF-8D402EDADA30}"/>
    <dgm:cxn modelId="{33A3FFD2-522A-483F-A2E4-FE18194AA4E9}" type="presParOf" srcId="{A798DFCB-94C9-4341-AA60-3F5E957EC14A}" destId="{542213D2-7739-47B1-A89D-4CD2A3FFA5A0}" srcOrd="0" destOrd="0" presId="urn:microsoft.com/office/officeart/2005/8/layout/hierarchy1"/>
    <dgm:cxn modelId="{D85BF712-D19C-4650-8F73-692F75FE8BC2}" type="presParOf" srcId="{542213D2-7739-47B1-A89D-4CD2A3FFA5A0}" destId="{67E10674-DABB-4A1B-BDBD-78362708864E}" srcOrd="0" destOrd="0" presId="urn:microsoft.com/office/officeart/2005/8/layout/hierarchy1"/>
    <dgm:cxn modelId="{B6A170E3-BE80-47F9-B67C-E3F7FD9001B5}" type="presParOf" srcId="{67E10674-DABB-4A1B-BDBD-78362708864E}" destId="{CA9C99E0-4D81-4551-B0A3-535F93D26240}" srcOrd="0" destOrd="0" presId="urn:microsoft.com/office/officeart/2005/8/layout/hierarchy1"/>
    <dgm:cxn modelId="{EC16235E-E5F9-4363-BD23-11495294C8EF}" type="presParOf" srcId="{67E10674-DABB-4A1B-BDBD-78362708864E}" destId="{3BDBB401-8083-4934-B092-286438D38E26}" srcOrd="1" destOrd="0" presId="urn:microsoft.com/office/officeart/2005/8/layout/hierarchy1"/>
    <dgm:cxn modelId="{05E7253B-9AE3-46B1-81F0-1B9999D42082}" type="presParOf" srcId="{542213D2-7739-47B1-A89D-4CD2A3FFA5A0}" destId="{FF83BBF7-7470-4AFE-8CD1-4B2CA9642FE2}" srcOrd="1" destOrd="0" presId="urn:microsoft.com/office/officeart/2005/8/layout/hierarchy1"/>
    <dgm:cxn modelId="{46499C2C-C6A4-486D-985E-48030EF53371}" type="presParOf" srcId="{A798DFCB-94C9-4341-AA60-3F5E957EC14A}" destId="{3662CDA1-A433-42B6-8EDE-2C1A99C242C5}" srcOrd="1" destOrd="0" presId="urn:microsoft.com/office/officeart/2005/8/layout/hierarchy1"/>
    <dgm:cxn modelId="{A83A5194-B83B-4729-87B5-0ADD8ABC2E95}" type="presParOf" srcId="{3662CDA1-A433-42B6-8EDE-2C1A99C242C5}" destId="{C1050B7E-136A-4D0F-A150-43928FAAF301}" srcOrd="0" destOrd="0" presId="urn:microsoft.com/office/officeart/2005/8/layout/hierarchy1"/>
    <dgm:cxn modelId="{7647D407-9E8A-40AB-9997-DEA31B245AEA}" type="presParOf" srcId="{C1050B7E-136A-4D0F-A150-43928FAAF301}" destId="{B7D97592-7188-4BC6-8817-49FAF2B9D177}" srcOrd="0" destOrd="0" presId="urn:microsoft.com/office/officeart/2005/8/layout/hierarchy1"/>
    <dgm:cxn modelId="{4573F0C9-2020-4E01-996F-BC4827B500C2}" type="presParOf" srcId="{C1050B7E-136A-4D0F-A150-43928FAAF301}" destId="{8F476EAF-223A-462E-A0BB-DB2BD1DD46DF}" srcOrd="1" destOrd="0" presId="urn:microsoft.com/office/officeart/2005/8/layout/hierarchy1"/>
    <dgm:cxn modelId="{3EE9EC01-8AA4-4670-8218-688CB244DA57}" type="presParOf" srcId="{3662CDA1-A433-42B6-8EDE-2C1A99C242C5}" destId="{7F1558CF-B861-411C-BE03-776163BF6976}" srcOrd="1" destOrd="0" presId="urn:microsoft.com/office/officeart/2005/8/layout/hierarchy1"/>
    <dgm:cxn modelId="{02643943-B900-4B43-8101-04B681C9CD48}" type="presParOf" srcId="{7F1558CF-B861-411C-BE03-776163BF6976}" destId="{B0CA81BE-1316-4E8B-A6E6-8789525E0F39}" srcOrd="0" destOrd="0" presId="urn:microsoft.com/office/officeart/2005/8/layout/hierarchy1"/>
    <dgm:cxn modelId="{5917C993-84B9-4B2A-B845-52797BC9AF5D}" type="presParOf" srcId="{7F1558CF-B861-411C-BE03-776163BF6976}" destId="{B7EDAFF4-0BC5-4DC8-AD39-2E79481F41A6}" srcOrd="1" destOrd="0" presId="urn:microsoft.com/office/officeart/2005/8/layout/hierarchy1"/>
    <dgm:cxn modelId="{4E88FCB3-1172-467A-A90E-03902F755F39}" type="presParOf" srcId="{B7EDAFF4-0BC5-4DC8-AD39-2E79481F41A6}" destId="{75577BCB-FE8C-4FA9-BFD0-927A0A5AD9DF}" srcOrd="0" destOrd="0" presId="urn:microsoft.com/office/officeart/2005/8/layout/hierarchy1"/>
    <dgm:cxn modelId="{7167DE56-3247-4A47-B765-D65CD87546D3}" type="presParOf" srcId="{75577BCB-FE8C-4FA9-BFD0-927A0A5AD9DF}" destId="{ABF343B5-650B-48D9-990E-C61C45844B00}" srcOrd="0" destOrd="0" presId="urn:microsoft.com/office/officeart/2005/8/layout/hierarchy1"/>
    <dgm:cxn modelId="{1023151D-68C1-4452-BA80-33E84C301D54}" type="presParOf" srcId="{75577BCB-FE8C-4FA9-BFD0-927A0A5AD9DF}" destId="{58A199B0-61B3-491B-ACF2-C0E5C539BD75}" srcOrd="1" destOrd="0" presId="urn:microsoft.com/office/officeart/2005/8/layout/hierarchy1"/>
    <dgm:cxn modelId="{2486E322-D2D3-4FB1-9B14-0D070D46460C}" type="presParOf" srcId="{B7EDAFF4-0BC5-4DC8-AD39-2E79481F41A6}" destId="{0A8799ED-B1D1-464D-AE54-5FD5C02B95A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CA81BE-1316-4E8B-A6E6-8789525E0F39}">
      <dsp:nvSpPr>
        <dsp:cNvPr id="0" name=""/>
        <dsp:cNvSpPr/>
      </dsp:nvSpPr>
      <dsp:spPr>
        <a:xfrm>
          <a:off x="5492644" y="973552"/>
          <a:ext cx="91440" cy="4456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56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9C99E0-4D81-4551-B0A3-535F93D26240}">
      <dsp:nvSpPr>
        <dsp:cNvPr id="0" name=""/>
        <dsp:cNvSpPr/>
      </dsp:nvSpPr>
      <dsp:spPr>
        <a:xfrm>
          <a:off x="2899173" y="457"/>
          <a:ext cx="1532433" cy="973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DBB401-8083-4934-B092-286438D38E26}">
      <dsp:nvSpPr>
        <dsp:cNvPr id="0" name=""/>
        <dsp:cNvSpPr/>
      </dsp:nvSpPr>
      <dsp:spPr>
        <a:xfrm>
          <a:off x="3069444" y="162214"/>
          <a:ext cx="1532433" cy="973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Data Analytics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Associate </a:t>
          </a:r>
          <a:endParaRPr lang="en-US" sz="1800" kern="1200" dirty="0"/>
        </a:p>
      </dsp:txBody>
      <dsp:txXfrm>
        <a:off x="3097945" y="190715"/>
        <a:ext cx="1475431" cy="916093"/>
      </dsp:txXfrm>
    </dsp:sp>
    <dsp:sp modelId="{B7D97592-7188-4BC6-8817-49FAF2B9D177}">
      <dsp:nvSpPr>
        <dsp:cNvPr id="0" name=""/>
        <dsp:cNvSpPr/>
      </dsp:nvSpPr>
      <dsp:spPr>
        <a:xfrm>
          <a:off x="4772148" y="457"/>
          <a:ext cx="1532433" cy="973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476EAF-223A-462E-A0BB-DB2BD1DD46DF}">
      <dsp:nvSpPr>
        <dsp:cNvPr id="0" name=""/>
        <dsp:cNvSpPr/>
      </dsp:nvSpPr>
      <dsp:spPr>
        <a:xfrm>
          <a:off x="4942418" y="162214"/>
          <a:ext cx="1532433" cy="973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Cohort 4</a:t>
          </a:r>
          <a:endParaRPr lang="en-US" sz="1800" kern="1200" dirty="0"/>
        </a:p>
      </dsp:txBody>
      <dsp:txXfrm>
        <a:off x="4970919" y="190715"/>
        <a:ext cx="1475431" cy="916093"/>
      </dsp:txXfrm>
    </dsp:sp>
    <dsp:sp modelId="{ABF343B5-650B-48D9-990E-C61C45844B00}">
      <dsp:nvSpPr>
        <dsp:cNvPr id="0" name=""/>
        <dsp:cNvSpPr/>
      </dsp:nvSpPr>
      <dsp:spPr>
        <a:xfrm>
          <a:off x="4772148" y="1419235"/>
          <a:ext cx="1532433" cy="973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199B0-61B3-491B-ACF2-C0E5C539BD75}">
      <dsp:nvSpPr>
        <dsp:cNvPr id="0" name=""/>
        <dsp:cNvSpPr/>
      </dsp:nvSpPr>
      <dsp:spPr>
        <a:xfrm>
          <a:off x="4942418" y="1580992"/>
          <a:ext cx="1532433" cy="973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Former teacher</a:t>
          </a:r>
          <a:endParaRPr lang="en-US" sz="1800" kern="1200" dirty="0"/>
        </a:p>
      </dsp:txBody>
      <dsp:txXfrm>
        <a:off x="4970919" y="1609493"/>
        <a:ext cx="1475431" cy="916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D30ED-D140-4275-B29E-FF2D2EAEA69C}" type="datetimeFigureOut">
              <a:rPr lang="en-GB" smtClean="0"/>
              <a:t>26/08/2022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75C1B-7096-420F-8436-693F31E66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19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9F780-0FD2-0040-87A0-77E712CD7F5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498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9F780-0FD2-0040-87A0-77E712CD7F5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206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9F780-0FD2-0040-87A0-77E712CD7F5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155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9F780-0FD2-0040-87A0-77E712CD7F5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35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9F780-0FD2-0040-87A0-77E712CD7F5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767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9F780-0FD2-0040-87A0-77E712CD7F5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482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9F780-0FD2-0040-87A0-77E712CD7F5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206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9F780-0FD2-0040-87A0-77E712CD7F5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976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9F780-0FD2-0040-87A0-77E712CD7F5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9574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9F780-0FD2-0040-87A0-77E712CD7F5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919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9F780-0FD2-0040-87A0-77E712CD7F5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009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9F780-0FD2-0040-87A0-77E712CD7F5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7832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9F780-0FD2-0040-87A0-77E712CD7F5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3102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9F780-0FD2-0040-87A0-77E712CD7F5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392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9F780-0FD2-0040-87A0-77E712CD7F5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4170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9F780-0FD2-0040-87A0-77E712CD7F5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9685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9F780-0FD2-0040-87A0-77E712CD7F5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1514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9F780-0FD2-0040-87A0-77E712CD7F5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1111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9F780-0FD2-0040-87A0-77E712CD7F5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3653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9F780-0FD2-0040-87A0-77E712CD7F5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9891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9F780-0FD2-0040-87A0-77E712CD7F5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8015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9F780-0FD2-0040-87A0-77E712CD7F54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725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9F780-0FD2-0040-87A0-77E712CD7F5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7952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9F780-0FD2-0040-87A0-77E712CD7F5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825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9F780-0FD2-0040-87A0-77E712CD7F5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909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9F780-0FD2-0040-87A0-77E712CD7F5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92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9F780-0FD2-0040-87A0-77E712CD7F5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060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9F780-0FD2-0040-87A0-77E712CD7F5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770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9F780-0FD2-0040-87A0-77E712CD7F5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581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9F780-0FD2-0040-87A0-77E712CD7F5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548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4.jp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microsoft.com/office/2007/relationships/diagramDrawing" Target="../diagrams/drawing1.xml"/><Relationship Id="rId5" Type="http://schemas.openxmlformats.org/officeDocument/2006/relationships/image" Target="../media/image6.svg"/><Relationship Id="rId10" Type="http://schemas.openxmlformats.org/officeDocument/2006/relationships/diagramColors" Target="../diagrams/colors1.xml"/><Relationship Id="rId4" Type="http://schemas.openxmlformats.org/officeDocument/2006/relationships/image" Target="../media/image5.png"/><Relationship Id="rId9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6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6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6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6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6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6897EDA-1733-4841-BA75-F60FA0BE3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793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28CC46-3297-B64B-9B6F-D05090BD96A7}"/>
              </a:ext>
            </a:extLst>
          </p:cNvPr>
          <p:cNvSpPr txBox="1"/>
          <p:nvPr/>
        </p:nvSpPr>
        <p:spPr>
          <a:xfrm>
            <a:off x="199357" y="2847634"/>
            <a:ext cx="9922689" cy="677108"/>
          </a:xfrm>
          <a:prstGeom prst="rect">
            <a:avLst/>
          </a:prstGeom>
          <a:solidFill>
            <a:schemeClr val="bg1"/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en-GB" sz="4400" dirty="0">
                <a:solidFill>
                  <a:srgbClr val="1D1D40"/>
                </a:solidFill>
                <a:latin typeface="DM Serif Display" pitchFamily="2" charset="0"/>
              </a:rPr>
              <a:t>JCW: An Analysis of Attrition 2015-2016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5421973-2456-E149-9581-B72930D47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32788" y="4967416"/>
            <a:ext cx="2178517" cy="7908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3F1ACD9-9A7C-8E4B-8954-D94FE2CE6396}"/>
              </a:ext>
            </a:extLst>
          </p:cNvPr>
          <p:cNvSpPr txBox="1"/>
          <p:nvPr/>
        </p:nvSpPr>
        <p:spPr>
          <a:xfrm>
            <a:off x="9032789" y="5955957"/>
            <a:ext cx="220092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HelveticaNowText Thin" panose="020B0204030202020204" pitchFamily="34" charset="77"/>
                <a:cs typeface="HelveticaNowText Thin" panose="020B0204030202020204" pitchFamily="34" charset="77"/>
              </a:rPr>
              <a:t>www.xandertalent.com</a:t>
            </a:r>
          </a:p>
        </p:txBody>
      </p:sp>
    </p:spTree>
    <p:extLst>
      <p:ext uri="{BB962C8B-B14F-4D97-AF65-F5344CB8AC3E}">
        <p14:creationId xmlns:p14="http://schemas.microsoft.com/office/powerpoint/2010/main" val="4111664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3A3E44BE-EE41-5746-9D2D-3426E35183F1}"/>
              </a:ext>
            </a:extLst>
          </p:cNvPr>
          <p:cNvSpPr txBox="1"/>
          <p:nvPr/>
        </p:nvSpPr>
        <p:spPr>
          <a:xfrm>
            <a:off x="720000" y="714192"/>
            <a:ext cx="10648850" cy="677108"/>
          </a:xfrm>
          <a:prstGeom prst="rect">
            <a:avLst/>
          </a:prstGeom>
          <a:solidFill>
            <a:srgbClr val="06A099"/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DM Serif Display" pitchFamily="2" charset="0"/>
              </a:rPr>
              <a:t>How does travel distance affect Attrition?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46D300-50AF-F043-8DEA-291DB4681490}"/>
              </a:ext>
            </a:extLst>
          </p:cNvPr>
          <p:cNvSpPr/>
          <p:nvPr/>
        </p:nvSpPr>
        <p:spPr>
          <a:xfrm>
            <a:off x="123568" y="0"/>
            <a:ext cx="518983" cy="6858000"/>
          </a:xfrm>
          <a:prstGeom prst="rect">
            <a:avLst/>
          </a:pr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2A591F-EDCB-AD46-A013-2C5E655DA316}"/>
              </a:ext>
            </a:extLst>
          </p:cNvPr>
          <p:cNvSpPr/>
          <p:nvPr/>
        </p:nvSpPr>
        <p:spPr>
          <a:xfrm>
            <a:off x="0" y="6232359"/>
            <a:ext cx="12192000" cy="625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ate Placeholder 10">
            <a:extLst>
              <a:ext uri="{FF2B5EF4-FFF2-40B4-BE49-F238E27FC236}">
                <a16:creationId xmlns:a16="http://schemas.microsoft.com/office/drawing/2014/main" id="{58A1CB6E-DD32-9B4B-8A33-9EB84461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000" y="6356350"/>
            <a:ext cx="2743200" cy="365125"/>
          </a:xfrm>
        </p:spPr>
        <p:txBody>
          <a:bodyPr lIns="0" tIns="0" rIns="0" bIns="0"/>
          <a:lstStyle/>
          <a:p>
            <a:fld id="{B92E874E-E376-C24B-8C62-B3603367D21E}" type="datetime4">
              <a:rPr lang="en-GB" smtClean="0"/>
              <a:t>26 August 2022</a:t>
            </a:fld>
            <a:endParaRPr lang="en-GB" dirty="0"/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A90EDB3F-0A6F-3B40-9A49-8C940E40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1880" y="6356350"/>
            <a:ext cx="2743200" cy="365125"/>
          </a:xfrm>
        </p:spPr>
        <p:txBody>
          <a:bodyPr lIns="0" tIns="0" rIns="0" bIns="0"/>
          <a:lstStyle/>
          <a:p>
            <a:fld id="{671F7067-E344-3B40-A9E2-455CECEC7D38}" type="slidenum">
              <a:rPr lang="en-GB" smtClean="0"/>
              <a:t>10</a:t>
            </a:fld>
            <a:endParaRPr lang="en-GB" dirty="0"/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DF89E2F5-391A-E8DD-EB9C-E84A05341D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477" y="1515291"/>
            <a:ext cx="9579027" cy="36014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03DF89-2EAB-C3EE-9DFF-E79F64906FD3}"/>
              </a:ext>
            </a:extLst>
          </p:cNvPr>
          <p:cNvSpPr txBox="1"/>
          <p:nvPr/>
        </p:nvSpPr>
        <p:spPr>
          <a:xfrm>
            <a:off x="383059" y="5340247"/>
            <a:ext cx="117769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HelveticaNowText Regular" panose="020B0504030202020204" charset="0"/>
                <a:cs typeface="HelveticaNowText Regular" panose="020B0504030202020204" charset="0"/>
              </a:rPr>
              <a:t>We see no significant correlation between distance travelled from home and the rate of attrition.</a:t>
            </a:r>
          </a:p>
        </p:txBody>
      </p:sp>
    </p:spTree>
    <p:extLst>
      <p:ext uri="{BB962C8B-B14F-4D97-AF65-F5344CB8AC3E}">
        <p14:creationId xmlns:p14="http://schemas.microsoft.com/office/powerpoint/2010/main" val="657806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3A3E44BE-EE41-5746-9D2D-3426E35183F1}"/>
              </a:ext>
            </a:extLst>
          </p:cNvPr>
          <p:cNvSpPr txBox="1"/>
          <p:nvPr/>
        </p:nvSpPr>
        <p:spPr>
          <a:xfrm>
            <a:off x="720000" y="714192"/>
            <a:ext cx="10648850" cy="677108"/>
          </a:xfrm>
          <a:prstGeom prst="rect">
            <a:avLst/>
          </a:prstGeom>
          <a:solidFill>
            <a:srgbClr val="06A099"/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DM Serif Display" pitchFamily="2" charset="0"/>
              </a:rPr>
              <a:t>How does travel distance affect Attrition?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46D300-50AF-F043-8DEA-291DB4681490}"/>
              </a:ext>
            </a:extLst>
          </p:cNvPr>
          <p:cNvSpPr/>
          <p:nvPr/>
        </p:nvSpPr>
        <p:spPr>
          <a:xfrm>
            <a:off x="123568" y="0"/>
            <a:ext cx="518983" cy="6858000"/>
          </a:xfrm>
          <a:prstGeom prst="rect">
            <a:avLst/>
          </a:pr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2A591F-EDCB-AD46-A013-2C5E655DA316}"/>
              </a:ext>
            </a:extLst>
          </p:cNvPr>
          <p:cNvSpPr/>
          <p:nvPr/>
        </p:nvSpPr>
        <p:spPr>
          <a:xfrm>
            <a:off x="0" y="6232359"/>
            <a:ext cx="12192000" cy="625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ate Placeholder 10">
            <a:extLst>
              <a:ext uri="{FF2B5EF4-FFF2-40B4-BE49-F238E27FC236}">
                <a16:creationId xmlns:a16="http://schemas.microsoft.com/office/drawing/2014/main" id="{58A1CB6E-DD32-9B4B-8A33-9EB84461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000" y="6356350"/>
            <a:ext cx="2743200" cy="365125"/>
          </a:xfrm>
        </p:spPr>
        <p:txBody>
          <a:bodyPr lIns="0" tIns="0" rIns="0" bIns="0"/>
          <a:lstStyle/>
          <a:p>
            <a:fld id="{B92E874E-E376-C24B-8C62-B3603367D21E}" type="datetime4">
              <a:rPr lang="en-GB" smtClean="0"/>
              <a:t>26 August 2022</a:t>
            </a:fld>
            <a:endParaRPr lang="en-GB" dirty="0"/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A90EDB3F-0A6F-3B40-9A49-8C940E40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1880" y="6356350"/>
            <a:ext cx="2743200" cy="365125"/>
          </a:xfrm>
        </p:spPr>
        <p:txBody>
          <a:bodyPr lIns="0" tIns="0" rIns="0" bIns="0"/>
          <a:lstStyle/>
          <a:p>
            <a:fld id="{671F7067-E344-3B40-A9E2-455CECEC7D38}" type="slidenum">
              <a:rPr lang="en-GB" smtClean="0"/>
              <a:t>11</a:t>
            </a:fld>
            <a:endParaRPr lang="en-GB" dirty="0"/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DF89E2F5-391A-E8DD-EB9C-E84A05341D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477" y="1515291"/>
            <a:ext cx="9579027" cy="36014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03DF89-2EAB-C3EE-9DFF-E79F64906FD3}"/>
              </a:ext>
            </a:extLst>
          </p:cNvPr>
          <p:cNvSpPr txBox="1"/>
          <p:nvPr/>
        </p:nvSpPr>
        <p:spPr>
          <a:xfrm>
            <a:off x="383059" y="5340247"/>
            <a:ext cx="117769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HelveticaNowText Regular" panose="020B0504030202020204" charset="0"/>
                <a:cs typeface="HelveticaNowText Regular" panose="020B0504030202020204" charset="0"/>
              </a:rPr>
              <a:t>We see no significant correlation between distance travelled from home and the rate of attrition.</a:t>
            </a:r>
          </a:p>
        </p:txBody>
      </p:sp>
    </p:spTree>
    <p:extLst>
      <p:ext uri="{BB962C8B-B14F-4D97-AF65-F5344CB8AC3E}">
        <p14:creationId xmlns:p14="http://schemas.microsoft.com/office/powerpoint/2010/main" val="2630620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3A3E44BE-EE41-5746-9D2D-3426E35183F1}"/>
              </a:ext>
            </a:extLst>
          </p:cNvPr>
          <p:cNvSpPr txBox="1"/>
          <p:nvPr/>
        </p:nvSpPr>
        <p:spPr>
          <a:xfrm>
            <a:off x="885370" y="161074"/>
            <a:ext cx="9050656" cy="1354217"/>
          </a:xfrm>
          <a:prstGeom prst="rect">
            <a:avLst/>
          </a:prstGeom>
          <a:solidFill>
            <a:srgbClr val="06A099"/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DM Serif Display" pitchFamily="2" charset="0"/>
              </a:rPr>
              <a:t>How does environment satisfaction</a:t>
            </a:r>
          </a:p>
          <a:p>
            <a:r>
              <a:rPr lang="en-GB" sz="4400" dirty="0">
                <a:solidFill>
                  <a:schemeClr val="bg1"/>
                </a:solidFill>
                <a:latin typeface="DM Serif Display" pitchFamily="2" charset="0"/>
              </a:rPr>
              <a:t> affect Attrition?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46D300-50AF-F043-8DEA-291DB4681490}"/>
              </a:ext>
            </a:extLst>
          </p:cNvPr>
          <p:cNvSpPr/>
          <p:nvPr/>
        </p:nvSpPr>
        <p:spPr>
          <a:xfrm>
            <a:off x="123568" y="0"/>
            <a:ext cx="518983" cy="6858000"/>
          </a:xfrm>
          <a:prstGeom prst="rect">
            <a:avLst/>
          </a:pr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2A591F-EDCB-AD46-A013-2C5E655DA316}"/>
              </a:ext>
            </a:extLst>
          </p:cNvPr>
          <p:cNvSpPr/>
          <p:nvPr/>
        </p:nvSpPr>
        <p:spPr>
          <a:xfrm>
            <a:off x="0" y="6232359"/>
            <a:ext cx="12192000" cy="625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ate Placeholder 10">
            <a:extLst>
              <a:ext uri="{FF2B5EF4-FFF2-40B4-BE49-F238E27FC236}">
                <a16:creationId xmlns:a16="http://schemas.microsoft.com/office/drawing/2014/main" id="{58A1CB6E-DD32-9B4B-8A33-9EB84461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000" y="6356350"/>
            <a:ext cx="2743200" cy="365125"/>
          </a:xfrm>
        </p:spPr>
        <p:txBody>
          <a:bodyPr lIns="0" tIns="0" rIns="0" bIns="0"/>
          <a:lstStyle/>
          <a:p>
            <a:fld id="{B92E874E-E376-C24B-8C62-B3603367D21E}" type="datetime4">
              <a:rPr lang="en-GB" smtClean="0"/>
              <a:t>26 August 2022</a:t>
            </a:fld>
            <a:endParaRPr lang="en-GB" dirty="0"/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A90EDB3F-0A6F-3B40-9A49-8C940E40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1880" y="6356350"/>
            <a:ext cx="2743200" cy="365125"/>
          </a:xfrm>
        </p:spPr>
        <p:txBody>
          <a:bodyPr lIns="0" tIns="0" rIns="0" bIns="0"/>
          <a:lstStyle/>
          <a:p>
            <a:fld id="{671F7067-E344-3B40-A9E2-455CECEC7D38}" type="slidenum">
              <a:rPr lang="en-GB" smtClean="0"/>
              <a:t>12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3DF89-2EAB-C3EE-9DFF-E79F64906FD3}"/>
              </a:ext>
            </a:extLst>
          </p:cNvPr>
          <p:cNvSpPr txBox="1"/>
          <p:nvPr/>
        </p:nvSpPr>
        <p:spPr>
          <a:xfrm>
            <a:off x="383059" y="5397280"/>
            <a:ext cx="117769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HelveticaNowText Regular" panose="020B0504030202020204" charset="0"/>
                <a:cs typeface="HelveticaNowText Regular" panose="020B0504030202020204" charset="0"/>
              </a:rPr>
              <a:t>Employees with low environment satisfaction were more than </a:t>
            </a:r>
            <a:r>
              <a:rPr lang="en-GB" sz="2800" b="1" dirty="0">
                <a:latin typeface="HelveticaNowText Regular" panose="020B0504030202020204" charset="0"/>
                <a:cs typeface="HelveticaNowText Regular" panose="020B0504030202020204" charset="0"/>
              </a:rPr>
              <a:t>80%</a:t>
            </a:r>
            <a:r>
              <a:rPr lang="en-GB" sz="2800" dirty="0">
                <a:latin typeface="HelveticaNowText Regular" panose="020B0504030202020204" charset="0"/>
                <a:cs typeface="HelveticaNowText Regular" panose="020B0504030202020204" charset="0"/>
              </a:rPr>
              <a:t> more likely to leave than average.</a:t>
            </a:r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D87962CF-2C2B-7EF3-D969-256513AB4F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27" y="1713369"/>
            <a:ext cx="10064447" cy="37839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3D9EF7-ABA2-A9EC-0475-65C4BC2F4353}"/>
              </a:ext>
            </a:extLst>
          </p:cNvPr>
          <p:cNvSpPr txBox="1"/>
          <p:nvPr/>
        </p:nvSpPr>
        <p:spPr>
          <a:xfrm>
            <a:off x="10496145" y="1515291"/>
            <a:ext cx="1429528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b="1" dirty="0"/>
              <a:t>Key:</a:t>
            </a:r>
          </a:p>
          <a:p>
            <a:r>
              <a:rPr lang="en-GB" dirty="0"/>
              <a:t>1 =  </a:t>
            </a:r>
            <a:r>
              <a:rPr lang="en-GB" dirty="0">
                <a:highlight>
                  <a:srgbClr val="06A099"/>
                </a:highlight>
              </a:rPr>
              <a:t>Bad</a:t>
            </a:r>
          </a:p>
          <a:p>
            <a:r>
              <a:rPr lang="en-GB" dirty="0"/>
              <a:t>2 = </a:t>
            </a:r>
            <a:r>
              <a:rPr lang="en-GB" dirty="0">
                <a:highlight>
                  <a:srgbClr val="A06FF3"/>
                </a:highlight>
              </a:rPr>
              <a:t>Good</a:t>
            </a:r>
          </a:p>
          <a:p>
            <a:r>
              <a:rPr lang="en-GB" dirty="0"/>
              <a:t>3 = </a:t>
            </a:r>
            <a:r>
              <a:rPr lang="en-GB" dirty="0">
                <a:highlight>
                  <a:srgbClr val="32ACFF"/>
                </a:highlight>
              </a:rPr>
              <a:t>Better</a:t>
            </a:r>
          </a:p>
          <a:p>
            <a:r>
              <a:rPr lang="en-GB" dirty="0"/>
              <a:t>4 = </a:t>
            </a:r>
            <a:r>
              <a:rPr lang="en-GB" dirty="0">
                <a:highlight>
                  <a:srgbClr val="D2F6E6"/>
                </a:highlight>
              </a:rPr>
              <a:t>Best</a:t>
            </a:r>
          </a:p>
        </p:txBody>
      </p:sp>
    </p:spTree>
    <p:extLst>
      <p:ext uri="{BB962C8B-B14F-4D97-AF65-F5344CB8AC3E}">
        <p14:creationId xmlns:p14="http://schemas.microsoft.com/office/powerpoint/2010/main" val="1894826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3A3E44BE-EE41-5746-9D2D-3426E35183F1}"/>
              </a:ext>
            </a:extLst>
          </p:cNvPr>
          <p:cNvSpPr txBox="1"/>
          <p:nvPr/>
        </p:nvSpPr>
        <p:spPr>
          <a:xfrm>
            <a:off x="885370" y="161074"/>
            <a:ext cx="7042673" cy="1354217"/>
          </a:xfrm>
          <a:prstGeom prst="rect">
            <a:avLst/>
          </a:prstGeom>
          <a:solidFill>
            <a:srgbClr val="06A099"/>
          </a:solidFill>
        </p:spPr>
        <p:txBody>
          <a:bodyPr wrap="square" lIns="108000" tIns="0" rIns="108000" bIns="0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DM Serif Display" pitchFamily="2" charset="0"/>
              </a:rPr>
              <a:t>How does job involvement affect Attrition?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46D300-50AF-F043-8DEA-291DB4681490}"/>
              </a:ext>
            </a:extLst>
          </p:cNvPr>
          <p:cNvSpPr/>
          <p:nvPr/>
        </p:nvSpPr>
        <p:spPr>
          <a:xfrm>
            <a:off x="123568" y="0"/>
            <a:ext cx="518983" cy="6858000"/>
          </a:xfrm>
          <a:prstGeom prst="rect">
            <a:avLst/>
          </a:pr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2A591F-EDCB-AD46-A013-2C5E655DA316}"/>
              </a:ext>
            </a:extLst>
          </p:cNvPr>
          <p:cNvSpPr/>
          <p:nvPr/>
        </p:nvSpPr>
        <p:spPr>
          <a:xfrm>
            <a:off x="0" y="6232359"/>
            <a:ext cx="12192000" cy="625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ate Placeholder 10">
            <a:extLst>
              <a:ext uri="{FF2B5EF4-FFF2-40B4-BE49-F238E27FC236}">
                <a16:creationId xmlns:a16="http://schemas.microsoft.com/office/drawing/2014/main" id="{58A1CB6E-DD32-9B4B-8A33-9EB84461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000" y="6356350"/>
            <a:ext cx="2743200" cy="365125"/>
          </a:xfrm>
        </p:spPr>
        <p:txBody>
          <a:bodyPr lIns="0" tIns="0" rIns="0" bIns="0"/>
          <a:lstStyle/>
          <a:p>
            <a:fld id="{B92E874E-E376-C24B-8C62-B3603367D21E}" type="datetime4">
              <a:rPr lang="en-GB" smtClean="0"/>
              <a:t>26 August 2022</a:t>
            </a:fld>
            <a:endParaRPr lang="en-GB" dirty="0"/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A90EDB3F-0A6F-3B40-9A49-8C940E40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1880" y="6356350"/>
            <a:ext cx="2743200" cy="365125"/>
          </a:xfrm>
        </p:spPr>
        <p:txBody>
          <a:bodyPr lIns="0" tIns="0" rIns="0" bIns="0"/>
          <a:lstStyle/>
          <a:p>
            <a:fld id="{671F7067-E344-3B40-A9E2-455CECEC7D38}" type="slidenum">
              <a:rPr lang="en-GB" smtClean="0"/>
              <a:t>13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3DF89-2EAB-C3EE-9DFF-E79F64906FD3}"/>
              </a:ext>
            </a:extLst>
          </p:cNvPr>
          <p:cNvSpPr txBox="1"/>
          <p:nvPr/>
        </p:nvSpPr>
        <p:spPr>
          <a:xfrm>
            <a:off x="383059" y="5397280"/>
            <a:ext cx="117769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HelveticaNowText Regular" panose="020B0504030202020204" charset="0"/>
                <a:cs typeface="HelveticaNowText Regular" panose="020B0504030202020204" charset="0"/>
              </a:rPr>
              <a:t>We see no significant correlation between job involvement and attrition rate.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3D9EF7-ABA2-A9EC-0475-65C4BC2F4353}"/>
              </a:ext>
            </a:extLst>
          </p:cNvPr>
          <p:cNvSpPr txBox="1"/>
          <p:nvPr/>
        </p:nvSpPr>
        <p:spPr>
          <a:xfrm>
            <a:off x="10496145" y="1515291"/>
            <a:ext cx="1429528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b="1" dirty="0"/>
              <a:t>Key:</a:t>
            </a:r>
          </a:p>
          <a:p>
            <a:r>
              <a:rPr lang="en-GB" dirty="0"/>
              <a:t>1 =  </a:t>
            </a:r>
            <a:r>
              <a:rPr lang="en-GB" dirty="0">
                <a:highlight>
                  <a:srgbClr val="06A099"/>
                </a:highlight>
              </a:rPr>
              <a:t>Bad</a:t>
            </a:r>
          </a:p>
          <a:p>
            <a:r>
              <a:rPr lang="en-GB" dirty="0"/>
              <a:t>2 = </a:t>
            </a:r>
            <a:r>
              <a:rPr lang="en-GB" dirty="0">
                <a:highlight>
                  <a:srgbClr val="A06FF3"/>
                </a:highlight>
              </a:rPr>
              <a:t>Good</a:t>
            </a:r>
          </a:p>
          <a:p>
            <a:r>
              <a:rPr lang="en-GB" dirty="0"/>
              <a:t>3 = </a:t>
            </a:r>
            <a:r>
              <a:rPr lang="en-GB" dirty="0">
                <a:highlight>
                  <a:srgbClr val="32ACFF"/>
                </a:highlight>
              </a:rPr>
              <a:t>Better</a:t>
            </a:r>
          </a:p>
          <a:p>
            <a:r>
              <a:rPr lang="en-GB" dirty="0"/>
              <a:t>4 = </a:t>
            </a:r>
            <a:r>
              <a:rPr lang="en-GB" dirty="0">
                <a:highlight>
                  <a:srgbClr val="D2F6E6"/>
                </a:highlight>
              </a:rPr>
              <a:t>Best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216C1B69-69C4-27E5-B0FB-E1CB9FD41E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37" y="1805740"/>
            <a:ext cx="8958547" cy="336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48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3A3E44BE-EE41-5746-9D2D-3426E35183F1}"/>
              </a:ext>
            </a:extLst>
          </p:cNvPr>
          <p:cNvSpPr txBox="1"/>
          <p:nvPr/>
        </p:nvSpPr>
        <p:spPr>
          <a:xfrm>
            <a:off x="885370" y="161074"/>
            <a:ext cx="7042673" cy="1354217"/>
          </a:xfrm>
          <a:prstGeom prst="rect">
            <a:avLst/>
          </a:prstGeom>
          <a:solidFill>
            <a:srgbClr val="06A099"/>
          </a:solidFill>
        </p:spPr>
        <p:txBody>
          <a:bodyPr wrap="square" lIns="108000" tIns="0" rIns="108000" bIns="0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DM Serif Display" pitchFamily="2" charset="0"/>
              </a:rPr>
              <a:t>How does marital status affect Attrition?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46D300-50AF-F043-8DEA-291DB4681490}"/>
              </a:ext>
            </a:extLst>
          </p:cNvPr>
          <p:cNvSpPr/>
          <p:nvPr/>
        </p:nvSpPr>
        <p:spPr>
          <a:xfrm>
            <a:off x="123568" y="0"/>
            <a:ext cx="518983" cy="6858000"/>
          </a:xfrm>
          <a:prstGeom prst="rect">
            <a:avLst/>
          </a:pr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2A591F-EDCB-AD46-A013-2C5E655DA316}"/>
              </a:ext>
            </a:extLst>
          </p:cNvPr>
          <p:cNvSpPr/>
          <p:nvPr/>
        </p:nvSpPr>
        <p:spPr>
          <a:xfrm>
            <a:off x="0" y="6232359"/>
            <a:ext cx="12192000" cy="625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ate Placeholder 10">
            <a:extLst>
              <a:ext uri="{FF2B5EF4-FFF2-40B4-BE49-F238E27FC236}">
                <a16:creationId xmlns:a16="http://schemas.microsoft.com/office/drawing/2014/main" id="{58A1CB6E-DD32-9B4B-8A33-9EB84461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000" y="6356350"/>
            <a:ext cx="2743200" cy="365125"/>
          </a:xfrm>
        </p:spPr>
        <p:txBody>
          <a:bodyPr lIns="0" tIns="0" rIns="0" bIns="0"/>
          <a:lstStyle/>
          <a:p>
            <a:fld id="{B92E874E-E376-C24B-8C62-B3603367D21E}" type="datetime4">
              <a:rPr lang="en-GB" smtClean="0"/>
              <a:t>26 August 2022</a:t>
            </a:fld>
            <a:endParaRPr lang="en-GB" dirty="0"/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A90EDB3F-0A6F-3B40-9A49-8C940E40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1880" y="6356350"/>
            <a:ext cx="2743200" cy="365125"/>
          </a:xfrm>
        </p:spPr>
        <p:txBody>
          <a:bodyPr lIns="0" tIns="0" rIns="0" bIns="0"/>
          <a:lstStyle/>
          <a:p>
            <a:fld id="{671F7067-E344-3B40-A9E2-455CECEC7D38}" type="slidenum">
              <a:rPr lang="en-GB" smtClean="0"/>
              <a:t>14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3DF89-2EAB-C3EE-9DFF-E79F64906FD3}"/>
              </a:ext>
            </a:extLst>
          </p:cNvPr>
          <p:cNvSpPr txBox="1"/>
          <p:nvPr/>
        </p:nvSpPr>
        <p:spPr>
          <a:xfrm>
            <a:off x="383059" y="5397280"/>
            <a:ext cx="117769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HelveticaNowText Regular" panose="020B0504030202020204" charset="0"/>
                <a:cs typeface="HelveticaNowText Regular" panose="020B0504030202020204" charset="0"/>
              </a:rPr>
              <a:t>Single employees are almost </a:t>
            </a:r>
            <a:r>
              <a:rPr lang="en-GB" sz="2800" b="1" dirty="0">
                <a:latin typeface="HelveticaNowText Regular" panose="020B0504030202020204" charset="0"/>
                <a:cs typeface="HelveticaNowText Regular" panose="020B0504030202020204" charset="0"/>
              </a:rPr>
              <a:t>3 times </a:t>
            </a:r>
            <a:r>
              <a:rPr lang="en-GB" sz="2800" dirty="0">
                <a:latin typeface="HelveticaNowText Regular" panose="020B0504030202020204" charset="0"/>
                <a:cs typeface="HelveticaNowText Regular" panose="020B0504030202020204" charset="0"/>
              </a:rPr>
              <a:t> as likely to leave as married or divorced.</a:t>
            </a:r>
          </a:p>
        </p:txBody>
      </p:sp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DBA39D96-29E5-785D-B338-8A82D5154C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502457"/>
            <a:ext cx="10545518" cy="396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83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3A3E44BE-EE41-5746-9D2D-3426E35183F1}"/>
              </a:ext>
            </a:extLst>
          </p:cNvPr>
          <p:cNvSpPr txBox="1"/>
          <p:nvPr/>
        </p:nvSpPr>
        <p:spPr>
          <a:xfrm>
            <a:off x="885370" y="161074"/>
            <a:ext cx="7042673" cy="1354217"/>
          </a:xfrm>
          <a:prstGeom prst="rect">
            <a:avLst/>
          </a:prstGeom>
          <a:solidFill>
            <a:srgbClr val="06A099"/>
          </a:solidFill>
        </p:spPr>
        <p:txBody>
          <a:bodyPr wrap="square" lIns="108000" tIns="0" rIns="108000" bIns="0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DM Serif Display" pitchFamily="2" charset="0"/>
              </a:rPr>
              <a:t>How does marital status affect Attrition?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46D300-50AF-F043-8DEA-291DB4681490}"/>
              </a:ext>
            </a:extLst>
          </p:cNvPr>
          <p:cNvSpPr/>
          <p:nvPr/>
        </p:nvSpPr>
        <p:spPr>
          <a:xfrm>
            <a:off x="123568" y="0"/>
            <a:ext cx="518983" cy="6858000"/>
          </a:xfrm>
          <a:prstGeom prst="rect">
            <a:avLst/>
          </a:pr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2A591F-EDCB-AD46-A013-2C5E655DA316}"/>
              </a:ext>
            </a:extLst>
          </p:cNvPr>
          <p:cNvSpPr/>
          <p:nvPr/>
        </p:nvSpPr>
        <p:spPr>
          <a:xfrm>
            <a:off x="0" y="6232359"/>
            <a:ext cx="12192000" cy="625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ate Placeholder 10">
            <a:extLst>
              <a:ext uri="{FF2B5EF4-FFF2-40B4-BE49-F238E27FC236}">
                <a16:creationId xmlns:a16="http://schemas.microsoft.com/office/drawing/2014/main" id="{58A1CB6E-DD32-9B4B-8A33-9EB84461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000" y="6356350"/>
            <a:ext cx="2743200" cy="365125"/>
          </a:xfrm>
        </p:spPr>
        <p:txBody>
          <a:bodyPr lIns="0" tIns="0" rIns="0" bIns="0"/>
          <a:lstStyle/>
          <a:p>
            <a:fld id="{B92E874E-E376-C24B-8C62-B3603367D21E}" type="datetime4">
              <a:rPr lang="en-GB" smtClean="0"/>
              <a:t>26 August 2022</a:t>
            </a:fld>
            <a:endParaRPr lang="en-GB" dirty="0"/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A90EDB3F-0A6F-3B40-9A49-8C940E40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1880" y="6356350"/>
            <a:ext cx="2743200" cy="365125"/>
          </a:xfrm>
        </p:spPr>
        <p:txBody>
          <a:bodyPr lIns="0" tIns="0" rIns="0" bIns="0"/>
          <a:lstStyle/>
          <a:p>
            <a:fld id="{671F7067-E344-3B40-A9E2-455CECEC7D38}" type="slidenum">
              <a:rPr lang="en-GB" smtClean="0"/>
              <a:t>15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3DF89-2EAB-C3EE-9DFF-E79F64906FD3}"/>
              </a:ext>
            </a:extLst>
          </p:cNvPr>
          <p:cNvSpPr txBox="1"/>
          <p:nvPr/>
        </p:nvSpPr>
        <p:spPr>
          <a:xfrm>
            <a:off x="383059" y="5397280"/>
            <a:ext cx="117769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HelveticaNowText Regular" panose="020B0504030202020204" charset="0"/>
                <a:cs typeface="HelveticaNowText Regular" panose="020B0504030202020204" charset="0"/>
              </a:rPr>
              <a:t>Single employees are almost </a:t>
            </a:r>
            <a:r>
              <a:rPr lang="en-GB" sz="2800" b="1" dirty="0">
                <a:latin typeface="HelveticaNowText Regular" panose="020B0504030202020204" charset="0"/>
                <a:cs typeface="HelveticaNowText Regular" panose="020B0504030202020204" charset="0"/>
              </a:rPr>
              <a:t>3 times </a:t>
            </a:r>
            <a:r>
              <a:rPr lang="en-GB" sz="2800" dirty="0">
                <a:latin typeface="HelveticaNowText Regular" panose="020B0504030202020204" charset="0"/>
                <a:cs typeface="HelveticaNowText Regular" panose="020B0504030202020204" charset="0"/>
              </a:rPr>
              <a:t> as likely to leave as married or divorced.</a:t>
            </a:r>
          </a:p>
        </p:txBody>
      </p:sp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DBA39D96-29E5-785D-B338-8A82D5154C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502457"/>
            <a:ext cx="10545518" cy="396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33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3A3E44BE-EE41-5746-9D2D-3426E35183F1}"/>
              </a:ext>
            </a:extLst>
          </p:cNvPr>
          <p:cNvSpPr txBox="1"/>
          <p:nvPr/>
        </p:nvSpPr>
        <p:spPr>
          <a:xfrm>
            <a:off x="885370" y="161074"/>
            <a:ext cx="7042673" cy="1354217"/>
          </a:xfrm>
          <a:prstGeom prst="rect">
            <a:avLst/>
          </a:prstGeom>
          <a:solidFill>
            <a:srgbClr val="06A099"/>
          </a:solidFill>
        </p:spPr>
        <p:txBody>
          <a:bodyPr wrap="square" lIns="108000" tIns="0" rIns="108000" bIns="0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DM Serif Display" pitchFamily="2" charset="0"/>
              </a:rPr>
              <a:t>How does marital status affect Attrition?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46D300-50AF-F043-8DEA-291DB4681490}"/>
              </a:ext>
            </a:extLst>
          </p:cNvPr>
          <p:cNvSpPr/>
          <p:nvPr/>
        </p:nvSpPr>
        <p:spPr>
          <a:xfrm>
            <a:off x="123568" y="0"/>
            <a:ext cx="518983" cy="6858000"/>
          </a:xfrm>
          <a:prstGeom prst="rect">
            <a:avLst/>
          </a:pr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2A591F-EDCB-AD46-A013-2C5E655DA316}"/>
              </a:ext>
            </a:extLst>
          </p:cNvPr>
          <p:cNvSpPr/>
          <p:nvPr/>
        </p:nvSpPr>
        <p:spPr>
          <a:xfrm>
            <a:off x="0" y="6232359"/>
            <a:ext cx="12192000" cy="625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ate Placeholder 10">
            <a:extLst>
              <a:ext uri="{FF2B5EF4-FFF2-40B4-BE49-F238E27FC236}">
                <a16:creationId xmlns:a16="http://schemas.microsoft.com/office/drawing/2014/main" id="{58A1CB6E-DD32-9B4B-8A33-9EB84461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000" y="6356350"/>
            <a:ext cx="2743200" cy="365125"/>
          </a:xfrm>
        </p:spPr>
        <p:txBody>
          <a:bodyPr lIns="0" tIns="0" rIns="0" bIns="0"/>
          <a:lstStyle/>
          <a:p>
            <a:fld id="{B92E874E-E376-C24B-8C62-B3603367D21E}" type="datetime4">
              <a:rPr lang="en-GB" smtClean="0"/>
              <a:t>26 August 2022</a:t>
            </a:fld>
            <a:endParaRPr lang="en-GB" dirty="0"/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A90EDB3F-0A6F-3B40-9A49-8C940E40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1880" y="6356350"/>
            <a:ext cx="2743200" cy="365125"/>
          </a:xfrm>
        </p:spPr>
        <p:txBody>
          <a:bodyPr lIns="0" tIns="0" rIns="0" bIns="0"/>
          <a:lstStyle/>
          <a:p>
            <a:fld id="{671F7067-E344-3B40-A9E2-455CECEC7D38}" type="slidenum">
              <a:rPr lang="en-GB" smtClean="0"/>
              <a:t>16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3DF89-2EAB-C3EE-9DFF-E79F64906FD3}"/>
              </a:ext>
            </a:extLst>
          </p:cNvPr>
          <p:cNvSpPr txBox="1"/>
          <p:nvPr/>
        </p:nvSpPr>
        <p:spPr>
          <a:xfrm>
            <a:off x="383059" y="5580274"/>
            <a:ext cx="117769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HelveticaNowText Regular" panose="020B0504030202020204" charset="0"/>
                <a:cs typeface="HelveticaNowText Regular" panose="020B0504030202020204" charset="0"/>
              </a:rPr>
              <a:t>This trend is irrespective of income and pay increase, with over </a:t>
            </a:r>
            <a:r>
              <a:rPr lang="en-GB" sz="2800" b="1" dirty="0">
                <a:latin typeface="HelveticaNowText Regular" panose="020B0504030202020204" charset="0"/>
                <a:cs typeface="HelveticaNowText Regular" panose="020B0504030202020204" charset="0"/>
              </a:rPr>
              <a:t>30% </a:t>
            </a:r>
            <a:r>
              <a:rPr lang="en-GB" sz="2800" dirty="0">
                <a:latin typeface="HelveticaNowText Regular" panose="020B0504030202020204" charset="0"/>
                <a:cs typeface="HelveticaNowText Regular" panose="020B0504030202020204" charset="0"/>
              </a:rPr>
              <a:t>of single employees leaving despite a </a:t>
            </a:r>
            <a:r>
              <a:rPr lang="en-GB" sz="2800" b="1" dirty="0">
                <a:latin typeface="HelveticaNowText Regular" panose="020B0504030202020204" charset="0"/>
                <a:cs typeface="HelveticaNowText Regular" panose="020B0504030202020204" charset="0"/>
              </a:rPr>
              <a:t>20%+ </a:t>
            </a:r>
            <a:r>
              <a:rPr lang="en-GB" sz="2800" dirty="0">
                <a:latin typeface="HelveticaNowText Regular" panose="020B0504030202020204" charset="0"/>
                <a:cs typeface="HelveticaNowText Regular" panose="020B0504030202020204" charset="0"/>
              </a:rPr>
              <a:t>pay rise.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E809F403-7D93-1DEE-ABD3-9AAC5564AD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70" y="1524052"/>
            <a:ext cx="9860522" cy="404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72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3A3E44BE-EE41-5746-9D2D-3426E35183F1}"/>
              </a:ext>
            </a:extLst>
          </p:cNvPr>
          <p:cNvSpPr txBox="1"/>
          <p:nvPr/>
        </p:nvSpPr>
        <p:spPr>
          <a:xfrm>
            <a:off x="885370" y="161074"/>
            <a:ext cx="7042673" cy="1354217"/>
          </a:xfrm>
          <a:prstGeom prst="rect">
            <a:avLst/>
          </a:prstGeom>
          <a:solidFill>
            <a:srgbClr val="06A099"/>
          </a:solidFill>
        </p:spPr>
        <p:txBody>
          <a:bodyPr wrap="square" lIns="108000" tIns="0" rIns="108000" bIns="0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DM Serif Display" pitchFamily="2" charset="0"/>
              </a:rPr>
              <a:t>How does marital status affect Attrition?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46D300-50AF-F043-8DEA-291DB4681490}"/>
              </a:ext>
            </a:extLst>
          </p:cNvPr>
          <p:cNvSpPr/>
          <p:nvPr/>
        </p:nvSpPr>
        <p:spPr>
          <a:xfrm>
            <a:off x="123568" y="0"/>
            <a:ext cx="518983" cy="6858000"/>
          </a:xfrm>
          <a:prstGeom prst="rect">
            <a:avLst/>
          </a:pr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2A591F-EDCB-AD46-A013-2C5E655DA316}"/>
              </a:ext>
            </a:extLst>
          </p:cNvPr>
          <p:cNvSpPr/>
          <p:nvPr/>
        </p:nvSpPr>
        <p:spPr>
          <a:xfrm>
            <a:off x="0" y="6232359"/>
            <a:ext cx="12192000" cy="625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ate Placeholder 10">
            <a:extLst>
              <a:ext uri="{FF2B5EF4-FFF2-40B4-BE49-F238E27FC236}">
                <a16:creationId xmlns:a16="http://schemas.microsoft.com/office/drawing/2014/main" id="{58A1CB6E-DD32-9B4B-8A33-9EB84461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000" y="6356350"/>
            <a:ext cx="2743200" cy="365125"/>
          </a:xfrm>
        </p:spPr>
        <p:txBody>
          <a:bodyPr lIns="0" tIns="0" rIns="0" bIns="0"/>
          <a:lstStyle/>
          <a:p>
            <a:fld id="{B92E874E-E376-C24B-8C62-B3603367D21E}" type="datetime4">
              <a:rPr lang="en-GB" smtClean="0"/>
              <a:t>26 August 2022</a:t>
            </a:fld>
            <a:endParaRPr lang="en-GB" dirty="0"/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A90EDB3F-0A6F-3B40-9A49-8C940E40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1880" y="6356350"/>
            <a:ext cx="2743200" cy="365125"/>
          </a:xfrm>
        </p:spPr>
        <p:txBody>
          <a:bodyPr lIns="0" tIns="0" rIns="0" bIns="0"/>
          <a:lstStyle/>
          <a:p>
            <a:fld id="{671F7067-E344-3B40-A9E2-455CECEC7D38}" type="slidenum">
              <a:rPr lang="en-GB" smtClean="0"/>
              <a:t>17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3DF89-2EAB-C3EE-9DFF-E79F64906FD3}"/>
              </a:ext>
            </a:extLst>
          </p:cNvPr>
          <p:cNvSpPr txBox="1"/>
          <p:nvPr/>
        </p:nvSpPr>
        <p:spPr>
          <a:xfrm>
            <a:off x="383059" y="5580274"/>
            <a:ext cx="117769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HelveticaNowText Regular" panose="020B0504030202020204" charset="0"/>
                <a:cs typeface="HelveticaNowText Regular" panose="020B0504030202020204" charset="0"/>
              </a:rPr>
              <a:t>This trend is irrespective of income and pay increase, with over </a:t>
            </a:r>
            <a:r>
              <a:rPr lang="en-GB" sz="2800" b="1" dirty="0">
                <a:latin typeface="HelveticaNowText Regular" panose="020B0504030202020204" charset="0"/>
                <a:cs typeface="HelveticaNowText Regular" panose="020B0504030202020204" charset="0"/>
              </a:rPr>
              <a:t>30% </a:t>
            </a:r>
            <a:r>
              <a:rPr lang="en-GB" sz="2800" dirty="0">
                <a:latin typeface="HelveticaNowText Regular" panose="020B0504030202020204" charset="0"/>
                <a:cs typeface="HelveticaNowText Regular" panose="020B0504030202020204" charset="0"/>
              </a:rPr>
              <a:t>of single employees leaving despite a </a:t>
            </a:r>
            <a:r>
              <a:rPr lang="en-GB" sz="2800" b="1" dirty="0">
                <a:latin typeface="HelveticaNowText Regular" panose="020B0504030202020204" charset="0"/>
                <a:cs typeface="HelveticaNowText Regular" panose="020B0504030202020204" charset="0"/>
              </a:rPr>
              <a:t>20%+ </a:t>
            </a:r>
            <a:r>
              <a:rPr lang="en-GB" sz="2800" dirty="0">
                <a:latin typeface="HelveticaNowText Regular" panose="020B0504030202020204" charset="0"/>
                <a:cs typeface="HelveticaNowText Regular" panose="020B0504030202020204" charset="0"/>
              </a:rPr>
              <a:t>pay rise.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E809F403-7D93-1DEE-ABD3-9AAC5564AD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70" y="1524052"/>
            <a:ext cx="9860522" cy="404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32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3A3E44BE-EE41-5746-9D2D-3426E35183F1}"/>
              </a:ext>
            </a:extLst>
          </p:cNvPr>
          <p:cNvSpPr txBox="1"/>
          <p:nvPr/>
        </p:nvSpPr>
        <p:spPr>
          <a:xfrm>
            <a:off x="885370" y="161074"/>
            <a:ext cx="7042673" cy="1354217"/>
          </a:xfrm>
          <a:prstGeom prst="rect">
            <a:avLst/>
          </a:prstGeom>
          <a:solidFill>
            <a:srgbClr val="06A099"/>
          </a:solidFill>
        </p:spPr>
        <p:txBody>
          <a:bodyPr wrap="square" lIns="108000" tIns="0" rIns="108000" bIns="0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DM Serif Display" pitchFamily="2" charset="0"/>
              </a:rPr>
              <a:t>How does marital status affect Attrition?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46D300-50AF-F043-8DEA-291DB4681490}"/>
              </a:ext>
            </a:extLst>
          </p:cNvPr>
          <p:cNvSpPr/>
          <p:nvPr/>
        </p:nvSpPr>
        <p:spPr>
          <a:xfrm>
            <a:off x="123568" y="0"/>
            <a:ext cx="518983" cy="6858000"/>
          </a:xfrm>
          <a:prstGeom prst="rect">
            <a:avLst/>
          </a:pr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2A591F-EDCB-AD46-A013-2C5E655DA316}"/>
              </a:ext>
            </a:extLst>
          </p:cNvPr>
          <p:cNvSpPr/>
          <p:nvPr/>
        </p:nvSpPr>
        <p:spPr>
          <a:xfrm>
            <a:off x="0" y="6232359"/>
            <a:ext cx="12192000" cy="625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ate Placeholder 10">
            <a:extLst>
              <a:ext uri="{FF2B5EF4-FFF2-40B4-BE49-F238E27FC236}">
                <a16:creationId xmlns:a16="http://schemas.microsoft.com/office/drawing/2014/main" id="{58A1CB6E-DD32-9B4B-8A33-9EB84461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000" y="6356350"/>
            <a:ext cx="2743200" cy="365125"/>
          </a:xfrm>
        </p:spPr>
        <p:txBody>
          <a:bodyPr lIns="0" tIns="0" rIns="0" bIns="0"/>
          <a:lstStyle/>
          <a:p>
            <a:fld id="{B92E874E-E376-C24B-8C62-B3603367D21E}" type="datetime4">
              <a:rPr lang="en-GB" smtClean="0"/>
              <a:t>26 August 2022</a:t>
            </a:fld>
            <a:endParaRPr lang="en-GB" dirty="0"/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A90EDB3F-0A6F-3B40-9A49-8C940E40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1880" y="6356350"/>
            <a:ext cx="2743200" cy="365125"/>
          </a:xfrm>
        </p:spPr>
        <p:txBody>
          <a:bodyPr lIns="0" tIns="0" rIns="0" bIns="0"/>
          <a:lstStyle/>
          <a:p>
            <a:fld id="{671F7067-E344-3B40-A9E2-455CECEC7D38}" type="slidenum">
              <a:rPr lang="en-GB" smtClean="0"/>
              <a:t>18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3DF89-2EAB-C3EE-9DFF-E79F64906FD3}"/>
              </a:ext>
            </a:extLst>
          </p:cNvPr>
          <p:cNvSpPr txBox="1"/>
          <p:nvPr/>
        </p:nvSpPr>
        <p:spPr>
          <a:xfrm>
            <a:off x="383059" y="5580274"/>
            <a:ext cx="117769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HelveticaNowText Regular" panose="020B0504030202020204" charset="0"/>
                <a:cs typeface="HelveticaNowText Regular" panose="020B0504030202020204" charset="0"/>
              </a:rPr>
              <a:t>The effect of this seems to be accentuated in employees with between 5-10 years since their last employment.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6348D29E-230C-E361-248A-E71129C37F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70" y="1639282"/>
            <a:ext cx="9782781" cy="404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29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3A3E44BE-EE41-5746-9D2D-3426E35183F1}"/>
              </a:ext>
            </a:extLst>
          </p:cNvPr>
          <p:cNvSpPr txBox="1"/>
          <p:nvPr/>
        </p:nvSpPr>
        <p:spPr>
          <a:xfrm>
            <a:off x="885370" y="161074"/>
            <a:ext cx="7042673" cy="1354217"/>
          </a:xfrm>
          <a:prstGeom prst="rect">
            <a:avLst/>
          </a:prstGeom>
          <a:solidFill>
            <a:srgbClr val="06A099"/>
          </a:solidFill>
        </p:spPr>
        <p:txBody>
          <a:bodyPr wrap="square" lIns="108000" tIns="0" rIns="108000" bIns="0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DM Serif Display" pitchFamily="2" charset="0"/>
              </a:rPr>
              <a:t>How does marital status affect Attrition?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46D300-50AF-F043-8DEA-291DB4681490}"/>
              </a:ext>
            </a:extLst>
          </p:cNvPr>
          <p:cNvSpPr/>
          <p:nvPr/>
        </p:nvSpPr>
        <p:spPr>
          <a:xfrm>
            <a:off x="123568" y="0"/>
            <a:ext cx="518983" cy="6858000"/>
          </a:xfrm>
          <a:prstGeom prst="rect">
            <a:avLst/>
          </a:pr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2A591F-EDCB-AD46-A013-2C5E655DA316}"/>
              </a:ext>
            </a:extLst>
          </p:cNvPr>
          <p:cNvSpPr/>
          <p:nvPr/>
        </p:nvSpPr>
        <p:spPr>
          <a:xfrm>
            <a:off x="0" y="6232359"/>
            <a:ext cx="12192000" cy="625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ate Placeholder 10">
            <a:extLst>
              <a:ext uri="{FF2B5EF4-FFF2-40B4-BE49-F238E27FC236}">
                <a16:creationId xmlns:a16="http://schemas.microsoft.com/office/drawing/2014/main" id="{58A1CB6E-DD32-9B4B-8A33-9EB84461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000" y="6356350"/>
            <a:ext cx="2743200" cy="365125"/>
          </a:xfrm>
        </p:spPr>
        <p:txBody>
          <a:bodyPr lIns="0" tIns="0" rIns="0" bIns="0"/>
          <a:lstStyle/>
          <a:p>
            <a:fld id="{B92E874E-E376-C24B-8C62-B3603367D21E}" type="datetime4">
              <a:rPr lang="en-GB" smtClean="0"/>
              <a:t>26 August 2022</a:t>
            </a:fld>
            <a:endParaRPr lang="en-GB" dirty="0"/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A90EDB3F-0A6F-3B40-9A49-8C940E40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1880" y="6356350"/>
            <a:ext cx="2743200" cy="365125"/>
          </a:xfrm>
        </p:spPr>
        <p:txBody>
          <a:bodyPr lIns="0" tIns="0" rIns="0" bIns="0"/>
          <a:lstStyle/>
          <a:p>
            <a:fld id="{671F7067-E344-3B40-A9E2-455CECEC7D38}" type="slidenum">
              <a:rPr lang="en-GB" smtClean="0"/>
              <a:t>19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3DF89-2EAB-C3EE-9DFF-E79F64906FD3}"/>
              </a:ext>
            </a:extLst>
          </p:cNvPr>
          <p:cNvSpPr txBox="1"/>
          <p:nvPr/>
        </p:nvSpPr>
        <p:spPr>
          <a:xfrm>
            <a:off x="383059" y="5580274"/>
            <a:ext cx="117769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HelveticaNowText Regular" panose="020B0504030202020204" charset="0"/>
                <a:cs typeface="HelveticaNowText Regular" panose="020B0504030202020204" charset="0"/>
              </a:rPr>
              <a:t>The effect of this seems to be accentuated in employees with between 5-10 years since their last employment.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6348D29E-230C-E361-248A-E71129C37F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70" y="1639282"/>
            <a:ext cx="9782781" cy="404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05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CD38B0D-B64F-3D44-A1C5-2F39850ECC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703"/>
          <a:stretch/>
        </p:blipFill>
        <p:spPr>
          <a:xfrm flipV="1">
            <a:off x="8662563" y="-1"/>
            <a:ext cx="3568161" cy="6858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A3E44BE-EE41-5746-9D2D-3426E35183F1}"/>
              </a:ext>
            </a:extLst>
          </p:cNvPr>
          <p:cNvSpPr txBox="1"/>
          <p:nvPr/>
        </p:nvSpPr>
        <p:spPr>
          <a:xfrm>
            <a:off x="720000" y="714192"/>
            <a:ext cx="2983290" cy="677108"/>
          </a:xfrm>
          <a:prstGeom prst="rect">
            <a:avLst/>
          </a:prstGeom>
          <a:solidFill>
            <a:srgbClr val="06A099"/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DM Serif Display" pitchFamily="2" charset="0"/>
              </a:rPr>
              <a:t>Welcome !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46D300-50AF-F043-8DEA-291DB4681490}"/>
              </a:ext>
            </a:extLst>
          </p:cNvPr>
          <p:cNvSpPr/>
          <p:nvPr/>
        </p:nvSpPr>
        <p:spPr>
          <a:xfrm>
            <a:off x="123568" y="0"/>
            <a:ext cx="518983" cy="6858000"/>
          </a:xfrm>
          <a:prstGeom prst="rect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2A591F-EDCB-AD46-A013-2C5E655DA316}"/>
              </a:ext>
            </a:extLst>
          </p:cNvPr>
          <p:cNvSpPr/>
          <p:nvPr/>
        </p:nvSpPr>
        <p:spPr>
          <a:xfrm>
            <a:off x="0" y="6232359"/>
            <a:ext cx="12192000" cy="625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ate Placeholder 10">
            <a:extLst>
              <a:ext uri="{FF2B5EF4-FFF2-40B4-BE49-F238E27FC236}">
                <a16:creationId xmlns:a16="http://schemas.microsoft.com/office/drawing/2014/main" id="{58A1CB6E-DD32-9B4B-8A33-9EB84461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000" y="6356350"/>
            <a:ext cx="2743200" cy="365125"/>
          </a:xfrm>
        </p:spPr>
        <p:txBody>
          <a:bodyPr lIns="0" tIns="0" rIns="0" bIns="0"/>
          <a:lstStyle/>
          <a:p>
            <a:fld id="{B92E874E-E376-C24B-8C62-B3603367D21E}" type="datetime4">
              <a:rPr lang="en-GB" smtClean="0"/>
              <a:t>26 August 2022</a:t>
            </a:fld>
            <a:endParaRPr lang="en-GB" dirty="0"/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A90EDB3F-0A6F-3B40-9A49-8C940E40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1880" y="6356350"/>
            <a:ext cx="2743200" cy="365125"/>
          </a:xfrm>
        </p:spPr>
        <p:txBody>
          <a:bodyPr lIns="0" tIns="0" rIns="0" bIns="0"/>
          <a:lstStyle/>
          <a:p>
            <a:fld id="{671F7067-E344-3B40-A9E2-455CECEC7D38}" type="slidenum">
              <a:rPr lang="en-GB" smtClean="0"/>
              <a:t>2</a:t>
            </a:fld>
            <a:endParaRPr lang="en-GB" dirty="0"/>
          </a:p>
        </p:txBody>
      </p:sp>
      <p:pic>
        <p:nvPicPr>
          <p:cNvPr id="4" name="Picture 3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BF01BC78-5ECB-76BB-FD8E-6DF52C3C08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3771" y="319088"/>
            <a:ext cx="3638311" cy="24260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27" name="TextBox 11">
            <a:extLst>
              <a:ext uri="{FF2B5EF4-FFF2-40B4-BE49-F238E27FC236}">
                <a16:creationId xmlns:a16="http://schemas.microsoft.com/office/drawing/2014/main" id="{022319D6-D101-0281-A505-74B876F11208}"/>
              </a:ext>
            </a:extLst>
          </p:cNvPr>
          <p:cNvGraphicFramePr/>
          <p:nvPr/>
        </p:nvGraphicFramePr>
        <p:xfrm>
          <a:off x="-1325868" y="4030301"/>
          <a:ext cx="9374026" cy="2554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CC42503-3FF5-CE9E-BFA2-84BF9060C115}"/>
              </a:ext>
            </a:extLst>
          </p:cNvPr>
          <p:cNvSpPr txBox="1"/>
          <p:nvPr/>
        </p:nvSpPr>
        <p:spPr>
          <a:xfrm>
            <a:off x="4691281" y="2979007"/>
            <a:ext cx="3321523" cy="677108"/>
          </a:xfrm>
          <a:prstGeom prst="rect">
            <a:avLst/>
          </a:prstGeom>
          <a:solidFill>
            <a:srgbClr val="06A099"/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DM Serif Display" pitchFamily="2" charset="0"/>
              </a:rPr>
              <a:t>Hi! I’m Louis</a:t>
            </a:r>
          </a:p>
        </p:txBody>
      </p:sp>
    </p:spTree>
    <p:extLst>
      <p:ext uri="{BB962C8B-B14F-4D97-AF65-F5344CB8AC3E}">
        <p14:creationId xmlns:p14="http://schemas.microsoft.com/office/powerpoint/2010/main" val="822487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3A3E44BE-EE41-5746-9D2D-3426E35183F1}"/>
              </a:ext>
            </a:extLst>
          </p:cNvPr>
          <p:cNvSpPr txBox="1"/>
          <p:nvPr/>
        </p:nvSpPr>
        <p:spPr>
          <a:xfrm>
            <a:off x="885370" y="161074"/>
            <a:ext cx="7042673" cy="1354217"/>
          </a:xfrm>
          <a:prstGeom prst="rect">
            <a:avLst/>
          </a:prstGeom>
          <a:solidFill>
            <a:srgbClr val="06A099"/>
          </a:solidFill>
        </p:spPr>
        <p:txBody>
          <a:bodyPr wrap="square" lIns="108000" tIns="0" rIns="108000" bIns="0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DM Serif Display" pitchFamily="2" charset="0"/>
              </a:rPr>
              <a:t>How does monthly income affect Attrition?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46D300-50AF-F043-8DEA-291DB4681490}"/>
              </a:ext>
            </a:extLst>
          </p:cNvPr>
          <p:cNvSpPr/>
          <p:nvPr/>
        </p:nvSpPr>
        <p:spPr>
          <a:xfrm>
            <a:off x="123568" y="0"/>
            <a:ext cx="518983" cy="6858000"/>
          </a:xfrm>
          <a:prstGeom prst="rect">
            <a:avLst/>
          </a:pr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2A591F-EDCB-AD46-A013-2C5E655DA316}"/>
              </a:ext>
            </a:extLst>
          </p:cNvPr>
          <p:cNvSpPr/>
          <p:nvPr/>
        </p:nvSpPr>
        <p:spPr>
          <a:xfrm>
            <a:off x="0" y="6232359"/>
            <a:ext cx="12192000" cy="625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ate Placeholder 10">
            <a:extLst>
              <a:ext uri="{FF2B5EF4-FFF2-40B4-BE49-F238E27FC236}">
                <a16:creationId xmlns:a16="http://schemas.microsoft.com/office/drawing/2014/main" id="{58A1CB6E-DD32-9B4B-8A33-9EB84461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000" y="6356350"/>
            <a:ext cx="2743200" cy="365125"/>
          </a:xfrm>
        </p:spPr>
        <p:txBody>
          <a:bodyPr lIns="0" tIns="0" rIns="0" bIns="0"/>
          <a:lstStyle/>
          <a:p>
            <a:fld id="{B92E874E-E376-C24B-8C62-B3603367D21E}" type="datetime4">
              <a:rPr lang="en-GB" smtClean="0"/>
              <a:t>26 August 2022</a:t>
            </a:fld>
            <a:endParaRPr lang="en-GB" dirty="0"/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A90EDB3F-0A6F-3B40-9A49-8C940E40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1880" y="6356350"/>
            <a:ext cx="2743200" cy="365125"/>
          </a:xfrm>
        </p:spPr>
        <p:txBody>
          <a:bodyPr lIns="0" tIns="0" rIns="0" bIns="0"/>
          <a:lstStyle/>
          <a:p>
            <a:fld id="{671F7067-E344-3B40-A9E2-455CECEC7D38}" type="slidenum">
              <a:rPr lang="en-GB" smtClean="0"/>
              <a:t>20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3DF89-2EAB-C3EE-9DFF-E79F64906FD3}"/>
              </a:ext>
            </a:extLst>
          </p:cNvPr>
          <p:cNvSpPr txBox="1"/>
          <p:nvPr/>
        </p:nvSpPr>
        <p:spPr>
          <a:xfrm>
            <a:off x="642551" y="1938057"/>
            <a:ext cx="4766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HelveticaNowText Regular" panose="020B0504030202020204" charset="0"/>
                <a:cs typeface="HelveticaNowText Regular" panose="020B0504030202020204" charset="0"/>
              </a:rPr>
              <a:t>We see a slight decrease in attrition rate between groups making above 50,000 and those making below.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HelveticaNowText Regular" panose="020B0504030202020204" charset="0"/>
                <a:cs typeface="HelveticaNowText Regular" panose="020B0504030202020204" charset="0"/>
              </a:rPr>
              <a:t>However, income is a poor predictor of the rate of attrition.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73DDB1-F1D4-53AD-292F-2F2469211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2932" y="1938057"/>
            <a:ext cx="59055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30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3A3E44BE-EE41-5746-9D2D-3426E35183F1}"/>
              </a:ext>
            </a:extLst>
          </p:cNvPr>
          <p:cNvSpPr txBox="1"/>
          <p:nvPr/>
        </p:nvSpPr>
        <p:spPr>
          <a:xfrm>
            <a:off x="885370" y="161074"/>
            <a:ext cx="9989781" cy="1354217"/>
          </a:xfrm>
          <a:prstGeom prst="rect">
            <a:avLst/>
          </a:prstGeom>
          <a:solidFill>
            <a:srgbClr val="06A099"/>
          </a:solidFill>
        </p:spPr>
        <p:txBody>
          <a:bodyPr wrap="square" lIns="108000" tIns="0" rIns="108000" bIns="0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DM Serif Display" pitchFamily="2" charset="0"/>
              </a:rPr>
              <a:t>How does the number of previous companies worked affect Attrition?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46D300-50AF-F043-8DEA-291DB4681490}"/>
              </a:ext>
            </a:extLst>
          </p:cNvPr>
          <p:cNvSpPr/>
          <p:nvPr/>
        </p:nvSpPr>
        <p:spPr>
          <a:xfrm>
            <a:off x="123568" y="0"/>
            <a:ext cx="518983" cy="6858000"/>
          </a:xfrm>
          <a:prstGeom prst="rect">
            <a:avLst/>
          </a:pr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2A591F-EDCB-AD46-A013-2C5E655DA316}"/>
              </a:ext>
            </a:extLst>
          </p:cNvPr>
          <p:cNvSpPr/>
          <p:nvPr/>
        </p:nvSpPr>
        <p:spPr>
          <a:xfrm>
            <a:off x="0" y="6232359"/>
            <a:ext cx="12192000" cy="625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ate Placeholder 10">
            <a:extLst>
              <a:ext uri="{FF2B5EF4-FFF2-40B4-BE49-F238E27FC236}">
                <a16:creationId xmlns:a16="http://schemas.microsoft.com/office/drawing/2014/main" id="{58A1CB6E-DD32-9B4B-8A33-9EB84461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000" y="6356350"/>
            <a:ext cx="2743200" cy="365125"/>
          </a:xfrm>
        </p:spPr>
        <p:txBody>
          <a:bodyPr lIns="0" tIns="0" rIns="0" bIns="0"/>
          <a:lstStyle/>
          <a:p>
            <a:fld id="{B92E874E-E376-C24B-8C62-B3603367D21E}" type="datetime4">
              <a:rPr lang="en-GB" smtClean="0"/>
              <a:t>26 August 2022</a:t>
            </a:fld>
            <a:endParaRPr lang="en-GB" dirty="0"/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A90EDB3F-0A6F-3B40-9A49-8C940E40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1880" y="6356350"/>
            <a:ext cx="2743200" cy="365125"/>
          </a:xfrm>
        </p:spPr>
        <p:txBody>
          <a:bodyPr lIns="0" tIns="0" rIns="0" bIns="0"/>
          <a:lstStyle/>
          <a:p>
            <a:fld id="{671F7067-E344-3B40-A9E2-455CECEC7D38}" type="slidenum">
              <a:rPr lang="en-GB" smtClean="0"/>
              <a:t>21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3DF89-2EAB-C3EE-9DFF-E79F64906FD3}"/>
              </a:ext>
            </a:extLst>
          </p:cNvPr>
          <p:cNvSpPr txBox="1"/>
          <p:nvPr/>
        </p:nvSpPr>
        <p:spPr>
          <a:xfrm>
            <a:off x="383059" y="5580274"/>
            <a:ext cx="117769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HelveticaNowText Regular" panose="020B0504030202020204" charset="0"/>
                <a:cs typeface="HelveticaNowText Regular" panose="020B0504030202020204" charset="0"/>
              </a:rPr>
              <a:t>We see employees with over 5 companies worked more than </a:t>
            </a:r>
            <a:r>
              <a:rPr lang="en-GB" sz="2800" b="1" dirty="0">
                <a:latin typeface="HelveticaNowText Regular" panose="020B0504030202020204" charset="0"/>
                <a:cs typeface="HelveticaNowText Regular" panose="020B0504030202020204" charset="0"/>
              </a:rPr>
              <a:t>60% </a:t>
            </a:r>
            <a:r>
              <a:rPr lang="en-GB" sz="2800" dirty="0">
                <a:latin typeface="HelveticaNowText Regular" panose="020B0504030202020204" charset="0"/>
                <a:cs typeface="HelveticaNowText Regular" panose="020B0504030202020204" charset="0"/>
              </a:rPr>
              <a:t> more likely to leave than those with less.</a:t>
            </a:r>
            <a:endParaRPr lang="en-GB" sz="2800" b="1" dirty="0">
              <a:latin typeface="HelveticaNowText Regular" panose="020B0504030202020204" charset="0"/>
              <a:cs typeface="HelveticaNowText Regular" panose="020B050403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8E8E7F-0EE3-711D-9DBC-198521D2E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00" y="1729331"/>
            <a:ext cx="10077702" cy="378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8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3A3E44BE-EE41-5746-9D2D-3426E35183F1}"/>
              </a:ext>
            </a:extLst>
          </p:cNvPr>
          <p:cNvSpPr txBox="1"/>
          <p:nvPr/>
        </p:nvSpPr>
        <p:spPr>
          <a:xfrm>
            <a:off x="885370" y="161074"/>
            <a:ext cx="9989781" cy="1354217"/>
          </a:xfrm>
          <a:prstGeom prst="rect">
            <a:avLst/>
          </a:prstGeom>
          <a:solidFill>
            <a:srgbClr val="06A099"/>
          </a:solidFill>
        </p:spPr>
        <p:txBody>
          <a:bodyPr wrap="square" lIns="108000" tIns="0" rIns="108000" bIns="0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DM Serif Display" pitchFamily="2" charset="0"/>
              </a:rPr>
              <a:t>How does  percent salary hike affect Attrition?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46D300-50AF-F043-8DEA-291DB4681490}"/>
              </a:ext>
            </a:extLst>
          </p:cNvPr>
          <p:cNvSpPr/>
          <p:nvPr/>
        </p:nvSpPr>
        <p:spPr>
          <a:xfrm>
            <a:off x="123568" y="0"/>
            <a:ext cx="518983" cy="6858000"/>
          </a:xfrm>
          <a:prstGeom prst="rect">
            <a:avLst/>
          </a:pr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2A591F-EDCB-AD46-A013-2C5E655DA316}"/>
              </a:ext>
            </a:extLst>
          </p:cNvPr>
          <p:cNvSpPr/>
          <p:nvPr/>
        </p:nvSpPr>
        <p:spPr>
          <a:xfrm>
            <a:off x="0" y="6232359"/>
            <a:ext cx="12192000" cy="625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ate Placeholder 10">
            <a:extLst>
              <a:ext uri="{FF2B5EF4-FFF2-40B4-BE49-F238E27FC236}">
                <a16:creationId xmlns:a16="http://schemas.microsoft.com/office/drawing/2014/main" id="{58A1CB6E-DD32-9B4B-8A33-9EB84461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000" y="6356350"/>
            <a:ext cx="2743200" cy="365125"/>
          </a:xfrm>
        </p:spPr>
        <p:txBody>
          <a:bodyPr lIns="0" tIns="0" rIns="0" bIns="0"/>
          <a:lstStyle/>
          <a:p>
            <a:fld id="{B92E874E-E376-C24B-8C62-B3603367D21E}" type="datetime4">
              <a:rPr lang="en-GB" smtClean="0"/>
              <a:t>26 August 2022</a:t>
            </a:fld>
            <a:endParaRPr lang="en-GB" dirty="0"/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A90EDB3F-0A6F-3B40-9A49-8C940E40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1880" y="6356350"/>
            <a:ext cx="2743200" cy="365125"/>
          </a:xfrm>
        </p:spPr>
        <p:txBody>
          <a:bodyPr lIns="0" tIns="0" rIns="0" bIns="0"/>
          <a:lstStyle/>
          <a:p>
            <a:fld id="{671F7067-E344-3B40-A9E2-455CECEC7D38}" type="slidenum">
              <a:rPr lang="en-GB" smtClean="0"/>
              <a:t>22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3DF89-2EAB-C3EE-9DFF-E79F64906FD3}"/>
              </a:ext>
            </a:extLst>
          </p:cNvPr>
          <p:cNvSpPr txBox="1"/>
          <p:nvPr/>
        </p:nvSpPr>
        <p:spPr>
          <a:xfrm>
            <a:off x="383059" y="5580274"/>
            <a:ext cx="117769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HelveticaNowText Regular" panose="020B0504030202020204" charset="0"/>
                <a:cs typeface="HelveticaNowText Regular" panose="020B0504030202020204" charset="0"/>
              </a:rPr>
              <a:t>Increasing salaries proves to be an ineffective means to prevent attrition, with attrition rates slightly increasing with salary hikes.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262532-14DC-320D-A3D1-2EB16A72D5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082" y="1869746"/>
            <a:ext cx="9869126" cy="371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05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CD38B0D-B64F-3D44-A1C5-2F39850ECC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703"/>
          <a:stretch/>
        </p:blipFill>
        <p:spPr>
          <a:xfrm flipV="1">
            <a:off x="8623839" y="0"/>
            <a:ext cx="3568161" cy="6858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A3E44BE-EE41-5746-9D2D-3426E35183F1}"/>
              </a:ext>
            </a:extLst>
          </p:cNvPr>
          <p:cNvSpPr txBox="1"/>
          <p:nvPr/>
        </p:nvSpPr>
        <p:spPr>
          <a:xfrm>
            <a:off x="720000" y="714192"/>
            <a:ext cx="2209039" cy="677108"/>
          </a:xfrm>
          <a:prstGeom prst="rect">
            <a:avLst/>
          </a:prstGeom>
          <a:solidFill>
            <a:srgbClr val="06A099"/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DM Serif Display" pitchFamily="2" charset="0"/>
              </a:rPr>
              <a:t>Content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46D300-50AF-F043-8DEA-291DB4681490}"/>
              </a:ext>
            </a:extLst>
          </p:cNvPr>
          <p:cNvSpPr/>
          <p:nvPr/>
        </p:nvSpPr>
        <p:spPr>
          <a:xfrm>
            <a:off x="123568" y="0"/>
            <a:ext cx="518983" cy="6858000"/>
          </a:xfrm>
          <a:prstGeom prst="rect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2A591F-EDCB-AD46-A013-2C5E655DA316}"/>
              </a:ext>
            </a:extLst>
          </p:cNvPr>
          <p:cNvSpPr/>
          <p:nvPr/>
        </p:nvSpPr>
        <p:spPr>
          <a:xfrm>
            <a:off x="0" y="6232359"/>
            <a:ext cx="12192000" cy="625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ate Placeholder 10">
            <a:extLst>
              <a:ext uri="{FF2B5EF4-FFF2-40B4-BE49-F238E27FC236}">
                <a16:creationId xmlns:a16="http://schemas.microsoft.com/office/drawing/2014/main" id="{58A1CB6E-DD32-9B4B-8A33-9EB84461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000" y="6356350"/>
            <a:ext cx="2743200" cy="365125"/>
          </a:xfrm>
        </p:spPr>
        <p:txBody>
          <a:bodyPr lIns="0" tIns="0" rIns="0" bIns="0"/>
          <a:lstStyle/>
          <a:p>
            <a:fld id="{B92E874E-E376-C24B-8C62-B3603367D21E}" type="datetime4">
              <a:rPr lang="en-GB" smtClean="0"/>
              <a:t>26 August 2022</a:t>
            </a:fld>
            <a:endParaRPr lang="en-GB" dirty="0"/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A90EDB3F-0A6F-3B40-9A49-8C940E40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1880" y="6356350"/>
            <a:ext cx="2743200" cy="365125"/>
          </a:xfrm>
        </p:spPr>
        <p:txBody>
          <a:bodyPr lIns="0" tIns="0" rIns="0" bIns="0"/>
          <a:lstStyle/>
          <a:p>
            <a:fld id="{671F7067-E344-3B40-A9E2-455CECEC7D38}" type="slidenum">
              <a:rPr lang="en-GB" smtClean="0"/>
              <a:t>23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C086DF-F9FE-79DE-704D-D908FAA6FC50}"/>
              </a:ext>
            </a:extLst>
          </p:cNvPr>
          <p:cNvSpPr txBox="1"/>
          <p:nvPr/>
        </p:nvSpPr>
        <p:spPr>
          <a:xfrm>
            <a:off x="642551" y="1664567"/>
            <a:ext cx="93740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strike="sngStrike" dirty="0">
                <a:latin typeface="HelveticaNowText Regular" panose="020B0504030202020204" charset="0"/>
                <a:cs typeface="HelveticaNowText Regular" panose="020B0504030202020204" charset="0"/>
              </a:rPr>
              <a:t>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strike="sngStrike" dirty="0">
                <a:latin typeface="HelveticaNowText Regular" panose="020B0504030202020204" charset="0"/>
                <a:cs typeface="HelveticaNowText Regular" panose="020B0504030202020204" charset="0"/>
              </a:rPr>
              <a:t>Univariate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b="1" dirty="0">
                <a:latin typeface="HelveticaNowText Regular" panose="020B0504030202020204" charset="0"/>
                <a:cs typeface="HelveticaNowText Regular" panose="020B0504030202020204" charset="0"/>
              </a:rPr>
              <a:t>Bivariate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latin typeface="HelveticaNowText Regular" panose="020B0504030202020204" charset="0"/>
                <a:cs typeface="HelveticaNowText Regular" panose="020B0504030202020204" charset="0"/>
              </a:rPr>
              <a:t>Key Findings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latin typeface="HelveticaNowText Regular" panose="020B0504030202020204" charset="0"/>
                <a:cs typeface="HelveticaNowText Regular" panose="020B0504030202020204" charset="0"/>
              </a:rPr>
              <a:t>Suggestions</a:t>
            </a:r>
          </a:p>
        </p:txBody>
      </p:sp>
    </p:spTree>
    <p:extLst>
      <p:ext uri="{BB962C8B-B14F-4D97-AF65-F5344CB8AC3E}">
        <p14:creationId xmlns:p14="http://schemas.microsoft.com/office/powerpoint/2010/main" val="2524450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3A3E44BE-EE41-5746-9D2D-3426E35183F1}"/>
              </a:ext>
            </a:extLst>
          </p:cNvPr>
          <p:cNvSpPr txBox="1"/>
          <p:nvPr/>
        </p:nvSpPr>
        <p:spPr>
          <a:xfrm>
            <a:off x="885370" y="161074"/>
            <a:ext cx="9989781" cy="1354217"/>
          </a:xfrm>
          <a:prstGeom prst="rect">
            <a:avLst/>
          </a:prstGeom>
          <a:solidFill>
            <a:srgbClr val="06A099"/>
          </a:solidFill>
        </p:spPr>
        <p:txBody>
          <a:bodyPr wrap="square" lIns="108000" tIns="0" rIns="108000" bIns="0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DM Serif Display" pitchFamily="2" charset="0"/>
              </a:rPr>
              <a:t>Which variable is most correlated with attrition?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46D300-50AF-F043-8DEA-291DB4681490}"/>
              </a:ext>
            </a:extLst>
          </p:cNvPr>
          <p:cNvSpPr/>
          <p:nvPr/>
        </p:nvSpPr>
        <p:spPr>
          <a:xfrm>
            <a:off x="123568" y="0"/>
            <a:ext cx="518983" cy="6858000"/>
          </a:xfrm>
          <a:prstGeom prst="rect">
            <a:avLst/>
          </a:pr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2A591F-EDCB-AD46-A013-2C5E655DA316}"/>
              </a:ext>
            </a:extLst>
          </p:cNvPr>
          <p:cNvSpPr/>
          <p:nvPr/>
        </p:nvSpPr>
        <p:spPr>
          <a:xfrm>
            <a:off x="0" y="6232359"/>
            <a:ext cx="12192000" cy="625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ate Placeholder 10">
            <a:extLst>
              <a:ext uri="{FF2B5EF4-FFF2-40B4-BE49-F238E27FC236}">
                <a16:creationId xmlns:a16="http://schemas.microsoft.com/office/drawing/2014/main" id="{58A1CB6E-DD32-9B4B-8A33-9EB84461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000" y="6356350"/>
            <a:ext cx="2743200" cy="365125"/>
          </a:xfrm>
        </p:spPr>
        <p:txBody>
          <a:bodyPr lIns="0" tIns="0" rIns="0" bIns="0"/>
          <a:lstStyle/>
          <a:p>
            <a:fld id="{B92E874E-E376-C24B-8C62-B3603367D21E}" type="datetime4">
              <a:rPr lang="en-GB" smtClean="0"/>
              <a:t>26 August 2022</a:t>
            </a:fld>
            <a:endParaRPr lang="en-GB" dirty="0"/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A90EDB3F-0A6F-3B40-9A49-8C940E40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1880" y="6356350"/>
            <a:ext cx="2743200" cy="365125"/>
          </a:xfrm>
        </p:spPr>
        <p:txBody>
          <a:bodyPr lIns="0" tIns="0" rIns="0" bIns="0"/>
          <a:lstStyle/>
          <a:p>
            <a:fld id="{671F7067-E344-3B40-A9E2-455CECEC7D38}" type="slidenum">
              <a:rPr lang="en-GB" smtClean="0"/>
              <a:t>24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3DF89-2EAB-C3EE-9DFF-E79F64906FD3}"/>
              </a:ext>
            </a:extLst>
          </p:cNvPr>
          <p:cNvSpPr txBox="1"/>
          <p:nvPr/>
        </p:nvSpPr>
        <p:spPr>
          <a:xfrm>
            <a:off x="417182" y="1433947"/>
            <a:ext cx="424730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HelveticaNowText Regular" panose="020B0504030202020204" charset="0"/>
                <a:cs typeface="HelveticaNowText Regular" panose="020B0504030202020204" charset="0"/>
              </a:rPr>
              <a:t>We observe weak correlations across all variables signifying that there is not one driving contributor to high attrition rates.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HelveticaNowText Regular" panose="020B0504030202020204" charset="0"/>
                <a:cs typeface="HelveticaNowText Regular" panose="020B0504030202020204" charset="0"/>
              </a:rPr>
              <a:t>Age is highest correlated with attrition, representing </a:t>
            </a:r>
            <a:r>
              <a:rPr lang="en-GB" sz="2800" b="1" dirty="0">
                <a:latin typeface="HelveticaNowText Regular" panose="020B0504030202020204" charset="0"/>
                <a:cs typeface="HelveticaNowText Regular" panose="020B0504030202020204" charset="0"/>
              </a:rPr>
              <a:t>17% </a:t>
            </a:r>
            <a:r>
              <a:rPr lang="en-GB" sz="2800" dirty="0">
                <a:latin typeface="HelveticaNowText Regular" panose="020B0504030202020204" charset="0"/>
                <a:cs typeface="HelveticaNowText Regular" panose="020B0504030202020204" charset="0"/>
              </a:rPr>
              <a:t>of variation</a:t>
            </a:r>
            <a:endParaRPr lang="en-GB" sz="2800" b="1" dirty="0">
              <a:latin typeface="HelveticaNowText Regular" panose="020B0504030202020204" charset="0"/>
              <a:cs typeface="HelveticaNowText Regular" panose="020B050403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520359-7D53-7ED3-DDE7-1235DFD1D9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5779" y="1542670"/>
            <a:ext cx="6326221" cy="515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40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3A3E44BE-EE41-5746-9D2D-3426E35183F1}"/>
              </a:ext>
            </a:extLst>
          </p:cNvPr>
          <p:cNvSpPr txBox="1"/>
          <p:nvPr/>
        </p:nvSpPr>
        <p:spPr>
          <a:xfrm>
            <a:off x="885370" y="161074"/>
            <a:ext cx="9989781" cy="1354217"/>
          </a:xfrm>
          <a:prstGeom prst="rect">
            <a:avLst/>
          </a:prstGeom>
          <a:solidFill>
            <a:srgbClr val="06A099"/>
          </a:solidFill>
        </p:spPr>
        <p:txBody>
          <a:bodyPr wrap="square" lIns="108000" tIns="0" rIns="108000" bIns="0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DM Serif Display" pitchFamily="2" charset="0"/>
              </a:rPr>
              <a:t>Is job level correlated with job satisfaction?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46D300-50AF-F043-8DEA-291DB4681490}"/>
              </a:ext>
            </a:extLst>
          </p:cNvPr>
          <p:cNvSpPr/>
          <p:nvPr/>
        </p:nvSpPr>
        <p:spPr>
          <a:xfrm>
            <a:off x="123568" y="0"/>
            <a:ext cx="518983" cy="6858000"/>
          </a:xfrm>
          <a:prstGeom prst="rect">
            <a:avLst/>
          </a:pr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2A591F-EDCB-AD46-A013-2C5E655DA316}"/>
              </a:ext>
            </a:extLst>
          </p:cNvPr>
          <p:cNvSpPr/>
          <p:nvPr/>
        </p:nvSpPr>
        <p:spPr>
          <a:xfrm>
            <a:off x="0" y="6232359"/>
            <a:ext cx="12192000" cy="625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ate Placeholder 10">
            <a:extLst>
              <a:ext uri="{FF2B5EF4-FFF2-40B4-BE49-F238E27FC236}">
                <a16:creationId xmlns:a16="http://schemas.microsoft.com/office/drawing/2014/main" id="{58A1CB6E-DD32-9B4B-8A33-9EB84461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000" y="6356350"/>
            <a:ext cx="2743200" cy="365125"/>
          </a:xfrm>
        </p:spPr>
        <p:txBody>
          <a:bodyPr lIns="0" tIns="0" rIns="0" bIns="0"/>
          <a:lstStyle/>
          <a:p>
            <a:fld id="{B92E874E-E376-C24B-8C62-B3603367D21E}" type="datetime4">
              <a:rPr lang="en-GB" smtClean="0"/>
              <a:t>26 August 2022</a:t>
            </a:fld>
            <a:endParaRPr lang="en-GB" dirty="0"/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A90EDB3F-0A6F-3B40-9A49-8C940E40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1880" y="6356350"/>
            <a:ext cx="2743200" cy="365125"/>
          </a:xfrm>
        </p:spPr>
        <p:txBody>
          <a:bodyPr lIns="0" tIns="0" rIns="0" bIns="0"/>
          <a:lstStyle/>
          <a:p>
            <a:fld id="{671F7067-E344-3B40-A9E2-455CECEC7D38}" type="slidenum">
              <a:rPr lang="en-GB" smtClean="0"/>
              <a:t>25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3DF89-2EAB-C3EE-9DFF-E79F64906FD3}"/>
              </a:ext>
            </a:extLst>
          </p:cNvPr>
          <p:cNvSpPr txBox="1"/>
          <p:nvPr/>
        </p:nvSpPr>
        <p:spPr>
          <a:xfrm>
            <a:off x="885370" y="5290148"/>
            <a:ext cx="95855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HelveticaNowText Regular" panose="020B0504030202020204" charset="0"/>
                <a:cs typeface="HelveticaNowText Regular" panose="020B0504030202020204" charset="0"/>
              </a:rPr>
              <a:t>As job level increases we see no significant change in average job satisfaction amongst those who stay.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HelveticaNowText Regular" panose="020B0504030202020204" charset="0"/>
                <a:cs typeface="HelveticaNowText Regular" panose="020B0504030202020204" charset="0"/>
              </a:rPr>
              <a:t>However, We see a decrease in those that leave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86CE3-4017-CF66-B3E0-441D2D563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369" y="1639282"/>
            <a:ext cx="90392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28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3A3E44BE-EE41-5746-9D2D-3426E35183F1}"/>
              </a:ext>
            </a:extLst>
          </p:cNvPr>
          <p:cNvSpPr txBox="1"/>
          <p:nvPr/>
        </p:nvSpPr>
        <p:spPr>
          <a:xfrm>
            <a:off x="885370" y="161074"/>
            <a:ext cx="9989781" cy="1354217"/>
          </a:xfrm>
          <a:prstGeom prst="rect">
            <a:avLst/>
          </a:prstGeom>
          <a:solidFill>
            <a:srgbClr val="06A099"/>
          </a:solidFill>
        </p:spPr>
        <p:txBody>
          <a:bodyPr wrap="square" lIns="108000" tIns="0" rIns="108000" bIns="0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DM Serif Display" pitchFamily="2" charset="0"/>
              </a:rPr>
              <a:t>Is work life balance correlated with job satisfaction?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46D300-50AF-F043-8DEA-291DB4681490}"/>
              </a:ext>
            </a:extLst>
          </p:cNvPr>
          <p:cNvSpPr/>
          <p:nvPr/>
        </p:nvSpPr>
        <p:spPr>
          <a:xfrm>
            <a:off x="123568" y="0"/>
            <a:ext cx="518983" cy="6858000"/>
          </a:xfrm>
          <a:prstGeom prst="rect">
            <a:avLst/>
          </a:pr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2A591F-EDCB-AD46-A013-2C5E655DA316}"/>
              </a:ext>
            </a:extLst>
          </p:cNvPr>
          <p:cNvSpPr/>
          <p:nvPr/>
        </p:nvSpPr>
        <p:spPr>
          <a:xfrm>
            <a:off x="0" y="6232359"/>
            <a:ext cx="12192000" cy="625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ate Placeholder 10">
            <a:extLst>
              <a:ext uri="{FF2B5EF4-FFF2-40B4-BE49-F238E27FC236}">
                <a16:creationId xmlns:a16="http://schemas.microsoft.com/office/drawing/2014/main" id="{58A1CB6E-DD32-9B4B-8A33-9EB84461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000" y="6356350"/>
            <a:ext cx="2743200" cy="365125"/>
          </a:xfrm>
        </p:spPr>
        <p:txBody>
          <a:bodyPr lIns="0" tIns="0" rIns="0" bIns="0"/>
          <a:lstStyle/>
          <a:p>
            <a:fld id="{B92E874E-E376-C24B-8C62-B3603367D21E}" type="datetime4">
              <a:rPr lang="en-GB" smtClean="0"/>
              <a:t>26 August 2022</a:t>
            </a:fld>
            <a:endParaRPr lang="en-GB" dirty="0"/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A90EDB3F-0A6F-3B40-9A49-8C940E40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1880" y="6356350"/>
            <a:ext cx="2743200" cy="365125"/>
          </a:xfrm>
        </p:spPr>
        <p:txBody>
          <a:bodyPr lIns="0" tIns="0" rIns="0" bIns="0"/>
          <a:lstStyle/>
          <a:p>
            <a:fld id="{671F7067-E344-3B40-A9E2-455CECEC7D38}" type="slidenum">
              <a:rPr lang="en-GB" smtClean="0"/>
              <a:t>26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3DF89-2EAB-C3EE-9DFF-E79F64906FD3}"/>
              </a:ext>
            </a:extLst>
          </p:cNvPr>
          <p:cNvSpPr txBox="1"/>
          <p:nvPr/>
        </p:nvSpPr>
        <p:spPr>
          <a:xfrm>
            <a:off x="885370" y="5290148"/>
            <a:ext cx="9585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HelveticaNowText Regular" panose="020B0504030202020204" charset="0"/>
                <a:cs typeface="HelveticaNowText Regular" panose="020B0504030202020204" charset="0"/>
              </a:rPr>
              <a:t>We see similar findings with steady levels for those that stay and diminishing levels in those that leave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AF42-B45A-B4AE-EEB1-FDECD844B4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370" y="1562100"/>
            <a:ext cx="90392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8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CD38B0D-B64F-3D44-A1C5-2F39850ECC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703"/>
          <a:stretch/>
        </p:blipFill>
        <p:spPr>
          <a:xfrm flipV="1">
            <a:off x="8623839" y="0"/>
            <a:ext cx="3568161" cy="6858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A3E44BE-EE41-5746-9D2D-3426E35183F1}"/>
              </a:ext>
            </a:extLst>
          </p:cNvPr>
          <p:cNvSpPr txBox="1"/>
          <p:nvPr/>
        </p:nvSpPr>
        <p:spPr>
          <a:xfrm>
            <a:off x="720000" y="714192"/>
            <a:ext cx="2209039" cy="677108"/>
          </a:xfrm>
          <a:prstGeom prst="rect">
            <a:avLst/>
          </a:prstGeom>
          <a:solidFill>
            <a:srgbClr val="06A099"/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DM Serif Display" pitchFamily="2" charset="0"/>
              </a:rPr>
              <a:t>Content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46D300-50AF-F043-8DEA-291DB4681490}"/>
              </a:ext>
            </a:extLst>
          </p:cNvPr>
          <p:cNvSpPr/>
          <p:nvPr/>
        </p:nvSpPr>
        <p:spPr>
          <a:xfrm>
            <a:off x="123568" y="0"/>
            <a:ext cx="518983" cy="6858000"/>
          </a:xfrm>
          <a:prstGeom prst="rect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2A591F-EDCB-AD46-A013-2C5E655DA316}"/>
              </a:ext>
            </a:extLst>
          </p:cNvPr>
          <p:cNvSpPr/>
          <p:nvPr/>
        </p:nvSpPr>
        <p:spPr>
          <a:xfrm>
            <a:off x="0" y="6232359"/>
            <a:ext cx="12192000" cy="625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ate Placeholder 10">
            <a:extLst>
              <a:ext uri="{FF2B5EF4-FFF2-40B4-BE49-F238E27FC236}">
                <a16:creationId xmlns:a16="http://schemas.microsoft.com/office/drawing/2014/main" id="{58A1CB6E-DD32-9B4B-8A33-9EB84461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000" y="6356350"/>
            <a:ext cx="2743200" cy="365125"/>
          </a:xfrm>
        </p:spPr>
        <p:txBody>
          <a:bodyPr lIns="0" tIns="0" rIns="0" bIns="0"/>
          <a:lstStyle/>
          <a:p>
            <a:fld id="{B92E874E-E376-C24B-8C62-B3603367D21E}" type="datetime4">
              <a:rPr lang="en-GB" smtClean="0"/>
              <a:t>26 August 2022</a:t>
            </a:fld>
            <a:endParaRPr lang="en-GB" dirty="0"/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A90EDB3F-0A6F-3B40-9A49-8C940E40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1880" y="6356350"/>
            <a:ext cx="2743200" cy="365125"/>
          </a:xfrm>
        </p:spPr>
        <p:txBody>
          <a:bodyPr lIns="0" tIns="0" rIns="0" bIns="0"/>
          <a:lstStyle/>
          <a:p>
            <a:fld id="{671F7067-E344-3B40-A9E2-455CECEC7D38}" type="slidenum">
              <a:rPr lang="en-GB" smtClean="0"/>
              <a:t>27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C086DF-F9FE-79DE-704D-D908FAA6FC50}"/>
              </a:ext>
            </a:extLst>
          </p:cNvPr>
          <p:cNvSpPr txBox="1"/>
          <p:nvPr/>
        </p:nvSpPr>
        <p:spPr>
          <a:xfrm>
            <a:off x="642551" y="1664567"/>
            <a:ext cx="93740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strike="sngStrike" dirty="0">
                <a:latin typeface="HelveticaNowText Regular" panose="020B0504030202020204" charset="0"/>
                <a:cs typeface="HelveticaNowText Regular" panose="020B0504030202020204" charset="0"/>
              </a:rPr>
              <a:t>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strike="sngStrike" dirty="0">
                <a:latin typeface="HelveticaNowText Regular" panose="020B0504030202020204" charset="0"/>
                <a:cs typeface="HelveticaNowText Regular" panose="020B0504030202020204" charset="0"/>
              </a:rPr>
              <a:t>Univariate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strike="sngStrike" dirty="0">
                <a:latin typeface="HelveticaNowText Regular" panose="020B0504030202020204" charset="0"/>
                <a:cs typeface="HelveticaNowText Regular" panose="020B0504030202020204" charset="0"/>
              </a:rPr>
              <a:t>Bivariate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latin typeface="HelveticaNowText Regular" panose="020B0504030202020204" charset="0"/>
                <a:cs typeface="HelveticaNowText Regular" panose="020B0504030202020204" charset="0"/>
              </a:rPr>
              <a:t>Key Findings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latin typeface="HelveticaNowText Regular" panose="020B0504030202020204" charset="0"/>
                <a:cs typeface="HelveticaNowText Regular" panose="020B0504030202020204" charset="0"/>
              </a:rPr>
              <a:t>Suggestions</a:t>
            </a:r>
          </a:p>
        </p:txBody>
      </p:sp>
    </p:spTree>
    <p:extLst>
      <p:ext uri="{BB962C8B-B14F-4D97-AF65-F5344CB8AC3E}">
        <p14:creationId xmlns:p14="http://schemas.microsoft.com/office/powerpoint/2010/main" val="3912667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CD38B0D-B64F-3D44-A1C5-2F39850ECC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703"/>
          <a:stretch/>
        </p:blipFill>
        <p:spPr>
          <a:xfrm flipV="1">
            <a:off x="8623839" y="0"/>
            <a:ext cx="3568161" cy="6858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A3E44BE-EE41-5746-9D2D-3426E35183F1}"/>
              </a:ext>
            </a:extLst>
          </p:cNvPr>
          <p:cNvSpPr txBox="1"/>
          <p:nvPr/>
        </p:nvSpPr>
        <p:spPr>
          <a:xfrm>
            <a:off x="720000" y="714192"/>
            <a:ext cx="2209039" cy="677108"/>
          </a:xfrm>
          <a:prstGeom prst="rect">
            <a:avLst/>
          </a:prstGeom>
          <a:solidFill>
            <a:srgbClr val="06A099"/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DM Serif Display" pitchFamily="2" charset="0"/>
              </a:rPr>
              <a:t>Content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46D300-50AF-F043-8DEA-291DB4681490}"/>
              </a:ext>
            </a:extLst>
          </p:cNvPr>
          <p:cNvSpPr/>
          <p:nvPr/>
        </p:nvSpPr>
        <p:spPr>
          <a:xfrm>
            <a:off x="123568" y="0"/>
            <a:ext cx="518983" cy="6858000"/>
          </a:xfrm>
          <a:prstGeom prst="rect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2A591F-EDCB-AD46-A013-2C5E655DA316}"/>
              </a:ext>
            </a:extLst>
          </p:cNvPr>
          <p:cNvSpPr/>
          <p:nvPr/>
        </p:nvSpPr>
        <p:spPr>
          <a:xfrm>
            <a:off x="0" y="6232359"/>
            <a:ext cx="12192000" cy="625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ate Placeholder 10">
            <a:extLst>
              <a:ext uri="{FF2B5EF4-FFF2-40B4-BE49-F238E27FC236}">
                <a16:creationId xmlns:a16="http://schemas.microsoft.com/office/drawing/2014/main" id="{58A1CB6E-DD32-9B4B-8A33-9EB84461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000" y="6356350"/>
            <a:ext cx="2743200" cy="365125"/>
          </a:xfrm>
        </p:spPr>
        <p:txBody>
          <a:bodyPr lIns="0" tIns="0" rIns="0" bIns="0"/>
          <a:lstStyle/>
          <a:p>
            <a:fld id="{B92E874E-E376-C24B-8C62-B3603367D21E}" type="datetime4">
              <a:rPr lang="en-GB" smtClean="0"/>
              <a:t>26 August 2022</a:t>
            </a:fld>
            <a:endParaRPr lang="en-GB" dirty="0"/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A90EDB3F-0A6F-3B40-9A49-8C940E40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1880" y="6356350"/>
            <a:ext cx="2743200" cy="365125"/>
          </a:xfrm>
        </p:spPr>
        <p:txBody>
          <a:bodyPr lIns="0" tIns="0" rIns="0" bIns="0"/>
          <a:lstStyle/>
          <a:p>
            <a:fld id="{671F7067-E344-3B40-A9E2-455CECEC7D38}" type="slidenum">
              <a:rPr lang="en-GB" smtClean="0"/>
              <a:t>28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C086DF-F9FE-79DE-704D-D908FAA6FC50}"/>
              </a:ext>
            </a:extLst>
          </p:cNvPr>
          <p:cNvSpPr txBox="1"/>
          <p:nvPr/>
        </p:nvSpPr>
        <p:spPr>
          <a:xfrm>
            <a:off x="642551" y="1664567"/>
            <a:ext cx="93740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strike="sngStrike" dirty="0">
                <a:latin typeface="HelveticaNowText Regular" panose="020B0504030202020204" charset="0"/>
                <a:cs typeface="HelveticaNowText Regular" panose="020B0504030202020204" charset="0"/>
              </a:rPr>
              <a:t>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strike="sngStrike" dirty="0">
                <a:latin typeface="HelveticaNowText Regular" panose="020B0504030202020204" charset="0"/>
                <a:cs typeface="HelveticaNowText Regular" panose="020B0504030202020204" charset="0"/>
              </a:rPr>
              <a:t>Univariate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strike="sngStrike" dirty="0">
                <a:latin typeface="HelveticaNowText Regular" panose="020B0504030202020204" charset="0"/>
                <a:cs typeface="HelveticaNowText Regular" panose="020B0504030202020204" charset="0"/>
              </a:rPr>
              <a:t>Bivariate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b="1" dirty="0">
                <a:latin typeface="HelveticaNowText Regular" panose="020B0504030202020204" charset="0"/>
                <a:cs typeface="HelveticaNowText Regular" panose="020B0504030202020204" charset="0"/>
              </a:rPr>
              <a:t>Key Findings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latin typeface="HelveticaNowText Regular" panose="020B0504030202020204" charset="0"/>
                <a:cs typeface="HelveticaNowText Regular" panose="020B0504030202020204" charset="0"/>
              </a:rPr>
              <a:t>Suggestions</a:t>
            </a:r>
          </a:p>
        </p:txBody>
      </p:sp>
    </p:spTree>
    <p:extLst>
      <p:ext uri="{BB962C8B-B14F-4D97-AF65-F5344CB8AC3E}">
        <p14:creationId xmlns:p14="http://schemas.microsoft.com/office/powerpoint/2010/main" val="3027425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CD38B0D-B64F-3D44-A1C5-2F39850ECC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703"/>
          <a:stretch/>
        </p:blipFill>
        <p:spPr>
          <a:xfrm flipV="1">
            <a:off x="8623839" y="0"/>
            <a:ext cx="3568161" cy="6858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A3E44BE-EE41-5746-9D2D-3426E35183F1}"/>
              </a:ext>
            </a:extLst>
          </p:cNvPr>
          <p:cNvSpPr txBox="1"/>
          <p:nvPr/>
        </p:nvSpPr>
        <p:spPr>
          <a:xfrm>
            <a:off x="720000" y="714192"/>
            <a:ext cx="3329539" cy="677108"/>
          </a:xfrm>
          <a:prstGeom prst="rect">
            <a:avLst/>
          </a:prstGeom>
          <a:solidFill>
            <a:srgbClr val="06A099"/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DM Serif Display" pitchFamily="2" charset="0"/>
              </a:rPr>
              <a:t>Key findings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46D300-50AF-F043-8DEA-291DB4681490}"/>
              </a:ext>
            </a:extLst>
          </p:cNvPr>
          <p:cNvSpPr/>
          <p:nvPr/>
        </p:nvSpPr>
        <p:spPr>
          <a:xfrm>
            <a:off x="123568" y="0"/>
            <a:ext cx="518983" cy="6858000"/>
          </a:xfrm>
          <a:prstGeom prst="rect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2A591F-EDCB-AD46-A013-2C5E655DA316}"/>
              </a:ext>
            </a:extLst>
          </p:cNvPr>
          <p:cNvSpPr/>
          <p:nvPr/>
        </p:nvSpPr>
        <p:spPr>
          <a:xfrm>
            <a:off x="0" y="6232359"/>
            <a:ext cx="12192000" cy="625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ate Placeholder 10">
            <a:extLst>
              <a:ext uri="{FF2B5EF4-FFF2-40B4-BE49-F238E27FC236}">
                <a16:creationId xmlns:a16="http://schemas.microsoft.com/office/drawing/2014/main" id="{58A1CB6E-DD32-9B4B-8A33-9EB84461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000" y="6356350"/>
            <a:ext cx="2743200" cy="365125"/>
          </a:xfrm>
        </p:spPr>
        <p:txBody>
          <a:bodyPr lIns="0" tIns="0" rIns="0" bIns="0"/>
          <a:lstStyle/>
          <a:p>
            <a:fld id="{B92E874E-E376-C24B-8C62-B3603367D21E}" type="datetime4">
              <a:rPr lang="en-GB" smtClean="0"/>
              <a:t>26 August 2022</a:t>
            </a:fld>
            <a:endParaRPr lang="en-GB" dirty="0"/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A90EDB3F-0A6F-3B40-9A49-8C940E40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1880" y="6356350"/>
            <a:ext cx="2743200" cy="365125"/>
          </a:xfrm>
        </p:spPr>
        <p:txBody>
          <a:bodyPr lIns="0" tIns="0" rIns="0" bIns="0"/>
          <a:lstStyle/>
          <a:p>
            <a:fld id="{671F7067-E344-3B40-A9E2-455CECEC7D38}" type="slidenum">
              <a:rPr lang="en-GB" smtClean="0"/>
              <a:t>29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C086DF-F9FE-79DE-704D-D908FAA6FC50}"/>
              </a:ext>
            </a:extLst>
          </p:cNvPr>
          <p:cNvSpPr txBox="1"/>
          <p:nvPr/>
        </p:nvSpPr>
        <p:spPr>
          <a:xfrm>
            <a:off x="642551" y="1664567"/>
            <a:ext cx="93740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latin typeface="HelveticaNowText Regular" panose="020B0504030202020204" charset="0"/>
                <a:cs typeface="HelveticaNowText Regular" panose="020B0504030202020204" charset="0"/>
              </a:rPr>
              <a:t>The subgroup with the highest levels of attrition are newly graduated employees between the ages of 18-24.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latin typeface="HelveticaNowText Regular" panose="020B0504030202020204" charset="0"/>
                <a:cs typeface="HelveticaNowText Regular" panose="020B0504030202020204" charset="0"/>
              </a:rPr>
              <a:t>Attrition rate is very weakly correlated with pay increases or annual incomes.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latin typeface="HelveticaNowText Regular" panose="020B0504030202020204" charset="0"/>
                <a:cs typeface="HelveticaNowText Regular" panose="020B0504030202020204" charset="0"/>
              </a:rPr>
              <a:t>The subgroup with the lowest levels of attrition are those in middle to upper management with few previous companies worked.</a:t>
            </a:r>
          </a:p>
        </p:txBody>
      </p:sp>
    </p:spTree>
    <p:extLst>
      <p:ext uri="{BB962C8B-B14F-4D97-AF65-F5344CB8AC3E}">
        <p14:creationId xmlns:p14="http://schemas.microsoft.com/office/powerpoint/2010/main" val="10710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CD38B0D-B64F-3D44-A1C5-2F39850ECC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703"/>
          <a:stretch/>
        </p:blipFill>
        <p:spPr>
          <a:xfrm flipV="1">
            <a:off x="8623839" y="0"/>
            <a:ext cx="3568161" cy="6858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A3E44BE-EE41-5746-9D2D-3426E35183F1}"/>
              </a:ext>
            </a:extLst>
          </p:cNvPr>
          <p:cNvSpPr txBox="1"/>
          <p:nvPr/>
        </p:nvSpPr>
        <p:spPr>
          <a:xfrm>
            <a:off x="720000" y="714192"/>
            <a:ext cx="2209039" cy="677108"/>
          </a:xfrm>
          <a:prstGeom prst="rect">
            <a:avLst/>
          </a:prstGeom>
          <a:solidFill>
            <a:srgbClr val="06A099"/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DM Serif Display" pitchFamily="2" charset="0"/>
              </a:rPr>
              <a:t>Content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46D300-50AF-F043-8DEA-291DB4681490}"/>
              </a:ext>
            </a:extLst>
          </p:cNvPr>
          <p:cNvSpPr/>
          <p:nvPr/>
        </p:nvSpPr>
        <p:spPr>
          <a:xfrm>
            <a:off x="123568" y="0"/>
            <a:ext cx="518983" cy="6858000"/>
          </a:xfrm>
          <a:prstGeom prst="rect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2A591F-EDCB-AD46-A013-2C5E655DA316}"/>
              </a:ext>
            </a:extLst>
          </p:cNvPr>
          <p:cNvSpPr/>
          <p:nvPr/>
        </p:nvSpPr>
        <p:spPr>
          <a:xfrm>
            <a:off x="0" y="6232359"/>
            <a:ext cx="12192000" cy="625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ate Placeholder 10">
            <a:extLst>
              <a:ext uri="{FF2B5EF4-FFF2-40B4-BE49-F238E27FC236}">
                <a16:creationId xmlns:a16="http://schemas.microsoft.com/office/drawing/2014/main" id="{58A1CB6E-DD32-9B4B-8A33-9EB84461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000" y="6356350"/>
            <a:ext cx="2743200" cy="365125"/>
          </a:xfrm>
        </p:spPr>
        <p:txBody>
          <a:bodyPr lIns="0" tIns="0" rIns="0" bIns="0"/>
          <a:lstStyle/>
          <a:p>
            <a:fld id="{B92E874E-E376-C24B-8C62-B3603367D21E}" type="datetime4">
              <a:rPr lang="en-GB" smtClean="0"/>
              <a:t>26 August 2022</a:t>
            </a:fld>
            <a:endParaRPr lang="en-GB" dirty="0"/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A90EDB3F-0A6F-3B40-9A49-8C940E40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1880" y="6356350"/>
            <a:ext cx="2743200" cy="365125"/>
          </a:xfrm>
        </p:spPr>
        <p:txBody>
          <a:bodyPr lIns="0" tIns="0" rIns="0" bIns="0"/>
          <a:lstStyle/>
          <a:p>
            <a:fld id="{671F7067-E344-3B40-A9E2-455CECEC7D38}" type="slidenum">
              <a:rPr lang="en-GB" smtClean="0"/>
              <a:t>3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C086DF-F9FE-79DE-704D-D908FAA6FC50}"/>
              </a:ext>
            </a:extLst>
          </p:cNvPr>
          <p:cNvSpPr txBox="1"/>
          <p:nvPr/>
        </p:nvSpPr>
        <p:spPr>
          <a:xfrm>
            <a:off x="720001" y="1781298"/>
            <a:ext cx="93740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latin typeface="HelveticaNowText Regular" panose="020B0504030202020204" charset="0"/>
                <a:cs typeface="HelveticaNowText Regular" panose="020B0504030202020204" charset="0"/>
              </a:rPr>
              <a:t>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latin typeface="HelveticaNowText Regular" panose="020B0504030202020204" charset="0"/>
                <a:cs typeface="HelveticaNowText Regular" panose="020B0504030202020204" charset="0"/>
              </a:rPr>
              <a:t>Univariate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latin typeface="HelveticaNowText Regular" panose="020B0504030202020204" charset="0"/>
                <a:cs typeface="HelveticaNowText Regular" panose="020B0504030202020204" charset="0"/>
              </a:rPr>
              <a:t>Bivariate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latin typeface="HelveticaNowText Regular" panose="020B0504030202020204" charset="0"/>
                <a:cs typeface="HelveticaNowText Regular" panose="020B0504030202020204" charset="0"/>
              </a:rPr>
              <a:t>Key Findings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latin typeface="HelveticaNowText Regular" panose="020B0504030202020204" charset="0"/>
                <a:cs typeface="HelveticaNowText Regular" panose="020B0504030202020204" charset="0"/>
              </a:rPr>
              <a:t>Suggestions</a:t>
            </a:r>
          </a:p>
        </p:txBody>
      </p:sp>
    </p:spTree>
    <p:extLst>
      <p:ext uri="{BB962C8B-B14F-4D97-AF65-F5344CB8AC3E}">
        <p14:creationId xmlns:p14="http://schemas.microsoft.com/office/powerpoint/2010/main" val="2363535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CD38B0D-B64F-3D44-A1C5-2F39850ECC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703"/>
          <a:stretch/>
        </p:blipFill>
        <p:spPr>
          <a:xfrm flipV="1">
            <a:off x="8623839" y="0"/>
            <a:ext cx="3568161" cy="6858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A3E44BE-EE41-5746-9D2D-3426E35183F1}"/>
              </a:ext>
            </a:extLst>
          </p:cNvPr>
          <p:cNvSpPr txBox="1"/>
          <p:nvPr/>
        </p:nvSpPr>
        <p:spPr>
          <a:xfrm>
            <a:off x="720000" y="714192"/>
            <a:ext cx="2209039" cy="677108"/>
          </a:xfrm>
          <a:prstGeom prst="rect">
            <a:avLst/>
          </a:prstGeom>
          <a:solidFill>
            <a:srgbClr val="06A099"/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DM Serif Display" pitchFamily="2" charset="0"/>
              </a:rPr>
              <a:t>Content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46D300-50AF-F043-8DEA-291DB4681490}"/>
              </a:ext>
            </a:extLst>
          </p:cNvPr>
          <p:cNvSpPr/>
          <p:nvPr/>
        </p:nvSpPr>
        <p:spPr>
          <a:xfrm>
            <a:off x="123568" y="0"/>
            <a:ext cx="518983" cy="6858000"/>
          </a:xfrm>
          <a:prstGeom prst="rect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2A591F-EDCB-AD46-A013-2C5E655DA316}"/>
              </a:ext>
            </a:extLst>
          </p:cNvPr>
          <p:cNvSpPr/>
          <p:nvPr/>
        </p:nvSpPr>
        <p:spPr>
          <a:xfrm>
            <a:off x="0" y="6232359"/>
            <a:ext cx="12192000" cy="625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ate Placeholder 10">
            <a:extLst>
              <a:ext uri="{FF2B5EF4-FFF2-40B4-BE49-F238E27FC236}">
                <a16:creationId xmlns:a16="http://schemas.microsoft.com/office/drawing/2014/main" id="{58A1CB6E-DD32-9B4B-8A33-9EB84461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000" y="6356350"/>
            <a:ext cx="2743200" cy="365125"/>
          </a:xfrm>
        </p:spPr>
        <p:txBody>
          <a:bodyPr lIns="0" tIns="0" rIns="0" bIns="0"/>
          <a:lstStyle/>
          <a:p>
            <a:fld id="{B92E874E-E376-C24B-8C62-B3603367D21E}" type="datetime4">
              <a:rPr lang="en-GB" smtClean="0"/>
              <a:t>26 August 2022</a:t>
            </a:fld>
            <a:endParaRPr lang="en-GB" dirty="0"/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A90EDB3F-0A6F-3B40-9A49-8C940E40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1880" y="6356350"/>
            <a:ext cx="2743200" cy="365125"/>
          </a:xfrm>
        </p:spPr>
        <p:txBody>
          <a:bodyPr lIns="0" tIns="0" rIns="0" bIns="0"/>
          <a:lstStyle/>
          <a:p>
            <a:fld id="{671F7067-E344-3B40-A9E2-455CECEC7D38}" type="slidenum">
              <a:rPr lang="en-GB" smtClean="0"/>
              <a:t>30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C086DF-F9FE-79DE-704D-D908FAA6FC50}"/>
              </a:ext>
            </a:extLst>
          </p:cNvPr>
          <p:cNvSpPr txBox="1"/>
          <p:nvPr/>
        </p:nvSpPr>
        <p:spPr>
          <a:xfrm>
            <a:off x="642551" y="1664567"/>
            <a:ext cx="93740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strike="sngStrike" dirty="0">
                <a:latin typeface="HelveticaNowText Regular" panose="020B0504030202020204" charset="0"/>
                <a:cs typeface="HelveticaNowText Regular" panose="020B0504030202020204" charset="0"/>
              </a:rPr>
              <a:t>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strike="sngStrike" dirty="0">
                <a:latin typeface="HelveticaNowText Regular" panose="020B0504030202020204" charset="0"/>
                <a:cs typeface="HelveticaNowText Regular" panose="020B0504030202020204" charset="0"/>
              </a:rPr>
              <a:t>Univariate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strike="sngStrike" dirty="0">
                <a:latin typeface="HelveticaNowText Regular" panose="020B0504030202020204" charset="0"/>
                <a:cs typeface="HelveticaNowText Regular" panose="020B0504030202020204" charset="0"/>
              </a:rPr>
              <a:t>Bivariate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strike="sngStrike" dirty="0">
                <a:latin typeface="HelveticaNowText Regular" panose="020B0504030202020204" charset="0"/>
                <a:cs typeface="HelveticaNowText Regular" panose="020B0504030202020204" charset="0"/>
              </a:rPr>
              <a:t>Key Findings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b="1" dirty="0">
                <a:latin typeface="HelveticaNowText Regular" panose="020B0504030202020204" charset="0"/>
                <a:cs typeface="HelveticaNowText Regular" panose="020B0504030202020204" charset="0"/>
              </a:rPr>
              <a:t>Suggestions</a:t>
            </a:r>
          </a:p>
        </p:txBody>
      </p:sp>
    </p:spTree>
    <p:extLst>
      <p:ext uri="{BB962C8B-B14F-4D97-AF65-F5344CB8AC3E}">
        <p14:creationId xmlns:p14="http://schemas.microsoft.com/office/powerpoint/2010/main" val="26587861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CD38B0D-B64F-3D44-A1C5-2F39850ECC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703"/>
          <a:stretch/>
        </p:blipFill>
        <p:spPr>
          <a:xfrm flipV="1">
            <a:off x="8623839" y="0"/>
            <a:ext cx="3568161" cy="6858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A3E44BE-EE41-5746-9D2D-3426E35183F1}"/>
              </a:ext>
            </a:extLst>
          </p:cNvPr>
          <p:cNvSpPr txBox="1"/>
          <p:nvPr/>
        </p:nvSpPr>
        <p:spPr>
          <a:xfrm>
            <a:off x="720000" y="714192"/>
            <a:ext cx="3202901" cy="677108"/>
          </a:xfrm>
          <a:prstGeom prst="rect">
            <a:avLst/>
          </a:prstGeom>
          <a:solidFill>
            <a:srgbClr val="06A099"/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DM Serif Display" pitchFamily="2" charset="0"/>
              </a:rPr>
              <a:t>Suggestions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46D300-50AF-F043-8DEA-291DB4681490}"/>
              </a:ext>
            </a:extLst>
          </p:cNvPr>
          <p:cNvSpPr/>
          <p:nvPr/>
        </p:nvSpPr>
        <p:spPr>
          <a:xfrm>
            <a:off x="123568" y="0"/>
            <a:ext cx="518983" cy="6858000"/>
          </a:xfrm>
          <a:prstGeom prst="rect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2A591F-EDCB-AD46-A013-2C5E655DA316}"/>
              </a:ext>
            </a:extLst>
          </p:cNvPr>
          <p:cNvSpPr/>
          <p:nvPr/>
        </p:nvSpPr>
        <p:spPr>
          <a:xfrm>
            <a:off x="0" y="6232359"/>
            <a:ext cx="12192000" cy="625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ate Placeholder 10">
            <a:extLst>
              <a:ext uri="{FF2B5EF4-FFF2-40B4-BE49-F238E27FC236}">
                <a16:creationId xmlns:a16="http://schemas.microsoft.com/office/drawing/2014/main" id="{58A1CB6E-DD32-9B4B-8A33-9EB84461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000" y="6356350"/>
            <a:ext cx="2743200" cy="365125"/>
          </a:xfrm>
        </p:spPr>
        <p:txBody>
          <a:bodyPr lIns="0" tIns="0" rIns="0" bIns="0"/>
          <a:lstStyle/>
          <a:p>
            <a:fld id="{B92E874E-E376-C24B-8C62-B3603367D21E}" type="datetime4">
              <a:rPr lang="en-GB" smtClean="0"/>
              <a:t>26 August 2022</a:t>
            </a:fld>
            <a:endParaRPr lang="en-GB" dirty="0"/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A90EDB3F-0A6F-3B40-9A49-8C940E40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1880" y="6356350"/>
            <a:ext cx="2743200" cy="365125"/>
          </a:xfrm>
        </p:spPr>
        <p:txBody>
          <a:bodyPr lIns="0" tIns="0" rIns="0" bIns="0"/>
          <a:lstStyle/>
          <a:p>
            <a:fld id="{671F7067-E344-3B40-A9E2-455CECEC7D38}" type="slidenum">
              <a:rPr lang="en-GB" smtClean="0"/>
              <a:t>31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E7B126-C579-F2B6-5C2A-93C01EC29F3B}"/>
              </a:ext>
            </a:extLst>
          </p:cNvPr>
          <p:cNvSpPr txBox="1"/>
          <p:nvPr/>
        </p:nvSpPr>
        <p:spPr>
          <a:xfrm>
            <a:off x="642551" y="1664567"/>
            <a:ext cx="937402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latin typeface="HelveticaNowText Regular" panose="020B0504030202020204" charset="0"/>
                <a:cs typeface="HelveticaNowText Regular" panose="020B0504030202020204" charset="0"/>
              </a:rPr>
              <a:t>Designing a new employee rewards scheme, that prioritises non-monetary sources of motivation, such as improved work flexibility and career development could incentivise younger workers to stay further.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latin typeface="HelveticaNowText Regular" panose="020B0504030202020204" charset="0"/>
                <a:cs typeface="HelveticaNowText Regular" panose="020B0504030202020204" charset="0"/>
              </a:rPr>
              <a:t>Re-investment into work environment could improve environmental satisfaction scores, leading to augmented job satisfaction levels.</a:t>
            </a:r>
          </a:p>
        </p:txBody>
      </p:sp>
    </p:spTree>
    <p:extLst>
      <p:ext uri="{BB962C8B-B14F-4D97-AF65-F5344CB8AC3E}">
        <p14:creationId xmlns:p14="http://schemas.microsoft.com/office/powerpoint/2010/main" val="2047123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CD38B0D-B64F-3D44-A1C5-2F39850ECC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703"/>
          <a:stretch/>
        </p:blipFill>
        <p:spPr>
          <a:xfrm flipV="1">
            <a:off x="8623839" y="0"/>
            <a:ext cx="3568161" cy="6858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A3E44BE-EE41-5746-9D2D-3426E35183F1}"/>
              </a:ext>
            </a:extLst>
          </p:cNvPr>
          <p:cNvSpPr txBox="1"/>
          <p:nvPr/>
        </p:nvSpPr>
        <p:spPr>
          <a:xfrm>
            <a:off x="720000" y="714192"/>
            <a:ext cx="2209039" cy="677108"/>
          </a:xfrm>
          <a:prstGeom prst="rect">
            <a:avLst/>
          </a:prstGeom>
          <a:solidFill>
            <a:srgbClr val="06A099"/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DM Serif Display" pitchFamily="2" charset="0"/>
              </a:rPr>
              <a:t>Content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46D300-50AF-F043-8DEA-291DB4681490}"/>
              </a:ext>
            </a:extLst>
          </p:cNvPr>
          <p:cNvSpPr/>
          <p:nvPr/>
        </p:nvSpPr>
        <p:spPr>
          <a:xfrm>
            <a:off x="123568" y="0"/>
            <a:ext cx="518983" cy="6858000"/>
          </a:xfrm>
          <a:prstGeom prst="rect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2A591F-EDCB-AD46-A013-2C5E655DA316}"/>
              </a:ext>
            </a:extLst>
          </p:cNvPr>
          <p:cNvSpPr/>
          <p:nvPr/>
        </p:nvSpPr>
        <p:spPr>
          <a:xfrm>
            <a:off x="0" y="6232359"/>
            <a:ext cx="12192000" cy="625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ate Placeholder 10">
            <a:extLst>
              <a:ext uri="{FF2B5EF4-FFF2-40B4-BE49-F238E27FC236}">
                <a16:creationId xmlns:a16="http://schemas.microsoft.com/office/drawing/2014/main" id="{58A1CB6E-DD32-9B4B-8A33-9EB84461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000" y="6356350"/>
            <a:ext cx="2743200" cy="365125"/>
          </a:xfrm>
        </p:spPr>
        <p:txBody>
          <a:bodyPr lIns="0" tIns="0" rIns="0" bIns="0"/>
          <a:lstStyle/>
          <a:p>
            <a:fld id="{B92E874E-E376-C24B-8C62-B3603367D21E}" type="datetime4">
              <a:rPr lang="en-GB" smtClean="0"/>
              <a:t>26 August 2022</a:t>
            </a:fld>
            <a:endParaRPr lang="en-GB" dirty="0"/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A90EDB3F-0A6F-3B40-9A49-8C940E40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1880" y="6356350"/>
            <a:ext cx="2743200" cy="365125"/>
          </a:xfrm>
        </p:spPr>
        <p:txBody>
          <a:bodyPr lIns="0" tIns="0" rIns="0" bIns="0"/>
          <a:lstStyle/>
          <a:p>
            <a:fld id="{671F7067-E344-3B40-A9E2-455CECEC7D38}" type="slidenum">
              <a:rPr lang="en-GB" smtClean="0"/>
              <a:t>4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C086DF-F9FE-79DE-704D-D908FAA6FC50}"/>
              </a:ext>
            </a:extLst>
          </p:cNvPr>
          <p:cNvSpPr txBox="1"/>
          <p:nvPr/>
        </p:nvSpPr>
        <p:spPr>
          <a:xfrm>
            <a:off x="720001" y="1781298"/>
            <a:ext cx="93740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b="1" dirty="0">
                <a:latin typeface="HelveticaNowText Regular" panose="020B0504030202020204" charset="0"/>
                <a:cs typeface="HelveticaNowText Regular" panose="020B0504030202020204" charset="0"/>
              </a:rPr>
              <a:t>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latin typeface="HelveticaNowText Regular" panose="020B0504030202020204" charset="0"/>
                <a:cs typeface="HelveticaNowText Regular" panose="020B0504030202020204" charset="0"/>
              </a:rPr>
              <a:t>Univariate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latin typeface="HelveticaNowText Regular" panose="020B0504030202020204" charset="0"/>
                <a:cs typeface="HelveticaNowText Regular" panose="020B0504030202020204" charset="0"/>
              </a:rPr>
              <a:t>Bivariate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latin typeface="HelveticaNowText Regular" panose="020B0504030202020204" charset="0"/>
                <a:cs typeface="HelveticaNowText Regular" panose="020B0504030202020204" charset="0"/>
              </a:rPr>
              <a:t>Key Findings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latin typeface="HelveticaNowText Regular" panose="020B0504030202020204" charset="0"/>
                <a:cs typeface="HelveticaNowText Regular" panose="020B0504030202020204" charset="0"/>
              </a:rPr>
              <a:t>Suggestions</a:t>
            </a:r>
          </a:p>
        </p:txBody>
      </p:sp>
    </p:spTree>
    <p:extLst>
      <p:ext uri="{BB962C8B-B14F-4D97-AF65-F5344CB8AC3E}">
        <p14:creationId xmlns:p14="http://schemas.microsoft.com/office/powerpoint/2010/main" val="320106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CE6DD483-2AF1-4DC8-98F2-62A9B2CBD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CD38B0D-B64F-3D44-A1C5-2F39850ECC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703"/>
          <a:stretch/>
        </p:blipFill>
        <p:spPr>
          <a:xfrm flipV="1">
            <a:off x="8623839" y="0"/>
            <a:ext cx="3568161" cy="6858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A3E44BE-EE41-5746-9D2D-3426E35183F1}"/>
              </a:ext>
            </a:extLst>
          </p:cNvPr>
          <p:cNvSpPr txBox="1"/>
          <p:nvPr/>
        </p:nvSpPr>
        <p:spPr>
          <a:xfrm>
            <a:off x="720000" y="714192"/>
            <a:ext cx="2209039" cy="677108"/>
          </a:xfrm>
          <a:prstGeom prst="rect">
            <a:avLst/>
          </a:prstGeom>
          <a:solidFill>
            <a:srgbClr val="06A099"/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DM Serif Display" pitchFamily="2" charset="0"/>
              </a:rPr>
              <a:t>Content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46D300-50AF-F043-8DEA-291DB4681490}"/>
              </a:ext>
            </a:extLst>
          </p:cNvPr>
          <p:cNvSpPr/>
          <p:nvPr/>
        </p:nvSpPr>
        <p:spPr>
          <a:xfrm>
            <a:off x="123568" y="0"/>
            <a:ext cx="518983" cy="6858000"/>
          </a:xfrm>
          <a:prstGeom prst="rect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2A591F-EDCB-AD46-A013-2C5E655DA316}"/>
              </a:ext>
            </a:extLst>
          </p:cNvPr>
          <p:cNvSpPr/>
          <p:nvPr/>
        </p:nvSpPr>
        <p:spPr>
          <a:xfrm>
            <a:off x="0" y="6232359"/>
            <a:ext cx="12192000" cy="625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ate Placeholder 10">
            <a:extLst>
              <a:ext uri="{FF2B5EF4-FFF2-40B4-BE49-F238E27FC236}">
                <a16:creationId xmlns:a16="http://schemas.microsoft.com/office/drawing/2014/main" id="{58A1CB6E-DD32-9B4B-8A33-9EB84461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000" y="6356350"/>
            <a:ext cx="2743200" cy="365125"/>
          </a:xfrm>
        </p:spPr>
        <p:txBody>
          <a:bodyPr lIns="0" tIns="0" rIns="0" bIns="0"/>
          <a:lstStyle/>
          <a:p>
            <a:fld id="{B92E874E-E376-C24B-8C62-B3603367D21E}" type="datetime4">
              <a:rPr lang="en-GB" smtClean="0"/>
              <a:t>26 August 2022</a:t>
            </a:fld>
            <a:endParaRPr lang="en-GB" dirty="0"/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A90EDB3F-0A6F-3B40-9A49-8C940E40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1880" y="6356350"/>
            <a:ext cx="2743200" cy="365125"/>
          </a:xfrm>
        </p:spPr>
        <p:txBody>
          <a:bodyPr lIns="0" tIns="0" rIns="0" bIns="0"/>
          <a:lstStyle/>
          <a:p>
            <a:fld id="{671F7067-E344-3B40-A9E2-455CECEC7D38}" type="slidenum">
              <a:rPr lang="en-GB" smtClean="0"/>
              <a:t>6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C086DF-F9FE-79DE-704D-D908FAA6FC50}"/>
              </a:ext>
            </a:extLst>
          </p:cNvPr>
          <p:cNvSpPr txBox="1"/>
          <p:nvPr/>
        </p:nvSpPr>
        <p:spPr>
          <a:xfrm>
            <a:off x="642551" y="1664567"/>
            <a:ext cx="93740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strike="sngStrike" dirty="0">
                <a:latin typeface="HelveticaNowText Regular" panose="020B0504030202020204" charset="0"/>
                <a:cs typeface="HelveticaNowText Regular" panose="020B0504030202020204" charset="0"/>
              </a:rPr>
              <a:t>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b="1" dirty="0">
                <a:latin typeface="HelveticaNowText Regular" panose="020B0504030202020204" charset="0"/>
                <a:cs typeface="HelveticaNowText Regular" panose="020B0504030202020204" charset="0"/>
              </a:rPr>
              <a:t>Univariate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latin typeface="HelveticaNowText Regular" panose="020B0504030202020204" charset="0"/>
                <a:cs typeface="HelveticaNowText Regular" panose="020B0504030202020204" charset="0"/>
              </a:rPr>
              <a:t>Bivariate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latin typeface="HelveticaNowText Regular" panose="020B0504030202020204" charset="0"/>
                <a:cs typeface="HelveticaNowText Regular" panose="020B0504030202020204" charset="0"/>
              </a:rPr>
              <a:t>Key Findings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latin typeface="HelveticaNowText Regular" panose="020B0504030202020204" charset="0"/>
                <a:cs typeface="HelveticaNowText Regular" panose="020B0504030202020204" charset="0"/>
              </a:rPr>
              <a:t>Suggestions</a:t>
            </a:r>
          </a:p>
        </p:txBody>
      </p:sp>
    </p:spTree>
    <p:extLst>
      <p:ext uri="{BB962C8B-B14F-4D97-AF65-F5344CB8AC3E}">
        <p14:creationId xmlns:p14="http://schemas.microsoft.com/office/powerpoint/2010/main" val="344709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3A3E44BE-EE41-5746-9D2D-3426E35183F1}"/>
              </a:ext>
            </a:extLst>
          </p:cNvPr>
          <p:cNvSpPr txBox="1"/>
          <p:nvPr/>
        </p:nvSpPr>
        <p:spPr>
          <a:xfrm>
            <a:off x="720000" y="714192"/>
            <a:ext cx="7874051" cy="677108"/>
          </a:xfrm>
          <a:prstGeom prst="rect">
            <a:avLst/>
          </a:prstGeom>
          <a:solidFill>
            <a:srgbClr val="06A099"/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DM Serif Display" pitchFamily="2" charset="0"/>
              </a:rPr>
              <a:t>How does Age affect Attrition?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46D300-50AF-F043-8DEA-291DB4681490}"/>
              </a:ext>
            </a:extLst>
          </p:cNvPr>
          <p:cNvSpPr/>
          <p:nvPr/>
        </p:nvSpPr>
        <p:spPr>
          <a:xfrm>
            <a:off x="123568" y="0"/>
            <a:ext cx="518983" cy="6858000"/>
          </a:xfrm>
          <a:prstGeom prst="rect">
            <a:avLst/>
          </a:pr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2A591F-EDCB-AD46-A013-2C5E655DA316}"/>
              </a:ext>
            </a:extLst>
          </p:cNvPr>
          <p:cNvSpPr/>
          <p:nvPr/>
        </p:nvSpPr>
        <p:spPr>
          <a:xfrm>
            <a:off x="0" y="6232359"/>
            <a:ext cx="12192000" cy="625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ate Placeholder 10">
            <a:extLst>
              <a:ext uri="{FF2B5EF4-FFF2-40B4-BE49-F238E27FC236}">
                <a16:creationId xmlns:a16="http://schemas.microsoft.com/office/drawing/2014/main" id="{58A1CB6E-DD32-9B4B-8A33-9EB84461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000" y="6356350"/>
            <a:ext cx="2743200" cy="365125"/>
          </a:xfrm>
        </p:spPr>
        <p:txBody>
          <a:bodyPr lIns="0" tIns="0" rIns="0" bIns="0"/>
          <a:lstStyle/>
          <a:p>
            <a:fld id="{B92E874E-E376-C24B-8C62-B3603367D21E}" type="datetime4">
              <a:rPr lang="en-GB" smtClean="0"/>
              <a:t>26 August 2022</a:t>
            </a:fld>
            <a:endParaRPr lang="en-GB" dirty="0"/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A90EDB3F-0A6F-3B40-9A49-8C940E40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1880" y="6356350"/>
            <a:ext cx="2743200" cy="365125"/>
          </a:xfrm>
        </p:spPr>
        <p:txBody>
          <a:bodyPr lIns="0" tIns="0" rIns="0" bIns="0"/>
          <a:lstStyle/>
          <a:p>
            <a:fld id="{671F7067-E344-3B40-A9E2-455CECEC7D38}" type="slidenum">
              <a:rPr lang="en-GB" smtClean="0"/>
              <a:t>7</a:t>
            </a:fld>
            <a:endParaRPr lang="en-GB" dirty="0"/>
          </a:p>
        </p:txBody>
      </p:sp>
      <p:pic>
        <p:nvPicPr>
          <p:cNvPr id="4" name="Picture 3" descr="A picture containing text, writing implement, stationary, pencil&#10;&#10;Description automatically generated">
            <a:extLst>
              <a:ext uri="{FF2B5EF4-FFF2-40B4-BE49-F238E27FC236}">
                <a16:creationId xmlns:a16="http://schemas.microsoft.com/office/drawing/2014/main" id="{403276A1-2AD0-E973-D01F-F9822A2BB2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812" y="1604644"/>
            <a:ext cx="7632619" cy="4231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0B33A7-CB41-5F2E-ED3F-888B8B295473}"/>
              </a:ext>
            </a:extLst>
          </p:cNvPr>
          <p:cNvSpPr txBox="1"/>
          <p:nvPr/>
        </p:nvSpPr>
        <p:spPr>
          <a:xfrm>
            <a:off x="642551" y="1664567"/>
            <a:ext cx="36959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HelveticaNowText Regular" panose="020B0504030202020204" charset="0"/>
                <a:cs typeface="HelveticaNowText Regular" panose="020B0504030202020204" charset="0"/>
              </a:rPr>
              <a:t>Ages 20-24 </a:t>
            </a:r>
            <a:r>
              <a:rPr lang="en-GB" sz="2800" b="1" dirty="0">
                <a:latin typeface="HelveticaNowText Regular" panose="020B0504030202020204" charset="0"/>
                <a:cs typeface="HelveticaNowText Regular" panose="020B0504030202020204" charset="0"/>
              </a:rPr>
              <a:t>2x</a:t>
            </a:r>
          </a:p>
          <a:p>
            <a:r>
              <a:rPr lang="en-GB" sz="2800" dirty="0">
                <a:latin typeface="HelveticaNowText Regular" panose="020B0504030202020204" charset="0"/>
                <a:cs typeface="HelveticaNowText Regular" panose="020B0504030202020204" charset="0"/>
              </a:rPr>
              <a:t>as likely to leave as</a:t>
            </a:r>
          </a:p>
          <a:p>
            <a:r>
              <a:rPr lang="en-GB" sz="2800" dirty="0">
                <a:latin typeface="HelveticaNowText Regular" panose="020B0504030202020204" charset="0"/>
                <a:cs typeface="HelveticaNowText Regular" panose="020B0504030202020204" charset="0"/>
              </a:rPr>
              <a:t>ages 30-50.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HelveticaNowText Regular" panose="020B0504030202020204" charset="0"/>
                <a:cs typeface="HelveticaNowText Regular" panose="020B0504030202020204" charset="0"/>
              </a:rPr>
              <a:t>Over </a:t>
            </a:r>
            <a:r>
              <a:rPr lang="en-GB" sz="2800" b="1" dirty="0">
                <a:latin typeface="HelveticaNowText Regular" panose="020B0504030202020204" charset="0"/>
                <a:cs typeface="HelveticaNowText Regular" panose="020B0504030202020204" charset="0"/>
              </a:rPr>
              <a:t>50% </a:t>
            </a:r>
            <a:r>
              <a:rPr lang="en-GB" sz="2800" dirty="0">
                <a:latin typeface="HelveticaNowText Regular" panose="020B0504030202020204" charset="0"/>
                <a:cs typeface="HelveticaNowText Regular" panose="020B0504030202020204" charset="0"/>
              </a:rPr>
              <a:t>of </a:t>
            </a:r>
          </a:p>
          <a:p>
            <a:r>
              <a:rPr lang="en-GB" sz="2800" dirty="0">
                <a:latin typeface="HelveticaNowText Regular" panose="020B0504030202020204" charset="0"/>
                <a:cs typeface="HelveticaNowText Regular" panose="020B0504030202020204" charset="0"/>
              </a:rPr>
              <a:t>employees  23 and </a:t>
            </a:r>
          </a:p>
          <a:p>
            <a:r>
              <a:rPr lang="en-GB" sz="2800" dirty="0">
                <a:latin typeface="HelveticaNowText Regular" panose="020B0504030202020204" charset="0"/>
                <a:cs typeface="HelveticaNowText Regular" panose="020B0504030202020204" charset="0"/>
              </a:rPr>
              <a:t>younger exited.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latin typeface="HelveticaNowText Regular" panose="020B0504030202020204" charset="0"/>
                <a:cs typeface="HelveticaNowText Regular" panose="020B0504030202020204" charset="0"/>
              </a:rPr>
              <a:t>76% </a:t>
            </a:r>
            <a:r>
              <a:rPr lang="en-GB" sz="2800" dirty="0">
                <a:latin typeface="HelveticaNowText Regular" panose="020B0504030202020204" charset="0"/>
                <a:cs typeface="HelveticaNowText Regular" panose="020B0504030202020204" charset="0"/>
              </a:rPr>
              <a:t>of 19 year old employees exited.</a:t>
            </a:r>
            <a:endParaRPr lang="en-GB" sz="2800" b="1" dirty="0">
              <a:latin typeface="HelveticaNowText Regular" panose="020B0504030202020204" charset="0"/>
              <a:cs typeface="HelveticaNowText Regular" panose="020B050403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92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3A3E44BE-EE41-5746-9D2D-3426E35183F1}"/>
              </a:ext>
            </a:extLst>
          </p:cNvPr>
          <p:cNvSpPr txBox="1"/>
          <p:nvPr/>
        </p:nvSpPr>
        <p:spPr>
          <a:xfrm>
            <a:off x="720000" y="714192"/>
            <a:ext cx="7874051" cy="677108"/>
          </a:xfrm>
          <a:prstGeom prst="rect">
            <a:avLst/>
          </a:prstGeom>
          <a:solidFill>
            <a:srgbClr val="06A099"/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DM Serif Display" pitchFamily="2" charset="0"/>
              </a:rPr>
              <a:t>How does Age affect Attrition?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46D300-50AF-F043-8DEA-291DB4681490}"/>
              </a:ext>
            </a:extLst>
          </p:cNvPr>
          <p:cNvSpPr/>
          <p:nvPr/>
        </p:nvSpPr>
        <p:spPr>
          <a:xfrm>
            <a:off x="123568" y="0"/>
            <a:ext cx="518983" cy="6858000"/>
          </a:xfrm>
          <a:prstGeom prst="rect">
            <a:avLst/>
          </a:pr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2A591F-EDCB-AD46-A013-2C5E655DA316}"/>
              </a:ext>
            </a:extLst>
          </p:cNvPr>
          <p:cNvSpPr/>
          <p:nvPr/>
        </p:nvSpPr>
        <p:spPr>
          <a:xfrm>
            <a:off x="0" y="6232359"/>
            <a:ext cx="12192000" cy="625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ate Placeholder 10">
            <a:extLst>
              <a:ext uri="{FF2B5EF4-FFF2-40B4-BE49-F238E27FC236}">
                <a16:creationId xmlns:a16="http://schemas.microsoft.com/office/drawing/2014/main" id="{58A1CB6E-DD32-9B4B-8A33-9EB84461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000" y="6356350"/>
            <a:ext cx="2743200" cy="365125"/>
          </a:xfrm>
        </p:spPr>
        <p:txBody>
          <a:bodyPr lIns="0" tIns="0" rIns="0" bIns="0"/>
          <a:lstStyle/>
          <a:p>
            <a:fld id="{B92E874E-E376-C24B-8C62-B3603367D21E}" type="datetime4">
              <a:rPr lang="en-GB" smtClean="0"/>
              <a:t>26 August 2022</a:t>
            </a:fld>
            <a:endParaRPr lang="en-GB" dirty="0"/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A90EDB3F-0A6F-3B40-9A49-8C940E40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1880" y="6356350"/>
            <a:ext cx="2743200" cy="365125"/>
          </a:xfrm>
        </p:spPr>
        <p:txBody>
          <a:bodyPr lIns="0" tIns="0" rIns="0" bIns="0"/>
          <a:lstStyle/>
          <a:p>
            <a:fld id="{671F7067-E344-3B40-A9E2-455CECEC7D38}" type="slidenum">
              <a:rPr lang="en-GB" smtClean="0"/>
              <a:t>8</a:t>
            </a:fld>
            <a:endParaRPr lang="en-GB" dirty="0"/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A11DF50-31D9-BC2D-BF93-954B87567B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381" y="1704392"/>
            <a:ext cx="7874051" cy="38251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1E2F22-1769-BD40-73A4-D98136C8ADBC}"/>
              </a:ext>
            </a:extLst>
          </p:cNvPr>
          <p:cNvSpPr txBox="1"/>
          <p:nvPr/>
        </p:nvSpPr>
        <p:spPr>
          <a:xfrm>
            <a:off x="545274" y="1801105"/>
            <a:ext cx="36959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HelveticaNowText Regular" panose="020B0504030202020204" charset="0"/>
                <a:cs typeface="HelveticaNowText Regular" panose="020B0504030202020204" charset="0"/>
              </a:rPr>
              <a:t>This trend continues irrespective of Gender.</a:t>
            </a:r>
          </a:p>
        </p:txBody>
      </p:sp>
    </p:spTree>
    <p:extLst>
      <p:ext uri="{BB962C8B-B14F-4D97-AF65-F5344CB8AC3E}">
        <p14:creationId xmlns:p14="http://schemas.microsoft.com/office/powerpoint/2010/main" val="2080718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3A3E44BE-EE41-5746-9D2D-3426E35183F1}"/>
              </a:ext>
            </a:extLst>
          </p:cNvPr>
          <p:cNvSpPr txBox="1"/>
          <p:nvPr/>
        </p:nvSpPr>
        <p:spPr>
          <a:xfrm>
            <a:off x="720000" y="714192"/>
            <a:ext cx="9444994" cy="677108"/>
          </a:xfrm>
          <a:prstGeom prst="rect">
            <a:avLst/>
          </a:prstGeom>
          <a:solidFill>
            <a:srgbClr val="06A099"/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DM Serif Display" pitchFamily="2" charset="0"/>
              </a:rPr>
              <a:t>How does Education affect Attrition?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46D300-50AF-F043-8DEA-291DB4681490}"/>
              </a:ext>
            </a:extLst>
          </p:cNvPr>
          <p:cNvSpPr/>
          <p:nvPr/>
        </p:nvSpPr>
        <p:spPr>
          <a:xfrm>
            <a:off x="123568" y="0"/>
            <a:ext cx="518983" cy="6858000"/>
          </a:xfrm>
          <a:prstGeom prst="rect">
            <a:avLst/>
          </a:pr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2A591F-EDCB-AD46-A013-2C5E655DA316}"/>
              </a:ext>
            </a:extLst>
          </p:cNvPr>
          <p:cNvSpPr/>
          <p:nvPr/>
        </p:nvSpPr>
        <p:spPr>
          <a:xfrm>
            <a:off x="0" y="6232359"/>
            <a:ext cx="12192000" cy="625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ate Placeholder 10">
            <a:extLst>
              <a:ext uri="{FF2B5EF4-FFF2-40B4-BE49-F238E27FC236}">
                <a16:creationId xmlns:a16="http://schemas.microsoft.com/office/drawing/2014/main" id="{58A1CB6E-DD32-9B4B-8A33-9EB84461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000" y="6356350"/>
            <a:ext cx="2743200" cy="365125"/>
          </a:xfrm>
        </p:spPr>
        <p:txBody>
          <a:bodyPr lIns="0" tIns="0" rIns="0" bIns="0"/>
          <a:lstStyle/>
          <a:p>
            <a:fld id="{B92E874E-E376-C24B-8C62-B3603367D21E}" type="datetime4">
              <a:rPr lang="en-GB" smtClean="0"/>
              <a:t>26 August 2022</a:t>
            </a:fld>
            <a:endParaRPr lang="en-GB" dirty="0"/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A90EDB3F-0A6F-3B40-9A49-8C940E40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1880" y="6356350"/>
            <a:ext cx="2743200" cy="365125"/>
          </a:xfrm>
        </p:spPr>
        <p:txBody>
          <a:bodyPr lIns="0" tIns="0" rIns="0" bIns="0"/>
          <a:lstStyle/>
          <a:p>
            <a:fld id="{671F7067-E344-3B40-A9E2-455CECEC7D38}" type="slidenum">
              <a:rPr lang="en-GB" smtClean="0"/>
              <a:t>9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1E2F22-1769-BD40-73A4-D98136C8ADBC}"/>
              </a:ext>
            </a:extLst>
          </p:cNvPr>
          <p:cNvSpPr txBox="1"/>
          <p:nvPr/>
        </p:nvSpPr>
        <p:spPr>
          <a:xfrm>
            <a:off x="383059" y="5340247"/>
            <a:ext cx="117769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HelveticaNowText Regular" panose="020B0504030202020204" charset="0"/>
                <a:cs typeface="HelveticaNowText Regular" panose="020B0504030202020204" charset="0"/>
              </a:rPr>
              <a:t>Employees from a Human Resources background more than </a:t>
            </a:r>
            <a:r>
              <a:rPr lang="en-GB" sz="2800" b="1" dirty="0">
                <a:latin typeface="HelveticaNowText Regular" panose="020B0504030202020204" charset="0"/>
                <a:cs typeface="HelveticaNowText Regular" panose="020B0504030202020204" charset="0"/>
              </a:rPr>
              <a:t>twice </a:t>
            </a:r>
            <a:r>
              <a:rPr lang="en-GB" sz="2800" dirty="0">
                <a:latin typeface="HelveticaNowText Regular" panose="020B0504030202020204" charset="0"/>
                <a:cs typeface="HelveticaNowText Regular" panose="020B0504030202020204" charset="0"/>
              </a:rPr>
              <a:t>as likely to leave.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6D00E5-0B0C-1EC3-D500-C6D3B9D054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149" y="1501933"/>
            <a:ext cx="9977076" cy="377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54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827</Words>
  <Application>Microsoft Office PowerPoint</Application>
  <PresentationFormat>Widescreen</PresentationFormat>
  <Paragraphs>203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DM Serif Display</vt:lpstr>
      <vt:lpstr>HelveticaNowText Regular</vt:lpstr>
      <vt:lpstr>HelveticaNowText Thin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Dashboard</dc:title>
  <dc:creator>Louis Johnson</dc:creator>
  <cp:lastModifiedBy>Louis Johnson</cp:lastModifiedBy>
  <cp:revision>5</cp:revision>
  <dcterms:created xsi:type="dcterms:W3CDTF">2022-08-19T16:07:08Z</dcterms:created>
  <dcterms:modified xsi:type="dcterms:W3CDTF">2022-08-26T11:19:53Z</dcterms:modified>
</cp:coreProperties>
</file>