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97"/>
  </p:normalViewPr>
  <p:slideViewPr>
    <p:cSldViewPr snapToGrid="0" snapToObjects="1">
      <p:cViewPr varScale="1">
        <p:scale>
          <a:sx n="84" d="100"/>
          <a:sy n="84" d="100"/>
        </p:scale>
        <p:origin x="1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B93E-4153-E347-8CC4-38CE4D80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9D0C6-83CE-D047-819F-16DD05E34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53C4E-5A26-F54C-AE58-F096D4F2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22/1/18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E3167-3074-DD4E-9A8A-2C9E9B3B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64D6-76BE-8D49-BB9D-CF72DA3C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161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ABA4-141B-684A-A921-A1F772DC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2A82F-6D3A-8944-AD3D-902CD78FE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78B5C-0367-2E4B-B988-8788C3A3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22/1/18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388CD-5528-604B-9295-86142FF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59DE6-15E4-3A41-BFF3-C6A4A08E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806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CC3E5-B459-E444-8E5D-A23DA84E2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5A8C7-DAB1-4B4C-B9A5-319B010D6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1961-9612-9C4D-BF9B-91D82359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22/1/18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647DC-DF7C-6B41-91C7-88DAE1F2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0CDA8-DD92-3544-B2F1-B4B4D859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608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DE31-8235-5D45-9321-AF7C6015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E63F-D89B-7B4C-80A4-115E9E41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BAE1A-D939-004B-A182-AFB3A9E3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22/1/18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2A42F-8D9A-1243-AB41-811FBFBE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DE49-4846-5245-AAD4-BAFD3B4F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34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D570-9932-4545-B645-B0CBB79C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FDF98-211E-224E-AB4D-CEE683791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3FF5-EFF1-EA4E-A1D4-A64742E0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22/1/18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8BF21-334E-5B4B-B6E0-CEAA78B6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025F-E2ED-9F44-9C54-DD79A51F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834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F85C-BBDD-C14A-8316-656E7C6A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43FC-4001-4C42-9E5B-25E8D4E34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9E3A0-0181-9F40-BA3C-E99302AF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CCF5F-CFE1-464E-ABCD-8ADD2080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22/1/18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9B1C7-A749-394A-85EB-20E7EB40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D80B7-4AF0-954A-8A40-A4A1BC38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589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3937-C641-AA4D-8DF9-20D80C1D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40BA-D67A-9042-BBAC-F12B6B61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5B3D2-9A31-D047-AD0F-C15D1C55C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D4945-0363-F647-BA95-DAAD14298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9CC30-07B3-BA42-AAAD-D0123F47E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EE8E4-C743-6443-AB00-6CA555AA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22/1/18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D4F3C-7A13-C747-8411-AF0D1A68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47090-8F57-8847-A281-A6771231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175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5F2F-E692-FD4A-A53C-C06B05F4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ECA73-5CEB-1447-AB73-1B9CB16F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22/1/18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31414-10B5-7149-A647-AB4E26F2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09A74-D20B-2E43-8696-B7DB10DB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627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B345C-0DF7-174C-AFF0-4F8B58F1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22/1/18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68C17-B93F-2047-BE79-71B3D574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26C21-F4BF-4B4B-907D-2874C9A1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953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4DB8-E9E4-9745-BA22-E3BDC2D2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7264-C751-C641-8314-7684AD41F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9CFBF-8F62-4C4E-8923-05B413740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4B57D-BEA9-DE4D-9588-B408F6FB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22/1/18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CCEC0-D11D-1543-BE63-8160948C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0D072-7562-B946-8133-3B179F2A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578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4161-D8CB-0344-B4D1-13ADED12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CFB04-5AFA-5545-9EC5-CF2CBF1A1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2A23E-9514-9E4C-83C9-3DF0643B9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B3FE3-B7FD-F442-89ED-0C9EBCE9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5F7-6CA2-B94A-A9B1-464EA8F9B4DA}" type="datetimeFigureOut">
              <a:rPr lang="en-AU" smtClean="0"/>
              <a:t>22/1/18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290CF-F411-D24F-8424-963F0779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7317E-C3CE-7641-B319-AAAB48B4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6A2A-2951-BB41-BFA5-A2478BD613D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046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37816-9A1A-634D-AE69-7E2FA3DA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2E47D-D7CC-9742-B247-E33BDFB7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B1656-C0FA-AE4D-B719-6577903B0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D15F7-6CA2-B94A-A9B1-464EA8F9B4DA}" type="datetimeFigureOut">
              <a:rPr lang="en-AU" smtClean="0"/>
              <a:t>22/1/18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28B9D-9C67-4E47-99A1-A33854E2F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8E78-89F9-044E-990C-B8D3244E4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6A2A-2951-BB41-BFA5-A2478BD613D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800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22A5D9-D2E6-6F40-AD5A-F80736043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49631"/>
              </p:ext>
            </p:extLst>
          </p:nvPr>
        </p:nvGraphicFramePr>
        <p:xfrm>
          <a:off x="9089586" y="601025"/>
          <a:ext cx="2772851" cy="165545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56851">
                  <a:extLst>
                    <a:ext uri="{9D8B030D-6E8A-4147-A177-3AD203B41FA5}">
                      <a16:colId xmlns:a16="http://schemas.microsoft.com/office/drawing/2014/main" val="171327540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9728760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795947963"/>
                    </a:ext>
                  </a:extLst>
                </a:gridCol>
              </a:tblGrid>
              <a:tr h="453562">
                <a:tc>
                  <a:txBody>
                    <a:bodyPr/>
                    <a:lstStyle/>
                    <a:p>
                      <a:r>
                        <a:rPr lang="en-AU" sz="1200" dirty="0"/>
                        <a:t>metric-name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metric-description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measurement-process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429315"/>
                  </a:ext>
                </a:extLst>
              </a:tr>
              <a:tr h="283859">
                <a:tc>
                  <a:txBody>
                    <a:bodyPr/>
                    <a:lstStyle/>
                    <a:p>
                      <a:r>
                        <a:rPr lang="en-AU" sz="1050" dirty="0">
                          <a:solidFill>
                            <a:schemeClr val="accent6"/>
                          </a:solidFill>
                        </a:rPr>
                        <a:t>row-count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01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050" dirty="0">
                          <a:solidFill>
                            <a:schemeClr val="accent6"/>
                          </a:solidFill>
                        </a:rPr>
                        <a:t>completeness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99115"/>
                  </a:ext>
                </a:extLst>
              </a:tr>
              <a:tr h="141930">
                <a:tc>
                  <a:txBody>
                    <a:bodyPr/>
                    <a:lstStyle/>
                    <a:p>
                      <a:r>
                        <a:rPr lang="en-AU" sz="1050" dirty="0">
                          <a:solidFill>
                            <a:schemeClr val="accent6"/>
                          </a:solidFill>
                        </a:rPr>
                        <a:t>minimum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239702"/>
                  </a:ext>
                </a:extLst>
              </a:tr>
              <a:tr h="141930">
                <a:tc>
                  <a:txBody>
                    <a:bodyPr/>
                    <a:lstStyle/>
                    <a:p>
                      <a:r>
                        <a:rPr lang="en-AU" sz="1050" dirty="0">
                          <a:solidFill>
                            <a:schemeClr val="accent6"/>
                          </a:solidFill>
                        </a:rPr>
                        <a:t>maximum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570EB3-0E29-4E41-8B0E-EF0937299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159941"/>
              </p:ext>
            </p:extLst>
          </p:nvPr>
        </p:nvGraphicFramePr>
        <p:xfrm>
          <a:off x="3478232" y="601025"/>
          <a:ext cx="5208575" cy="165545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89823">
                  <a:extLst>
                    <a:ext uri="{9D8B030D-6E8A-4147-A177-3AD203B41FA5}">
                      <a16:colId xmlns:a16="http://schemas.microsoft.com/office/drawing/2014/main" val="1456800209"/>
                    </a:ext>
                  </a:extLst>
                </a:gridCol>
                <a:gridCol w="601770">
                  <a:extLst>
                    <a:ext uri="{9D8B030D-6E8A-4147-A177-3AD203B41FA5}">
                      <a16:colId xmlns:a16="http://schemas.microsoft.com/office/drawing/2014/main" val="2141864085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713275409"/>
                    </a:ext>
                  </a:extLst>
                </a:gridCol>
                <a:gridCol w="1067530">
                  <a:extLst>
                    <a:ext uri="{9D8B030D-6E8A-4147-A177-3AD203B41FA5}">
                      <a16:colId xmlns:a16="http://schemas.microsoft.com/office/drawing/2014/main" val="18972876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95947963"/>
                    </a:ext>
                  </a:extLst>
                </a:gridCol>
                <a:gridCol w="913452">
                  <a:extLst>
                    <a:ext uri="{9D8B030D-6E8A-4147-A177-3AD203B41FA5}">
                      <a16:colId xmlns:a16="http://schemas.microsoft.com/office/drawing/2014/main" val="104959478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AU" sz="1200" dirty="0"/>
                        <a:t>resource-name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field-name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metric-name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measurement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annotation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429315"/>
                  </a:ext>
                </a:extLst>
              </a:tr>
              <a:tr h="283859">
                <a:tc>
                  <a:txBody>
                    <a:bodyPr/>
                    <a:lstStyle/>
                    <a:p>
                      <a:r>
                        <a:rPr lang="en-AU" sz="1050" dirty="0">
                          <a:solidFill>
                            <a:schemeClr val="accent5"/>
                          </a:solidFill>
                        </a:rPr>
                        <a:t>tides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>
                          <a:solidFill>
                            <a:schemeClr val="accent5"/>
                          </a:solidFill>
                        </a:rPr>
                        <a:t>sensor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>
                          <a:solidFill>
                            <a:schemeClr val="accent6"/>
                          </a:solidFill>
                        </a:rPr>
                        <a:t>row-count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01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050" dirty="0">
                          <a:solidFill>
                            <a:schemeClr val="accent5"/>
                          </a:solidFill>
                        </a:rPr>
                        <a:t>tides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>
                          <a:solidFill>
                            <a:schemeClr val="accent5"/>
                          </a:solidFill>
                        </a:rPr>
                        <a:t>Height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>
                          <a:solidFill>
                            <a:schemeClr val="accent6"/>
                          </a:solidFill>
                        </a:rPr>
                        <a:t>completeness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0.8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99115"/>
                  </a:ext>
                </a:extLst>
              </a:tr>
              <a:tr h="141930">
                <a:tc>
                  <a:txBody>
                    <a:bodyPr/>
                    <a:lstStyle/>
                    <a:p>
                      <a:r>
                        <a:rPr lang="en-AU" sz="1050" dirty="0">
                          <a:solidFill>
                            <a:schemeClr val="accent5"/>
                          </a:solidFill>
                        </a:rPr>
                        <a:t>tides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>
                          <a:solidFill>
                            <a:schemeClr val="accent5"/>
                          </a:solidFill>
                        </a:rPr>
                        <a:t>height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>
                          <a:solidFill>
                            <a:schemeClr val="accent6"/>
                          </a:solidFill>
                        </a:rPr>
                        <a:t>minimum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1.23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239702"/>
                  </a:ext>
                </a:extLst>
              </a:tr>
              <a:tr h="141930">
                <a:tc>
                  <a:txBody>
                    <a:bodyPr/>
                    <a:lstStyle/>
                    <a:p>
                      <a:r>
                        <a:rPr lang="en-AU" sz="1050" dirty="0">
                          <a:solidFill>
                            <a:schemeClr val="accent5"/>
                          </a:solidFill>
                        </a:rPr>
                        <a:t>tides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>
                          <a:solidFill>
                            <a:schemeClr val="accent5"/>
                          </a:solidFill>
                        </a:rPr>
                        <a:t>date-time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>
                          <a:solidFill>
                            <a:schemeClr val="accent6"/>
                          </a:solidFill>
                        </a:rPr>
                        <a:t>minimum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dirty="0"/>
                        <a:t>2018-01-22T13:00:00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55638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5F6934-AF55-A340-83C7-0E560993B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468983"/>
              </p:ext>
            </p:extLst>
          </p:nvPr>
        </p:nvGraphicFramePr>
        <p:xfrm>
          <a:off x="387964" y="601025"/>
          <a:ext cx="2804843" cy="17432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44843">
                  <a:extLst>
                    <a:ext uri="{9D8B030D-6E8A-4147-A177-3AD203B41FA5}">
                      <a16:colId xmlns:a16="http://schemas.microsoft.com/office/drawing/2014/main" val="171327540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7287602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95947963"/>
                    </a:ext>
                  </a:extLst>
                </a:gridCol>
              </a:tblGrid>
              <a:tr h="453562">
                <a:tc>
                  <a:txBody>
                    <a:bodyPr/>
                    <a:lstStyle/>
                    <a:p>
                      <a:r>
                        <a:rPr lang="en-AU" sz="1200" dirty="0"/>
                        <a:t>sensor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height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date-time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429315"/>
                  </a:ext>
                </a:extLst>
              </a:tr>
              <a:tr h="283859">
                <a:tc>
                  <a:txBody>
                    <a:bodyPr/>
                    <a:lstStyle/>
                    <a:p>
                      <a:r>
                        <a:rPr lang="en-AU" sz="1050" dirty="0"/>
                        <a:t>001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1.23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2018-01-22T13:00:00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01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050" dirty="0"/>
                        <a:t>001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1.24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2018-01-22T14:00:00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99115"/>
                  </a:ext>
                </a:extLst>
              </a:tr>
              <a:tr h="141930">
                <a:tc>
                  <a:txBody>
                    <a:bodyPr/>
                    <a:lstStyle/>
                    <a:p>
                      <a:r>
                        <a:rPr lang="en-AU" sz="1050" dirty="0"/>
                        <a:t>001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1.26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2018-01-22T15:00:00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239702"/>
                  </a:ext>
                </a:extLst>
              </a:tr>
              <a:tr h="141930">
                <a:tc>
                  <a:txBody>
                    <a:bodyPr/>
                    <a:lstStyle/>
                    <a:p>
                      <a:r>
                        <a:rPr lang="en-AU" sz="1050" dirty="0"/>
                        <a:t>002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2.54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dirty="0"/>
                        <a:t>2018-01-22T13:00:00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495135"/>
                  </a:ext>
                </a:extLst>
              </a:tr>
              <a:tr h="141930">
                <a:tc>
                  <a:txBody>
                    <a:bodyPr/>
                    <a:lstStyle/>
                    <a:p>
                      <a:r>
                        <a:rPr lang="en-AU" sz="1050" dirty="0"/>
                        <a:t>002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dirty="0"/>
                        <a:t>2018-01-22T14:00:00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2594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57C551-09BE-4940-B514-E145B463FECC}"/>
              </a:ext>
            </a:extLst>
          </p:cNvPr>
          <p:cNvSpPr txBox="1"/>
          <p:nvPr/>
        </p:nvSpPr>
        <p:spPr>
          <a:xfrm>
            <a:off x="372724" y="2601007"/>
            <a:ext cx="31084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5"/>
                </a:solidFill>
              </a:rPr>
              <a:t>…</a:t>
            </a:r>
          </a:p>
          <a:p>
            <a:r>
              <a:rPr lang="en-AU" sz="1200" dirty="0">
                <a:solidFill>
                  <a:schemeClr val="accent5"/>
                </a:solidFill>
              </a:rPr>
              <a:t>"resources": [</a:t>
            </a:r>
          </a:p>
          <a:p>
            <a:r>
              <a:rPr lang="en-AU" sz="1200" dirty="0">
                <a:solidFill>
                  <a:schemeClr val="accent5"/>
                </a:solidFill>
              </a:rPr>
              <a:t>    {</a:t>
            </a:r>
          </a:p>
          <a:p>
            <a:r>
              <a:rPr lang="en-AU" sz="1200" dirty="0">
                <a:solidFill>
                  <a:schemeClr val="accent5"/>
                </a:solidFill>
              </a:rPr>
              <a:t>      "name": “tides",</a:t>
            </a:r>
          </a:p>
          <a:p>
            <a:r>
              <a:rPr lang="en-AU" sz="1200" dirty="0">
                <a:solidFill>
                  <a:schemeClr val="accent5"/>
                </a:solidFill>
              </a:rPr>
              <a:t>      "path": “tides.csv",</a:t>
            </a:r>
          </a:p>
          <a:p>
            <a:r>
              <a:rPr lang="en-AU" sz="1200" dirty="0">
                <a:solidFill>
                  <a:schemeClr val="accent5"/>
                </a:solidFill>
              </a:rPr>
              <a:t>      "profile": "tabular-data-resource",</a:t>
            </a:r>
          </a:p>
          <a:p>
            <a:r>
              <a:rPr lang="en-AU" sz="1200" dirty="0">
                <a:solidFill>
                  <a:schemeClr val="accent5"/>
                </a:solidFill>
              </a:rPr>
              <a:t>      "schema": {</a:t>
            </a:r>
          </a:p>
          <a:p>
            <a:r>
              <a:rPr lang="en-AU" sz="1200" dirty="0">
                <a:solidFill>
                  <a:schemeClr val="accent5"/>
                </a:solidFill>
              </a:rPr>
              <a:t>         …</a:t>
            </a:r>
          </a:p>
          <a:p>
            <a:r>
              <a:rPr lang="en-AU" sz="1200" dirty="0">
                <a:solidFill>
                  <a:schemeClr val="accent5"/>
                </a:solidFill>
              </a:rPr>
              <a:t>         }</a:t>
            </a:r>
          </a:p>
          <a:p>
            <a:r>
              <a:rPr lang="en-AU" sz="1200" dirty="0">
                <a:solidFill>
                  <a:schemeClr val="accent5"/>
                </a:solidFill>
              </a:rPr>
              <a:t>    }</a:t>
            </a:r>
          </a:p>
          <a:p>
            <a:r>
              <a:rPr lang="en-AU" sz="1200" dirty="0">
                <a:solidFill>
                  <a:schemeClr val="accent5"/>
                </a:solidFill>
              </a:rPr>
              <a:t>…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A1C30-648A-3F41-AEDD-1FD35EDD9FCB}"/>
              </a:ext>
            </a:extLst>
          </p:cNvPr>
          <p:cNvSpPr txBox="1"/>
          <p:nvPr/>
        </p:nvSpPr>
        <p:spPr>
          <a:xfrm>
            <a:off x="3569917" y="2601007"/>
            <a:ext cx="453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2"/>
                </a:solidFill>
              </a:rPr>
              <a:t>…</a:t>
            </a:r>
          </a:p>
          <a:p>
            <a:r>
              <a:rPr lang="en-AU" sz="1200" dirty="0">
                <a:solidFill>
                  <a:schemeClr val="accent2"/>
                </a:solidFill>
              </a:rPr>
              <a:t>"resources": [</a:t>
            </a:r>
          </a:p>
          <a:p>
            <a:r>
              <a:rPr lang="en-AU" sz="1200" dirty="0">
                <a:solidFill>
                  <a:schemeClr val="accent2"/>
                </a:solidFill>
              </a:rPr>
              <a:t>    {</a:t>
            </a:r>
          </a:p>
          <a:p>
            <a:r>
              <a:rPr lang="en-AU" sz="1200" dirty="0">
                <a:solidFill>
                  <a:schemeClr val="accent2"/>
                </a:solidFill>
              </a:rPr>
              <a:t>      "name": “tides_quality-measures",</a:t>
            </a:r>
          </a:p>
          <a:p>
            <a:r>
              <a:rPr lang="en-AU" sz="1200" dirty="0">
                <a:solidFill>
                  <a:schemeClr val="accent2"/>
                </a:solidFill>
              </a:rPr>
              <a:t>      "path": “tides_quality-measures.csv",</a:t>
            </a:r>
          </a:p>
          <a:p>
            <a:r>
              <a:rPr lang="en-AU" sz="1200" dirty="0">
                <a:solidFill>
                  <a:schemeClr val="accent2"/>
                </a:solidFill>
              </a:rPr>
              <a:t>      "profile": "tabular-data-resource",</a:t>
            </a:r>
          </a:p>
          <a:p>
            <a:r>
              <a:rPr lang="en-AU" sz="1200" dirty="0">
                <a:solidFill>
                  <a:schemeClr val="accent2"/>
                </a:solidFill>
              </a:rPr>
              <a:t>      "schema ": "https://example.com/tableschema.json",</a:t>
            </a:r>
          </a:p>
          <a:p>
            <a:r>
              <a:rPr lang="en-AU" sz="1200" dirty="0">
                <a:solidFill>
                  <a:schemeClr val="accent2"/>
                </a:solidFill>
              </a:rPr>
              <a:t>      </a:t>
            </a:r>
            <a:r>
              <a:rPr lang="en-AU" sz="1200" b="1" dirty="0">
                <a:solidFill>
                  <a:schemeClr val="accent2"/>
                </a:solidFill>
              </a:rPr>
              <a:t>"quality": {</a:t>
            </a:r>
          </a:p>
          <a:p>
            <a:r>
              <a:rPr lang="en-AU" sz="1200" b="1" dirty="0">
                <a:solidFill>
                  <a:schemeClr val="accent2"/>
                </a:solidFill>
              </a:rPr>
              <a:t>        "quality-profile": "</a:t>
            </a:r>
            <a:r>
              <a:rPr lang="en-AU" sz="1200" b="1" dirty="0">
                <a:solidFill>
                  <a:srgbClr val="7030A0"/>
                </a:solidFill>
              </a:rPr>
              <a:t>tabular</a:t>
            </a:r>
            <a:r>
              <a:rPr lang="en-AU" sz="1200" b="1" dirty="0">
                <a:solidFill>
                  <a:schemeClr val="accent2"/>
                </a:solidFill>
              </a:rPr>
              <a:t>",</a:t>
            </a:r>
          </a:p>
          <a:p>
            <a:r>
              <a:rPr lang="en-AU" sz="1200" b="1" dirty="0">
                <a:solidFill>
                  <a:schemeClr val="accent2"/>
                </a:solidFill>
              </a:rPr>
              <a:t>          "reference": {</a:t>
            </a:r>
          </a:p>
          <a:p>
            <a:r>
              <a:rPr lang="en-AU" sz="1200" b="1" dirty="0">
                <a:solidFill>
                  <a:schemeClr val="accent2"/>
                </a:solidFill>
              </a:rPr>
              <a:t>            "resource": “</a:t>
            </a:r>
            <a:r>
              <a:rPr lang="en-AU" sz="1200" b="1" dirty="0">
                <a:solidFill>
                  <a:schemeClr val="accent5"/>
                </a:solidFill>
              </a:rPr>
              <a:t>tides</a:t>
            </a:r>
            <a:r>
              <a:rPr lang="en-AU" sz="1200" b="1" dirty="0">
                <a:solidFill>
                  <a:schemeClr val="accent2"/>
                </a:solidFill>
              </a:rPr>
              <a:t>"</a:t>
            </a:r>
          </a:p>
          <a:p>
            <a:r>
              <a:rPr lang="en-AU" sz="1200" b="1" dirty="0">
                <a:solidFill>
                  <a:schemeClr val="accent2"/>
                </a:solidFill>
              </a:rPr>
              <a:t>            }</a:t>
            </a:r>
          </a:p>
          <a:p>
            <a:r>
              <a:rPr lang="en-AU" sz="1200" dirty="0">
                <a:solidFill>
                  <a:schemeClr val="accent2"/>
                </a:solidFill>
              </a:rPr>
              <a:t>     }</a:t>
            </a:r>
          </a:p>
          <a:p>
            <a:r>
              <a:rPr lang="en-AU" sz="1200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DA1C30-648A-3F41-AEDD-1FD35EDD9FCB}"/>
              </a:ext>
            </a:extLst>
          </p:cNvPr>
          <p:cNvSpPr txBox="1"/>
          <p:nvPr/>
        </p:nvSpPr>
        <p:spPr>
          <a:xfrm>
            <a:off x="3481138" y="5556659"/>
            <a:ext cx="6948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Quality Profile Registry</a:t>
            </a:r>
          </a:p>
          <a:p>
            <a:endParaRPr lang="en-AU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AU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"id": "</a:t>
            </a:r>
            <a:r>
              <a:rPr lang="en-AU" sz="1200" b="1" dirty="0">
                <a:solidFill>
                  <a:srgbClr val="7030A0"/>
                </a:solidFill>
              </a:rPr>
              <a:t>tabular</a:t>
            </a:r>
            <a:r>
              <a:rPr lang="en-AU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",</a:t>
            </a:r>
          </a:p>
          <a:p>
            <a:r>
              <a:rPr lang="en-AU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"title": "Tabular Data Quality Profile",</a:t>
            </a:r>
          </a:p>
          <a:p>
            <a:r>
              <a:rPr lang="en-AU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"table_schema_path": "https://registry.com/tabular/tableschema.json",</a:t>
            </a:r>
          </a:p>
          <a:p>
            <a:r>
              <a:rPr lang="en-AU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"specification": "https://frictionlessdata.io/specs/patterns/#data-quality-profile.md"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57C551-09BE-4940-B514-E145B463FECC}"/>
              </a:ext>
            </a:extLst>
          </p:cNvPr>
          <p:cNvSpPr txBox="1"/>
          <p:nvPr/>
        </p:nvSpPr>
        <p:spPr>
          <a:xfrm>
            <a:off x="372723" y="262471"/>
            <a:ext cx="2820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5"/>
                </a:solidFill>
              </a:rPr>
              <a:t>tides.csv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57C551-09BE-4940-B514-E145B463FECC}"/>
              </a:ext>
            </a:extLst>
          </p:cNvPr>
          <p:cNvSpPr txBox="1"/>
          <p:nvPr/>
        </p:nvSpPr>
        <p:spPr>
          <a:xfrm>
            <a:off x="3569916" y="262471"/>
            <a:ext cx="2820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2"/>
                </a:solidFill>
              </a:rPr>
              <a:t>tides_quality-measures.csv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57C551-09BE-4940-B514-E145B463FECC}"/>
              </a:ext>
            </a:extLst>
          </p:cNvPr>
          <p:cNvSpPr txBox="1"/>
          <p:nvPr/>
        </p:nvSpPr>
        <p:spPr>
          <a:xfrm>
            <a:off x="9089586" y="267109"/>
            <a:ext cx="2820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6"/>
                </a:solidFill>
              </a:rPr>
              <a:t>metrics.csv</a:t>
            </a:r>
          </a:p>
        </p:txBody>
      </p:sp>
      <p:sp>
        <p:nvSpPr>
          <p:cNvPr id="26" name="Arc 25"/>
          <p:cNvSpPr/>
          <p:nvPr/>
        </p:nvSpPr>
        <p:spPr>
          <a:xfrm rot="5400000">
            <a:off x="5656745" y="-15962"/>
            <a:ext cx="2731327" cy="4995815"/>
          </a:xfrm>
          <a:prstGeom prst="arc">
            <a:avLst>
              <a:gd name="adj1" fmla="val 16151351"/>
              <a:gd name="adj2" fmla="val 20765666"/>
            </a:avLst>
          </a:prstGeom>
          <a:solidFill>
            <a:schemeClr val="bg1"/>
          </a:solidFill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vert270" wrap="square" lIns="0" rIns="0" rtlCol="0" anchor="ctr"/>
          <a:lstStyle/>
          <a:p>
            <a:r>
              <a:rPr lang="en-AU" sz="1200" dirty="0">
                <a:solidFill>
                  <a:schemeClr val="accent6"/>
                </a:solidFill>
              </a:rPr>
              <a:t>Includes a foreign key relationship to the metrics </a:t>
            </a:r>
          </a:p>
          <a:p>
            <a:r>
              <a:rPr lang="en-AU" sz="1200" dirty="0">
                <a:solidFill>
                  <a:schemeClr val="accent6"/>
                </a:solidFill>
              </a:rPr>
              <a:t>data package using the </a:t>
            </a:r>
          </a:p>
          <a:p>
            <a:r>
              <a:rPr lang="en-AU" sz="1200" dirty="0">
                <a:solidFill>
                  <a:schemeClr val="accent6"/>
                </a:solidFill>
              </a:rPr>
              <a:t>metric-name field 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E7ACDB3-A3C8-EF47-94DF-E466CB5AF3AD}"/>
              </a:ext>
            </a:extLst>
          </p:cNvPr>
          <p:cNvSpPr/>
          <p:nvPr/>
        </p:nvSpPr>
        <p:spPr>
          <a:xfrm rot="5400000">
            <a:off x="5563841" y="2463882"/>
            <a:ext cx="2493814" cy="5261268"/>
          </a:xfrm>
          <a:prstGeom prst="arc">
            <a:avLst>
              <a:gd name="adj1" fmla="val 12020634"/>
              <a:gd name="adj2" fmla="val 20765666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vert270" wrap="square" lIns="0" rIns="0" rtlCol="0" anchor="ctr"/>
          <a:lstStyle/>
          <a:p>
            <a:r>
              <a:rPr lang="en-AU" sz="1200" dirty="0">
                <a:solidFill>
                  <a:srgbClr val="7030A0"/>
                </a:solidFill>
              </a:rPr>
              <a:t>Validates the table schema to ensure it includes the correct fields and foreign key to the metrics table</a:t>
            </a:r>
          </a:p>
        </p:txBody>
      </p:sp>
    </p:spTree>
    <p:extLst>
      <p:ext uri="{BB962C8B-B14F-4D97-AF65-F5344CB8AC3E}">
        <p14:creationId xmlns:p14="http://schemas.microsoft.com/office/powerpoint/2010/main" val="115085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269</Words>
  <Application>Microsoft Macintosh PowerPoint</Application>
  <PresentationFormat>Widescreen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Gates</dc:creator>
  <cp:lastModifiedBy>Stephen Gates</cp:lastModifiedBy>
  <cp:revision>29</cp:revision>
  <dcterms:created xsi:type="dcterms:W3CDTF">2018-01-21T21:17:22Z</dcterms:created>
  <dcterms:modified xsi:type="dcterms:W3CDTF">2018-01-22T06:20:29Z</dcterms:modified>
</cp:coreProperties>
</file>