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7"/>
  </p:normalViewPr>
  <p:slideViewPr>
    <p:cSldViewPr snapToGrid="0" snapToObjects="1">
      <p:cViewPr varScale="1">
        <p:scale>
          <a:sx n="101" d="100"/>
          <a:sy n="101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5B93E-4153-E347-8CC4-38CE4D8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59D0C6-83CE-D047-819F-16DD05E3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253C4E-5A26-F54C-AE58-F096D4F2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7E3167-3074-DD4E-9A8A-2C9E9B3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E764D6-76BE-8D49-BB9D-CF72DA3C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6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5ABA4-141B-684A-A921-A1F772DC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D2A82F-6D3A-8944-AD3D-902CD78F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778B5C-0367-2E4B-B988-8788C3A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8388CD-5528-604B-9295-86142FF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59DE6-15E4-3A41-BFF3-C6A4A08E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9CC3E5-B459-E444-8E5D-A23DA84E2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85A8C7-DAB1-4B4C-B9A5-319B010D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2D1961-9612-9C4D-BF9B-91D82359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647DC-DF7C-6B41-91C7-88DAE1F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00CDA8-DD92-3544-B2F1-B4B4D85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CDE31-8235-5D45-9321-AF7C6015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AE63F-D89B-7B4C-80A4-115E9E41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DBAE1A-D939-004B-A182-AFB3A9E3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42A42F-8D9A-1243-AB41-811FBFBE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DDE49-4846-5245-AAD4-BAFD3B4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0D570-9932-4545-B645-B0CBB79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FDF98-211E-224E-AB4D-CEE68379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053FF5-EFF1-EA4E-A1D4-A64742E0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A8BF21-334E-5B4B-B6E0-CEAA78B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9F025F-E2ED-9F44-9C54-DD79A51F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34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0F85C-BBDD-C14A-8316-656E7C6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643FC-4001-4C42-9E5B-25E8D4E34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E9E3A0-0181-9F40-BA3C-E99302AF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CCF5F-CFE1-464E-ABCD-8ADD2080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9B1C7-A749-394A-85EB-20E7EB4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CD80B7-4AF0-954A-8A40-A4A1BC38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8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A3937-C641-AA4D-8DF9-20D80C1D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5540BA-D67A-9042-BBAC-F12B6B61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45B3D2-9A31-D047-AD0F-C15D1C55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0D4945-0363-F647-BA95-DAAD1429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89CC30-07B3-BA42-AAAD-D0123F47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DEE8E4-C743-6443-AB00-6CA555AA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3D4F3C-7A13-C747-8411-AF0D1A68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847090-8F57-8847-A281-A6771231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7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45F2F-E692-FD4A-A53C-C06B05F4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AECA73-5CEB-1447-AB73-1B9CB16F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231414-10B5-7149-A647-AB4E26F2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109A74-D20B-2E43-8696-B7DB10DB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AB345C-0DF7-174C-AFF0-4F8B58F1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C68C17-B93F-2047-BE79-71B3D574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A26C21-F4BF-4B4B-907D-2874C9A1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5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74DB8-E9E4-9745-BA22-E3BDC2D2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2B7264-C751-C641-8314-7684AD4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E9CFBF-8F62-4C4E-8923-05B41374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A4B57D-BEA9-DE4D-9588-B408F6FB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ECCEC0-D11D-1543-BE63-8160948C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40D072-7562-B946-8133-3B179F2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78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84161-D8CB-0344-B4D1-13ADED12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0CFB04-5AFA-5545-9EC5-CF2CBF1A1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2A23E-9514-9E4C-83C9-3DF0643B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4B3FE3-B7FD-F442-89ED-0C9EBCE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0290CF-F411-D24F-8424-963F077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B7317E-C3CE-7641-B319-AAAB48B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4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37816-9A1A-634D-AE69-7E2FA3D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A2E47D-D7CC-9742-B247-E33BDFB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2B1656-C0FA-AE4D-B719-6577903B0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15F7-6CA2-B94A-A9B1-464EA8F9B4DA}" type="datetimeFigureOut">
              <a:rPr lang="en-AU" smtClean="0"/>
              <a:t>22/1/2018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28B9D-9C67-4E47-99A1-A33854E2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B8E78-89F9-044E-990C-B8D3244E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322A5D9-D2E6-6F40-AD5A-F8073604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47557"/>
              </p:ext>
            </p:extLst>
          </p:nvPr>
        </p:nvGraphicFramePr>
        <p:xfrm>
          <a:off x="9089586" y="601025"/>
          <a:ext cx="2664000" cy="183833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6851">
                  <a:extLst>
                    <a:ext uri="{9D8B030D-6E8A-4147-A177-3AD203B41FA5}">
                      <a16:colId xmlns:a16="http://schemas.microsoft.com/office/drawing/2014/main" xmlns="" val="1713275409"/>
                    </a:ext>
                  </a:extLst>
                </a:gridCol>
                <a:gridCol w="791149">
                  <a:extLst>
                    <a:ext uri="{9D8B030D-6E8A-4147-A177-3AD203B41FA5}">
                      <a16:colId xmlns:a16="http://schemas.microsoft.com/office/drawing/2014/main" xmlns="" val="18972876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2795947963"/>
                    </a:ext>
                  </a:extLst>
                </a:gridCol>
              </a:tblGrid>
              <a:tr h="45356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metric-name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metric-description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measurement-process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row-count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completeness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minimum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maximum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5570EB3-0E29-4E41-8B0E-EF093729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29066"/>
              </p:ext>
            </p:extLst>
          </p:nvPr>
        </p:nvGraphicFramePr>
        <p:xfrm>
          <a:off x="3478232" y="601025"/>
          <a:ext cx="5455270" cy="1815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89823">
                  <a:extLst>
                    <a:ext uri="{9D8B030D-6E8A-4147-A177-3AD203B41FA5}">
                      <a16:colId xmlns:a16="http://schemas.microsoft.com/office/drawing/2014/main" xmlns="" val="1456800209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xmlns="" val="2141864085"/>
                    </a:ext>
                  </a:extLst>
                </a:gridCol>
                <a:gridCol w="1082570">
                  <a:extLst>
                    <a:ext uri="{9D8B030D-6E8A-4147-A177-3AD203B41FA5}">
                      <a16:colId xmlns:a16="http://schemas.microsoft.com/office/drawing/2014/main" xmlns="" val="1713275409"/>
                    </a:ext>
                  </a:extLst>
                </a:gridCol>
                <a:gridCol w="1067530">
                  <a:extLst>
                    <a:ext uri="{9D8B030D-6E8A-4147-A177-3AD203B41FA5}">
                      <a16:colId xmlns:a16="http://schemas.microsoft.com/office/drawing/2014/main" xmlns="" val="18972876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795947963"/>
                    </a:ext>
                  </a:extLst>
                </a:gridCol>
                <a:gridCol w="913452">
                  <a:extLst>
                    <a:ext uri="{9D8B030D-6E8A-4147-A177-3AD203B41FA5}">
                      <a16:colId xmlns:a16="http://schemas.microsoft.com/office/drawing/2014/main" xmlns="" val="10495947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AU" sz="1200" dirty="0" err="1" smtClean="0"/>
                        <a:t>resouce</a:t>
                      </a:r>
                      <a:r>
                        <a:rPr lang="en-AU" sz="1200" dirty="0" smtClean="0"/>
                        <a:t>-name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field-name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metric-name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measurement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value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annotation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tides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sensor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row-count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tides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sensor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completeness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tides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height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minimum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1.23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tides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5"/>
                          </a:solidFill>
                        </a:rPr>
                        <a:t>date-time</a:t>
                      </a:r>
                      <a:endParaRPr lang="en-AU" sz="105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 smtClean="0">
                          <a:solidFill>
                            <a:schemeClr val="accent6"/>
                          </a:solidFill>
                        </a:rPr>
                        <a:t>minimum</a:t>
                      </a:r>
                      <a:endParaRPr lang="en-AU" sz="105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/>
                        <a:t>2018-01-22T13:00:00</a:t>
                      </a:r>
                    </a:p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75563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85F6934-AF55-A340-83C7-0E560993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68983"/>
              </p:ext>
            </p:extLst>
          </p:nvPr>
        </p:nvGraphicFramePr>
        <p:xfrm>
          <a:off x="387964" y="601025"/>
          <a:ext cx="2804843" cy="17432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xmlns="" val="17132754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189728760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795947963"/>
                    </a:ext>
                  </a:extLst>
                </a:gridCol>
              </a:tblGrid>
              <a:tr h="45356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sensor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height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date-time</a:t>
                      </a:r>
                      <a:endParaRPr lang="en-AU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2018-01-22T14:00:00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1.26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2018-01-22T15:00:00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2.54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049513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2018-01-22T14:00:00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2594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57C551-09BE-4940-B514-E145B463FECC}"/>
              </a:ext>
            </a:extLst>
          </p:cNvPr>
          <p:cNvSpPr txBox="1"/>
          <p:nvPr/>
        </p:nvSpPr>
        <p:spPr>
          <a:xfrm>
            <a:off x="372724" y="2601007"/>
            <a:ext cx="3108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accent5"/>
                </a:solidFill>
              </a:rPr>
              <a:t>…</a:t>
            </a:r>
          </a:p>
          <a:p>
            <a:r>
              <a:rPr lang="en-AU" sz="1200" dirty="0" smtClean="0">
                <a:solidFill>
                  <a:schemeClr val="accent5"/>
                </a:solidFill>
              </a:rPr>
              <a:t>"</a:t>
            </a:r>
            <a:r>
              <a:rPr lang="en-AU" sz="1200" dirty="0">
                <a:solidFill>
                  <a:schemeClr val="accent5"/>
                </a:solidFill>
              </a:rPr>
              <a:t>resources": [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{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"name": </a:t>
            </a:r>
            <a:r>
              <a:rPr lang="en-AU" sz="1200" dirty="0" smtClean="0">
                <a:solidFill>
                  <a:schemeClr val="accent5"/>
                </a:solidFill>
              </a:rPr>
              <a:t>“tides",</a:t>
            </a:r>
            <a:endParaRPr lang="en-AU" sz="1200" dirty="0">
              <a:solidFill>
                <a:schemeClr val="accent5"/>
              </a:solidFill>
            </a:endParaRPr>
          </a:p>
          <a:p>
            <a:r>
              <a:rPr lang="en-AU" sz="1200" dirty="0">
                <a:solidFill>
                  <a:schemeClr val="accent5"/>
                </a:solidFill>
              </a:rPr>
              <a:t>      "path": </a:t>
            </a:r>
            <a:r>
              <a:rPr lang="en-AU" sz="1200" dirty="0" smtClean="0">
                <a:solidFill>
                  <a:schemeClr val="accent5"/>
                </a:solidFill>
              </a:rPr>
              <a:t>“tides.csv</a:t>
            </a:r>
            <a:r>
              <a:rPr lang="en-AU" sz="1200" dirty="0">
                <a:solidFill>
                  <a:schemeClr val="accent5"/>
                </a:solidFill>
              </a:rPr>
              <a:t>",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"profile": "tabular-data-resource",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"schema": </a:t>
            </a:r>
            <a:r>
              <a:rPr lang="en-AU" sz="1200" dirty="0" smtClean="0">
                <a:solidFill>
                  <a:schemeClr val="accent5"/>
                </a:solidFill>
              </a:rPr>
              <a:t>{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</a:t>
            </a:r>
            <a:r>
              <a:rPr lang="en-AU" sz="1200" dirty="0" smtClean="0">
                <a:solidFill>
                  <a:schemeClr val="accent5"/>
                </a:solidFill>
              </a:rPr>
              <a:t>        …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</a:t>
            </a:r>
            <a:r>
              <a:rPr lang="en-AU" sz="1200" dirty="0" smtClean="0">
                <a:solidFill>
                  <a:schemeClr val="accent5"/>
                </a:solidFill>
              </a:rPr>
              <a:t>        }</a:t>
            </a:r>
            <a:endParaRPr lang="en-AU" sz="1200" dirty="0">
              <a:solidFill>
                <a:schemeClr val="accent5"/>
              </a:solidFill>
            </a:endParaRPr>
          </a:p>
          <a:p>
            <a:r>
              <a:rPr lang="en-AU" sz="1200" dirty="0">
                <a:solidFill>
                  <a:schemeClr val="accent5"/>
                </a:solidFill>
              </a:rPr>
              <a:t>    </a:t>
            </a:r>
            <a:r>
              <a:rPr lang="en-AU" sz="1200" dirty="0" smtClean="0">
                <a:solidFill>
                  <a:schemeClr val="accent5"/>
                </a:solidFill>
              </a:rPr>
              <a:t>}</a:t>
            </a:r>
            <a:endParaRPr lang="en-AU" sz="1200" dirty="0">
              <a:solidFill>
                <a:schemeClr val="accent5"/>
              </a:solidFill>
            </a:endParaRPr>
          </a:p>
          <a:p>
            <a:r>
              <a:rPr lang="en-AU" sz="1200" dirty="0" smtClean="0">
                <a:solidFill>
                  <a:schemeClr val="accent5"/>
                </a:solidFill>
              </a:rPr>
              <a:t>…  </a:t>
            </a:r>
            <a:endParaRPr lang="en-AU" sz="1200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DA1C30-648A-3F41-AEDD-1FD35EDD9FCB}"/>
              </a:ext>
            </a:extLst>
          </p:cNvPr>
          <p:cNvSpPr txBox="1"/>
          <p:nvPr/>
        </p:nvSpPr>
        <p:spPr>
          <a:xfrm>
            <a:off x="3569917" y="2601007"/>
            <a:ext cx="4536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accent2"/>
                </a:solidFill>
              </a:rPr>
              <a:t>…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"resources": [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{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 "name": “</a:t>
            </a:r>
            <a:r>
              <a:rPr lang="en-AU" sz="1200" dirty="0" smtClean="0">
                <a:solidFill>
                  <a:schemeClr val="accent2"/>
                </a:solidFill>
              </a:rPr>
              <a:t>tides_quality-measures",</a:t>
            </a:r>
            <a:endParaRPr lang="en-AU" sz="1200" dirty="0">
              <a:solidFill>
                <a:schemeClr val="accent2"/>
              </a:solidFill>
            </a:endParaRPr>
          </a:p>
          <a:p>
            <a:r>
              <a:rPr lang="en-AU" sz="1200" dirty="0">
                <a:solidFill>
                  <a:schemeClr val="accent2"/>
                </a:solidFill>
              </a:rPr>
              <a:t>      "path": </a:t>
            </a:r>
            <a:r>
              <a:rPr lang="en-AU" sz="1200" dirty="0" smtClean="0">
                <a:solidFill>
                  <a:schemeClr val="accent2"/>
                </a:solidFill>
              </a:rPr>
              <a:t>“tides_quality-measures.csv",</a:t>
            </a:r>
            <a:endParaRPr lang="en-AU" sz="1200" dirty="0">
              <a:solidFill>
                <a:schemeClr val="accent2"/>
              </a:solidFill>
            </a:endParaRPr>
          </a:p>
          <a:p>
            <a:r>
              <a:rPr lang="en-AU" sz="1200" dirty="0">
                <a:solidFill>
                  <a:schemeClr val="accent2"/>
                </a:solidFill>
              </a:rPr>
              <a:t>      "profile": "tabular-data-resource",</a:t>
            </a:r>
          </a:p>
          <a:p>
            <a:r>
              <a:rPr lang="en-AU" sz="1200" dirty="0" smtClean="0">
                <a:solidFill>
                  <a:schemeClr val="accent2"/>
                </a:solidFill>
              </a:rPr>
              <a:t>      </a:t>
            </a:r>
            <a:r>
              <a:rPr lang="en-AU" sz="1200" b="1" dirty="0" smtClean="0">
                <a:solidFill>
                  <a:schemeClr val="accent2"/>
                </a:solidFill>
              </a:rPr>
              <a:t>"</a:t>
            </a:r>
            <a:r>
              <a:rPr lang="en-AU" sz="1200" b="1" dirty="0">
                <a:solidFill>
                  <a:schemeClr val="accent2"/>
                </a:solidFill>
              </a:rPr>
              <a:t>quality": {</a:t>
            </a:r>
          </a:p>
          <a:p>
            <a:r>
              <a:rPr lang="en-AU" sz="1200" b="1" dirty="0" smtClean="0">
                <a:solidFill>
                  <a:schemeClr val="accent2"/>
                </a:solidFill>
              </a:rPr>
              <a:t>        "</a:t>
            </a:r>
            <a:r>
              <a:rPr lang="en-AU" sz="1200" b="1" dirty="0">
                <a:solidFill>
                  <a:schemeClr val="accent2"/>
                </a:solidFill>
              </a:rPr>
              <a:t>quality-profile": "</a:t>
            </a:r>
            <a:r>
              <a:rPr lang="en-AU" sz="1200" b="1" dirty="0">
                <a:solidFill>
                  <a:srgbClr val="7030A0"/>
                </a:solidFill>
              </a:rPr>
              <a:t>tabular</a:t>
            </a:r>
            <a:r>
              <a:rPr lang="en-AU" sz="1200" b="1" dirty="0">
                <a:solidFill>
                  <a:schemeClr val="accent2"/>
                </a:solidFill>
              </a:rPr>
              <a:t>",</a:t>
            </a:r>
          </a:p>
          <a:p>
            <a:r>
              <a:rPr lang="en-AU" sz="1200" b="1" dirty="0" smtClean="0">
                <a:solidFill>
                  <a:schemeClr val="accent2"/>
                </a:solidFill>
              </a:rPr>
              <a:t>          "</a:t>
            </a:r>
            <a:r>
              <a:rPr lang="en-AU" sz="1200" b="1" dirty="0">
                <a:solidFill>
                  <a:schemeClr val="accent2"/>
                </a:solidFill>
              </a:rPr>
              <a:t>reference": {</a:t>
            </a:r>
          </a:p>
          <a:p>
            <a:r>
              <a:rPr lang="en-AU" sz="1200" b="1" dirty="0">
                <a:solidFill>
                  <a:schemeClr val="accent2"/>
                </a:solidFill>
              </a:rPr>
              <a:t> </a:t>
            </a:r>
            <a:r>
              <a:rPr lang="en-AU" sz="1200" b="1" dirty="0" smtClean="0">
                <a:solidFill>
                  <a:schemeClr val="accent2"/>
                </a:solidFill>
              </a:rPr>
              <a:t>           </a:t>
            </a:r>
            <a:r>
              <a:rPr lang="en-AU" sz="1200" b="1" dirty="0">
                <a:solidFill>
                  <a:schemeClr val="accent2"/>
                </a:solidFill>
              </a:rPr>
              <a:t>"resource": </a:t>
            </a:r>
            <a:r>
              <a:rPr lang="en-AU" sz="1200" b="1" dirty="0" smtClean="0">
                <a:solidFill>
                  <a:schemeClr val="accent2"/>
                </a:solidFill>
              </a:rPr>
              <a:t>“</a:t>
            </a:r>
            <a:r>
              <a:rPr lang="en-AU" sz="1200" b="1" dirty="0" smtClean="0">
                <a:solidFill>
                  <a:schemeClr val="accent5"/>
                </a:solidFill>
              </a:rPr>
              <a:t>tides</a:t>
            </a:r>
            <a:r>
              <a:rPr lang="en-AU" sz="1200" b="1" dirty="0" smtClean="0">
                <a:solidFill>
                  <a:schemeClr val="accent2"/>
                </a:solidFill>
              </a:rPr>
              <a:t>"</a:t>
            </a:r>
            <a:endParaRPr lang="en-AU" sz="1200" b="1" dirty="0">
              <a:solidFill>
                <a:schemeClr val="accent2"/>
              </a:solidFill>
            </a:endParaRPr>
          </a:p>
          <a:p>
            <a:r>
              <a:rPr lang="en-AU" sz="1200" b="1" dirty="0">
                <a:solidFill>
                  <a:schemeClr val="accent2"/>
                </a:solidFill>
              </a:rPr>
              <a:t>      </a:t>
            </a:r>
            <a:r>
              <a:rPr lang="en-AU" sz="1200" b="1" dirty="0" smtClean="0">
                <a:solidFill>
                  <a:schemeClr val="accent2"/>
                </a:solidFill>
              </a:rPr>
              <a:t>      }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</a:t>
            </a:r>
            <a:r>
              <a:rPr lang="en-AU" sz="1200" dirty="0" smtClean="0">
                <a:solidFill>
                  <a:schemeClr val="accent2"/>
                </a:solidFill>
              </a:rPr>
              <a:t>    }</a:t>
            </a:r>
          </a:p>
          <a:p>
            <a:r>
              <a:rPr lang="en-AU" sz="1200" dirty="0" smtClean="0">
                <a:solidFill>
                  <a:schemeClr val="accent2"/>
                </a:solidFill>
              </a:rPr>
              <a:t>…</a:t>
            </a:r>
            <a:endParaRPr lang="en-AU" sz="1200" dirty="0" smtClean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9DA1C30-648A-3F41-AEDD-1FD35EDD9FCB}"/>
              </a:ext>
            </a:extLst>
          </p:cNvPr>
          <p:cNvSpPr txBox="1"/>
          <p:nvPr/>
        </p:nvSpPr>
        <p:spPr>
          <a:xfrm>
            <a:off x="3481138" y="5556659"/>
            <a:ext cx="694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Quality Profile Registry</a:t>
            </a:r>
          </a:p>
          <a:p>
            <a:endParaRPr lang="en-AU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"id": "</a:t>
            </a:r>
            <a:r>
              <a:rPr lang="en-AU" sz="1200" b="1" dirty="0">
                <a:solidFill>
                  <a:srgbClr val="7030A0"/>
                </a:solidFill>
              </a:rPr>
              <a:t>tabular</a:t>
            </a:r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"title": "Tabular Data Quality Profile",</a:t>
            </a: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"table_schema_path": "https</a:t>
            </a:r>
            <a:r>
              <a:rPr lang="en-A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://example.com/</a:t>
            </a:r>
            <a:r>
              <a:rPr lang="en-AU" sz="1200" dirty="0" smtClean="0">
                <a:solidFill>
                  <a:schemeClr val="accent2"/>
                </a:solidFill>
              </a:rPr>
              <a:t>tabular/</a:t>
            </a:r>
            <a:r>
              <a:rPr lang="en-AU" sz="1200" dirty="0" err="1" smtClean="0">
                <a:solidFill>
                  <a:schemeClr val="accent2"/>
                </a:solidFill>
              </a:rPr>
              <a:t>tableschema.json</a:t>
            </a:r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"specification": "https://frictionlessdata.io/specs/patterns</a:t>
            </a:r>
            <a:r>
              <a:rPr lang="en-A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/#data-quality-profile.md</a:t>
            </a:r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endParaRPr lang="en-AU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57C551-09BE-4940-B514-E145B463FECC}"/>
              </a:ext>
            </a:extLst>
          </p:cNvPr>
          <p:cNvSpPr txBox="1"/>
          <p:nvPr/>
        </p:nvSpPr>
        <p:spPr>
          <a:xfrm>
            <a:off x="372723" y="262471"/>
            <a:ext cx="28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accent5"/>
                </a:solidFill>
              </a:rPr>
              <a:t>tides.csv</a:t>
            </a:r>
            <a:endParaRPr lang="en-AU" sz="1600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A57C551-09BE-4940-B514-E145B463FECC}"/>
              </a:ext>
            </a:extLst>
          </p:cNvPr>
          <p:cNvSpPr txBox="1"/>
          <p:nvPr/>
        </p:nvSpPr>
        <p:spPr>
          <a:xfrm>
            <a:off x="3569916" y="262471"/>
            <a:ext cx="28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t</a:t>
            </a:r>
            <a:r>
              <a:rPr lang="en-AU" sz="1600" dirty="0" smtClean="0">
                <a:solidFill>
                  <a:schemeClr val="accent2"/>
                </a:solidFill>
              </a:rPr>
              <a:t>ides_quality-measures.csv</a:t>
            </a:r>
            <a:endParaRPr lang="en-AU" sz="16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A57C551-09BE-4940-B514-E145B463FECC}"/>
              </a:ext>
            </a:extLst>
          </p:cNvPr>
          <p:cNvSpPr txBox="1"/>
          <p:nvPr/>
        </p:nvSpPr>
        <p:spPr>
          <a:xfrm>
            <a:off x="9089586" y="267109"/>
            <a:ext cx="28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accent6"/>
                </a:solidFill>
              </a:rPr>
              <a:t>metrics.csv</a:t>
            </a:r>
            <a:endParaRPr lang="en-AU" sz="1600" dirty="0">
              <a:solidFill>
                <a:schemeClr val="accent6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5400000">
            <a:off x="5395479" y="2243569"/>
            <a:ext cx="5658440" cy="2657201"/>
          </a:xfrm>
          <a:prstGeom prst="arc">
            <a:avLst>
              <a:gd name="adj1" fmla="val 1368756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vert270" wrap="square" lIns="0" rIns="0" rtlCol="0" anchor="ctr"/>
          <a:lstStyle/>
          <a:p>
            <a:r>
              <a:rPr lang="en-AU" sz="1200" dirty="0" smtClean="0">
                <a:solidFill>
                  <a:schemeClr val="accent6"/>
                </a:solidFill>
              </a:rPr>
              <a:t>Includes a foreign key relationship to the metrics data package using the </a:t>
            </a:r>
          </a:p>
          <a:p>
            <a:r>
              <a:rPr lang="en-AU" sz="1200" dirty="0" smtClean="0">
                <a:solidFill>
                  <a:schemeClr val="accent6"/>
                </a:solidFill>
              </a:rPr>
              <a:t>metric-name field </a:t>
            </a:r>
            <a:endParaRPr lang="en-AU" sz="1200" dirty="0">
              <a:solidFill>
                <a:schemeClr val="accent6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553075" y="2457450"/>
            <a:ext cx="3914775" cy="292970"/>
          </a:xfrm>
          <a:custGeom>
            <a:avLst/>
            <a:gdLst>
              <a:gd name="connsiteX0" fmla="*/ 0 w 3914775"/>
              <a:gd name="connsiteY0" fmla="*/ 0 h 647714"/>
              <a:gd name="connsiteX1" fmla="*/ 3314700 w 3914775"/>
              <a:gd name="connsiteY1" fmla="*/ 647700 h 647714"/>
              <a:gd name="connsiteX2" fmla="*/ 3914775 w 3914775"/>
              <a:gd name="connsiteY2" fmla="*/ 19050 h 64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4775" h="647714">
                <a:moveTo>
                  <a:pt x="0" y="0"/>
                </a:moveTo>
                <a:cubicBezTo>
                  <a:pt x="1331119" y="322262"/>
                  <a:pt x="2662238" y="644525"/>
                  <a:pt x="3314700" y="647700"/>
                </a:cubicBezTo>
                <a:cubicBezTo>
                  <a:pt x="3967162" y="650875"/>
                  <a:pt x="3802063" y="114300"/>
                  <a:pt x="3914775" y="1905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85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200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Gates</dc:creator>
  <cp:lastModifiedBy>Stephen Gates</cp:lastModifiedBy>
  <cp:revision>25</cp:revision>
  <dcterms:created xsi:type="dcterms:W3CDTF">2018-01-21T21:17:22Z</dcterms:created>
  <dcterms:modified xsi:type="dcterms:W3CDTF">2018-01-22T03:52:23Z</dcterms:modified>
</cp:coreProperties>
</file>