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319" r:id="rId5"/>
    <p:sldId id="280" r:id="rId6"/>
    <p:sldId id="325" r:id="rId7"/>
    <p:sldId id="329" r:id="rId8"/>
    <p:sldId id="326" r:id="rId9"/>
    <p:sldId id="330" r:id="rId10"/>
    <p:sldId id="331" r:id="rId11"/>
    <p:sldId id="314" r:id="rId12"/>
    <p:sldId id="327" r:id="rId13"/>
    <p:sldId id="282" r:id="rId14"/>
    <p:sldId id="332" r:id="rId15"/>
    <p:sldId id="300" r:id="rId16"/>
  </p:sldIdLst>
  <p:sldSz cx="9144000" cy="5143500" type="screen16x9"/>
  <p:notesSz cx="6858000" cy="9144000"/>
  <p:defaultTextStyle>
    <a:defPPr>
      <a:defRPr lang="zh-CN"/>
    </a:defPPr>
    <a:lvl1pPr marL="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D2232"/>
    <a:srgbClr val="E62A2A"/>
    <a:srgbClr val="FFFFFF"/>
    <a:srgbClr val="CD2237"/>
    <a:srgbClr val="2C3637"/>
    <a:srgbClr val="000000"/>
    <a:srgbClr val="31859C"/>
    <a:srgbClr val="1C666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howGuides="1">
      <p:cViewPr varScale="1">
        <p:scale>
          <a:sx n="153" d="100"/>
          <a:sy n="153" d="100"/>
        </p:scale>
        <p:origin x="510" y="138"/>
      </p:cViewPr>
      <p:guideLst>
        <p:guide orient="horz" pos="271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39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108D-23A9-466F-9360-CF31B0D447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5980"/>
            <a:ext cx="27432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05980"/>
            <a:ext cx="808037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411788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151"/>
            <a:ext cx="5411787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0965" indent="0">
              <a:buNone/>
              <a:defRPr sz="675"/>
            </a:lvl5pPr>
            <a:lvl6pPr marL="1713865" indent="0">
              <a:buNone/>
              <a:defRPr sz="675"/>
            </a:lvl6pPr>
            <a:lvl7pPr marL="2056765" indent="0">
              <a:buNone/>
              <a:defRPr sz="675"/>
            </a:lvl7pPr>
            <a:lvl8pPr marL="2399665" indent="0">
              <a:buNone/>
              <a:defRPr sz="675"/>
            </a:lvl8pPr>
            <a:lvl9pPr marL="274256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765" indent="0">
              <a:buNone/>
              <a:defRPr sz="1500"/>
            </a:lvl7pPr>
            <a:lvl8pPr marL="2399665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0965" indent="0">
              <a:buNone/>
              <a:defRPr sz="675"/>
            </a:lvl5pPr>
            <a:lvl6pPr marL="1713865" indent="0">
              <a:buNone/>
              <a:defRPr sz="675"/>
            </a:lvl6pPr>
            <a:lvl7pPr marL="2056765" indent="0">
              <a:buNone/>
              <a:defRPr sz="675"/>
            </a:lvl7pPr>
            <a:lvl8pPr marL="2399665" indent="0">
              <a:buNone/>
              <a:defRPr sz="675"/>
            </a:lvl8pPr>
            <a:lvl9pPr marL="274256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hdphoto1.wdp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18EE-751A-493E-82A1-3D6BEF00C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77AA-A7BA-483D-9ED8-AE8A7305EA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ctr" defTabSz="68516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685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315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5" Type="http://schemas.openxmlformats.org/officeDocument/2006/relationships/notesSlide" Target="../notesSlides/notesSlide8.x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37.jpeg"/><Relationship Id="rId32" Type="http://schemas.openxmlformats.org/officeDocument/2006/relationships/image" Target="../media/image36.jpeg"/><Relationship Id="rId31" Type="http://schemas.openxmlformats.org/officeDocument/2006/relationships/image" Target="../media/image35.jpeg"/><Relationship Id="rId30" Type="http://schemas.openxmlformats.org/officeDocument/2006/relationships/image" Target="../media/image34.jpeg"/><Relationship Id="rId3" Type="http://schemas.openxmlformats.org/officeDocument/2006/relationships/image" Target="../media/image7.jpeg"/><Relationship Id="rId29" Type="http://schemas.openxmlformats.org/officeDocument/2006/relationships/image" Target="../media/image33.jpeg"/><Relationship Id="rId28" Type="http://schemas.openxmlformats.org/officeDocument/2006/relationships/image" Target="../media/image32.jpeg"/><Relationship Id="rId27" Type="http://schemas.openxmlformats.org/officeDocument/2006/relationships/image" Target="../media/image31.jpeg"/><Relationship Id="rId26" Type="http://schemas.openxmlformats.org/officeDocument/2006/relationships/image" Target="../media/image30.jpeg"/><Relationship Id="rId25" Type="http://schemas.openxmlformats.org/officeDocument/2006/relationships/image" Target="../media/image29.jpeg"/><Relationship Id="rId24" Type="http://schemas.openxmlformats.org/officeDocument/2006/relationships/image" Target="../media/image28.jpeg"/><Relationship Id="rId23" Type="http://schemas.openxmlformats.org/officeDocument/2006/relationships/image" Target="../media/image27.jpeg"/><Relationship Id="rId22" Type="http://schemas.openxmlformats.org/officeDocument/2006/relationships/image" Target="../media/image26.jpeg"/><Relationship Id="rId21" Type="http://schemas.openxmlformats.org/officeDocument/2006/relationships/image" Target="../media/image25.jpeg"/><Relationship Id="rId20" Type="http://schemas.openxmlformats.org/officeDocument/2006/relationships/image" Target="../media/image24.jpeg"/><Relationship Id="rId2" Type="http://schemas.openxmlformats.org/officeDocument/2006/relationships/image" Target="../media/image6.jpeg"/><Relationship Id="rId19" Type="http://schemas.openxmlformats.org/officeDocument/2006/relationships/image" Target="../media/image23.jpeg"/><Relationship Id="rId18" Type="http://schemas.openxmlformats.org/officeDocument/2006/relationships/image" Target="../media/image22.jpeg"/><Relationship Id="rId17" Type="http://schemas.openxmlformats.org/officeDocument/2006/relationships/image" Target="../media/image21.jpeg"/><Relationship Id="rId16" Type="http://schemas.openxmlformats.org/officeDocument/2006/relationships/image" Target="../media/image20.jpeg"/><Relationship Id="rId15" Type="http://schemas.openxmlformats.org/officeDocument/2006/relationships/image" Target="../media/image19.jpeg"/><Relationship Id="rId14" Type="http://schemas.openxmlformats.org/officeDocument/2006/relationships/image" Target="../media/image18.jpeg"/><Relationship Id="rId13" Type="http://schemas.openxmlformats.org/officeDocument/2006/relationships/image" Target="../media/image17.jpeg"/><Relationship Id="rId12" Type="http://schemas.openxmlformats.org/officeDocument/2006/relationships/image" Target="../media/image16.jpeg"/><Relationship Id="rId11" Type="http://schemas.openxmlformats.org/officeDocument/2006/relationships/image" Target="../media/image15.jpeg"/><Relationship Id="rId10" Type="http://schemas.openxmlformats.org/officeDocument/2006/relationships/image" Target="../media/image14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187166" y="34242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923" y="2931790"/>
            <a:ext cx="9161314" cy="5046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/>
          </a:p>
        </p:txBody>
      </p:sp>
      <p:sp>
        <p:nvSpPr>
          <p:cNvPr id="30" name="矩形 29"/>
          <p:cNvSpPr/>
          <p:nvPr/>
        </p:nvSpPr>
        <p:spPr>
          <a:xfrm>
            <a:off x="2871351" y="3003798"/>
            <a:ext cx="340677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ZBB WEBCAST PROJECT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1724" y="2139702"/>
            <a:ext cx="7146021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sz="3600" b="1" dirty="0" smtClean="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直播帮</a:t>
            </a:r>
            <a:endParaRPr lang="zh-CN" sz="3600" b="1" dirty="0" smtClean="0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zbb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86055"/>
            <a:ext cx="1668780" cy="513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4"/>
          <p:cNvSpPr txBox="1"/>
          <p:nvPr/>
        </p:nvSpPr>
        <p:spPr>
          <a:xfrm>
            <a:off x="630588" y="669"/>
            <a:ext cx="4913268" cy="331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目标客户  </a:t>
            </a:r>
            <a:r>
              <a:rPr lang="en-US" altLang="zh-CN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en-US" altLang="zh-CN" sz="12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customer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-40137" y="358080"/>
            <a:ext cx="9201452" cy="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6"/>
          <p:cNvSpPr/>
          <p:nvPr/>
        </p:nvSpPr>
        <p:spPr bwMode="auto">
          <a:xfrm flipH="1">
            <a:off x="7000306" y="4159889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E62A2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5"/>
          </a:p>
        </p:txBody>
      </p:sp>
      <p:sp>
        <p:nvSpPr>
          <p:cNvPr id="31" name="Freeform 24"/>
          <p:cNvSpPr/>
          <p:nvPr/>
        </p:nvSpPr>
        <p:spPr>
          <a:xfrm flipH="1">
            <a:off x="6824636" y="3862085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0"/>
          </a:p>
        </p:txBody>
      </p:sp>
      <p:sp>
        <p:nvSpPr>
          <p:cNvPr id="32" name="Freeform 25"/>
          <p:cNvSpPr/>
          <p:nvPr/>
        </p:nvSpPr>
        <p:spPr>
          <a:xfrm flipH="1">
            <a:off x="7107566" y="4364187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0"/>
          </a:p>
        </p:txBody>
      </p:sp>
      <p:sp>
        <p:nvSpPr>
          <p:cNvPr id="33" name="Freeform 5"/>
          <p:cNvSpPr/>
          <p:nvPr/>
        </p:nvSpPr>
        <p:spPr bwMode="auto">
          <a:xfrm>
            <a:off x="7253440" y="3286673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34" name="Freeform 6"/>
          <p:cNvSpPr/>
          <p:nvPr/>
        </p:nvSpPr>
        <p:spPr bwMode="auto">
          <a:xfrm>
            <a:off x="7291529" y="3216444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35" name="Freeform 7"/>
          <p:cNvSpPr/>
          <p:nvPr/>
        </p:nvSpPr>
        <p:spPr bwMode="auto">
          <a:xfrm>
            <a:off x="7279627" y="3260485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36" name="Freeform 8"/>
          <p:cNvSpPr/>
          <p:nvPr/>
        </p:nvSpPr>
        <p:spPr bwMode="auto">
          <a:xfrm>
            <a:off x="7271294" y="3666383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37" name="Freeform 9"/>
          <p:cNvSpPr/>
          <p:nvPr/>
        </p:nvSpPr>
        <p:spPr bwMode="auto">
          <a:xfrm>
            <a:off x="7391517" y="3285482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38" name="Freeform 10"/>
          <p:cNvSpPr/>
          <p:nvPr/>
        </p:nvSpPr>
        <p:spPr bwMode="auto">
          <a:xfrm>
            <a:off x="7428416" y="3212873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39" name="Freeform 11"/>
          <p:cNvSpPr/>
          <p:nvPr/>
        </p:nvSpPr>
        <p:spPr bwMode="auto">
          <a:xfrm>
            <a:off x="7417703" y="3259295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40" name="Freeform 12"/>
          <p:cNvSpPr/>
          <p:nvPr/>
        </p:nvSpPr>
        <p:spPr bwMode="auto">
          <a:xfrm>
            <a:off x="7409371" y="3662812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41" name="Freeform 13"/>
          <p:cNvSpPr/>
          <p:nvPr/>
        </p:nvSpPr>
        <p:spPr bwMode="auto">
          <a:xfrm>
            <a:off x="7511739" y="3287862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grpSp>
        <p:nvGrpSpPr>
          <p:cNvPr id="3" name="Group 123"/>
          <p:cNvGrpSpPr/>
          <p:nvPr/>
        </p:nvGrpSpPr>
        <p:grpSpPr>
          <a:xfrm>
            <a:off x="6585673" y="3195912"/>
            <a:ext cx="613013" cy="465414"/>
            <a:chOff x="7170738" y="4168775"/>
            <a:chExt cx="817563" cy="620713"/>
          </a:xfrm>
          <a:solidFill>
            <a:srgbClr val="C00000"/>
          </a:solidFill>
        </p:grpSpPr>
        <p:sp>
          <p:nvSpPr>
            <p:cNvPr id="45" name="Freeform 14"/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50" name="Freeform 19"/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</p:grpSp>
      <p:sp>
        <p:nvSpPr>
          <p:cNvPr id="51" name="Freeform 20"/>
          <p:cNvSpPr>
            <a:spLocks noEditPoints="1"/>
          </p:cNvSpPr>
          <p:nvPr/>
        </p:nvSpPr>
        <p:spPr bwMode="auto">
          <a:xfrm>
            <a:off x="6086931" y="1607138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8373527" y="1519054"/>
            <a:ext cx="105938" cy="10593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53" name="Freeform 22"/>
          <p:cNvSpPr/>
          <p:nvPr/>
        </p:nvSpPr>
        <p:spPr bwMode="auto">
          <a:xfrm>
            <a:off x="8411616" y="1597615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54" name="Freeform 23"/>
          <p:cNvSpPr/>
          <p:nvPr/>
        </p:nvSpPr>
        <p:spPr bwMode="auto">
          <a:xfrm>
            <a:off x="8265208" y="1597615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55" name="Freeform 24"/>
          <p:cNvSpPr/>
          <p:nvPr/>
        </p:nvSpPr>
        <p:spPr bwMode="auto">
          <a:xfrm>
            <a:off x="8421139" y="1480964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56" name="Freeform 25"/>
          <p:cNvSpPr>
            <a:spLocks noEditPoints="1"/>
          </p:cNvSpPr>
          <p:nvPr/>
        </p:nvSpPr>
        <p:spPr bwMode="auto">
          <a:xfrm>
            <a:off x="7568874" y="1225047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57" name="Freeform 26"/>
          <p:cNvSpPr>
            <a:spLocks noEditPoints="1"/>
          </p:cNvSpPr>
          <p:nvPr/>
        </p:nvSpPr>
        <p:spPr bwMode="auto">
          <a:xfrm>
            <a:off x="7423655" y="1369074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58" name="Freeform 27"/>
          <p:cNvSpPr>
            <a:spLocks noEditPoints="1"/>
          </p:cNvSpPr>
          <p:nvPr/>
        </p:nvSpPr>
        <p:spPr bwMode="auto">
          <a:xfrm>
            <a:off x="7458174" y="1265518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59" name="Freeform 28"/>
          <p:cNvSpPr>
            <a:spLocks noEditPoints="1"/>
          </p:cNvSpPr>
          <p:nvPr/>
        </p:nvSpPr>
        <p:spPr bwMode="auto">
          <a:xfrm>
            <a:off x="7458174" y="1265518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7618867" y="1417878"/>
            <a:ext cx="70229" cy="70229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61" name="Freeform 30"/>
          <p:cNvSpPr>
            <a:spLocks noEditPoints="1"/>
          </p:cNvSpPr>
          <p:nvPr/>
        </p:nvSpPr>
        <p:spPr bwMode="auto">
          <a:xfrm>
            <a:off x="8158079" y="1095302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8061664" y="1094112"/>
            <a:ext cx="48803" cy="355905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63" name="Freeform 32"/>
          <p:cNvSpPr>
            <a:spLocks noEditPoints="1"/>
          </p:cNvSpPr>
          <p:nvPr/>
        </p:nvSpPr>
        <p:spPr bwMode="auto">
          <a:xfrm>
            <a:off x="6480926" y="2886727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grpSp>
        <p:nvGrpSpPr>
          <p:cNvPr id="4" name="Group 127"/>
          <p:cNvGrpSpPr/>
          <p:nvPr/>
        </p:nvGrpSpPr>
        <p:grpSpPr>
          <a:xfrm>
            <a:off x="7665289" y="3195018"/>
            <a:ext cx="380902" cy="490410"/>
            <a:chOff x="8610600" y="4127500"/>
            <a:chExt cx="508001" cy="654050"/>
          </a:xfrm>
          <a:solidFill>
            <a:srgbClr val="C00000"/>
          </a:solidFill>
        </p:grpSpPr>
        <p:sp>
          <p:nvSpPr>
            <p:cNvPr id="65" name="Freeform 33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66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67" name="Freeform 35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68" name="Freeform 36"/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69" name="Freeform 37"/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70" name="Freeform 38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71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72" name="Freeform 40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</p:grpSp>
      <p:sp>
        <p:nvSpPr>
          <p:cNvPr id="73" name="Freeform 41"/>
          <p:cNvSpPr>
            <a:spLocks noEditPoints="1"/>
          </p:cNvSpPr>
          <p:nvPr/>
        </p:nvSpPr>
        <p:spPr bwMode="auto">
          <a:xfrm>
            <a:off x="7980723" y="2699847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74" name="Freeform 42"/>
          <p:cNvSpPr/>
          <p:nvPr/>
        </p:nvSpPr>
        <p:spPr bwMode="auto">
          <a:xfrm>
            <a:off x="8064045" y="2970048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75" name="Freeform 43"/>
          <p:cNvSpPr/>
          <p:nvPr/>
        </p:nvSpPr>
        <p:spPr bwMode="auto">
          <a:xfrm>
            <a:off x="8035477" y="3015280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76" name="Freeform 44"/>
          <p:cNvSpPr/>
          <p:nvPr/>
        </p:nvSpPr>
        <p:spPr bwMode="auto">
          <a:xfrm>
            <a:off x="7143931" y="762014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77" name="Freeform 45"/>
          <p:cNvSpPr>
            <a:spLocks noEditPoints="1"/>
          </p:cNvSpPr>
          <p:nvPr/>
        </p:nvSpPr>
        <p:spPr bwMode="auto">
          <a:xfrm>
            <a:off x="7027280" y="2756982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78" name="Freeform 46"/>
          <p:cNvSpPr>
            <a:spLocks noEditPoints="1"/>
          </p:cNvSpPr>
          <p:nvPr/>
        </p:nvSpPr>
        <p:spPr bwMode="auto">
          <a:xfrm>
            <a:off x="7873594" y="1967803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E62A2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79" name="Freeform 47"/>
          <p:cNvSpPr>
            <a:spLocks noEditPoints="1"/>
          </p:cNvSpPr>
          <p:nvPr/>
        </p:nvSpPr>
        <p:spPr bwMode="auto">
          <a:xfrm>
            <a:off x="8339007" y="2177299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84" name="Freeform 48"/>
          <p:cNvSpPr>
            <a:spLocks noEditPoints="1"/>
          </p:cNvSpPr>
          <p:nvPr/>
        </p:nvSpPr>
        <p:spPr bwMode="auto">
          <a:xfrm>
            <a:off x="7412942" y="2243957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85" name="Freeform 49"/>
          <p:cNvSpPr/>
          <p:nvPr/>
        </p:nvSpPr>
        <p:spPr bwMode="auto">
          <a:xfrm>
            <a:off x="7492694" y="2382033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grpSp>
        <p:nvGrpSpPr>
          <p:cNvPr id="5" name="Group 126"/>
          <p:cNvGrpSpPr/>
          <p:nvPr/>
        </p:nvGrpSpPr>
        <p:grpSpPr>
          <a:xfrm>
            <a:off x="7586728" y="2803404"/>
            <a:ext cx="340430" cy="323766"/>
            <a:chOff x="8505825" y="3605213"/>
            <a:chExt cx="454025" cy="431800"/>
          </a:xfrm>
        </p:grpSpPr>
        <p:sp>
          <p:nvSpPr>
            <p:cNvPr id="87" name="Freeform 50"/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  <p:sp>
          <p:nvSpPr>
            <p:cNvPr id="88" name="Freeform 51"/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0"/>
            </a:p>
          </p:txBody>
        </p:sp>
      </p:grpSp>
      <p:sp>
        <p:nvSpPr>
          <p:cNvPr id="89" name="Freeform 52"/>
          <p:cNvSpPr/>
          <p:nvPr/>
        </p:nvSpPr>
        <p:spPr bwMode="auto">
          <a:xfrm>
            <a:off x="6536870" y="876284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0" name="Freeform 53"/>
          <p:cNvSpPr/>
          <p:nvPr/>
        </p:nvSpPr>
        <p:spPr bwMode="auto">
          <a:xfrm>
            <a:off x="6923723" y="853669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1" name="Freeform 54"/>
          <p:cNvSpPr/>
          <p:nvPr/>
        </p:nvSpPr>
        <p:spPr bwMode="auto">
          <a:xfrm>
            <a:off x="6603528" y="985793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2" name="Freeform 55"/>
          <p:cNvSpPr>
            <a:spLocks noEditPoints="1"/>
          </p:cNvSpPr>
          <p:nvPr/>
        </p:nvSpPr>
        <p:spPr bwMode="auto">
          <a:xfrm>
            <a:off x="6289285" y="1207192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E62A2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3" name="Freeform 56"/>
          <p:cNvSpPr>
            <a:spLocks noEditPoints="1"/>
          </p:cNvSpPr>
          <p:nvPr/>
        </p:nvSpPr>
        <p:spPr bwMode="auto">
          <a:xfrm>
            <a:off x="6086931" y="2024939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4" name="Freeform 57"/>
          <p:cNvSpPr>
            <a:spLocks noEditPoints="1"/>
          </p:cNvSpPr>
          <p:nvPr/>
        </p:nvSpPr>
        <p:spPr bwMode="auto">
          <a:xfrm>
            <a:off x="7623628" y="852478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5" name="Freeform 58"/>
          <p:cNvSpPr>
            <a:spLocks noEditPoints="1"/>
          </p:cNvSpPr>
          <p:nvPr/>
        </p:nvSpPr>
        <p:spPr bwMode="auto">
          <a:xfrm>
            <a:off x="6223437" y="2476273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E62A2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6" name="Rectangle 59"/>
          <p:cNvSpPr>
            <a:spLocks noChangeArrowheads="1"/>
          </p:cNvSpPr>
          <p:nvPr/>
        </p:nvSpPr>
        <p:spPr bwMode="auto">
          <a:xfrm>
            <a:off x="7720043" y="2105880"/>
            <a:ext cx="47017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7" name="Rectangle 60"/>
          <p:cNvSpPr>
            <a:spLocks noChangeArrowheads="1"/>
          </p:cNvSpPr>
          <p:nvPr/>
        </p:nvSpPr>
        <p:spPr bwMode="auto">
          <a:xfrm>
            <a:off x="7739088" y="2058267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8" name="Rectangle 61"/>
          <p:cNvSpPr>
            <a:spLocks noChangeArrowheads="1"/>
          </p:cNvSpPr>
          <p:nvPr/>
        </p:nvSpPr>
        <p:spPr bwMode="auto">
          <a:xfrm>
            <a:off x="7909303" y="2009464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99" name="Rectangle 62"/>
          <p:cNvSpPr>
            <a:spLocks noChangeArrowheads="1"/>
          </p:cNvSpPr>
          <p:nvPr/>
        </p:nvSpPr>
        <p:spPr bwMode="auto">
          <a:xfrm>
            <a:off x="7925968" y="1834488"/>
            <a:ext cx="5832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0" name="Rectangle 63"/>
          <p:cNvSpPr>
            <a:spLocks noChangeArrowheads="1"/>
          </p:cNvSpPr>
          <p:nvPr/>
        </p:nvSpPr>
        <p:spPr bwMode="auto">
          <a:xfrm>
            <a:off x="7909303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1" name="Rectangle 64"/>
          <p:cNvSpPr>
            <a:spLocks noChangeArrowheads="1"/>
          </p:cNvSpPr>
          <p:nvPr/>
        </p:nvSpPr>
        <p:spPr bwMode="auto">
          <a:xfrm>
            <a:off x="8048570" y="2009464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8064044" y="1834488"/>
            <a:ext cx="57135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3" name="Rectangle 66"/>
          <p:cNvSpPr>
            <a:spLocks noChangeArrowheads="1"/>
          </p:cNvSpPr>
          <p:nvPr/>
        </p:nvSpPr>
        <p:spPr bwMode="auto">
          <a:xfrm>
            <a:off x="8048570" y="1824966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4" name="Rectangle 67"/>
          <p:cNvSpPr>
            <a:spLocks noChangeArrowheads="1"/>
          </p:cNvSpPr>
          <p:nvPr/>
        </p:nvSpPr>
        <p:spPr bwMode="auto">
          <a:xfrm>
            <a:off x="7772417" y="2009464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7787892" y="1834488"/>
            <a:ext cx="5951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7772417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7" name="Rectangle 70"/>
          <p:cNvSpPr>
            <a:spLocks noChangeArrowheads="1"/>
          </p:cNvSpPr>
          <p:nvPr/>
        </p:nvSpPr>
        <p:spPr bwMode="auto">
          <a:xfrm>
            <a:off x="7739088" y="1772592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8" name="Freeform 71"/>
          <p:cNvSpPr/>
          <p:nvPr/>
        </p:nvSpPr>
        <p:spPr bwMode="auto">
          <a:xfrm>
            <a:off x="7739088" y="1634515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09" name="Freeform 72"/>
          <p:cNvSpPr>
            <a:spLocks noEditPoints="1"/>
          </p:cNvSpPr>
          <p:nvPr/>
        </p:nvSpPr>
        <p:spPr bwMode="auto">
          <a:xfrm>
            <a:off x="6551154" y="1759498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10" name="Freeform 73"/>
          <p:cNvSpPr>
            <a:spLocks noEditPoints="1"/>
          </p:cNvSpPr>
          <p:nvPr/>
        </p:nvSpPr>
        <p:spPr bwMode="auto">
          <a:xfrm>
            <a:off x="7874784" y="2189202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11" name="Freeform 74"/>
          <p:cNvSpPr>
            <a:spLocks noEditPoints="1"/>
          </p:cNvSpPr>
          <p:nvPr/>
        </p:nvSpPr>
        <p:spPr bwMode="auto">
          <a:xfrm>
            <a:off x="6648759" y="1348840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12" name="Freeform 75"/>
          <p:cNvSpPr>
            <a:spLocks noEditPoints="1"/>
          </p:cNvSpPr>
          <p:nvPr/>
        </p:nvSpPr>
        <p:spPr bwMode="auto">
          <a:xfrm>
            <a:off x="7191544" y="1711885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E62A2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14" name="Freeform 77"/>
          <p:cNvSpPr/>
          <p:nvPr/>
        </p:nvSpPr>
        <p:spPr bwMode="auto">
          <a:xfrm>
            <a:off x="6976097" y="1728550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15" name="Freeform 78"/>
          <p:cNvSpPr/>
          <p:nvPr/>
        </p:nvSpPr>
        <p:spPr bwMode="auto">
          <a:xfrm>
            <a:off x="7047515" y="1697602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16" name="Freeform 79"/>
          <p:cNvSpPr>
            <a:spLocks noEditPoints="1"/>
          </p:cNvSpPr>
          <p:nvPr/>
        </p:nvSpPr>
        <p:spPr bwMode="auto">
          <a:xfrm>
            <a:off x="6797549" y="2699847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17" name="Freeform 80"/>
          <p:cNvSpPr>
            <a:spLocks noEditPoints="1"/>
          </p:cNvSpPr>
          <p:nvPr/>
        </p:nvSpPr>
        <p:spPr bwMode="auto">
          <a:xfrm>
            <a:off x="8096183" y="1497629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18" name="Freeform 81"/>
          <p:cNvSpPr>
            <a:spLocks noEditPoints="1"/>
          </p:cNvSpPr>
          <p:nvPr/>
        </p:nvSpPr>
        <p:spPr bwMode="auto">
          <a:xfrm>
            <a:off x="7036802" y="1185766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19" name="Freeform 82"/>
          <p:cNvSpPr>
            <a:spLocks noEditPoints="1"/>
          </p:cNvSpPr>
          <p:nvPr/>
        </p:nvSpPr>
        <p:spPr bwMode="auto">
          <a:xfrm>
            <a:off x="6922532" y="1120299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0" name="Freeform 83"/>
          <p:cNvSpPr/>
          <p:nvPr/>
        </p:nvSpPr>
        <p:spPr bwMode="auto">
          <a:xfrm>
            <a:off x="6870158" y="1217905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1" name="Freeform 84"/>
          <p:cNvSpPr/>
          <p:nvPr/>
        </p:nvSpPr>
        <p:spPr bwMode="auto">
          <a:xfrm>
            <a:off x="6818975" y="1225047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2" name="Freeform 85"/>
          <p:cNvSpPr>
            <a:spLocks noEditPoints="1"/>
          </p:cNvSpPr>
          <p:nvPr/>
        </p:nvSpPr>
        <p:spPr bwMode="auto">
          <a:xfrm>
            <a:off x="6755888" y="2093976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3" name="Freeform 86"/>
          <p:cNvSpPr/>
          <p:nvPr/>
        </p:nvSpPr>
        <p:spPr bwMode="auto">
          <a:xfrm>
            <a:off x="8141415" y="2401078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4" name="Freeform 87"/>
          <p:cNvSpPr/>
          <p:nvPr/>
        </p:nvSpPr>
        <p:spPr bwMode="auto">
          <a:xfrm>
            <a:off x="8246163" y="2392746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5" name="Freeform 88"/>
          <p:cNvSpPr/>
          <p:nvPr/>
        </p:nvSpPr>
        <p:spPr bwMode="auto">
          <a:xfrm>
            <a:off x="8177124" y="2441549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6" name="Freeform 89"/>
          <p:cNvSpPr>
            <a:spLocks noEditPoints="1"/>
          </p:cNvSpPr>
          <p:nvPr/>
        </p:nvSpPr>
        <p:spPr bwMode="auto">
          <a:xfrm>
            <a:off x="7891448" y="1472633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7" name="Freeform 90"/>
          <p:cNvSpPr/>
          <p:nvPr/>
        </p:nvSpPr>
        <p:spPr bwMode="auto">
          <a:xfrm>
            <a:off x="6502351" y="2267763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8" name="Freeform 91"/>
          <p:cNvSpPr/>
          <p:nvPr/>
        </p:nvSpPr>
        <p:spPr bwMode="auto">
          <a:xfrm>
            <a:off x="6492829" y="2260621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29" name="Freeform 92"/>
          <p:cNvSpPr/>
          <p:nvPr/>
        </p:nvSpPr>
        <p:spPr bwMode="auto">
          <a:xfrm>
            <a:off x="6523777" y="2303472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30" name="Freeform 93"/>
          <p:cNvSpPr>
            <a:spLocks noEditPoints="1"/>
          </p:cNvSpPr>
          <p:nvPr/>
        </p:nvSpPr>
        <p:spPr bwMode="auto">
          <a:xfrm>
            <a:off x="7522451" y="3505691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31" name="Freeform 94"/>
          <p:cNvSpPr/>
          <p:nvPr/>
        </p:nvSpPr>
        <p:spPr bwMode="auto">
          <a:xfrm>
            <a:off x="7323668" y="2321327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32" name="Freeform 95"/>
          <p:cNvSpPr/>
          <p:nvPr/>
        </p:nvSpPr>
        <p:spPr bwMode="auto">
          <a:xfrm>
            <a:off x="7312955" y="2184441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33" name="Freeform 96"/>
          <p:cNvSpPr/>
          <p:nvPr/>
        </p:nvSpPr>
        <p:spPr bwMode="auto">
          <a:xfrm>
            <a:off x="7343904" y="2208247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34" name="Freeform 97"/>
          <p:cNvSpPr/>
          <p:nvPr/>
        </p:nvSpPr>
        <p:spPr bwMode="auto">
          <a:xfrm>
            <a:off x="7335572" y="2355846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135" name="Freeform 98"/>
          <p:cNvSpPr>
            <a:spLocks noEditPoints="1"/>
          </p:cNvSpPr>
          <p:nvPr/>
        </p:nvSpPr>
        <p:spPr bwMode="auto">
          <a:xfrm>
            <a:off x="7297482" y="1150057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75656" y="771550"/>
            <a:ext cx="1800200" cy="117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275606"/>
            <a:ext cx="2046801" cy="122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032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48" name="标题 4"/>
          <p:cNvSpPr txBox="1"/>
          <p:nvPr/>
        </p:nvSpPr>
        <p:spPr>
          <a:xfrm>
            <a:off x="1979712" y="483518"/>
            <a:ext cx="648072" cy="216024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标题 4"/>
          <p:cNvSpPr txBox="1"/>
          <p:nvPr/>
        </p:nvSpPr>
        <p:spPr>
          <a:xfrm>
            <a:off x="3347864" y="915566"/>
            <a:ext cx="648072" cy="216024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标题 4"/>
          <p:cNvSpPr txBox="1"/>
          <p:nvPr/>
        </p:nvSpPr>
        <p:spPr>
          <a:xfrm>
            <a:off x="4788024" y="1491630"/>
            <a:ext cx="648072" cy="216024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标题 4"/>
          <p:cNvSpPr txBox="1"/>
          <p:nvPr/>
        </p:nvSpPr>
        <p:spPr>
          <a:xfrm>
            <a:off x="4355976" y="3507854"/>
            <a:ext cx="648072" cy="216024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赛事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标题 4"/>
          <p:cNvSpPr txBox="1"/>
          <p:nvPr/>
        </p:nvSpPr>
        <p:spPr>
          <a:xfrm>
            <a:off x="3059832" y="4155926"/>
            <a:ext cx="864096" cy="216024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演唱会等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" t="16802" r="31888"/>
          <a:stretch>
            <a:fillRect/>
          </a:stretch>
        </p:blipFill>
        <p:spPr>
          <a:xfrm>
            <a:off x="3297424" y="1888542"/>
            <a:ext cx="2087815" cy="1356136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2715766"/>
            <a:ext cx="214082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291830"/>
            <a:ext cx="2143363" cy="125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0800" dir="5400000" sx="103000" sy="103000" algn="ctr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48" grpId="0"/>
      <p:bldP spid="149" grpId="0"/>
      <p:bldP spid="150" grpId="0"/>
      <p:bldP spid="152" grpId="0"/>
      <p:bldP spid="1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4"/>
          <p:cNvSpPr txBox="1"/>
          <p:nvPr/>
        </p:nvSpPr>
        <p:spPr>
          <a:xfrm>
            <a:off x="630588" y="27162"/>
            <a:ext cx="4913268" cy="304529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推广方案  </a:t>
            </a:r>
            <a:r>
              <a:rPr lang="en-US" altLang="zh-CN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en-US" altLang="zh-CN" sz="12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 PLAN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-40137" y="358080"/>
            <a:ext cx="9201452" cy="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1548452" y="2463767"/>
            <a:ext cx="1863481" cy="186348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1" name="椭圆 20"/>
          <p:cNvSpPr/>
          <p:nvPr/>
        </p:nvSpPr>
        <p:spPr>
          <a:xfrm>
            <a:off x="3762121" y="1420016"/>
            <a:ext cx="432354" cy="4324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0" dirty="0">
                <a:latin typeface="Impact MT Std" pitchFamily="34" charset="0"/>
                <a:ea typeface="微软雅黑" panose="020B0503020204020204" pitchFamily="34" charset="-122"/>
              </a:rPr>
              <a:t>1</a:t>
            </a:r>
            <a:endParaRPr lang="zh-CN" altLang="en-US" sz="1010" dirty="0"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194862" y="1648580"/>
            <a:ext cx="7550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7741" y="3240442"/>
            <a:ext cx="15010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</a:rPr>
              <a:t>推广</a:t>
            </a:r>
            <a:r>
              <a:rPr lang="zh-CN" altLang="en-US" sz="1800" b="1" dirty="0">
                <a:solidFill>
                  <a:schemeClr val="bg1"/>
                </a:solidFill>
              </a:rPr>
              <a:t>方案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548452" y="951992"/>
            <a:ext cx="1863481" cy="1863481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25" name="KSO_Shape"/>
          <p:cNvSpPr/>
          <p:nvPr/>
        </p:nvSpPr>
        <p:spPr bwMode="auto">
          <a:xfrm>
            <a:off x="1851912" y="1483073"/>
            <a:ext cx="1235770" cy="862980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6" name="标题 11"/>
          <p:cNvSpPr txBox="1"/>
          <p:nvPr/>
        </p:nvSpPr>
        <p:spPr>
          <a:xfrm>
            <a:off x="4966816" y="1483182"/>
            <a:ext cx="2898693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05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endParaRPr lang="en-US" altLang="zh-CN" sz="1050" b="1" dirty="0" smtClean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通过微信公众号来进行预热推广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62122" y="2391984"/>
            <a:ext cx="432354" cy="432476"/>
          </a:xfrm>
          <a:prstGeom prst="ellipse">
            <a:avLst/>
          </a:prstGeom>
          <a:solidFill>
            <a:srgbClr val="E6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0" dirty="0">
                <a:latin typeface="Impact MT Std" pitchFamily="34" charset="0"/>
                <a:ea typeface="微软雅黑" panose="020B0503020204020204" pitchFamily="34" charset="-122"/>
              </a:rPr>
              <a:t>2</a:t>
            </a:r>
            <a:endParaRPr lang="zh-CN" altLang="en-US" sz="1010" dirty="0"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194863" y="2620548"/>
            <a:ext cx="7550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762122" y="3520564"/>
            <a:ext cx="432354" cy="4324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0" dirty="0">
                <a:latin typeface="Impact MT Std" pitchFamily="34" charset="0"/>
                <a:ea typeface="微软雅黑" panose="020B0503020204020204" pitchFamily="34" charset="-122"/>
              </a:rPr>
              <a:t>3</a:t>
            </a:r>
            <a:endParaRPr lang="zh-CN" altLang="en-US" sz="1010" dirty="0"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194863" y="3749128"/>
            <a:ext cx="7550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1"/>
          <p:cNvSpPr txBox="1"/>
          <p:nvPr/>
        </p:nvSpPr>
        <p:spPr>
          <a:xfrm>
            <a:off x="4949945" y="2478473"/>
            <a:ext cx="2898693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05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官方微博</a:t>
            </a:r>
            <a:endParaRPr lang="en-US" altLang="zh-CN" sz="1050" b="1" dirty="0" smtClean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通过官方微博来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进行预热推广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标题 11"/>
          <p:cNvSpPr txBox="1"/>
          <p:nvPr/>
        </p:nvSpPr>
        <p:spPr>
          <a:xfrm>
            <a:off x="4938113" y="3558593"/>
            <a:ext cx="2898693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05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平台广告</a:t>
            </a:r>
            <a:endParaRPr lang="en-US" altLang="zh-CN" sz="1050" b="1" dirty="0" smtClean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通过在渠道播放平台的广告位来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进行预热推广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  <p:bldP spid="24" grpId="0" animBg="1"/>
      <p:bldP spid="25" grpId="0" animBg="1"/>
      <p:bldP spid="26" grpId="0"/>
      <p:bldP spid="27" grpId="0" animBg="1"/>
      <p:bldP spid="40" grpId="0" animBg="1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4"/>
          <p:cNvSpPr txBox="1"/>
          <p:nvPr/>
        </p:nvSpPr>
        <p:spPr>
          <a:xfrm>
            <a:off x="630587" y="27162"/>
            <a:ext cx="5993106" cy="304529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客户回报</a:t>
            </a:r>
            <a:r>
              <a:rPr lang="en-US" altLang="zh-CN" sz="15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Customer return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-40137" y="358080"/>
            <a:ext cx="9201452" cy="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14"/>
          <p:cNvSpPr/>
          <p:nvPr/>
        </p:nvSpPr>
        <p:spPr bwMode="auto">
          <a:xfrm>
            <a:off x="3513967" y="1787080"/>
            <a:ext cx="223779" cy="258299"/>
          </a:xfrm>
          <a:custGeom>
            <a:avLst/>
            <a:gdLst>
              <a:gd name="T0" fmla="*/ 0 w 336"/>
              <a:gd name="T1" fmla="*/ 194 h 388"/>
              <a:gd name="T2" fmla="*/ 168 w 336"/>
              <a:gd name="T3" fmla="*/ 97 h 388"/>
              <a:gd name="T4" fmla="*/ 336 w 336"/>
              <a:gd name="T5" fmla="*/ 0 h 388"/>
              <a:gd name="T6" fmla="*/ 336 w 336"/>
              <a:gd name="T7" fmla="*/ 194 h 388"/>
              <a:gd name="T8" fmla="*/ 336 w 336"/>
              <a:gd name="T9" fmla="*/ 388 h 388"/>
              <a:gd name="T10" fmla="*/ 168 w 336"/>
              <a:gd name="T11" fmla="*/ 291 h 388"/>
              <a:gd name="T12" fmla="*/ 0 w 336"/>
              <a:gd name="T13" fmla="*/ 194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" h="388">
                <a:moveTo>
                  <a:pt x="0" y="194"/>
                </a:moveTo>
                <a:lnTo>
                  <a:pt x="168" y="97"/>
                </a:lnTo>
                <a:lnTo>
                  <a:pt x="336" y="0"/>
                </a:lnTo>
                <a:lnTo>
                  <a:pt x="336" y="194"/>
                </a:lnTo>
                <a:lnTo>
                  <a:pt x="336" y="388"/>
                </a:lnTo>
                <a:lnTo>
                  <a:pt x="168" y="291"/>
                </a:lnTo>
                <a:lnTo>
                  <a:pt x="0" y="19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15"/>
          <p:cNvSpPr/>
          <p:nvPr/>
        </p:nvSpPr>
        <p:spPr bwMode="auto">
          <a:xfrm>
            <a:off x="3671088" y="2283442"/>
            <a:ext cx="258299" cy="223779"/>
          </a:xfrm>
          <a:custGeom>
            <a:avLst/>
            <a:gdLst>
              <a:gd name="T0" fmla="*/ 0 w 388"/>
              <a:gd name="T1" fmla="*/ 336 h 336"/>
              <a:gd name="T2" fmla="*/ 97 w 388"/>
              <a:gd name="T3" fmla="*/ 168 h 336"/>
              <a:gd name="T4" fmla="*/ 194 w 388"/>
              <a:gd name="T5" fmla="*/ 0 h 336"/>
              <a:gd name="T6" fmla="*/ 291 w 388"/>
              <a:gd name="T7" fmla="*/ 168 h 336"/>
              <a:gd name="T8" fmla="*/ 388 w 388"/>
              <a:gd name="T9" fmla="*/ 336 h 336"/>
              <a:gd name="T10" fmla="*/ 194 w 388"/>
              <a:gd name="T11" fmla="*/ 336 h 336"/>
              <a:gd name="T12" fmla="*/ 0 w 388"/>
              <a:gd name="T1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8" h="336">
                <a:moveTo>
                  <a:pt x="0" y="336"/>
                </a:moveTo>
                <a:lnTo>
                  <a:pt x="97" y="168"/>
                </a:lnTo>
                <a:lnTo>
                  <a:pt x="194" y="0"/>
                </a:lnTo>
                <a:lnTo>
                  <a:pt x="291" y="168"/>
                </a:lnTo>
                <a:lnTo>
                  <a:pt x="388" y="336"/>
                </a:lnTo>
                <a:lnTo>
                  <a:pt x="194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6"/>
          <p:cNvSpPr/>
          <p:nvPr/>
        </p:nvSpPr>
        <p:spPr bwMode="auto">
          <a:xfrm>
            <a:off x="4035325" y="2644107"/>
            <a:ext cx="223779" cy="258299"/>
          </a:xfrm>
          <a:custGeom>
            <a:avLst/>
            <a:gdLst>
              <a:gd name="T0" fmla="*/ 0 w 336"/>
              <a:gd name="T1" fmla="*/ 388 h 388"/>
              <a:gd name="T2" fmla="*/ 0 w 336"/>
              <a:gd name="T3" fmla="*/ 194 h 388"/>
              <a:gd name="T4" fmla="*/ 0 w 336"/>
              <a:gd name="T5" fmla="*/ 0 h 388"/>
              <a:gd name="T6" fmla="*/ 168 w 336"/>
              <a:gd name="T7" fmla="*/ 97 h 388"/>
              <a:gd name="T8" fmla="*/ 336 w 336"/>
              <a:gd name="T9" fmla="*/ 194 h 388"/>
              <a:gd name="T10" fmla="*/ 168 w 336"/>
              <a:gd name="T11" fmla="*/ 291 h 388"/>
              <a:gd name="T12" fmla="*/ 0 w 336"/>
              <a:gd name="T13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" h="388">
                <a:moveTo>
                  <a:pt x="0" y="388"/>
                </a:moveTo>
                <a:lnTo>
                  <a:pt x="0" y="194"/>
                </a:lnTo>
                <a:lnTo>
                  <a:pt x="0" y="0"/>
                </a:lnTo>
                <a:lnTo>
                  <a:pt x="168" y="97"/>
                </a:lnTo>
                <a:lnTo>
                  <a:pt x="336" y="194"/>
                </a:lnTo>
                <a:lnTo>
                  <a:pt x="168" y="291"/>
                </a:lnTo>
                <a:lnTo>
                  <a:pt x="0" y="3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17"/>
          <p:cNvSpPr/>
          <p:nvPr/>
        </p:nvSpPr>
        <p:spPr bwMode="auto">
          <a:xfrm>
            <a:off x="4484074" y="2835748"/>
            <a:ext cx="258299" cy="223779"/>
          </a:xfrm>
          <a:custGeom>
            <a:avLst/>
            <a:gdLst>
              <a:gd name="T0" fmla="*/ 194 w 388"/>
              <a:gd name="T1" fmla="*/ 336 h 336"/>
              <a:gd name="T2" fmla="*/ 97 w 388"/>
              <a:gd name="T3" fmla="*/ 168 h 336"/>
              <a:gd name="T4" fmla="*/ 0 w 388"/>
              <a:gd name="T5" fmla="*/ 0 h 336"/>
              <a:gd name="T6" fmla="*/ 194 w 388"/>
              <a:gd name="T7" fmla="*/ 0 h 336"/>
              <a:gd name="T8" fmla="*/ 388 w 388"/>
              <a:gd name="T9" fmla="*/ 0 h 336"/>
              <a:gd name="T10" fmla="*/ 291 w 388"/>
              <a:gd name="T11" fmla="*/ 168 h 336"/>
              <a:gd name="T12" fmla="*/ 194 w 388"/>
              <a:gd name="T1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8" h="336">
                <a:moveTo>
                  <a:pt x="194" y="336"/>
                </a:moveTo>
                <a:lnTo>
                  <a:pt x="97" y="168"/>
                </a:lnTo>
                <a:lnTo>
                  <a:pt x="0" y="0"/>
                </a:lnTo>
                <a:lnTo>
                  <a:pt x="194" y="0"/>
                </a:lnTo>
                <a:lnTo>
                  <a:pt x="388" y="0"/>
                </a:lnTo>
                <a:lnTo>
                  <a:pt x="291" y="168"/>
                </a:lnTo>
                <a:lnTo>
                  <a:pt x="194" y="3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18"/>
          <p:cNvSpPr/>
          <p:nvPr/>
        </p:nvSpPr>
        <p:spPr bwMode="auto">
          <a:xfrm>
            <a:off x="4989958" y="2654820"/>
            <a:ext cx="223779" cy="258299"/>
          </a:xfrm>
          <a:custGeom>
            <a:avLst/>
            <a:gdLst>
              <a:gd name="T0" fmla="*/ 336 w 336"/>
              <a:gd name="T1" fmla="*/ 388 h 388"/>
              <a:gd name="T2" fmla="*/ 168 w 336"/>
              <a:gd name="T3" fmla="*/ 291 h 388"/>
              <a:gd name="T4" fmla="*/ 0 w 336"/>
              <a:gd name="T5" fmla="*/ 194 h 388"/>
              <a:gd name="T6" fmla="*/ 168 w 336"/>
              <a:gd name="T7" fmla="*/ 97 h 388"/>
              <a:gd name="T8" fmla="*/ 336 w 336"/>
              <a:gd name="T9" fmla="*/ 0 h 388"/>
              <a:gd name="T10" fmla="*/ 336 w 336"/>
              <a:gd name="T11" fmla="*/ 194 h 388"/>
              <a:gd name="T12" fmla="*/ 336 w 336"/>
              <a:gd name="T13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" h="388">
                <a:moveTo>
                  <a:pt x="336" y="388"/>
                </a:moveTo>
                <a:lnTo>
                  <a:pt x="168" y="291"/>
                </a:lnTo>
                <a:lnTo>
                  <a:pt x="0" y="194"/>
                </a:lnTo>
                <a:lnTo>
                  <a:pt x="168" y="97"/>
                </a:lnTo>
                <a:lnTo>
                  <a:pt x="336" y="0"/>
                </a:lnTo>
                <a:lnTo>
                  <a:pt x="336" y="194"/>
                </a:lnTo>
                <a:lnTo>
                  <a:pt x="336" y="3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19"/>
          <p:cNvSpPr/>
          <p:nvPr/>
        </p:nvSpPr>
        <p:spPr bwMode="auto">
          <a:xfrm>
            <a:off x="5354194" y="2277490"/>
            <a:ext cx="258299" cy="223779"/>
          </a:xfrm>
          <a:custGeom>
            <a:avLst/>
            <a:gdLst>
              <a:gd name="T0" fmla="*/ 388 w 388"/>
              <a:gd name="T1" fmla="*/ 336 h 336"/>
              <a:gd name="T2" fmla="*/ 194 w 388"/>
              <a:gd name="T3" fmla="*/ 336 h 336"/>
              <a:gd name="T4" fmla="*/ 0 w 388"/>
              <a:gd name="T5" fmla="*/ 336 h 336"/>
              <a:gd name="T6" fmla="*/ 97 w 388"/>
              <a:gd name="T7" fmla="*/ 168 h 336"/>
              <a:gd name="T8" fmla="*/ 194 w 388"/>
              <a:gd name="T9" fmla="*/ 0 h 336"/>
              <a:gd name="T10" fmla="*/ 291 w 388"/>
              <a:gd name="T11" fmla="*/ 168 h 336"/>
              <a:gd name="T12" fmla="*/ 388 w 388"/>
              <a:gd name="T1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8" h="336">
                <a:moveTo>
                  <a:pt x="388" y="336"/>
                </a:moveTo>
                <a:lnTo>
                  <a:pt x="194" y="336"/>
                </a:lnTo>
                <a:lnTo>
                  <a:pt x="0" y="336"/>
                </a:lnTo>
                <a:lnTo>
                  <a:pt x="97" y="168"/>
                </a:lnTo>
                <a:lnTo>
                  <a:pt x="194" y="0"/>
                </a:lnTo>
                <a:lnTo>
                  <a:pt x="291" y="168"/>
                </a:lnTo>
                <a:lnTo>
                  <a:pt x="388" y="3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20"/>
          <p:cNvSpPr/>
          <p:nvPr/>
        </p:nvSpPr>
        <p:spPr bwMode="auto">
          <a:xfrm>
            <a:off x="5541074" y="1784699"/>
            <a:ext cx="223779" cy="258299"/>
          </a:xfrm>
          <a:custGeom>
            <a:avLst/>
            <a:gdLst>
              <a:gd name="T0" fmla="*/ 336 w 336"/>
              <a:gd name="T1" fmla="*/ 194 h 388"/>
              <a:gd name="T2" fmla="*/ 168 w 336"/>
              <a:gd name="T3" fmla="*/ 291 h 388"/>
              <a:gd name="T4" fmla="*/ 0 w 336"/>
              <a:gd name="T5" fmla="*/ 388 h 388"/>
              <a:gd name="T6" fmla="*/ 0 w 336"/>
              <a:gd name="T7" fmla="*/ 194 h 388"/>
              <a:gd name="T8" fmla="*/ 0 w 336"/>
              <a:gd name="T9" fmla="*/ 0 h 388"/>
              <a:gd name="T10" fmla="*/ 168 w 336"/>
              <a:gd name="T11" fmla="*/ 97 h 388"/>
              <a:gd name="T12" fmla="*/ 336 w 336"/>
              <a:gd name="T13" fmla="*/ 194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" h="388">
                <a:moveTo>
                  <a:pt x="336" y="194"/>
                </a:moveTo>
                <a:lnTo>
                  <a:pt x="168" y="291"/>
                </a:lnTo>
                <a:lnTo>
                  <a:pt x="0" y="388"/>
                </a:lnTo>
                <a:lnTo>
                  <a:pt x="0" y="194"/>
                </a:lnTo>
                <a:lnTo>
                  <a:pt x="0" y="0"/>
                </a:lnTo>
                <a:lnTo>
                  <a:pt x="168" y="97"/>
                </a:lnTo>
                <a:lnTo>
                  <a:pt x="336" y="19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6"/>
          <p:cNvGrpSpPr/>
          <p:nvPr/>
        </p:nvGrpSpPr>
        <p:grpSpPr>
          <a:xfrm>
            <a:off x="3849636" y="1151452"/>
            <a:ext cx="1543839" cy="1545029"/>
            <a:chOff x="1990725" y="836613"/>
            <a:chExt cx="2058988" cy="2060575"/>
          </a:xfrm>
          <a:solidFill>
            <a:srgbClr val="C00000"/>
          </a:solidFill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990725" y="836613"/>
              <a:ext cx="2058988" cy="2060575"/>
            </a:xfrm>
            <a:prstGeom prst="ellipse">
              <a:avLst/>
            </a:prstGeom>
            <a:grpFill/>
            <a:ln w="10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62959" y="1625541"/>
              <a:ext cx="1492298" cy="430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客户回报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5806514" y="1591868"/>
            <a:ext cx="735615" cy="734425"/>
            <a:chOff x="4600575" y="1423988"/>
            <a:chExt cx="981075" cy="979488"/>
          </a:xfrm>
        </p:grpSpPr>
        <p:sp>
          <p:nvSpPr>
            <p:cNvPr id="41" name="Freeform 7"/>
            <p:cNvSpPr/>
            <p:nvPr/>
          </p:nvSpPr>
          <p:spPr bwMode="auto">
            <a:xfrm>
              <a:off x="4600575" y="1423988"/>
              <a:ext cx="981075" cy="979488"/>
            </a:xfrm>
            <a:custGeom>
              <a:avLst/>
              <a:gdLst>
                <a:gd name="T0" fmla="*/ 429 w 1106"/>
                <a:gd name="T1" fmla="*/ 68 h 1105"/>
                <a:gd name="T2" fmla="*/ 1038 w 1106"/>
                <a:gd name="T3" fmla="*/ 429 h 1105"/>
                <a:gd name="T4" fmla="*/ 677 w 1106"/>
                <a:gd name="T5" fmla="*/ 1037 h 1105"/>
                <a:gd name="T6" fmla="*/ 69 w 1106"/>
                <a:gd name="T7" fmla="*/ 677 h 1105"/>
                <a:gd name="T8" fmla="*/ 429 w 1106"/>
                <a:gd name="T9" fmla="*/ 6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105">
                  <a:moveTo>
                    <a:pt x="429" y="68"/>
                  </a:moveTo>
                  <a:cubicBezTo>
                    <a:pt x="697" y="0"/>
                    <a:pt x="969" y="161"/>
                    <a:pt x="1038" y="429"/>
                  </a:cubicBezTo>
                  <a:cubicBezTo>
                    <a:pt x="1106" y="696"/>
                    <a:pt x="945" y="968"/>
                    <a:pt x="677" y="1037"/>
                  </a:cubicBezTo>
                  <a:cubicBezTo>
                    <a:pt x="410" y="1105"/>
                    <a:pt x="137" y="944"/>
                    <a:pt x="69" y="677"/>
                  </a:cubicBezTo>
                  <a:cubicBezTo>
                    <a:pt x="0" y="409"/>
                    <a:pt x="162" y="137"/>
                    <a:pt x="429" y="68"/>
                  </a:cubicBezTo>
                  <a:close/>
                </a:path>
              </a:pathLst>
            </a:custGeom>
            <a:solidFill>
              <a:srgbClr val="E62A2A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04541" y="1666040"/>
              <a:ext cx="773141" cy="538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lang="en-US" altLang="zh-CN" sz="10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10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4"/>
          <p:cNvGrpSpPr/>
          <p:nvPr/>
        </p:nvGrpSpPr>
        <p:grpSpPr>
          <a:xfrm>
            <a:off x="5587496" y="2363193"/>
            <a:ext cx="740376" cy="740376"/>
            <a:chOff x="4308475" y="2452688"/>
            <a:chExt cx="987425" cy="987425"/>
          </a:xfrm>
        </p:grpSpPr>
        <p:sp>
          <p:nvSpPr>
            <p:cNvPr id="46" name="Freeform 8"/>
            <p:cNvSpPr/>
            <p:nvPr/>
          </p:nvSpPr>
          <p:spPr bwMode="auto">
            <a:xfrm>
              <a:off x="4308475" y="2452688"/>
              <a:ext cx="987425" cy="987425"/>
            </a:xfrm>
            <a:custGeom>
              <a:avLst/>
              <a:gdLst>
                <a:gd name="T0" fmla="*/ 691 w 1112"/>
                <a:gd name="T1" fmla="*/ 75 h 1112"/>
                <a:gd name="T2" fmla="*/ 1037 w 1112"/>
                <a:gd name="T3" fmla="*/ 691 h 1112"/>
                <a:gd name="T4" fmla="*/ 421 w 1112"/>
                <a:gd name="T5" fmla="*/ 1038 h 1112"/>
                <a:gd name="T6" fmla="*/ 74 w 1112"/>
                <a:gd name="T7" fmla="*/ 421 h 1112"/>
                <a:gd name="T8" fmla="*/ 691 w 1112"/>
                <a:gd name="T9" fmla="*/ 7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2">
                  <a:moveTo>
                    <a:pt x="691" y="75"/>
                  </a:moveTo>
                  <a:cubicBezTo>
                    <a:pt x="956" y="149"/>
                    <a:pt x="1112" y="425"/>
                    <a:pt x="1037" y="691"/>
                  </a:cubicBezTo>
                  <a:cubicBezTo>
                    <a:pt x="963" y="957"/>
                    <a:pt x="687" y="1112"/>
                    <a:pt x="421" y="1038"/>
                  </a:cubicBezTo>
                  <a:cubicBezTo>
                    <a:pt x="155" y="963"/>
                    <a:pt x="0" y="687"/>
                    <a:pt x="74" y="421"/>
                  </a:cubicBezTo>
                  <a:cubicBezTo>
                    <a:pt x="149" y="156"/>
                    <a:pt x="425" y="0"/>
                    <a:pt x="691" y="75"/>
                  </a:cubicBezTo>
                  <a:close/>
                </a:path>
              </a:pathLst>
            </a:custGeom>
            <a:solidFill>
              <a:srgbClr val="E62A2A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35135" y="2672437"/>
              <a:ext cx="941694" cy="53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</a:t>
              </a:r>
              <a:endParaRPr lang="en-US" altLang="zh-CN" sz="10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endParaRPr lang="zh-CN" altLang="en-US" sz="10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>
          <a:xfrm>
            <a:off x="5016144" y="2928593"/>
            <a:ext cx="732044" cy="733234"/>
            <a:chOff x="3546477" y="3206751"/>
            <a:chExt cx="976314" cy="977900"/>
          </a:xfrm>
        </p:grpSpPr>
        <p:sp>
          <p:nvSpPr>
            <p:cNvPr id="49" name="Freeform 9"/>
            <p:cNvSpPr/>
            <p:nvPr/>
          </p:nvSpPr>
          <p:spPr bwMode="auto">
            <a:xfrm>
              <a:off x="3546477" y="3206751"/>
              <a:ext cx="976314" cy="977900"/>
            </a:xfrm>
            <a:custGeom>
              <a:avLst/>
              <a:gdLst>
                <a:gd name="T0" fmla="*/ 908 w 1101"/>
                <a:gd name="T1" fmla="*/ 201 h 1101"/>
                <a:gd name="T2" fmla="*/ 900 w 1101"/>
                <a:gd name="T3" fmla="*/ 908 h 1101"/>
                <a:gd name="T4" fmla="*/ 193 w 1101"/>
                <a:gd name="T5" fmla="*/ 900 h 1101"/>
                <a:gd name="T6" fmla="*/ 201 w 1101"/>
                <a:gd name="T7" fmla="*/ 193 h 1101"/>
                <a:gd name="T8" fmla="*/ 908 w 1101"/>
                <a:gd name="T9" fmla="*/ 2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8" y="201"/>
                  </a:moveTo>
                  <a:cubicBezTo>
                    <a:pt x="1101" y="398"/>
                    <a:pt x="1097" y="715"/>
                    <a:pt x="900" y="908"/>
                  </a:cubicBezTo>
                  <a:cubicBezTo>
                    <a:pt x="703" y="1101"/>
                    <a:pt x="386" y="1098"/>
                    <a:pt x="193" y="900"/>
                  </a:cubicBezTo>
                  <a:cubicBezTo>
                    <a:pt x="0" y="703"/>
                    <a:pt x="3" y="386"/>
                    <a:pt x="201" y="193"/>
                  </a:cubicBezTo>
                  <a:cubicBezTo>
                    <a:pt x="398" y="0"/>
                    <a:pt x="715" y="4"/>
                    <a:pt x="908" y="201"/>
                  </a:cubicBezTo>
                  <a:close/>
                </a:path>
              </a:pathLst>
            </a:custGeom>
            <a:solidFill>
              <a:srgbClr val="E62A2A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89548" y="3471449"/>
              <a:ext cx="910970" cy="53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sz="10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</a:t>
              </a:r>
              <a:endParaRPr lang="zh-CN" altLang="en-US" sz="10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50"/>
          <p:cNvGrpSpPr/>
          <p:nvPr/>
        </p:nvGrpSpPr>
        <p:grpSpPr>
          <a:xfrm>
            <a:off x="4235298" y="3126185"/>
            <a:ext cx="735615" cy="735615"/>
            <a:chOff x="2505075" y="3470276"/>
            <a:chExt cx="981075" cy="981075"/>
          </a:xfrm>
        </p:grpSpPr>
        <p:sp>
          <p:nvSpPr>
            <p:cNvPr id="52" name="Freeform 10"/>
            <p:cNvSpPr/>
            <p:nvPr/>
          </p:nvSpPr>
          <p:spPr bwMode="auto">
            <a:xfrm>
              <a:off x="2505075" y="3470276"/>
              <a:ext cx="981075" cy="981075"/>
            </a:xfrm>
            <a:custGeom>
              <a:avLst/>
              <a:gdLst>
                <a:gd name="T0" fmla="*/ 1037 w 1105"/>
                <a:gd name="T1" fmla="*/ 429 h 1106"/>
                <a:gd name="T2" fmla="*/ 676 w 1105"/>
                <a:gd name="T3" fmla="*/ 1037 h 1106"/>
                <a:gd name="T4" fmla="*/ 68 w 1105"/>
                <a:gd name="T5" fmla="*/ 677 h 1106"/>
                <a:gd name="T6" fmla="*/ 428 w 1105"/>
                <a:gd name="T7" fmla="*/ 68 h 1106"/>
                <a:gd name="T8" fmla="*/ 1037 w 1105"/>
                <a:gd name="T9" fmla="*/ 429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106">
                  <a:moveTo>
                    <a:pt x="1037" y="429"/>
                  </a:moveTo>
                  <a:cubicBezTo>
                    <a:pt x="1105" y="696"/>
                    <a:pt x="944" y="969"/>
                    <a:pt x="676" y="1037"/>
                  </a:cubicBezTo>
                  <a:cubicBezTo>
                    <a:pt x="409" y="1106"/>
                    <a:pt x="137" y="944"/>
                    <a:pt x="68" y="677"/>
                  </a:cubicBezTo>
                  <a:cubicBezTo>
                    <a:pt x="0" y="409"/>
                    <a:pt x="161" y="137"/>
                    <a:pt x="428" y="68"/>
                  </a:cubicBezTo>
                  <a:cubicBezTo>
                    <a:pt x="696" y="0"/>
                    <a:pt x="968" y="161"/>
                    <a:pt x="1037" y="429"/>
                  </a:cubicBezTo>
                  <a:close/>
                </a:path>
              </a:pathLst>
            </a:custGeom>
            <a:solidFill>
              <a:srgbClr val="E62A2A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65684" y="3718458"/>
              <a:ext cx="886843" cy="538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</a:t>
              </a:r>
              <a:endParaRPr lang="en-US" altLang="zh-CN" sz="10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策划</a:t>
              </a:r>
              <a:endParaRPr lang="zh-CN" altLang="en-US" sz="10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53"/>
          <p:cNvGrpSpPr/>
          <p:nvPr/>
        </p:nvGrpSpPr>
        <p:grpSpPr>
          <a:xfrm>
            <a:off x="3459213" y="2907167"/>
            <a:ext cx="740376" cy="739186"/>
            <a:chOff x="1470025" y="3178176"/>
            <a:chExt cx="987425" cy="985838"/>
          </a:xfrm>
        </p:grpSpPr>
        <p:sp>
          <p:nvSpPr>
            <p:cNvPr id="55" name="Freeform 11"/>
            <p:cNvSpPr/>
            <p:nvPr/>
          </p:nvSpPr>
          <p:spPr bwMode="auto">
            <a:xfrm>
              <a:off x="1470025" y="3178176"/>
              <a:ext cx="987425" cy="985838"/>
            </a:xfrm>
            <a:custGeom>
              <a:avLst/>
              <a:gdLst>
                <a:gd name="T0" fmla="*/ 1037 w 1112"/>
                <a:gd name="T1" fmla="*/ 691 h 1112"/>
                <a:gd name="T2" fmla="*/ 421 w 1112"/>
                <a:gd name="T3" fmla="*/ 1038 h 1112"/>
                <a:gd name="T4" fmla="*/ 74 w 1112"/>
                <a:gd name="T5" fmla="*/ 422 h 1112"/>
                <a:gd name="T6" fmla="*/ 691 w 1112"/>
                <a:gd name="T7" fmla="*/ 75 h 1112"/>
                <a:gd name="T8" fmla="*/ 1037 w 1112"/>
                <a:gd name="T9" fmla="*/ 691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2">
                  <a:moveTo>
                    <a:pt x="1037" y="691"/>
                  </a:moveTo>
                  <a:cubicBezTo>
                    <a:pt x="963" y="957"/>
                    <a:pt x="687" y="1112"/>
                    <a:pt x="421" y="1038"/>
                  </a:cubicBezTo>
                  <a:cubicBezTo>
                    <a:pt x="155" y="964"/>
                    <a:pt x="0" y="688"/>
                    <a:pt x="74" y="422"/>
                  </a:cubicBezTo>
                  <a:cubicBezTo>
                    <a:pt x="149" y="156"/>
                    <a:pt x="425" y="0"/>
                    <a:pt x="691" y="75"/>
                  </a:cubicBezTo>
                  <a:cubicBezTo>
                    <a:pt x="956" y="149"/>
                    <a:pt x="1112" y="425"/>
                    <a:pt x="1037" y="691"/>
                  </a:cubicBezTo>
                  <a:close/>
                </a:path>
              </a:pathLst>
            </a:custGeom>
            <a:solidFill>
              <a:srgbClr val="E62A2A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81403" y="3551322"/>
              <a:ext cx="741110" cy="330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endParaRPr lang="zh-CN" altLang="en-US" sz="10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56"/>
          <p:cNvGrpSpPr/>
          <p:nvPr/>
        </p:nvGrpSpPr>
        <p:grpSpPr>
          <a:xfrm>
            <a:off x="2900955" y="2335816"/>
            <a:ext cx="733234" cy="733234"/>
            <a:chOff x="725488" y="2416176"/>
            <a:chExt cx="977900" cy="977900"/>
          </a:xfrm>
        </p:grpSpPr>
        <p:sp>
          <p:nvSpPr>
            <p:cNvPr id="58" name="Freeform 12"/>
            <p:cNvSpPr/>
            <p:nvPr/>
          </p:nvSpPr>
          <p:spPr bwMode="auto">
            <a:xfrm>
              <a:off x="725488" y="2416176"/>
              <a:ext cx="977900" cy="977900"/>
            </a:xfrm>
            <a:custGeom>
              <a:avLst/>
              <a:gdLst>
                <a:gd name="T0" fmla="*/ 900 w 1101"/>
                <a:gd name="T1" fmla="*/ 908 h 1102"/>
                <a:gd name="T2" fmla="*/ 193 w 1101"/>
                <a:gd name="T3" fmla="*/ 901 h 1102"/>
                <a:gd name="T4" fmla="*/ 201 w 1101"/>
                <a:gd name="T5" fmla="*/ 193 h 1102"/>
                <a:gd name="T6" fmla="*/ 908 w 1101"/>
                <a:gd name="T7" fmla="*/ 201 h 1102"/>
                <a:gd name="T8" fmla="*/ 900 w 1101"/>
                <a:gd name="T9" fmla="*/ 908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0" y="908"/>
                  </a:moveTo>
                  <a:cubicBezTo>
                    <a:pt x="702" y="1102"/>
                    <a:pt x="386" y="1098"/>
                    <a:pt x="193" y="901"/>
                  </a:cubicBezTo>
                  <a:cubicBezTo>
                    <a:pt x="0" y="703"/>
                    <a:pt x="3" y="387"/>
                    <a:pt x="201" y="193"/>
                  </a:cubicBezTo>
                  <a:cubicBezTo>
                    <a:pt x="398" y="0"/>
                    <a:pt x="715" y="4"/>
                    <a:pt x="908" y="201"/>
                  </a:cubicBezTo>
                  <a:cubicBezTo>
                    <a:pt x="1101" y="399"/>
                    <a:pt x="1097" y="715"/>
                    <a:pt x="900" y="908"/>
                  </a:cubicBezTo>
                  <a:close/>
                </a:path>
              </a:pathLst>
            </a:custGeom>
            <a:solidFill>
              <a:srgbClr val="E62A2A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9430" y="2647536"/>
              <a:ext cx="870015" cy="53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</a:t>
              </a:r>
              <a:endParaRPr lang="en-US" altLang="zh-CN" sz="10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曝光</a:t>
              </a:r>
              <a:endParaRPr lang="zh-CN" altLang="en-US" sz="10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59"/>
          <p:cNvGrpSpPr/>
          <p:nvPr/>
        </p:nvGrpSpPr>
        <p:grpSpPr>
          <a:xfrm>
            <a:off x="2699792" y="1554969"/>
            <a:ext cx="736805" cy="735615"/>
            <a:chOff x="457200" y="1374776"/>
            <a:chExt cx="982663" cy="981075"/>
          </a:xfrm>
        </p:grpSpPr>
        <p:sp>
          <p:nvSpPr>
            <p:cNvPr id="61" name="Freeform 13"/>
            <p:cNvSpPr/>
            <p:nvPr/>
          </p:nvSpPr>
          <p:spPr bwMode="auto">
            <a:xfrm>
              <a:off x="457200" y="1374776"/>
              <a:ext cx="982663" cy="981075"/>
            </a:xfrm>
            <a:custGeom>
              <a:avLst/>
              <a:gdLst>
                <a:gd name="T0" fmla="*/ 677 w 1106"/>
                <a:gd name="T1" fmla="*/ 1037 h 1106"/>
                <a:gd name="T2" fmla="*/ 69 w 1106"/>
                <a:gd name="T3" fmla="*/ 677 h 1106"/>
                <a:gd name="T4" fmla="*/ 429 w 1106"/>
                <a:gd name="T5" fmla="*/ 69 h 1106"/>
                <a:gd name="T6" fmla="*/ 1037 w 1106"/>
                <a:gd name="T7" fmla="*/ 429 h 1106"/>
                <a:gd name="T8" fmla="*/ 677 w 1106"/>
                <a:gd name="T9" fmla="*/ 1037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106">
                  <a:moveTo>
                    <a:pt x="677" y="1037"/>
                  </a:moveTo>
                  <a:cubicBezTo>
                    <a:pt x="410" y="1106"/>
                    <a:pt x="137" y="945"/>
                    <a:pt x="69" y="677"/>
                  </a:cubicBezTo>
                  <a:cubicBezTo>
                    <a:pt x="0" y="410"/>
                    <a:pt x="162" y="137"/>
                    <a:pt x="429" y="69"/>
                  </a:cubicBezTo>
                  <a:cubicBezTo>
                    <a:pt x="697" y="0"/>
                    <a:pt x="969" y="162"/>
                    <a:pt x="1037" y="429"/>
                  </a:cubicBezTo>
                  <a:cubicBezTo>
                    <a:pt x="1106" y="696"/>
                    <a:pt x="945" y="969"/>
                    <a:pt x="677" y="1037"/>
                  </a:cubicBezTo>
                  <a:close/>
                </a:path>
              </a:pathLst>
            </a:custGeom>
            <a:solidFill>
              <a:srgbClr val="E62A2A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4090" y="1596024"/>
              <a:ext cx="748881" cy="538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提升品牌</a:t>
              </a:r>
              <a:endParaRPr lang="zh-CN" altLang="en-US" sz="10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1378E-6 -1.85185E-6 L 0.10732 -1.85185E-6 " pathEditMode="relative" rAng="0" ptsTypes="AA">
                                      <p:cBhvr>
                                        <p:cTn id="12" dur="3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0853E-6 1.11111E-6 L 0.08833 -0.09329 " pathEditMode="relative" rAng="0" ptsTypes="AA">
                                      <p:cBhvr>
                                        <p:cTn id="16" dur="3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99805E-6 1.48148E-6 L 0.05034 -0.16667 " pathEditMode="relative" rAng="0" ptsTypes="AA">
                                      <p:cBhvr>
                                        <p:cTn id="20" dur="3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9.88682E-8 3.7037E-6 L -9.88682E-8 -0.2007 " pathEditMode="relative" rAng="0" ptsTypes="AA">
                                      <p:cBhvr>
                                        <p:cTn id="24" dur="3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00898E-6 -1.85185E-6 L -0.05347 -0.16875 " pathEditMode="relative" rAng="0" ptsTypes="AA">
                                      <p:cBhvr>
                                        <p:cTn id="28" dur="3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" y="-844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28516E-6 -1.48148E-6 L -0.09562 -0.09213 " pathEditMode="relative" rAng="0" ptsTypes="AA">
                                      <p:cBhvr>
                                        <p:cTn id="32" dur="3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87" y="-46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4492E-6 1.11111E-6 L -0.1137 1.11111E-6 " pathEditMode="relative" rAng="0" ptsTypes="AA">
                                      <p:cBhvr>
                                        <p:cTn id="36" dur="3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4834" y="1644850"/>
            <a:ext cx="4854332" cy="101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60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60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60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60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前言"/>
          <p:cNvSpPr>
            <a:spLocks noChangeArrowheads="1"/>
          </p:cNvSpPr>
          <p:nvPr/>
        </p:nvSpPr>
        <p:spPr bwMode="auto">
          <a:xfrm>
            <a:off x="2181055" y="2660466"/>
            <a:ext cx="4781891" cy="41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5" rIns="91410" bIns="457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Impact MT Std" pitchFamily="34" charset="0"/>
              </a:rPr>
              <a:t>THANK YOU FOR YOUR GUIDANCE</a:t>
            </a:r>
            <a:endParaRPr lang="zh-CN" altLang="en-US" sz="2200" dirty="0">
              <a:solidFill>
                <a:srgbClr val="C00000"/>
              </a:solidFill>
              <a:latin typeface="Impact MT Std" pitchFamily="34" charset="0"/>
              <a:sym typeface="Impact" panose="020B080603090205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" y="5085629"/>
            <a:ext cx="9161314" cy="611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1285047" cy="362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630"/>
            <a:ext cx="3587100" cy="2304256"/>
          </a:xfrm>
          <a:prstGeom prst="rect">
            <a:avLst/>
          </a:prstGeom>
        </p:spPr>
      </p:pic>
      <p:sp>
        <p:nvSpPr>
          <p:cNvPr id="22" name="标题 4"/>
          <p:cNvSpPr txBox="1"/>
          <p:nvPr/>
        </p:nvSpPr>
        <p:spPr>
          <a:xfrm>
            <a:off x="3949515" y="555526"/>
            <a:ext cx="5086981" cy="4320480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香港卫视国际传媒集团有限公司是一家集卫星电视、网路电视、影视投资、文化产业等为一体的国际传媒集团。香港卫视集团于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2008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年在香港成立，拥有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个卫星频道和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个网络电视台。香港卫视于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2010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月正式开播以来，以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小时开路不加密的方式，通过亚太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号、亚太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号、亚太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号三颗卫星双波段播出，已经覆盖亚太、北美、欧洲、中东、非洲等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多个国家和地区</a:t>
            </a:r>
            <a:r>
              <a:rPr lang="zh-TW" altLang="en-US" sz="14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TW" sz="1400" dirty="0" smtClean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/>
            <a:endParaRPr lang="en-US" altLang="zh-TW" sz="14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/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香港卫视通过香港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NOW TV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宽频电视（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NOW 368 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频道）和香港有线电视有限公司网（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CABLE 29 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频道）实现香港全覆盖。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年香港卫视作为海外电视卫星频道率先登陆在中国网络电视台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(CNTV),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影响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亿以上的大陆网民。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，香港卫视通过</a:t>
            </a:r>
            <a:r>
              <a:rPr lang="en-US" altLang="zh-TW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5TV</a:t>
            </a:r>
            <a:r>
              <a:rPr lang="zh-TW" altLang="en-US" sz="1400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入台湾所有家庭，成为唯一落地全台湾的岛外普通话频道。此外，香港卫视还通过美国麒麟电视、汉雅星空两大电视网，实现在西方主流国家落地，可覆盖美国、加拿大等北美地区，以及欧洲、澳洲、东南亚部分地区。 香港卫视集团总部位于香港，在北京、上海、深圳、台北设有采编播制作基地，并在大陆各省市设有分公司或分支机构，在伦敦、巴黎、东京、平壤、马尼拉、悉尼等海外主要城市设有办事机构，正在布局全球资讯网路。</a:t>
            </a:r>
            <a:endParaRPr lang="en-US" altLang="zh-CN" sz="14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8890" y="0"/>
            <a:ext cx="9152890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>
              <a:solidFill>
                <a:schemeClr val="accent6"/>
              </a:solidFill>
              <a:latin typeface="Impact MT Std" pitchFamily="34" charset="0"/>
            </a:endParaRPr>
          </a:p>
        </p:txBody>
      </p:sp>
      <p:sp>
        <p:nvSpPr>
          <p:cNvPr id="29" name="标题 4"/>
          <p:cNvSpPr txBox="1"/>
          <p:nvPr/>
        </p:nvSpPr>
        <p:spPr>
          <a:xfrm>
            <a:off x="403548" y="0"/>
            <a:ext cx="3822505" cy="339502"/>
          </a:xfrm>
          <a:prstGeom prst="rect">
            <a:avLst/>
          </a:prstGeom>
        </p:spPr>
        <p:txBody>
          <a:bodyPr vert="horz" lIns="68562" tIns="34281" rIns="68562" bIns="3428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350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直播帮简介</a:t>
            </a:r>
            <a:endParaRPr lang="en-US" altLang="zh-CN" sz="1350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01" y="-35921"/>
            <a:ext cx="467201" cy="467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bldLvl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4"/>
          <p:cNvSpPr txBox="1"/>
          <p:nvPr/>
        </p:nvSpPr>
        <p:spPr>
          <a:xfrm>
            <a:off x="630588" y="27162"/>
            <a:ext cx="4913268" cy="304529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  </a:t>
            </a:r>
            <a:r>
              <a:rPr lang="en-US" altLang="zh-CN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en-US" altLang="zh-CN" sz="12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FORM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-40137" y="358080"/>
            <a:ext cx="9201452" cy="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270743" y="850918"/>
            <a:ext cx="1512168" cy="1511103"/>
            <a:chOff x="1204523" y="1700808"/>
            <a:chExt cx="2016749" cy="2015329"/>
          </a:xfrm>
        </p:grpSpPr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1204523" y="1700808"/>
              <a:ext cx="2016749" cy="2015329"/>
            </a:xfrm>
            <a:prstGeom prst="ellipse">
              <a:avLst/>
            </a:prstGeom>
            <a:solidFill>
              <a:srgbClr val="E62A2A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1453066" y="2193633"/>
              <a:ext cx="1560850" cy="1029678"/>
            </a:xfrm>
            <a:custGeom>
              <a:avLst/>
              <a:gdLst>
                <a:gd name="T0" fmla="*/ 1295 w 1747"/>
                <a:gd name="T1" fmla="*/ 377 h 1154"/>
                <a:gd name="T2" fmla="*/ 1260 w 1747"/>
                <a:gd name="T3" fmla="*/ 0 h 1154"/>
                <a:gd name="T4" fmla="*/ 641 w 1747"/>
                <a:gd name="T5" fmla="*/ 1031 h 1154"/>
                <a:gd name="T6" fmla="*/ 59 w 1747"/>
                <a:gd name="T7" fmla="*/ 1031 h 1154"/>
                <a:gd name="T8" fmla="*/ 1747 w 1747"/>
                <a:gd name="T9" fmla="*/ 1154 h 1154"/>
                <a:gd name="T10" fmla="*/ 371 w 1747"/>
                <a:gd name="T11" fmla="*/ 962 h 1154"/>
                <a:gd name="T12" fmla="*/ 270 w 1747"/>
                <a:gd name="T13" fmla="*/ 863 h 1154"/>
                <a:gd name="T14" fmla="*/ 371 w 1747"/>
                <a:gd name="T15" fmla="*/ 830 h 1154"/>
                <a:gd name="T16" fmla="*/ 270 w 1747"/>
                <a:gd name="T17" fmla="*/ 731 h 1154"/>
                <a:gd name="T18" fmla="*/ 371 w 1747"/>
                <a:gd name="T19" fmla="*/ 691 h 1154"/>
                <a:gd name="T20" fmla="*/ 270 w 1747"/>
                <a:gd name="T21" fmla="*/ 592 h 1154"/>
                <a:gd name="T22" fmla="*/ 371 w 1747"/>
                <a:gd name="T23" fmla="*/ 559 h 1154"/>
                <a:gd name="T24" fmla="*/ 270 w 1747"/>
                <a:gd name="T25" fmla="*/ 460 h 1154"/>
                <a:gd name="T26" fmla="*/ 524 w 1747"/>
                <a:gd name="T27" fmla="*/ 962 h 1154"/>
                <a:gd name="T28" fmla="*/ 422 w 1747"/>
                <a:gd name="T29" fmla="*/ 863 h 1154"/>
                <a:gd name="T30" fmla="*/ 524 w 1747"/>
                <a:gd name="T31" fmla="*/ 830 h 1154"/>
                <a:gd name="T32" fmla="*/ 422 w 1747"/>
                <a:gd name="T33" fmla="*/ 731 h 1154"/>
                <a:gd name="T34" fmla="*/ 524 w 1747"/>
                <a:gd name="T35" fmla="*/ 691 h 1154"/>
                <a:gd name="T36" fmla="*/ 422 w 1747"/>
                <a:gd name="T37" fmla="*/ 592 h 1154"/>
                <a:gd name="T38" fmla="*/ 524 w 1747"/>
                <a:gd name="T39" fmla="*/ 559 h 1154"/>
                <a:gd name="T40" fmla="*/ 422 w 1747"/>
                <a:gd name="T41" fmla="*/ 460 h 1154"/>
                <a:gd name="T42" fmla="*/ 940 w 1747"/>
                <a:gd name="T43" fmla="*/ 938 h 1154"/>
                <a:gd name="T44" fmla="*/ 774 w 1747"/>
                <a:gd name="T45" fmla="*/ 776 h 1154"/>
                <a:gd name="T46" fmla="*/ 940 w 1747"/>
                <a:gd name="T47" fmla="*/ 723 h 1154"/>
                <a:gd name="T48" fmla="*/ 774 w 1747"/>
                <a:gd name="T49" fmla="*/ 561 h 1154"/>
                <a:gd name="T50" fmla="*/ 940 w 1747"/>
                <a:gd name="T51" fmla="*/ 496 h 1154"/>
                <a:gd name="T52" fmla="*/ 774 w 1747"/>
                <a:gd name="T53" fmla="*/ 334 h 1154"/>
                <a:gd name="T54" fmla="*/ 940 w 1747"/>
                <a:gd name="T55" fmla="*/ 281 h 1154"/>
                <a:gd name="T56" fmla="*/ 774 w 1747"/>
                <a:gd name="T57" fmla="*/ 119 h 1154"/>
                <a:gd name="T58" fmla="*/ 1163 w 1747"/>
                <a:gd name="T59" fmla="*/ 938 h 1154"/>
                <a:gd name="T60" fmla="*/ 997 w 1747"/>
                <a:gd name="T61" fmla="*/ 776 h 1154"/>
                <a:gd name="T62" fmla="*/ 1163 w 1747"/>
                <a:gd name="T63" fmla="*/ 723 h 1154"/>
                <a:gd name="T64" fmla="*/ 997 w 1747"/>
                <a:gd name="T65" fmla="*/ 561 h 1154"/>
                <a:gd name="T66" fmla="*/ 1163 w 1747"/>
                <a:gd name="T67" fmla="*/ 496 h 1154"/>
                <a:gd name="T68" fmla="*/ 997 w 1747"/>
                <a:gd name="T69" fmla="*/ 334 h 1154"/>
                <a:gd name="T70" fmla="*/ 1163 w 1747"/>
                <a:gd name="T71" fmla="*/ 281 h 1154"/>
                <a:gd name="T72" fmla="*/ 997 w 1747"/>
                <a:gd name="T73" fmla="*/ 119 h 1154"/>
                <a:gd name="T74" fmla="*/ 1463 w 1747"/>
                <a:gd name="T75" fmla="*/ 950 h 1154"/>
                <a:gd name="T76" fmla="*/ 1361 w 1747"/>
                <a:gd name="T77" fmla="*/ 850 h 1154"/>
                <a:gd name="T78" fmla="*/ 1463 w 1747"/>
                <a:gd name="T79" fmla="*/ 810 h 1154"/>
                <a:gd name="T80" fmla="*/ 1361 w 1747"/>
                <a:gd name="T81" fmla="*/ 711 h 1154"/>
                <a:gd name="T82" fmla="*/ 1463 w 1747"/>
                <a:gd name="T83" fmla="*/ 679 h 1154"/>
                <a:gd name="T84" fmla="*/ 1361 w 1747"/>
                <a:gd name="T85" fmla="*/ 579 h 1154"/>
                <a:gd name="T86" fmla="*/ 1615 w 1747"/>
                <a:gd name="T87" fmla="*/ 950 h 1154"/>
                <a:gd name="T88" fmla="*/ 1514 w 1747"/>
                <a:gd name="T89" fmla="*/ 850 h 1154"/>
                <a:gd name="T90" fmla="*/ 1615 w 1747"/>
                <a:gd name="T91" fmla="*/ 810 h 1154"/>
                <a:gd name="T92" fmla="*/ 1514 w 1747"/>
                <a:gd name="T93" fmla="*/ 711 h 1154"/>
                <a:gd name="T94" fmla="*/ 1615 w 1747"/>
                <a:gd name="T95" fmla="*/ 679 h 1154"/>
                <a:gd name="T96" fmla="*/ 1514 w 1747"/>
                <a:gd name="T97" fmla="*/ 579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47" h="1154">
                  <a:moveTo>
                    <a:pt x="1689" y="1031"/>
                  </a:moveTo>
                  <a:lnTo>
                    <a:pt x="1689" y="548"/>
                  </a:lnTo>
                  <a:lnTo>
                    <a:pt x="1295" y="377"/>
                  </a:lnTo>
                  <a:lnTo>
                    <a:pt x="1295" y="1031"/>
                  </a:lnTo>
                  <a:lnTo>
                    <a:pt x="1260" y="1031"/>
                  </a:lnTo>
                  <a:lnTo>
                    <a:pt x="1260" y="0"/>
                  </a:lnTo>
                  <a:lnTo>
                    <a:pt x="677" y="0"/>
                  </a:lnTo>
                  <a:lnTo>
                    <a:pt x="677" y="1031"/>
                  </a:lnTo>
                  <a:lnTo>
                    <a:pt x="641" y="1031"/>
                  </a:lnTo>
                  <a:lnTo>
                    <a:pt x="641" y="262"/>
                  </a:lnTo>
                  <a:lnTo>
                    <a:pt x="59" y="463"/>
                  </a:lnTo>
                  <a:lnTo>
                    <a:pt x="59" y="1031"/>
                  </a:lnTo>
                  <a:lnTo>
                    <a:pt x="0" y="1031"/>
                  </a:lnTo>
                  <a:lnTo>
                    <a:pt x="0" y="1154"/>
                  </a:lnTo>
                  <a:lnTo>
                    <a:pt x="1747" y="1154"/>
                  </a:lnTo>
                  <a:lnTo>
                    <a:pt x="1747" y="1031"/>
                  </a:lnTo>
                  <a:lnTo>
                    <a:pt x="1689" y="1031"/>
                  </a:lnTo>
                  <a:close/>
                  <a:moveTo>
                    <a:pt x="371" y="962"/>
                  </a:moveTo>
                  <a:lnTo>
                    <a:pt x="371" y="962"/>
                  </a:lnTo>
                  <a:lnTo>
                    <a:pt x="270" y="962"/>
                  </a:lnTo>
                  <a:lnTo>
                    <a:pt x="270" y="863"/>
                  </a:lnTo>
                  <a:lnTo>
                    <a:pt x="371" y="863"/>
                  </a:lnTo>
                  <a:lnTo>
                    <a:pt x="371" y="962"/>
                  </a:lnTo>
                  <a:close/>
                  <a:moveTo>
                    <a:pt x="371" y="830"/>
                  </a:moveTo>
                  <a:lnTo>
                    <a:pt x="371" y="830"/>
                  </a:lnTo>
                  <a:lnTo>
                    <a:pt x="270" y="830"/>
                  </a:lnTo>
                  <a:lnTo>
                    <a:pt x="270" y="731"/>
                  </a:lnTo>
                  <a:lnTo>
                    <a:pt x="371" y="731"/>
                  </a:lnTo>
                  <a:lnTo>
                    <a:pt x="371" y="830"/>
                  </a:lnTo>
                  <a:close/>
                  <a:moveTo>
                    <a:pt x="371" y="691"/>
                  </a:moveTo>
                  <a:lnTo>
                    <a:pt x="371" y="691"/>
                  </a:lnTo>
                  <a:lnTo>
                    <a:pt x="270" y="691"/>
                  </a:lnTo>
                  <a:lnTo>
                    <a:pt x="270" y="592"/>
                  </a:lnTo>
                  <a:lnTo>
                    <a:pt x="371" y="592"/>
                  </a:lnTo>
                  <a:lnTo>
                    <a:pt x="371" y="691"/>
                  </a:lnTo>
                  <a:close/>
                  <a:moveTo>
                    <a:pt x="371" y="559"/>
                  </a:moveTo>
                  <a:lnTo>
                    <a:pt x="371" y="559"/>
                  </a:lnTo>
                  <a:lnTo>
                    <a:pt x="270" y="559"/>
                  </a:lnTo>
                  <a:lnTo>
                    <a:pt x="270" y="460"/>
                  </a:lnTo>
                  <a:lnTo>
                    <a:pt x="371" y="460"/>
                  </a:lnTo>
                  <a:lnTo>
                    <a:pt x="371" y="559"/>
                  </a:lnTo>
                  <a:close/>
                  <a:moveTo>
                    <a:pt x="524" y="962"/>
                  </a:moveTo>
                  <a:lnTo>
                    <a:pt x="524" y="962"/>
                  </a:lnTo>
                  <a:lnTo>
                    <a:pt x="422" y="962"/>
                  </a:lnTo>
                  <a:lnTo>
                    <a:pt x="422" y="863"/>
                  </a:lnTo>
                  <a:lnTo>
                    <a:pt x="524" y="863"/>
                  </a:lnTo>
                  <a:lnTo>
                    <a:pt x="524" y="962"/>
                  </a:lnTo>
                  <a:close/>
                  <a:moveTo>
                    <a:pt x="524" y="830"/>
                  </a:moveTo>
                  <a:lnTo>
                    <a:pt x="524" y="830"/>
                  </a:lnTo>
                  <a:lnTo>
                    <a:pt x="422" y="830"/>
                  </a:lnTo>
                  <a:lnTo>
                    <a:pt x="422" y="731"/>
                  </a:lnTo>
                  <a:lnTo>
                    <a:pt x="524" y="731"/>
                  </a:lnTo>
                  <a:lnTo>
                    <a:pt x="524" y="830"/>
                  </a:lnTo>
                  <a:close/>
                  <a:moveTo>
                    <a:pt x="524" y="691"/>
                  </a:moveTo>
                  <a:lnTo>
                    <a:pt x="524" y="691"/>
                  </a:lnTo>
                  <a:lnTo>
                    <a:pt x="422" y="691"/>
                  </a:lnTo>
                  <a:lnTo>
                    <a:pt x="422" y="592"/>
                  </a:lnTo>
                  <a:lnTo>
                    <a:pt x="524" y="592"/>
                  </a:lnTo>
                  <a:lnTo>
                    <a:pt x="524" y="691"/>
                  </a:lnTo>
                  <a:close/>
                  <a:moveTo>
                    <a:pt x="524" y="559"/>
                  </a:moveTo>
                  <a:lnTo>
                    <a:pt x="524" y="559"/>
                  </a:lnTo>
                  <a:lnTo>
                    <a:pt x="422" y="559"/>
                  </a:lnTo>
                  <a:lnTo>
                    <a:pt x="422" y="460"/>
                  </a:lnTo>
                  <a:lnTo>
                    <a:pt x="524" y="460"/>
                  </a:lnTo>
                  <a:lnTo>
                    <a:pt x="524" y="559"/>
                  </a:lnTo>
                  <a:close/>
                  <a:moveTo>
                    <a:pt x="940" y="938"/>
                  </a:moveTo>
                  <a:lnTo>
                    <a:pt x="940" y="938"/>
                  </a:lnTo>
                  <a:lnTo>
                    <a:pt x="774" y="938"/>
                  </a:lnTo>
                  <a:lnTo>
                    <a:pt x="774" y="776"/>
                  </a:lnTo>
                  <a:lnTo>
                    <a:pt x="940" y="776"/>
                  </a:lnTo>
                  <a:lnTo>
                    <a:pt x="940" y="938"/>
                  </a:lnTo>
                  <a:close/>
                  <a:moveTo>
                    <a:pt x="940" y="723"/>
                  </a:moveTo>
                  <a:lnTo>
                    <a:pt x="940" y="723"/>
                  </a:lnTo>
                  <a:lnTo>
                    <a:pt x="774" y="723"/>
                  </a:lnTo>
                  <a:lnTo>
                    <a:pt x="774" y="561"/>
                  </a:lnTo>
                  <a:lnTo>
                    <a:pt x="940" y="561"/>
                  </a:lnTo>
                  <a:lnTo>
                    <a:pt x="940" y="723"/>
                  </a:lnTo>
                  <a:close/>
                  <a:moveTo>
                    <a:pt x="940" y="496"/>
                  </a:moveTo>
                  <a:lnTo>
                    <a:pt x="940" y="496"/>
                  </a:lnTo>
                  <a:lnTo>
                    <a:pt x="774" y="496"/>
                  </a:lnTo>
                  <a:lnTo>
                    <a:pt x="774" y="334"/>
                  </a:lnTo>
                  <a:lnTo>
                    <a:pt x="940" y="334"/>
                  </a:lnTo>
                  <a:lnTo>
                    <a:pt x="940" y="496"/>
                  </a:lnTo>
                  <a:close/>
                  <a:moveTo>
                    <a:pt x="940" y="281"/>
                  </a:moveTo>
                  <a:lnTo>
                    <a:pt x="940" y="281"/>
                  </a:lnTo>
                  <a:lnTo>
                    <a:pt x="774" y="281"/>
                  </a:lnTo>
                  <a:lnTo>
                    <a:pt x="774" y="119"/>
                  </a:lnTo>
                  <a:lnTo>
                    <a:pt x="940" y="119"/>
                  </a:lnTo>
                  <a:lnTo>
                    <a:pt x="940" y="281"/>
                  </a:lnTo>
                  <a:close/>
                  <a:moveTo>
                    <a:pt x="1163" y="938"/>
                  </a:moveTo>
                  <a:lnTo>
                    <a:pt x="1163" y="938"/>
                  </a:lnTo>
                  <a:lnTo>
                    <a:pt x="997" y="938"/>
                  </a:lnTo>
                  <a:lnTo>
                    <a:pt x="997" y="776"/>
                  </a:lnTo>
                  <a:lnTo>
                    <a:pt x="1163" y="776"/>
                  </a:lnTo>
                  <a:lnTo>
                    <a:pt x="1163" y="938"/>
                  </a:lnTo>
                  <a:close/>
                  <a:moveTo>
                    <a:pt x="1163" y="723"/>
                  </a:moveTo>
                  <a:lnTo>
                    <a:pt x="1163" y="723"/>
                  </a:lnTo>
                  <a:lnTo>
                    <a:pt x="997" y="723"/>
                  </a:lnTo>
                  <a:lnTo>
                    <a:pt x="997" y="561"/>
                  </a:lnTo>
                  <a:lnTo>
                    <a:pt x="1163" y="561"/>
                  </a:lnTo>
                  <a:lnTo>
                    <a:pt x="1163" y="723"/>
                  </a:lnTo>
                  <a:close/>
                  <a:moveTo>
                    <a:pt x="1163" y="496"/>
                  </a:moveTo>
                  <a:lnTo>
                    <a:pt x="1163" y="496"/>
                  </a:lnTo>
                  <a:lnTo>
                    <a:pt x="997" y="496"/>
                  </a:lnTo>
                  <a:lnTo>
                    <a:pt x="997" y="334"/>
                  </a:lnTo>
                  <a:lnTo>
                    <a:pt x="1163" y="334"/>
                  </a:lnTo>
                  <a:lnTo>
                    <a:pt x="1163" y="496"/>
                  </a:lnTo>
                  <a:close/>
                  <a:moveTo>
                    <a:pt x="1163" y="281"/>
                  </a:moveTo>
                  <a:lnTo>
                    <a:pt x="1163" y="281"/>
                  </a:lnTo>
                  <a:lnTo>
                    <a:pt x="997" y="281"/>
                  </a:lnTo>
                  <a:lnTo>
                    <a:pt x="997" y="119"/>
                  </a:lnTo>
                  <a:lnTo>
                    <a:pt x="1163" y="119"/>
                  </a:lnTo>
                  <a:lnTo>
                    <a:pt x="1163" y="281"/>
                  </a:lnTo>
                  <a:close/>
                  <a:moveTo>
                    <a:pt x="1463" y="950"/>
                  </a:moveTo>
                  <a:lnTo>
                    <a:pt x="1463" y="950"/>
                  </a:lnTo>
                  <a:lnTo>
                    <a:pt x="1361" y="950"/>
                  </a:lnTo>
                  <a:lnTo>
                    <a:pt x="1361" y="850"/>
                  </a:lnTo>
                  <a:lnTo>
                    <a:pt x="1463" y="850"/>
                  </a:lnTo>
                  <a:lnTo>
                    <a:pt x="1463" y="950"/>
                  </a:lnTo>
                  <a:close/>
                  <a:moveTo>
                    <a:pt x="1463" y="810"/>
                  </a:moveTo>
                  <a:lnTo>
                    <a:pt x="1463" y="810"/>
                  </a:lnTo>
                  <a:lnTo>
                    <a:pt x="1361" y="810"/>
                  </a:lnTo>
                  <a:lnTo>
                    <a:pt x="1361" y="711"/>
                  </a:lnTo>
                  <a:lnTo>
                    <a:pt x="1463" y="711"/>
                  </a:lnTo>
                  <a:lnTo>
                    <a:pt x="1463" y="810"/>
                  </a:lnTo>
                  <a:close/>
                  <a:moveTo>
                    <a:pt x="1463" y="679"/>
                  </a:moveTo>
                  <a:lnTo>
                    <a:pt x="1463" y="679"/>
                  </a:lnTo>
                  <a:lnTo>
                    <a:pt x="1361" y="679"/>
                  </a:lnTo>
                  <a:lnTo>
                    <a:pt x="1361" y="579"/>
                  </a:lnTo>
                  <a:lnTo>
                    <a:pt x="1463" y="579"/>
                  </a:lnTo>
                  <a:lnTo>
                    <a:pt x="1463" y="679"/>
                  </a:lnTo>
                  <a:close/>
                  <a:moveTo>
                    <a:pt x="1615" y="950"/>
                  </a:moveTo>
                  <a:lnTo>
                    <a:pt x="1615" y="950"/>
                  </a:lnTo>
                  <a:lnTo>
                    <a:pt x="1514" y="950"/>
                  </a:lnTo>
                  <a:lnTo>
                    <a:pt x="1514" y="850"/>
                  </a:lnTo>
                  <a:lnTo>
                    <a:pt x="1615" y="850"/>
                  </a:lnTo>
                  <a:lnTo>
                    <a:pt x="1615" y="950"/>
                  </a:lnTo>
                  <a:close/>
                  <a:moveTo>
                    <a:pt x="1615" y="810"/>
                  </a:moveTo>
                  <a:lnTo>
                    <a:pt x="1615" y="810"/>
                  </a:lnTo>
                  <a:lnTo>
                    <a:pt x="1514" y="810"/>
                  </a:lnTo>
                  <a:lnTo>
                    <a:pt x="1514" y="711"/>
                  </a:lnTo>
                  <a:lnTo>
                    <a:pt x="1615" y="711"/>
                  </a:lnTo>
                  <a:lnTo>
                    <a:pt x="1615" y="810"/>
                  </a:lnTo>
                  <a:close/>
                  <a:moveTo>
                    <a:pt x="1615" y="679"/>
                  </a:moveTo>
                  <a:lnTo>
                    <a:pt x="1615" y="679"/>
                  </a:lnTo>
                  <a:lnTo>
                    <a:pt x="1514" y="679"/>
                  </a:lnTo>
                  <a:lnTo>
                    <a:pt x="1514" y="579"/>
                  </a:lnTo>
                  <a:lnTo>
                    <a:pt x="1615" y="579"/>
                  </a:lnTo>
                  <a:lnTo>
                    <a:pt x="1615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/>
            </a:p>
          </p:txBody>
        </p:sp>
      </p:grpSp>
      <p:sp>
        <p:nvSpPr>
          <p:cNvPr id="29" name="Freeform 12"/>
          <p:cNvSpPr/>
          <p:nvPr/>
        </p:nvSpPr>
        <p:spPr bwMode="auto">
          <a:xfrm>
            <a:off x="3162469" y="1449041"/>
            <a:ext cx="437677" cy="437677"/>
          </a:xfrm>
          <a:custGeom>
            <a:avLst/>
            <a:gdLst>
              <a:gd name="T0" fmla="*/ 269 w 653"/>
              <a:gd name="T1" fmla="*/ 653 h 653"/>
              <a:gd name="T2" fmla="*/ 269 w 653"/>
              <a:gd name="T3" fmla="*/ 382 h 653"/>
              <a:gd name="T4" fmla="*/ 0 w 653"/>
              <a:gd name="T5" fmla="*/ 382 h 653"/>
              <a:gd name="T6" fmla="*/ 0 w 653"/>
              <a:gd name="T7" fmla="*/ 269 h 653"/>
              <a:gd name="T8" fmla="*/ 269 w 653"/>
              <a:gd name="T9" fmla="*/ 269 h 653"/>
              <a:gd name="T10" fmla="*/ 269 w 653"/>
              <a:gd name="T11" fmla="*/ 0 h 653"/>
              <a:gd name="T12" fmla="*/ 384 w 653"/>
              <a:gd name="T13" fmla="*/ 0 h 653"/>
              <a:gd name="T14" fmla="*/ 384 w 653"/>
              <a:gd name="T15" fmla="*/ 269 h 653"/>
              <a:gd name="T16" fmla="*/ 653 w 653"/>
              <a:gd name="T17" fmla="*/ 269 h 653"/>
              <a:gd name="T18" fmla="*/ 653 w 653"/>
              <a:gd name="T19" fmla="*/ 382 h 653"/>
              <a:gd name="T20" fmla="*/ 384 w 653"/>
              <a:gd name="T21" fmla="*/ 382 h 653"/>
              <a:gd name="T22" fmla="*/ 384 w 653"/>
              <a:gd name="T23" fmla="*/ 653 h 653"/>
              <a:gd name="T24" fmla="*/ 269 w 653"/>
              <a:gd name="T25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3" h="653">
                <a:moveTo>
                  <a:pt x="269" y="653"/>
                </a:moveTo>
                <a:lnTo>
                  <a:pt x="269" y="382"/>
                </a:lnTo>
                <a:lnTo>
                  <a:pt x="0" y="382"/>
                </a:lnTo>
                <a:lnTo>
                  <a:pt x="0" y="269"/>
                </a:lnTo>
                <a:lnTo>
                  <a:pt x="269" y="269"/>
                </a:lnTo>
                <a:lnTo>
                  <a:pt x="269" y="0"/>
                </a:lnTo>
                <a:lnTo>
                  <a:pt x="384" y="0"/>
                </a:lnTo>
                <a:lnTo>
                  <a:pt x="384" y="269"/>
                </a:lnTo>
                <a:lnTo>
                  <a:pt x="653" y="269"/>
                </a:lnTo>
                <a:lnTo>
                  <a:pt x="653" y="382"/>
                </a:lnTo>
                <a:lnTo>
                  <a:pt x="384" y="382"/>
                </a:lnTo>
                <a:lnTo>
                  <a:pt x="384" y="653"/>
                </a:lnTo>
                <a:lnTo>
                  <a:pt x="269" y="65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/>
          </a:p>
        </p:txBody>
      </p:sp>
      <p:sp>
        <p:nvSpPr>
          <p:cNvPr id="40" name="Freeform 13"/>
          <p:cNvSpPr/>
          <p:nvPr/>
        </p:nvSpPr>
        <p:spPr bwMode="auto">
          <a:xfrm>
            <a:off x="5651839" y="1449041"/>
            <a:ext cx="437677" cy="437677"/>
          </a:xfrm>
          <a:custGeom>
            <a:avLst/>
            <a:gdLst>
              <a:gd name="T0" fmla="*/ 269 w 653"/>
              <a:gd name="T1" fmla="*/ 653 h 653"/>
              <a:gd name="T2" fmla="*/ 269 w 653"/>
              <a:gd name="T3" fmla="*/ 382 h 653"/>
              <a:gd name="T4" fmla="*/ 0 w 653"/>
              <a:gd name="T5" fmla="*/ 382 h 653"/>
              <a:gd name="T6" fmla="*/ 0 w 653"/>
              <a:gd name="T7" fmla="*/ 269 h 653"/>
              <a:gd name="T8" fmla="*/ 269 w 653"/>
              <a:gd name="T9" fmla="*/ 269 h 653"/>
              <a:gd name="T10" fmla="*/ 269 w 653"/>
              <a:gd name="T11" fmla="*/ 0 h 653"/>
              <a:gd name="T12" fmla="*/ 384 w 653"/>
              <a:gd name="T13" fmla="*/ 0 h 653"/>
              <a:gd name="T14" fmla="*/ 384 w 653"/>
              <a:gd name="T15" fmla="*/ 269 h 653"/>
              <a:gd name="T16" fmla="*/ 653 w 653"/>
              <a:gd name="T17" fmla="*/ 269 h 653"/>
              <a:gd name="T18" fmla="*/ 653 w 653"/>
              <a:gd name="T19" fmla="*/ 382 h 653"/>
              <a:gd name="T20" fmla="*/ 384 w 653"/>
              <a:gd name="T21" fmla="*/ 382 h 653"/>
              <a:gd name="T22" fmla="*/ 384 w 653"/>
              <a:gd name="T23" fmla="*/ 653 h 653"/>
              <a:gd name="T24" fmla="*/ 269 w 653"/>
              <a:gd name="T25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3" h="653">
                <a:moveTo>
                  <a:pt x="269" y="653"/>
                </a:moveTo>
                <a:lnTo>
                  <a:pt x="269" y="382"/>
                </a:lnTo>
                <a:lnTo>
                  <a:pt x="0" y="382"/>
                </a:lnTo>
                <a:lnTo>
                  <a:pt x="0" y="269"/>
                </a:lnTo>
                <a:lnTo>
                  <a:pt x="269" y="269"/>
                </a:lnTo>
                <a:lnTo>
                  <a:pt x="269" y="0"/>
                </a:lnTo>
                <a:lnTo>
                  <a:pt x="384" y="0"/>
                </a:lnTo>
                <a:lnTo>
                  <a:pt x="384" y="269"/>
                </a:lnTo>
                <a:lnTo>
                  <a:pt x="653" y="269"/>
                </a:lnTo>
                <a:lnTo>
                  <a:pt x="653" y="382"/>
                </a:lnTo>
                <a:lnTo>
                  <a:pt x="384" y="382"/>
                </a:lnTo>
                <a:lnTo>
                  <a:pt x="384" y="653"/>
                </a:lnTo>
                <a:lnTo>
                  <a:pt x="269" y="65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/>
          </a:p>
        </p:txBody>
      </p:sp>
      <p:sp>
        <p:nvSpPr>
          <p:cNvPr id="41" name="矩形 83"/>
          <p:cNvSpPr>
            <a:spLocks noChangeArrowheads="1"/>
          </p:cNvSpPr>
          <p:nvPr/>
        </p:nvSpPr>
        <p:spPr bwMode="auto">
          <a:xfrm>
            <a:off x="1163974" y="3262699"/>
            <a:ext cx="6791481" cy="1440597"/>
          </a:xfrm>
          <a:prstGeom prst="rect">
            <a:avLst/>
          </a:prstGeom>
          <a:solidFill>
            <a:srgbClr val="F2F2F2"/>
          </a:solidFill>
          <a:ln w="9525" cmpd="sng">
            <a:solidFill>
              <a:srgbClr val="55735B"/>
            </a:solidFill>
            <a:miter lim="800000"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44" name="TextBox 84"/>
          <p:cNvSpPr txBox="1">
            <a:spLocks noChangeArrowheads="1"/>
          </p:cNvSpPr>
          <p:nvPr/>
        </p:nvSpPr>
        <p:spPr bwMode="auto">
          <a:xfrm>
            <a:off x="1275423" y="3387939"/>
            <a:ext cx="644468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香港卫视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网络直播，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是以香港卫视新媒体为基础，通过合作方式联合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大互联网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各省市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网络电视台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，实现多平台直播服务，满足个性化的传媒需求。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12"/>
          <p:cNvSpPr/>
          <p:nvPr/>
        </p:nvSpPr>
        <p:spPr bwMode="auto">
          <a:xfrm>
            <a:off x="1108028" y="3153190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>
              <a:solidFill>
                <a:srgbClr val="2C3637"/>
              </a:solidFill>
            </a:endParaRPr>
          </a:p>
        </p:txBody>
      </p:sp>
      <p:sp>
        <p:nvSpPr>
          <p:cNvPr id="46" name="Freeform 12"/>
          <p:cNvSpPr/>
          <p:nvPr/>
        </p:nvSpPr>
        <p:spPr bwMode="auto">
          <a:xfrm flipH="1" flipV="1">
            <a:off x="7631109" y="4407476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>
              <a:solidFill>
                <a:srgbClr val="2C3637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4446" y="2541706"/>
            <a:ext cx="1247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香港卫视网站直播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72608" y="2499742"/>
            <a:ext cx="1247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香港卫视手机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及微信直播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00192" y="2541706"/>
            <a:ext cx="156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各直播平台、省市广电网络媒体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75422" y="850918"/>
            <a:ext cx="1512168" cy="1511103"/>
            <a:chOff x="1275422" y="850918"/>
            <a:chExt cx="1512168" cy="1511103"/>
          </a:xfrm>
        </p:grpSpPr>
        <p:grpSp>
          <p:nvGrpSpPr>
            <p:cNvPr id="23" name="组合 22"/>
            <p:cNvGrpSpPr/>
            <p:nvPr/>
          </p:nvGrpSpPr>
          <p:grpSpPr>
            <a:xfrm>
              <a:off x="1275422" y="850918"/>
              <a:ext cx="1512168" cy="1511103"/>
              <a:chOff x="8758808" y="1700808"/>
              <a:chExt cx="2016749" cy="2015330"/>
            </a:xfrm>
          </p:grpSpPr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8758808" y="1700808"/>
                <a:ext cx="2016749" cy="2015330"/>
              </a:xfrm>
              <a:prstGeom prst="ellipse">
                <a:avLst/>
              </a:prstGeom>
              <a:solidFill>
                <a:srgbClr val="E6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010" dirty="0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9081207" y="2189373"/>
                <a:ext cx="1380479" cy="1038200"/>
              </a:xfrm>
              <a:custGeom>
                <a:avLst/>
                <a:gdLst>
                  <a:gd name="T0" fmla="*/ 42 w 1545"/>
                  <a:gd name="T1" fmla="*/ 0 h 1162"/>
                  <a:gd name="T2" fmla="*/ 0 w 1545"/>
                  <a:gd name="T3" fmla="*/ 932 h 1162"/>
                  <a:gd name="T4" fmla="*/ 1503 w 1545"/>
                  <a:gd name="T5" fmla="*/ 973 h 1162"/>
                  <a:gd name="T6" fmla="*/ 1545 w 1545"/>
                  <a:gd name="T7" fmla="*/ 41 h 1162"/>
                  <a:gd name="T8" fmla="*/ 866 w 1545"/>
                  <a:gd name="T9" fmla="*/ 907 h 1162"/>
                  <a:gd name="T10" fmla="*/ 850 w 1545"/>
                  <a:gd name="T11" fmla="*/ 922 h 1162"/>
                  <a:gd name="T12" fmla="*/ 681 w 1545"/>
                  <a:gd name="T13" fmla="*/ 907 h 1162"/>
                  <a:gd name="T14" fmla="*/ 696 w 1545"/>
                  <a:gd name="T15" fmla="*/ 885 h 1162"/>
                  <a:gd name="T16" fmla="*/ 866 w 1545"/>
                  <a:gd name="T17" fmla="*/ 900 h 1162"/>
                  <a:gd name="T18" fmla="*/ 1481 w 1545"/>
                  <a:gd name="T19" fmla="*/ 818 h 1162"/>
                  <a:gd name="T20" fmla="*/ 64 w 1545"/>
                  <a:gd name="T21" fmla="*/ 818 h 1162"/>
                  <a:gd name="T22" fmla="*/ 1481 w 1545"/>
                  <a:gd name="T23" fmla="*/ 65 h 1162"/>
                  <a:gd name="T24" fmla="*/ 1008 w 1545"/>
                  <a:gd name="T25" fmla="*/ 1083 h 1162"/>
                  <a:gd name="T26" fmla="*/ 648 w 1545"/>
                  <a:gd name="T27" fmla="*/ 1000 h 1162"/>
                  <a:gd name="T28" fmla="*/ 1008 w 1545"/>
                  <a:gd name="T29" fmla="*/ 1083 h 1162"/>
                  <a:gd name="T30" fmla="*/ 477 w 1545"/>
                  <a:gd name="T31" fmla="*/ 1162 h 1162"/>
                  <a:gd name="T32" fmla="*/ 1051 w 1545"/>
                  <a:gd name="T33" fmla="*/ 1107 h 1162"/>
                  <a:gd name="T34" fmla="*/ 307 w 1545"/>
                  <a:gd name="T35" fmla="*/ 550 h 1162"/>
                  <a:gd name="T36" fmla="*/ 533 w 1545"/>
                  <a:gd name="T37" fmla="*/ 678 h 1162"/>
                  <a:gd name="T38" fmla="*/ 437 w 1545"/>
                  <a:gd name="T39" fmla="*/ 230 h 1162"/>
                  <a:gd name="T40" fmla="*/ 197 w 1545"/>
                  <a:gd name="T41" fmla="*/ 678 h 1162"/>
                  <a:gd name="T42" fmla="*/ 307 w 1545"/>
                  <a:gd name="T43" fmla="*/ 550 h 1162"/>
                  <a:gd name="T44" fmla="*/ 325 w 1545"/>
                  <a:gd name="T45" fmla="*/ 497 h 1162"/>
                  <a:gd name="T46" fmla="*/ 466 w 1545"/>
                  <a:gd name="T47" fmla="*/ 497 h 1162"/>
                  <a:gd name="T48" fmla="*/ 715 w 1545"/>
                  <a:gd name="T49" fmla="*/ 492 h 1162"/>
                  <a:gd name="T50" fmla="*/ 991 w 1545"/>
                  <a:gd name="T51" fmla="*/ 358 h 1162"/>
                  <a:gd name="T52" fmla="*/ 655 w 1545"/>
                  <a:gd name="T53" fmla="*/ 230 h 1162"/>
                  <a:gd name="T54" fmla="*/ 715 w 1545"/>
                  <a:gd name="T55" fmla="*/ 678 h 1162"/>
                  <a:gd name="T56" fmla="*/ 715 w 1545"/>
                  <a:gd name="T57" fmla="*/ 282 h 1162"/>
                  <a:gd name="T58" fmla="*/ 928 w 1545"/>
                  <a:gd name="T59" fmla="*/ 358 h 1162"/>
                  <a:gd name="T60" fmla="*/ 715 w 1545"/>
                  <a:gd name="T61" fmla="*/ 438 h 1162"/>
                  <a:gd name="T62" fmla="*/ 1106 w 1545"/>
                  <a:gd name="T63" fmla="*/ 492 h 1162"/>
                  <a:gd name="T64" fmla="*/ 1381 w 1545"/>
                  <a:gd name="T65" fmla="*/ 358 h 1162"/>
                  <a:gd name="T66" fmla="*/ 1045 w 1545"/>
                  <a:gd name="T67" fmla="*/ 230 h 1162"/>
                  <a:gd name="T68" fmla="*/ 1106 w 1545"/>
                  <a:gd name="T69" fmla="*/ 678 h 1162"/>
                  <a:gd name="T70" fmla="*/ 1106 w 1545"/>
                  <a:gd name="T71" fmla="*/ 282 h 1162"/>
                  <a:gd name="T72" fmla="*/ 1318 w 1545"/>
                  <a:gd name="T73" fmla="*/ 358 h 1162"/>
                  <a:gd name="T74" fmla="*/ 1106 w 1545"/>
                  <a:gd name="T75" fmla="*/ 438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5" h="1162">
                    <a:moveTo>
                      <a:pt x="1503" y="0"/>
                    </a:moveTo>
                    <a:lnTo>
                      <a:pt x="42" y="0"/>
                    </a:lnTo>
                    <a:cubicBezTo>
                      <a:pt x="19" y="0"/>
                      <a:pt x="0" y="18"/>
                      <a:pt x="0" y="41"/>
                    </a:cubicBezTo>
                    <a:lnTo>
                      <a:pt x="0" y="932"/>
                    </a:lnTo>
                    <a:cubicBezTo>
                      <a:pt x="0" y="955"/>
                      <a:pt x="19" y="973"/>
                      <a:pt x="42" y="973"/>
                    </a:cubicBezTo>
                    <a:lnTo>
                      <a:pt x="1503" y="973"/>
                    </a:lnTo>
                    <a:cubicBezTo>
                      <a:pt x="1526" y="973"/>
                      <a:pt x="1545" y="955"/>
                      <a:pt x="1545" y="932"/>
                    </a:cubicBezTo>
                    <a:lnTo>
                      <a:pt x="1545" y="41"/>
                    </a:lnTo>
                    <a:cubicBezTo>
                      <a:pt x="1545" y="18"/>
                      <a:pt x="1526" y="0"/>
                      <a:pt x="1503" y="0"/>
                    </a:cubicBezTo>
                    <a:close/>
                    <a:moveTo>
                      <a:pt x="866" y="907"/>
                    </a:moveTo>
                    <a:lnTo>
                      <a:pt x="866" y="907"/>
                    </a:lnTo>
                    <a:cubicBezTo>
                      <a:pt x="866" y="915"/>
                      <a:pt x="859" y="922"/>
                      <a:pt x="850" y="922"/>
                    </a:cubicBezTo>
                    <a:lnTo>
                      <a:pt x="696" y="922"/>
                    </a:lnTo>
                    <a:cubicBezTo>
                      <a:pt x="687" y="922"/>
                      <a:pt x="681" y="915"/>
                      <a:pt x="681" y="907"/>
                    </a:cubicBezTo>
                    <a:lnTo>
                      <a:pt x="681" y="900"/>
                    </a:lnTo>
                    <a:cubicBezTo>
                      <a:pt x="681" y="892"/>
                      <a:pt x="687" y="885"/>
                      <a:pt x="696" y="885"/>
                    </a:cubicBezTo>
                    <a:lnTo>
                      <a:pt x="850" y="885"/>
                    </a:lnTo>
                    <a:cubicBezTo>
                      <a:pt x="859" y="885"/>
                      <a:pt x="866" y="892"/>
                      <a:pt x="866" y="900"/>
                    </a:cubicBezTo>
                    <a:lnTo>
                      <a:pt x="866" y="907"/>
                    </a:lnTo>
                    <a:close/>
                    <a:moveTo>
                      <a:pt x="1481" y="818"/>
                    </a:moveTo>
                    <a:lnTo>
                      <a:pt x="1481" y="818"/>
                    </a:lnTo>
                    <a:lnTo>
                      <a:pt x="64" y="818"/>
                    </a:lnTo>
                    <a:lnTo>
                      <a:pt x="64" y="65"/>
                    </a:lnTo>
                    <a:lnTo>
                      <a:pt x="1481" y="65"/>
                    </a:lnTo>
                    <a:lnTo>
                      <a:pt x="1481" y="818"/>
                    </a:lnTo>
                    <a:close/>
                    <a:moveTo>
                      <a:pt x="1008" y="1083"/>
                    </a:moveTo>
                    <a:lnTo>
                      <a:pt x="537" y="1083"/>
                    </a:lnTo>
                    <a:lnTo>
                      <a:pt x="648" y="1000"/>
                    </a:lnTo>
                    <a:lnTo>
                      <a:pt x="897" y="1000"/>
                    </a:lnTo>
                    <a:lnTo>
                      <a:pt x="1008" y="1083"/>
                    </a:lnTo>
                    <a:close/>
                    <a:moveTo>
                      <a:pt x="1051" y="1162"/>
                    </a:moveTo>
                    <a:lnTo>
                      <a:pt x="477" y="1162"/>
                    </a:lnTo>
                    <a:lnTo>
                      <a:pt x="477" y="1107"/>
                    </a:lnTo>
                    <a:lnTo>
                      <a:pt x="1051" y="1107"/>
                    </a:lnTo>
                    <a:lnTo>
                      <a:pt x="1051" y="1162"/>
                    </a:lnTo>
                    <a:close/>
                    <a:moveTo>
                      <a:pt x="307" y="550"/>
                    </a:moveTo>
                    <a:lnTo>
                      <a:pt x="489" y="550"/>
                    </a:lnTo>
                    <a:lnTo>
                      <a:pt x="533" y="678"/>
                    </a:lnTo>
                    <a:lnTo>
                      <a:pt x="600" y="678"/>
                    </a:lnTo>
                    <a:lnTo>
                      <a:pt x="437" y="230"/>
                    </a:lnTo>
                    <a:lnTo>
                      <a:pt x="367" y="230"/>
                    </a:lnTo>
                    <a:lnTo>
                      <a:pt x="197" y="678"/>
                    </a:lnTo>
                    <a:lnTo>
                      <a:pt x="260" y="678"/>
                    </a:lnTo>
                    <a:lnTo>
                      <a:pt x="307" y="550"/>
                    </a:lnTo>
                    <a:close/>
                    <a:moveTo>
                      <a:pt x="466" y="497"/>
                    </a:moveTo>
                    <a:lnTo>
                      <a:pt x="325" y="497"/>
                    </a:lnTo>
                    <a:lnTo>
                      <a:pt x="399" y="297"/>
                    </a:lnTo>
                    <a:lnTo>
                      <a:pt x="466" y="497"/>
                    </a:lnTo>
                    <a:close/>
                    <a:moveTo>
                      <a:pt x="715" y="678"/>
                    </a:moveTo>
                    <a:lnTo>
                      <a:pt x="715" y="492"/>
                    </a:lnTo>
                    <a:lnTo>
                      <a:pt x="856" y="492"/>
                    </a:lnTo>
                    <a:cubicBezTo>
                      <a:pt x="942" y="489"/>
                      <a:pt x="986" y="444"/>
                      <a:pt x="991" y="358"/>
                    </a:cubicBezTo>
                    <a:cubicBezTo>
                      <a:pt x="986" y="276"/>
                      <a:pt x="942" y="233"/>
                      <a:pt x="856" y="230"/>
                    </a:cubicBezTo>
                    <a:lnTo>
                      <a:pt x="655" y="230"/>
                    </a:lnTo>
                    <a:lnTo>
                      <a:pt x="655" y="678"/>
                    </a:lnTo>
                    <a:lnTo>
                      <a:pt x="715" y="678"/>
                    </a:lnTo>
                    <a:close/>
                    <a:moveTo>
                      <a:pt x="715" y="438"/>
                    </a:moveTo>
                    <a:lnTo>
                      <a:pt x="715" y="282"/>
                    </a:lnTo>
                    <a:lnTo>
                      <a:pt x="838" y="282"/>
                    </a:lnTo>
                    <a:cubicBezTo>
                      <a:pt x="898" y="282"/>
                      <a:pt x="928" y="307"/>
                      <a:pt x="928" y="358"/>
                    </a:cubicBezTo>
                    <a:cubicBezTo>
                      <a:pt x="930" y="413"/>
                      <a:pt x="899" y="440"/>
                      <a:pt x="836" y="438"/>
                    </a:cubicBezTo>
                    <a:lnTo>
                      <a:pt x="715" y="438"/>
                    </a:lnTo>
                    <a:close/>
                    <a:moveTo>
                      <a:pt x="1106" y="678"/>
                    </a:moveTo>
                    <a:lnTo>
                      <a:pt x="1106" y="492"/>
                    </a:lnTo>
                    <a:lnTo>
                      <a:pt x="1247" y="492"/>
                    </a:lnTo>
                    <a:cubicBezTo>
                      <a:pt x="1332" y="489"/>
                      <a:pt x="1377" y="444"/>
                      <a:pt x="1381" y="358"/>
                    </a:cubicBezTo>
                    <a:cubicBezTo>
                      <a:pt x="1377" y="276"/>
                      <a:pt x="1332" y="233"/>
                      <a:pt x="1247" y="230"/>
                    </a:cubicBezTo>
                    <a:lnTo>
                      <a:pt x="1045" y="230"/>
                    </a:lnTo>
                    <a:lnTo>
                      <a:pt x="1045" y="678"/>
                    </a:lnTo>
                    <a:lnTo>
                      <a:pt x="1106" y="678"/>
                    </a:lnTo>
                    <a:close/>
                    <a:moveTo>
                      <a:pt x="1106" y="438"/>
                    </a:moveTo>
                    <a:lnTo>
                      <a:pt x="1106" y="282"/>
                    </a:lnTo>
                    <a:lnTo>
                      <a:pt x="1229" y="282"/>
                    </a:lnTo>
                    <a:cubicBezTo>
                      <a:pt x="1289" y="282"/>
                      <a:pt x="1318" y="307"/>
                      <a:pt x="1318" y="358"/>
                    </a:cubicBezTo>
                    <a:cubicBezTo>
                      <a:pt x="1320" y="413"/>
                      <a:pt x="1289" y="440"/>
                      <a:pt x="1227" y="438"/>
                    </a:cubicBezTo>
                    <a:lnTo>
                      <a:pt x="1106" y="4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010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629242" y="1335816"/>
              <a:ext cx="854526" cy="364314"/>
            </a:xfrm>
            <a:prstGeom prst="rect">
              <a:avLst/>
            </a:prstGeom>
            <a:solidFill>
              <a:srgbClr val="E6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WEB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16113" y="850918"/>
            <a:ext cx="1511103" cy="1511103"/>
            <a:chOff x="3816113" y="850918"/>
            <a:chExt cx="1511103" cy="1511103"/>
          </a:xfrm>
        </p:grpSpPr>
        <p:grpSp>
          <p:nvGrpSpPr>
            <p:cNvPr id="20" name="组合 19"/>
            <p:cNvGrpSpPr/>
            <p:nvPr/>
          </p:nvGrpSpPr>
          <p:grpSpPr>
            <a:xfrm>
              <a:off x="3816113" y="850918"/>
              <a:ext cx="1511103" cy="1511103"/>
              <a:chOff x="5182632" y="1700808"/>
              <a:chExt cx="2015329" cy="2015329"/>
            </a:xfrm>
          </p:grpSpPr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5182632" y="1700808"/>
                <a:ext cx="2015329" cy="201532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010"/>
              </a:p>
            </p:txBody>
          </p:sp>
          <p:sp>
            <p:nvSpPr>
              <p:cNvPr id="22" name="Freeform 7"/>
              <p:cNvSpPr>
                <a:spLocks noEditPoints="1"/>
              </p:cNvSpPr>
              <p:nvPr/>
            </p:nvSpPr>
            <p:spPr bwMode="auto">
              <a:xfrm>
                <a:off x="5769194" y="1999060"/>
                <a:ext cx="886234" cy="1418826"/>
              </a:xfrm>
              <a:custGeom>
                <a:avLst/>
                <a:gdLst>
                  <a:gd name="T0" fmla="*/ 74 w 991"/>
                  <a:gd name="T1" fmla="*/ 0 h 1589"/>
                  <a:gd name="T2" fmla="*/ 0 w 991"/>
                  <a:gd name="T3" fmla="*/ 1517 h 1589"/>
                  <a:gd name="T4" fmla="*/ 917 w 991"/>
                  <a:gd name="T5" fmla="*/ 1589 h 1589"/>
                  <a:gd name="T6" fmla="*/ 991 w 991"/>
                  <a:gd name="T7" fmla="*/ 72 h 1589"/>
                  <a:gd name="T8" fmla="*/ 401 w 991"/>
                  <a:gd name="T9" fmla="*/ 38 h 1589"/>
                  <a:gd name="T10" fmla="*/ 577 w 991"/>
                  <a:gd name="T11" fmla="*/ 38 h 1589"/>
                  <a:gd name="T12" fmla="*/ 577 w 991"/>
                  <a:gd name="T13" fmla="*/ 88 h 1589"/>
                  <a:gd name="T14" fmla="*/ 376 w 991"/>
                  <a:gd name="T15" fmla="*/ 63 h 1589"/>
                  <a:gd name="T16" fmla="*/ 753 w 991"/>
                  <a:gd name="T17" fmla="*/ 1472 h 1589"/>
                  <a:gd name="T18" fmla="*/ 722 w 991"/>
                  <a:gd name="T19" fmla="*/ 1503 h 1589"/>
                  <a:gd name="T20" fmla="*/ 180 w 991"/>
                  <a:gd name="T21" fmla="*/ 1472 h 1589"/>
                  <a:gd name="T22" fmla="*/ 211 w 991"/>
                  <a:gd name="T23" fmla="*/ 1439 h 1589"/>
                  <a:gd name="T24" fmla="*/ 753 w 991"/>
                  <a:gd name="T25" fmla="*/ 1470 h 1589"/>
                  <a:gd name="T26" fmla="*/ 866 w 991"/>
                  <a:gd name="T27" fmla="*/ 1503 h 1589"/>
                  <a:gd name="T28" fmla="*/ 835 w 991"/>
                  <a:gd name="T29" fmla="*/ 1471 h 1589"/>
                  <a:gd name="T30" fmla="*/ 898 w 991"/>
                  <a:gd name="T31" fmla="*/ 1471 h 1589"/>
                  <a:gd name="T32" fmla="*/ 903 w 991"/>
                  <a:gd name="T33" fmla="*/ 1349 h 1589"/>
                  <a:gd name="T34" fmla="*/ 88 w 991"/>
                  <a:gd name="T35" fmla="*/ 1349 h 1589"/>
                  <a:gd name="T36" fmla="*/ 903 w 991"/>
                  <a:gd name="T37" fmla="*/ 141 h 1589"/>
                  <a:gd name="T38" fmla="*/ 211 w 991"/>
                  <a:gd name="T39" fmla="*/ 877 h 1589"/>
                  <a:gd name="T40" fmla="*/ 347 w 991"/>
                  <a:gd name="T41" fmla="*/ 1004 h 1589"/>
                  <a:gd name="T42" fmla="*/ 289 w 991"/>
                  <a:gd name="T43" fmla="*/ 556 h 1589"/>
                  <a:gd name="T44" fmla="*/ 145 w 991"/>
                  <a:gd name="T45" fmla="*/ 1004 h 1589"/>
                  <a:gd name="T46" fmla="*/ 211 w 991"/>
                  <a:gd name="T47" fmla="*/ 877 h 1589"/>
                  <a:gd name="T48" fmla="*/ 222 w 991"/>
                  <a:gd name="T49" fmla="*/ 823 h 1589"/>
                  <a:gd name="T50" fmla="*/ 306 w 991"/>
                  <a:gd name="T51" fmla="*/ 823 h 1589"/>
                  <a:gd name="T52" fmla="*/ 456 w 991"/>
                  <a:gd name="T53" fmla="*/ 818 h 1589"/>
                  <a:gd name="T54" fmla="*/ 621 w 991"/>
                  <a:gd name="T55" fmla="*/ 684 h 1589"/>
                  <a:gd name="T56" fmla="*/ 420 w 991"/>
                  <a:gd name="T57" fmla="*/ 556 h 1589"/>
                  <a:gd name="T58" fmla="*/ 456 w 991"/>
                  <a:gd name="T59" fmla="*/ 1004 h 1589"/>
                  <a:gd name="T60" fmla="*/ 456 w 991"/>
                  <a:gd name="T61" fmla="*/ 608 h 1589"/>
                  <a:gd name="T62" fmla="*/ 584 w 991"/>
                  <a:gd name="T63" fmla="*/ 684 h 1589"/>
                  <a:gd name="T64" fmla="*/ 456 w 991"/>
                  <a:gd name="T65" fmla="*/ 765 h 1589"/>
                  <a:gd name="T66" fmla="*/ 690 w 991"/>
                  <a:gd name="T67" fmla="*/ 818 h 1589"/>
                  <a:gd name="T68" fmla="*/ 856 w 991"/>
                  <a:gd name="T69" fmla="*/ 684 h 1589"/>
                  <a:gd name="T70" fmla="*/ 654 w 991"/>
                  <a:gd name="T71" fmla="*/ 556 h 1589"/>
                  <a:gd name="T72" fmla="*/ 690 w 991"/>
                  <a:gd name="T73" fmla="*/ 1004 h 1589"/>
                  <a:gd name="T74" fmla="*/ 690 w 991"/>
                  <a:gd name="T75" fmla="*/ 608 h 1589"/>
                  <a:gd name="T76" fmla="*/ 818 w 991"/>
                  <a:gd name="T77" fmla="*/ 684 h 1589"/>
                  <a:gd name="T78" fmla="*/ 690 w 991"/>
                  <a:gd name="T79" fmla="*/ 765 h 1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91" h="1589">
                    <a:moveTo>
                      <a:pt x="917" y="0"/>
                    </a:moveTo>
                    <a:lnTo>
                      <a:pt x="74" y="0"/>
                    </a:lnTo>
                    <a:cubicBezTo>
                      <a:pt x="33" y="0"/>
                      <a:pt x="0" y="32"/>
                      <a:pt x="0" y="72"/>
                    </a:cubicBezTo>
                    <a:lnTo>
                      <a:pt x="0" y="1517"/>
                    </a:lnTo>
                    <a:cubicBezTo>
                      <a:pt x="0" y="1556"/>
                      <a:pt x="33" y="1589"/>
                      <a:pt x="74" y="1589"/>
                    </a:cubicBezTo>
                    <a:lnTo>
                      <a:pt x="917" y="1589"/>
                    </a:lnTo>
                    <a:cubicBezTo>
                      <a:pt x="957" y="1589"/>
                      <a:pt x="991" y="1556"/>
                      <a:pt x="991" y="1517"/>
                    </a:cubicBezTo>
                    <a:lnTo>
                      <a:pt x="991" y="72"/>
                    </a:lnTo>
                    <a:cubicBezTo>
                      <a:pt x="991" y="32"/>
                      <a:pt x="957" y="0"/>
                      <a:pt x="917" y="0"/>
                    </a:cubicBezTo>
                    <a:close/>
                    <a:moveTo>
                      <a:pt x="401" y="38"/>
                    </a:moveTo>
                    <a:lnTo>
                      <a:pt x="401" y="38"/>
                    </a:lnTo>
                    <a:lnTo>
                      <a:pt x="577" y="38"/>
                    </a:lnTo>
                    <a:cubicBezTo>
                      <a:pt x="591" y="38"/>
                      <a:pt x="602" y="49"/>
                      <a:pt x="602" y="63"/>
                    </a:cubicBezTo>
                    <a:cubicBezTo>
                      <a:pt x="602" y="77"/>
                      <a:pt x="591" y="88"/>
                      <a:pt x="577" y="88"/>
                    </a:cubicBezTo>
                    <a:lnTo>
                      <a:pt x="401" y="88"/>
                    </a:lnTo>
                    <a:cubicBezTo>
                      <a:pt x="387" y="88"/>
                      <a:pt x="376" y="77"/>
                      <a:pt x="376" y="63"/>
                    </a:cubicBezTo>
                    <a:cubicBezTo>
                      <a:pt x="376" y="49"/>
                      <a:pt x="387" y="38"/>
                      <a:pt x="401" y="38"/>
                    </a:cubicBezTo>
                    <a:close/>
                    <a:moveTo>
                      <a:pt x="753" y="1472"/>
                    </a:moveTo>
                    <a:lnTo>
                      <a:pt x="753" y="1472"/>
                    </a:lnTo>
                    <a:cubicBezTo>
                      <a:pt x="753" y="1489"/>
                      <a:pt x="739" y="1503"/>
                      <a:pt x="722" y="1503"/>
                    </a:cubicBezTo>
                    <a:lnTo>
                      <a:pt x="211" y="1503"/>
                    </a:lnTo>
                    <a:cubicBezTo>
                      <a:pt x="194" y="1503"/>
                      <a:pt x="180" y="1489"/>
                      <a:pt x="180" y="1472"/>
                    </a:cubicBezTo>
                    <a:lnTo>
                      <a:pt x="180" y="1470"/>
                    </a:lnTo>
                    <a:cubicBezTo>
                      <a:pt x="180" y="1453"/>
                      <a:pt x="194" y="1439"/>
                      <a:pt x="211" y="1439"/>
                    </a:cubicBezTo>
                    <a:lnTo>
                      <a:pt x="722" y="1439"/>
                    </a:lnTo>
                    <a:cubicBezTo>
                      <a:pt x="739" y="1439"/>
                      <a:pt x="753" y="1453"/>
                      <a:pt x="753" y="1470"/>
                    </a:cubicBezTo>
                    <a:lnTo>
                      <a:pt x="753" y="1472"/>
                    </a:lnTo>
                    <a:close/>
                    <a:moveTo>
                      <a:pt x="866" y="1503"/>
                    </a:moveTo>
                    <a:lnTo>
                      <a:pt x="866" y="1503"/>
                    </a:lnTo>
                    <a:cubicBezTo>
                      <a:pt x="849" y="1503"/>
                      <a:pt x="835" y="1488"/>
                      <a:pt x="835" y="1471"/>
                    </a:cubicBezTo>
                    <a:cubicBezTo>
                      <a:pt x="835" y="1453"/>
                      <a:pt x="849" y="1439"/>
                      <a:pt x="866" y="1439"/>
                    </a:cubicBezTo>
                    <a:cubicBezTo>
                      <a:pt x="884" y="1439"/>
                      <a:pt x="898" y="1453"/>
                      <a:pt x="898" y="1471"/>
                    </a:cubicBezTo>
                    <a:cubicBezTo>
                      <a:pt x="898" y="1488"/>
                      <a:pt x="884" y="1503"/>
                      <a:pt x="866" y="1503"/>
                    </a:cubicBezTo>
                    <a:close/>
                    <a:moveTo>
                      <a:pt x="903" y="1349"/>
                    </a:moveTo>
                    <a:lnTo>
                      <a:pt x="903" y="1349"/>
                    </a:lnTo>
                    <a:lnTo>
                      <a:pt x="88" y="1349"/>
                    </a:lnTo>
                    <a:lnTo>
                      <a:pt x="88" y="141"/>
                    </a:lnTo>
                    <a:lnTo>
                      <a:pt x="903" y="141"/>
                    </a:lnTo>
                    <a:lnTo>
                      <a:pt x="903" y="1349"/>
                    </a:lnTo>
                    <a:close/>
                    <a:moveTo>
                      <a:pt x="211" y="877"/>
                    </a:moveTo>
                    <a:lnTo>
                      <a:pt x="320" y="877"/>
                    </a:lnTo>
                    <a:lnTo>
                      <a:pt x="347" y="1004"/>
                    </a:lnTo>
                    <a:lnTo>
                      <a:pt x="387" y="1004"/>
                    </a:lnTo>
                    <a:lnTo>
                      <a:pt x="289" y="556"/>
                    </a:lnTo>
                    <a:lnTo>
                      <a:pt x="247" y="556"/>
                    </a:lnTo>
                    <a:lnTo>
                      <a:pt x="145" y="1004"/>
                    </a:lnTo>
                    <a:lnTo>
                      <a:pt x="183" y="1004"/>
                    </a:lnTo>
                    <a:lnTo>
                      <a:pt x="211" y="877"/>
                    </a:lnTo>
                    <a:close/>
                    <a:moveTo>
                      <a:pt x="306" y="823"/>
                    </a:moveTo>
                    <a:lnTo>
                      <a:pt x="222" y="823"/>
                    </a:lnTo>
                    <a:lnTo>
                      <a:pt x="266" y="623"/>
                    </a:lnTo>
                    <a:lnTo>
                      <a:pt x="306" y="823"/>
                    </a:lnTo>
                    <a:close/>
                    <a:moveTo>
                      <a:pt x="456" y="1004"/>
                    </a:moveTo>
                    <a:lnTo>
                      <a:pt x="456" y="818"/>
                    </a:lnTo>
                    <a:lnTo>
                      <a:pt x="541" y="818"/>
                    </a:lnTo>
                    <a:cubicBezTo>
                      <a:pt x="592" y="815"/>
                      <a:pt x="619" y="770"/>
                      <a:pt x="621" y="684"/>
                    </a:cubicBezTo>
                    <a:cubicBezTo>
                      <a:pt x="619" y="602"/>
                      <a:pt x="592" y="559"/>
                      <a:pt x="541" y="556"/>
                    </a:cubicBezTo>
                    <a:lnTo>
                      <a:pt x="420" y="556"/>
                    </a:lnTo>
                    <a:lnTo>
                      <a:pt x="420" y="1004"/>
                    </a:lnTo>
                    <a:lnTo>
                      <a:pt x="456" y="1004"/>
                    </a:lnTo>
                    <a:close/>
                    <a:moveTo>
                      <a:pt x="456" y="765"/>
                    </a:moveTo>
                    <a:lnTo>
                      <a:pt x="456" y="608"/>
                    </a:lnTo>
                    <a:lnTo>
                      <a:pt x="530" y="608"/>
                    </a:lnTo>
                    <a:cubicBezTo>
                      <a:pt x="566" y="608"/>
                      <a:pt x="584" y="633"/>
                      <a:pt x="584" y="684"/>
                    </a:cubicBezTo>
                    <a:cubicBezTo>
                      <a:pt x="585" y="739"/>
                      <a:pt x="566" y="766"/>
                      <a:pt x="529" y="765"/>
                    </a:cubicBezTo>
                    <a:lnTo>
                      <a:pt x="456" y="765"/>
                    </a:lnTo>
                    <a:close/>
                    <a:moveTo>
                      <a:pt x="690" y="1004"/>
                    </a:moveTo>
                    <a:lnTo>
                      <a:pt x="690" y="818"/>
                    </a:lnTo>
                    <a:lnTo>
                      <a:pt x="775" y="818"/>
                    </a:lnTo>
                    <a:cubicBezTo>
                      <a:pt x="826" y="815"/>
                      <a:pt x="853" y="770"/>
                      <a:pt x="856" y="684"/>
                    </a:cubicBezTo>
                    <a:cubicBezTo>
                      <a:pt x="853" y="602"/>
                      <a:pt x="826" y="559"/>
                      <a:pt x="775" y="556"/>
                    </a:cubicBezTo>
                    <a:lnTo>
                      <a:pt x="654" y="556"/>
                    </a:lnTo>
                    <a:lnTo>
                      <a:pt x="654" y="1004"/>
                    </a:lnTo>
                    <a:lnTo>
                      <a:pt x="690" y="1004"/>
                    </a:lnTo>
                    <a:close/>
                    <a:moveTo>
                      <a:pt x="690" y="765"/>
                    </a:moveTo>
                    <a:lnTo>
                      <a:pt x="690" y="608"/>
                    </a:lnTo>
                    <a:lnTo>
                      <a:pt x="764" y="608"/>
                    </a:lnTo>
                    <a:cubicBezTo>
                      <a:pt x="800" y="608"/>
                      <a:pt x="818" y="633"/>
                      <a:pt x="818" y="684"/>
                    </a:cubicBezTo>
                    <a:cubicBezTo>
                      <a:pt x="819" y="739"/>
                      <a:pt x="801" y="766"/>
                      <a:pt x="763" y="765"/>
                    </a:cubicBezTo>
                    <a:lnTo>
                      <a:pt x="690" y="7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010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355976" y="1275606"/>
              <a:ext cx="504056" cy="6111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  <a:endParaRPr lang="zh-CN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4" dur="500" spd="-99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8" dur="500" spd="-999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1" grpId="0" animBg="1" autoUpdateAnimBg="0"/>
      <p:bldP spid="45" grpId="0" animBg="1"/>
      <p:bldP spid="45" grpId="1" animBg="1"/>
      <p:bldP spid="46" grpId="0" animBg="1"/>
      <p:bldP spid="46" grpId="1" animBg="1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-40137" y="358080"/>
            <a:ext cx="9201452" cy="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6"/>
          <p:cNvGrpSpPr/>
          <p:nvPr/>
        </p:nvGrpSpPr>
        <p:grpSpPr>
          <a:xfrm>
            <a:off x="2007986" y="1807375"/>
            <a:ext cx="1455620" cy="1456742"/>
            <a:chOff x="1990725" y="836613"/>
            <a:chExt cx="2058988" cy="2060575"/>
          </a:xfrm>
          <a:solidFill>
            <a:srgbClr val="C00000"/>
          </a:solidFill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990725" y="836613"/>
              <a:ext cx="2058988" cy="2060575"/>
            </a:xfrm>
            <a:prstGeom prst="ellipse">
              <a:avLst/>
            </a:prstGeom>
            <a:grpFill/>
            <a:ln w="10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62960" y="1402498"/>
              <a:ext cx="1492299" cy="8695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基础版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直播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83"/>
          <p:cNvSpPr>
            <a:spLocks noChangeArrowheads="1"/>
          </p:cNvSpPr>
          <p:nvPr/>
        </p:nvSpPr>
        <p:spPr bwMode="auto">
          <a:xfrm>
            <a:off x="5543855" y="1133341"/>
            <a:ext cx="2948594" cy="3054629"/>
          </a:xfrm>
          <a:prstGeom prst="rect">
            <a:avLst/>
          </a:prstGeom>
          <a:solidFill>
            <a:srgbClr val="F2F2F2"/>
          </a:solidFill>
          <a:ln w="9525" cmpd="sng">
            <a:solidFill>
              <a:srgbClr val="55735B"/>
            </a:solidFill>
            <a:miter lim="800000"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5724128" y="2246668"/>
            <a:ext cx="24464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香港卫视网站直播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APP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直播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Freeform 12"/>
          <p:cNvSpPr/>
          <p:nvPr/>
        </p:nvSpPr>
        <p:spPr bwMode="auto">
          <a:xfrm>
            <a:off x="5471431" y="100598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66" name="Freeform 12"/>
          <p:cNvSpPr/>
          <p:nvPr/>
        </p:nvSpPr>
        <p:spPr bwMode="auto">
          <a:xfrm flipH="1" flipV="1">
            <a:off x="8169589" y="3867557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51" name="椭圆 50"/>
          <p:cNvSpPr/>
          <p:nvPr/>
        </p:nvSpPr>
        <p:spPr>
          <a:xfrm>
            <a:off x="1547664" y="1347614"/>
            <a:ext cx="2376264" cy="2376264"/>
          </a:xfrm>
          <a:prstGeom prst="ellipse">
            <a:avLst/>
          </a:prstGeom>
          <a:noFill/>
          <a:ln w="317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标题 4"/>
          <p:cNvSpPr txBox="1"/>
          <p:nvPr/>
        </p:nvSpPr>
        <p:spPr>
          <a:xfrm>
            <a:off x="630587" y="27162"/>
            <a:ext cx="5017775" cy="304529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  </a:t>
            </a:r>
            <a:r>
              <a:rPr lang="en-US" altLang="zh-CN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PRODUCT FORM</a:t>
            </a:r>
            <a:endParaRPr lang="zh-CN" altLang="en-US" sz="15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538E-6 -2.95097E-6 L 0.16536 0.28539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2" y="14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4299E-7 3.02498E-6 L -0.15392 -0.26827 " pathEditMode="relative" rAng="0" ptsTypes="AA">
                                      <p:cBhvr>
                                        <p:cTn id="16" dur="500" spd="-999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2" y="-134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utoUpdateAnimBg="0"/>
      <p:bldP spid="65" grpId="0" animBg="1"/>
      <p:bldP spid="65" grpId="1" animBg="1"/>
      <p:bldP spid="66" grpId="0" animBg="1"/>
      <p:bldP spid="66" grpId="1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-40137" y="358080"/>
            <a:ext cx="9201452" cy="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83"/>
          <p:cNvSpPr>
            <a:spLocks noChangeArrowheads="1"/>
          </p:cNvSpPr>
          <p:nvPr/>
        </p:nvSpPr>
        <p:spPr bwMode="auto">
          <a:xfrm>
            <a:off x="5543855" y="1133341"/>
            <a:ext cx="2948594" cy="3054629"/>
          </a:xfrm>
          <a:prstGeom prst="rect">
            <a:avLst/>
          </a:prstGeom>
          <a:solidFill>
            <a:srgbClr val="F2F2F2"/>
          </a:solidFill>
          <a:ln w="9525" cmpd="sng">
            <a:solidFill>
              <a:srgbClr val="55735B"/>
            </a:solidFill>
            <a:miter lim="800000"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5794907" y="2239278"/>
            <a:ext cx="2446489" cy="71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微信直播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（红包、打赏、抽奖、问卷调查等多种玩法）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Freeform 12"/>
          <p:cNvSpPr/>
          <p:nvPr/>
        </p:nvSpPr>
        <p:spPr bwMode="auto">
          <a:xfrm>
            <a:off x="5471431" y="100598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66" name="Freeform 12"/>
          <p:cNvSpPr/>
          <p:nvPr/>
        </p:nvSpPr>
        <p:spPr bwMode="auto">
          <a:xfrm flipH="1" flipV="1">
            <a:off x="8169589" y="3867557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16" name="标题 4"/>
          <p:cNvSpPr txBox="1"/>
          <p:nvPr/>
        </p:nvSpPr>
        <p:spPr>
          <a:xfrm>
            <a:off x="630587" y="27162"/>
            <a:ext cx="5017775" cy="304529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  </a:t>
            </a:r>
            <a:r>
              <a:rPr lang="en-US" altLang="zh-CN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PRODUCT FORM</a:t>
            </a:r>
            <a:endParaRPr lang="zh-CN" altLang="en-US" sz="15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36"/>
          <p:cNvGrpSpPr/>
          <p:nvPr/>
        </p:nvGrpSpPr>
        <p:grpSpPr>
          <a:xfrm>
            <a:off x="2007986" y="1835240"/>
            <a:ext cx="1455620" cy="1456742"/>
            <a:chOff x="1990725" y="836613"/>
            <a:chExt cx="2058988" cy="2060575"/>
          </a:xfrm>
          <a:solidFill>
            <a:srgbClr val="C00000"/>
          </a:solidFill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990725" y="836613"/>
              <a:ext cx="2058988" cy="2060575"/>
            </a:xfrm>
            <a:prstGeom prst="ellipse">
              <a:avLst/>
            </a:prstGeom>
            <a:grpFill/>
            <a:ln w="10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62960" y="1402497"/>
              <a:ext cx="1492299" cy="10013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微信版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直播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1547664" y="1347614"/>
            <a:ext cx="2376264" cy="2376264"/>
          </a:xfrm>
          <a:prstGeom prst="ellipse">
            <a:avLst/>
          </a:prstGeom>
          <a:noFill/>
          <a:ln w="317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538E-6 -2.95097E-6 L 0.16536 0.28539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2" y="14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4299E-7 3.02498E-6 L -0.15392 -0.26827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2" y="-1341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utoUpdateAnimBg="0"/>
      <p:bldP spid="65" grpId="0" animBg="1"/>
      <p:bldP spid="65" grpId="1" animBg="1"/>
      <p:bldP spid="66" grpId="0" animBg="1"/>
      <p:bldP spid="66" grpId="1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-40137" y="358080"/>
            <a:ext cx="9201452" cy="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83"/>
          <p:cNvSpPr>
            <a:spLocks noChangeArrowheads="1"/>
          </p:cNvSpPr>
          <p:nvPr/>
        </p:nvSpPr>
        <p:spPr bwMode="auto">
          <a:xfrm>
            <a:off x="5543855" y="1133341"/>
            <a:ext cx="2948594" cy="3054629"/>
          </a:xfrm>
          <a:prstGeom prst="rect">
            <a:avLst/>
          </a:prstGeom>
          <a:solidFill>
            <a:srgbClr val="F2F2F2"/>
          </a:solidFill>
          <a:ln w="9525" cmpd="sng">
            <a:solidFill>
              <a:srgbClr val="55735B"/>
            </a:solidFill>
            <a:miter lim="800000"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5796963" y="1563638"/>
            <a:ext cx="2519453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香港卫视网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APP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直播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互联网各大直播平台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各省市新媒体平台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Freeform 12"/>
          <p:cNvSpPr/>
          <p:nvPr/>
        </p:nvSpPr>
        <p:spPr bwMode="auto">
          <a:xfrm>
            <a:off x="5471431" y="100598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66" name="Freeform 12"/>
          <p:cNvSpPr/>
          <p:nvPr/>
        </p:nvSpPr>
        <p:spPr bwMode="auto">
          <a:xfrm flipH="1" flipV="1">
            <a:off x="8169589" y="3867557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16" name="标题 4"/>
          <p:cNvSpPr txBox="1"/>
          <p:nvPr/>
        </p:nvSpPr>
        <p:spPr>
          <a:xfrm>
            <a:off x="630587" y="27162"/>
            <a:ext cx="5017775" cy="304529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  </a:t>
            </a:r>
            <a:r>
              <a:rPr lang="en-US" altLang="zh-CN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PRODUCT FORM</a:t>
            </a:r>
            <a:endParaRPr lang="zh-CN" altLang="en-US" sz="15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36"/>
          <p:cNvGrpSpPr/>
          <p:nvPr/>
        </p:nvGrpSpPr>
        <p:grpSpPr>
          <a:xfrm>
            <a:off x="2007986" y="1835240"/>
            <a:ext cx="1455620" cy="1456742"/>
            <a:chOff x="1990725" y="836613"/>
            <a:chExt cx="2058988" cy="2060575"/>
          </a:xfrm>
          <a:solidFill>
            <a:srgbClr val="C00000"/>
          </a:solidFill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990725" y="836613"/>
              <a:ext cx="2058988" cy="2060575"/>
            </a:xfrm>
            <a:prstGeom prst="ellipse">
              <a:avLst/>
            </a:prstGeom>
            <a:grpFill/>
            <a:ln w="10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62960" y="1402497"/>
              <a:ext cx="1492299" cy="10013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拓展版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直播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1547664" y="1347614"/>
            <a:ext cx="2376264" cy="2376264"/>
          </a:xfrm>
          <a:prstGeom prst="ellipse">
            <a:avLst/>
          </a:prstGeom>
          <a:noFill/>
          <a:ln w="317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538E-6 -2.95097E-6 L 0.16536 0.28539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2" y="14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4299E-7 3.02498E-6 L -0.15392 -0.26827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2" y="-1341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utoUpdateAnimBg="0"/>
      <p:bldP spid="65" grpId="0" animBg="1"/>
      <p:bldP spid="65" grpId="1" animBg="1"/>
      <p:bldP spid="66" grpId="0" animBg="1"/>
      <p:bldP spid="66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-40137" y="358080"/>
            <a:ext cx="9201452" cy="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83"/>
          <p:cNvSpPr>
            <a:spLocks noChangeArrowheads="1"/>
          </p:cNvSpPr>
          <p:nvPr/>
        </p:nvSpPr>
        <p:spPr bwMode="auto">
          <a:xfrm>
            <a:off x="5543855" y="1133341"/>
            <a:ext cx="2948594" cy="3054629"/>
          </a:xfrm>
          <a:prstGeom prst="rect">
            <a:avLst/>
          </a:prstGeom>
          <a:solidFill>
            <a:srgbClr val="F2F2F2"/>
          </a:solidFill>
          <a:ln w="9525" cmpd="sng">
            <a:solidFill>
              <a:srgbClr val="55735B"/>
            </a:solidFill>
            <a:miter lim="800000"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5794907" y="2235297"/>
            <a:ext cx="2446489" cy="82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以上各种玩法任意组合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Freeform 12"/>
          <p:cNvSpPr/>
          <p:nvPr/>
        </p:nvSpPr>
        <p:spPr bwMode="auto">
          <a:xfrm>
            <a:off x="5471431" y="100598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66" name="Freeform 12"/>
          <p:cNvSpPr/>
          <p:nvPr/>
        </p:nvSpPr>
        <p:spPr bwMode="auto">
          <a:xfrm flipH="1" flipV="1">
            <a:off x="8169589" y="3867557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C3637"/>
          </a:solidFill>
          <a:ln>
            <a:noFill/>
          </a:ln>
        </p:spPr>
        <p:txBody>
          <a:bodyPr/>
          <a:lstStyle/>
          <a:p>
            <a:endParaRPr lang="zh-CN" altLang="en-US" sz="1010"/>
          </a:p>
        </p:txBody>
      </p:sp>
      <p:sp>
        <p:nvSpPr>
          <p:cNvPr id="16" name="标题 4"/>
          <p:cNvSpPr txBox="1"/>
          <p:nvPr/>
        </p:nvSpPr>
        <p:spPr>
          <a:xfrm>
            <a:off x="630587" y="27162"/>
            <a:ext cx="5017775" cy="304529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  </a:t>
            </a:r>
            <a:r>
              <a:rPr lang="en-US" altLang="zh-CN" sz="15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PRODUCT FORM</a:t>
            </a:r>
            <a:endParaRPr lang="zh-CN" altLang="en-US" sz="15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36"/>
          <p:cNvGrpSpPr/>
          <p:nvPr/>
        </p:nvGrpSpPr>
        <p:grpSpPr>
          <a:xfrm>
            <a:off x="2007986" y="1835240"/>
            <a:ext cx="1455620" cy="1456742"/>
            <a:chOff x="1990725" y="836613"/>
            <a:chExt cx="2058988" cy="2060575"/>
          </a:xfrm>
          <a:solidFill>
            <a:srgbClr val="C00000"/>
          </a:solidFill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990725" y="836613"/>
              <a:ext cx="2058988" cy="2060575"/>
            </a:xfrm>
            <a:prstGeom prst="ellipse">
              <a:avLst/>
            </a:prstGeom>
            <a:grpFill/>
            <a:ln w="10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62960" y="1402497"/>
              <a:ext cx="1492299" cy="10013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直播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1547664" y="1347614"/>
            <a:ext cx="2376264" cy="2376264"/>
          </a:xfrm>
          <a:prstGeom prst="ellipse">
            <a:avLst/>
          </a:prstGeom>
          <a:noFill/>
          <a:ln w="317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538E-6 -2.95097E-6 L 0.16536 0.28539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2" y="14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4299E-7 3.02498E-6 L -0.15392 -0.26827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2" y="-1341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utoUpdateAnimBg="0"/>
      <p:bldP spid="65" grpId="0" animBg="1"/>
      <p:bldP spid="65" grpId="1" animBg="1"/>
      <p:bldP spid="66" grpId="0" animBg="1"/>
      <p:bldP spid="66" grpId="1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4"/>
          <p:cNvSpPr txBox="1"/>
          <p:nvPr/>
        </p:nvSpPr>
        <p:spPr>
          <a:xfrm>
            <a:off x="630587" y="27162"/>
            <a:ext cx="5993106" cy="304529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直播平台</a:t>
            </a:r>
            <a:r>
              <a:rPr lang="en-US" altLang="zh-CN" sz="15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Live platform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/>
          <p:cNvCxnSpPr/>
          <p:nvPr/>
        </p:nvCxnSpPr>
        <p:spPr>
          <a:xfrm flipV="1">
            <a:off x="-40137" y="330220"/>
            <a:ext cx="9184137" cy="2786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2" y="1059582"/>
            <a:ext cx="936104" cy="5168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68" y="1059582"/>
            <a:ext cx="936104" cy="5168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05" y="1850328"/>
            <a:ext cx="936104" cy="5168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16" y="2641075"/>
            <a:ext cx="936104" cy="5168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9" y="2641075"/>
            <a:ext cx="936104" cy="51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2" y="1850328"/>
            <a:ext cx="936104" cy="5168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2" y="2641075"/>
            <a:ext cx="936104" cy="5168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50328"/>
            <a:ext cx="936104" cy="5168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9" y="3431821"/>
            <a:ext cx="936104" cy="5168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41075"/>
            <a:ext cx="936104" cy="5168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33" y="1059582"/>
            <a:ext cx="936104" cy="51689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16" y="1850328"/>
            <a:ext cx="936104" cy="51689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2"/>
            <a:ext cx="936104" cy="51689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33" y="1855673"/>
            <a:ext cx="936104" cy="51689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9" y="1059582"/>
            <a:ext cx="936104" cy="51689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16" y="1059582"/>
            <a:ext cx="936104" cy="51689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68" y="2651764"/>
            <a:ext cx="936104" cy="51689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68" y="3447854"/>
            <a:ext cx="936104" cy="51689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33" y="3447854"/>
            <a:ext cx="936104" cy="51689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05" y="1059582"/>
            <a:ext cx="936104" cy="51689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9" y="1850328"/>
            <a:ext cx="936104" cy="51689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31821"/>
            <a:ext cx="936104" cy="51689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33" y="2651764"/>
            <a:ext cx="936104" cy="51689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05" y="2641075"/>
            <a:ext cx="936104" cy="51689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22568"/>
            <a:ext cx="936104" cy="51689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05" y="3431821"/>
            <a:ext cx="936104" cy="51689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2" y="3431821"/>
            <a:ext cx="936104" cy="516892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16" y="3431821"/>
            <a:ext cx="936104" cy="516892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15" y="4222568"/>
            <a:ext cx="936104" cy="51689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8" y="4222568"/>
            <a:ext cx="936104" cy="51689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68" y="1855673"/>
            <a:ext cx="936104" cy="516892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1" y="4222568"/>
            <a:ext cx="936104" cy="516892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05" y="4222568"/>
            <a:ext cx="936104" cy="516892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4"/>
          <p:cNvSpPr txBox="1"/>
          <p:nvPr/>
        </p:nvSpPr>
        <p:spPr>
          <a:xfrm>
            <a:off x="630588" y="27162"/>
            <a:ext cx="4913268" cy="304529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直播形式</a:t>
            </a:r>
            <a:r>
              <a:rPr lang="en-US" altLang="zh-CN" sz="150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en-US" altLang="zh-CN" sz="12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NETWORK MARKETING</a:t>
            </a:r>
            <a:endParaRPr lang="zh-CN" altLang="en-US" sz="120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-40137" y="358080"/>
            <a:ext cx="9201452" cy="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367441" y="61125"/>
            <a:ext cx="215968" cy="215968"/>
            <a:chOff x="624979" y="908720"/>
            <a:chExt cx="288032" cy="288032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2C3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3366728" y="2008732"/>
            <a:ext cx="623725" cy="622534"/>
            <a:chOff x="3241675" y="2678113"/>
            <a:chExt cx="831850" cy="830262"/>
          </a:xfrm>
          <a:blipFill>
            <a:blip r:embed="rId1"/>
            <a:stretch>
              <a:fillRect/>
            </a:stretch>
          </a:blipFill>
        </p:grpSpPr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3241675" y="2678113"/>
              <a:ext cx="831850" cy="83026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10"/>
            <p:cNvSpPr>
              <a:spLocks noEditPoints="1"/>
            </p:cNvSpPr>
            <p:nvPr/>
          </p:nvSpPr>
          <p:spPr bwMode="auto">
            <a:xfrm>
              <a:off x="3376613" y="2879725"/>
              <a:ext cx="396875" cy="361950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11"/>
            <p:cNvSpPr>
              <a:spLocks noEditPoints="1"/>
            </p:cNvSpPr>
            <p:nvPr/>
          </p:nvSpPr>
          <p:spPr bwMode="auto">
            <a:xfrm>
              <a:off x="3598863" y="3033713"/>
              <a:ext cx="336550" cy="306387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979876" y="1113615"/>
            <a:ext cx="623725" cy="623725"/>
            <a:chOff x="2725738" y="1484313"/>
            <a:chExt cx="831850" cy="831850"/>
          </a:xfrm>
          <a:blipFill>
            <a:blip r:embed="rId2"/>
            <a:stretch>
              <a:fillRect/>
            </a:stretch>
          </a:blipFill>
        </p:grpSpPr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2725738" y="1484313"/>
              <a:ext cx="831850" cy="8318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12"/>
            <p:cNvSpPr/>
            <p:nvPr/>
          </p:nvSpPr>
          <p:spPr bwMode="auto">
            <a:xfrm>
              <a:off x="2851150" y="1598613"/>
              <a:ext cx="573087" cy="544512"/>
            </a:xfrm>
            <a:custGeom>
              <a:avLst/>
              <a:gdLst>
                <a:gd name="T0" fmla="*/ 244 w 836"/>
                <a:gd name="T1" fmla="*/ 537 h 795"/>
                <a:gd name="T2" fmla="*/ 510 w 836"/>
                <a:gd name="T3" fmla="*/ 376 h 795"/>
                <a:gd name="T4" fmla="*/ 187 w 836"/>
                <a:gd name="T5" fmla="*/ 332 h 795"/>
                <a:gd name="T6" fmla="*/ 619 w 836"/>
                <a:gd name="T7" fmla="*/ 327 h 795"/>
                <a:gd name="T8" fmla="*/ 619 w 836"/>
                <a:gd name="T9" fmla="*/ 358 h 795"/>
                <a:gd name="T10" fmla="*/ 374 w 836"/>
                <a:gd name="T11" fmla="*/ 533 h 795"/>
                <a:gd name="T12" fmla="*/ 635 w 836"/>
                <a:gd name="T13" fmla="*/ 554 h 795"/>
                <a:gd name="T14" fmla="*/ 627 w 836"/>
                <a:gd name="T15" fmla="*/ 508 h 795"/>
                <a:gd name="T16" fmla="*/ 836 w 836"/>
                <a:gd name="T17" fmla="*/ 304 h 795"/>
                <a:gd name="T18" fmla="*/ 547 w 836"/>
                <a:gd name="T19" fmla="*/ 262 h 795"/>
                <a:gd name="T20" fmla="*/ 418 w 836"/>
                <a:gd name="T21" fmla="*/ 0 h 795"/>
                <a:gd name="T22" fmla="*/ 289 w 836"/>
                <a:gd name="T23" fmla="*/ 262 h 795"/>
                <a:gd name="T24" fmla="*/ 0 w 836"/>
                <a:gd name="T25" fmla="*/ 304 h 795"/>
                <a:gd name="T26" fmla="*/ 209 w 836"/>
                <a:gd name="T27" fmla="*/ 508 h 795"/>
                <a:gd name="T28" fmla="*/ 159 w 836"/>
                <a:gd name="T29" fmla="*/ 795 h 795"/>
                <a:gd name="T30" fmla="*/ 418 w 836"/>
                <a:gd name="T31" fmla="*/ 660 h 795"/>
                <a:gd name="T32" fmla="*/ 676 w 836"/>
                <a:gd name="T33" fmla="*/ 795 h 795"/>
                <a:gd name="T34" fmla="*/ 636 w 836"/>
                <a:gd name="T35" fmla="*/ 559 h 795"/>
                <a:gd name="T36" fmla="*/ 244 w 836"/>
                <a:gd name="T37" fmla="*/ 576 h 795"/>
                <a:gd name="T38" fmla="*/ 244 w 836"/>
                <a:gd name="T39" fmla="*/ 537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795">
                  <a:moveTo>
                    <a:pt x="244" y="537"/>
                  </a:moveTo>
                  <a:cubicBezTo>
                    <a:pt x="263" y="515"/>
                    <a:pt x="510" y="376"/>
                    <a:pt x="510" y="376"/>
                  </a:cubicBezTo>
                  <a:lnTo>
                    <a:pt x="187" y="332"/>
                  </a:lnTo>
                  <a:lnTo>
                    <a:pt x="619" y="327"/>
                  </a:lnTo>
                  <a:cubicBezTo>
                    <a:pt x="619" y="327"/>
                    <a:pt x="634" y="340"/>
                    <a:pt x="619" y="358"/>
                  </a:cubicBezTo>
                  <a:cubicBezTo>
                    <a:pt x="603" y="376"/>
                    <a:pt x="374" y="533"/>
                    <a:pt x="374" y="533"/>
                  </a:cubicBezTo>
                  <a:lnTo>
                    <a:pt x="635" y="554"/>
                  </a:lnTo>
                  <a:lnTo>
                    <a:pt x="627" y="508"/>
                  </a:lnTo>
                  <a:lnTo>
                    <a:pt x="836" y="304"/>
                  </a:lnTo>
                  <a:lnTo>
                    <a:pt x="547" y="262"/>
                  </a:lnTo>
                  <a:lnTo>
                    <a:pt x="418" y="0"/>
                  </a:lnTo>
                  <a:lnTo>
                    <a:pt x="289" y="262"/>
                  </a:lnTo>
                  <a:lnTo>
                    <a:pt x="0" y="304"/>
                  </a:lnTo>
                  <a:lnTo>
                    <a:pt x="209" y="508"/>
                  </a:lnTo>
                  <a:lnTo>
                    <a:pt x="159" y="795"/>
                  </a:lnTo>
                  <a:lnTo>
                    <a:pt x="418" y="660"/>
                  </a:lnTo>
                  <a:lnTo>
                    <a:pt x="676" y="795"/>
                  </a:lnTo>
                  <a:lnTo>
                    <a:pt x="636" y="559"/>
                  </a:lnTo>
                  <a:lnTo>
                    <a:pt x="244" y="576"/>
                  </a:lnTo>
                  <a:cubicBezTo>
                    <a:pt x="244" y="576"/>
                    <a:pt x="225" y="559"/>
                    <a:pt x="244" y="5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13"/>
            <p:cNvSpPr/>
            <p:nvPr/>
          </p:nvSpPr>
          <p:spPr bwMode="auto">
            <a:xfrm>
              <a:off x="3286125" y="1978025"/>
              <a:ext cx="30162" cy="3175"/>
            </a:xfrm>
            <a:custGeom>
              <a:avLst/>
              <a:gdLst>
                <a:gd name="T0" fmla="*/ 0 w 43"/>
                <a:gd name="T1" fmla="*/ 0 h 5"/>
                <a:gd name="T2" fmla="*/ 1 w 43"/>
                <a:gd name="T3" fmla="*/ 5 h 5"/>
                <a:gd name="T4" fmla="*/ 43 w 43"/>
                <a:gd name="T5" fmla="*/ 3 h 5"/>
                <a:gd name="T6" fmla="*/ 0 w 4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">
                  <a:moveTo>
                    <a:pt x="0" y="0"/>
                  </a:moveTo>
                  <a:lnTo>
                    <a:pt x="1" y="5"/>
                  </a:lnTo>
                  <a:lnTo>
                    <a:pt x="43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366728" y="3100250"/>
            <a:ext cx="623725" cy="623725"/>
            <a:chOff x="3241675" y="4133850"/>
            <a:chExt cx="831850" cy="831850"/>
          </a:xfrm>
          <a:blipFill>
            <a:blip r:embed="rId3"/>
            <a:stretch>
              <a:fillRect/>
            </a:stretch>
          </a:blipFill>
        </p:grpSpPr>
        <p:sp>
          <p:nvSpPr>
            <p:cNvPr id="74" name="Oval 9"/>
            <p:cNvSpPr>
              <a:spLocks noChangeArrowheads="1"/>
            </p:cNvSpPr>
            <p:nvPr/>
          </p:nvSpPr>
          <p:spPr bwMode="auto">
            <a:xfrm>
              <a:off x="3241675" y="4133850"/>
              <a:ext cx="831850" cy="8318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14"/>
            <p:cNvSpPr>
              <a:spLocks noEditPoints="1"/>
            </p:cNvSpPr>
            <p:nvPr/>
          </p:nvSpPr>
          <p:spPr bwMode="auto">
            <a:xfrm>
              <a:off x="3379788" y="4394200"/>
              <a:ext cx="482600" cy="384175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15"/>
            <p:cNvSpPr>
              <a:spLocks noEditPoints="1"/>
            </p:cNvSpPr>
            <p:nvPr/>
          </p:nvSpPr>
          <p:spPr bwMode="auto">
            <a:xfrm>
              <a:off x="3487738" y="4565650"/>
              <a:ext cx="190500" cy="169862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6"/>
            <p:cNvSpPr/>
            <p:nvPr/>
          </p:nvSpPr>
          <p:spPr bwMode="auto">
            <a:xfrm>
              <a:off x="3727450" y="4325938"/>
              <a:ext cx="177800" cy="20002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>
              <a:off x="3732213" y="4395788"/>
              <a:ext cx="103187" cy="112712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979876" y="3995367"/>
            <a:ext cx="623725" cy="622534"/>
            <a:chOff x="2725738" y="5327650"/>
            <a:chExt cx="831850" cy="830262"/>
          </a:xfrm>
          <a:blipFill>
            <a:blip r:embed="rId4"/>
            <a:stretch>
              <a:fillRect/>
            </a:stretch>
          </a:blipFill>
        </p:grpSpPr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2725738" y="5327650"/>
              <a:ext cx="831850" cy="83026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18"/>
            <p:cNvSpPr>
              <a:spLocks noEditPoints="1"/>
            </p:cNvSpPr>
            <p:nvPr/>
          </p:nvSpPr>
          <p:spPr bwMode="auto">
            <a:xfrm>
              <a:off x="2870200" y="5516563"/>
              <a:ext cx="538162" cy="471487"/>
            </a:xfrm>
            <a:custGeom>
              <a:avLst/>
              <a:gdLst>
                <a:gd name="T0" fmla="*/ 417 w 785"/>
                <a:gd name="T1" fmla="*/ 0 h 690"/>
                <a:gd name="T2" fmla="*/ 417 w 785"/>
                <a:gd name="T3" fmla="*/ 593 h 690"/>
                <a:gd name="T4" fmla="*/ 646 w 785"/>
                <a:gd name="T5" fmla="*/ 690 h 690"/>
                <a:gd name="T6" fmla="*/ 626 w 785"/>
                <a:gd name="T7" fmla="*/ 540 h 690"/>
                <a:gd name="T8" fmla="*/ 30 w 785"/>
                <a:gd name="T9" fmla="*/ 315 h 690"/>
                <a:gd name="T10" fmla="*/ 0 w 785"/>
                <a:gd name="T11" fmla="*/ 396 h 690"/>
                <a:gd name="T12" fmla="*/ 122 w 785"/>
                <a:gd name="T13" fmla="*/ 600 h 690"/>
                <a:gd name="T14" fmla="*/ 214 w 785"/>
                <a:gd name="T15" fmla="*/ 613 h 690"/>
                <a:gd name="T16" fmla="*/ 355 w 785"/>
                <a:gd name="T17" fmla="*/ 609 h 690"/>
                <a:gd name="T18" fmla="*/ 189 w 785"/>
                <a:gd name="T19" fmla="*/ 400 h 690"/>
                <a:gd name="T20" fmla="*/ 257 w 785"/>
                <a:gd name="T21" fmla="*/ 219 h 690"/>
                <a:gd name="T22" fmla="*/ 310 w 785"/>
                <a:gd name="T23" fmla="*/ 241 h 690"/>
                <a:gd name="T24" fmla="*/ 311 w 785"/>
                <a:gd name="T25" fmla="*/ 287 h 690"/>
                <a:gd name="T26" fmla="*/ 317 w 785"/>
                <a:gd name="T27" fmla="*/ 320 h 690"/>
                <a:gd name="T28" fmla="*/ 320 w 785"/>
                <a:gd name="T29" fmla="*/ 371 h 690"/>
                <a:gd name="T30" fmla="*/ 287 w 785"/>
                <a:gd name="T31" fmla="*/ 397 h 690"/>
                <a:gd name="T32" fmla="*/ 189 w 785"/>
                <a:gd name="T33" fmla="*/ 400 h 690"/>
                <a:gd name="T34" fmla="*/ 252 w 785"/>
                <a:gd name="T35" fmla="*/ 295 h 690"/>
                <a:gd name="T36" fmla="*/ 289 w 785"/>
                <a:gd name="T37" fmla="*/ 284 h 690"/>
                <a:gd name="T38" fmla="*/ 289 w 785"/>
                <a:gd name="T39" fmla="*/ 252 h 690"/>
                <a:gd name="T40" fmla="*/ 249 w 785"/>
                <a:gd name="T41" fmla="*/ 240 h 690"/>
                <a:gd name="T42" fmla="*/ 213 w 785"/>
                <a:gd name="T43" fmla="*/ 295 h 690"/>
                <a:gd name="T44" fmla="*/ 258 w 785"/>
                <a:gd name="T45" fmla="*/ 379 h 690"/>
                <a:gd name="T46" fmla="*/ 288 w 785"/>
                <a:gd name="T47" fmla="*/ 373 h 690"/>
                <a:gd name="T48" fmla="*/ 301 w 785"/>
                <a:gd name="T49" fmla="*/ 348 h 690"/>
                <a:gd name="T50" fmla="*/ 281 w 785"/>
                <a:gd name="T51" fmla="*/ 320 h 690"/>
                <a:gd name="T52" fmla="*/ 213 w 785"/>
                <a:gd name="T53" fmla="*/ 317 h 690"/>
                <a:gd name="T54" fmla="*/ 372 w 785"/>
                <a:gd name="T55" fmla="*/ 400 h 690"/>
                <a:gd name="T56" fmla="*/ 440 w 785"/>
                <a:gd name="T57" fmla="*/ 219 h 690"/>
                <a:gd name="T58" fmla="*/ 493 w 785"/>
                <a:gd name="T59" fmla="*/ 241 h 690"/>
                <a:gd name="T60" fmla="*/ 494 w 785"/>
                <a:gd name="T61" fmla="*/ 287 h 690"/>
                <a:gd name="T62" fmla="*/ 500 w 785"/>
                <a:gd name="T63" fmla="*/ 320 h 690"/>
                <a:gd name="T64" fmla="*/ 503 w 785"/>
                <a:gd name="T65" fmla="*/ 371 h 690"/>
                <a:gd name="T66" fmla="*/ 470 w 785"/>
                <a:gd name="T67" fmla="*/ 397 h 690"/>
                <a:gd name="T68" fmla="*/ 372 w 785"/>
                <a:gd name="T69" fmla="*/ 400 h 690"/>
                <a:gd name="T70" fmla="*/ 435 w 785"/>
                <a:gd name="T71" fmla="*/ 295 h 690"/>
                <a:gd name="T72" fmla="*/ 472 w 785"/>
                <a:gd name="T73" fmla="*/ 284 h 690"/>
                <a:gd name="T74" fmla="*/ 472 w 785"/>
                <a:gd name="T75" fmla="*/ 252 h 690"/>
                <a:gd name="T76" fmla="*/ 432 w 785"/>
                <a:gd name="T77" fmla="*/ 240 h 690"/>
                <a:gd name="T78" fmla="*/ 396 w 785"/>
                <a:gd name="T79" fmla="*/ 295 h 690"/>
                <a:gd name="T80" fmla="*/ 441 w 785"/>
                <a:gd name="T81" fmla="*/ 379 h 690"/>
                <a:gd name="T82" fmla="*/ 471 w 785"/>
                <a:gd name="T83" fmla="*/ 373 h 690"/>
                <a:gd name="T84" fmla="*/ 484 w 785"/>
                <a:gd name="T85" fmla="*/ 348 h 690"/>
                <a:gd name="T86" fmla="*/ 464 w 785"/>
                <a:gd name="T87" fmla="*/ 320 h 690"/>
                <a:gd name="T88" fmla="*/ 396 w 785"/>
                <a:gd name="T89" fmla="*/ 317 h 690"/>
                <a:gd name="T90" fmla="*/ 548 w 785"/>
                <a:gd name="T91" fmla="*/ 342 h 690"/>
                <a:gd name="T92" fmla="*/ 578 w 785"/>
                <a:gd name="T93" fmla="*/ 362 h 690"/>
                <a:gd name="T94" fmla="*/ 624 w 785"/>
                <a:gd name="T95" fmla="*/ 382 h 690"/>
                <a:gd name="T96" fmla="*/ 664 w 785"/>
                <a:gd name="T97" fmla="*/ 367 h 690"/>
                <a:gd name="T98" fmla="*/ 664 w 785"/>
                <a:gd name="T99" fmla="*/ 336 h 690"/>
                <a:gd name="T100" fmla="*/ 615 w 785"/>
                <a:gd name="T101" fmla="*/ 317 h 690"/>
                <a:gd name="T102" fmla="*/ 561 w 785"/>
                <a:gd name="T103" fmla="*/ 288 h 690"/>
                <a:gd name="T104" fmla="*/ 562 w 785"/>
                <a:gd name="T105" fmla="*/ 240 h 690"/>
                <a:gd name="T106" fmla="*/ 618 w 785"/>
                <a:gd name="T107" fmla="*/ 216 h 690"/>
                <a:gd name="T108" fmla="*/ 678 w 785"/>
                <a:gd name="T109" fmla="*/ 241 h 690"/>
                <a:gd name="T110" fmla="*/ 664 w 785"/>
                <a:gd name="T111" fmla="*/ 272 h 690"/>
                <a:gd name="T112" fmla="*/ 619 w 785"/>
                <a:gd name="T113" fmla="*/ 237 h 690"/>
                <a:gd name="T114" fmla="*/ 578 w 785"/>
                <a:gd name="T115" fmla="*/ 264 h 690"/>
                <a:gd name="T116" fmla="*/ 621 w 785"/>
                <a:gd name="T117" fmla="*/ 293 h 690"/>
                <a:gd name="T118" fmla="*/ 685 w 785"/>
                <a:gd name="T119" fmla="*/ 323 h 690"/>
                <a:gd name="T120" fmla="*/ 684 w 785"/>
                <a:gd name="T121" fmla="*/ 376 h 690"/>
                <a:gd name="T122" fmla="*/ 625 w 785"/>
                <a:gd name="T123" fmla="*/ 403 h 690"/>
                <a:gd name="T124" fmla="*/ 558 w 785"/>
                <a:gd name="T125" fmla="*/ 37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5" h="690">
                  <a:moveTo>
                    <a:pt x="785" y="297"/>
                  </a:moveTo>
                  <a:cubicBezTo>
                    <a:pt x="785" y="133"/>
                    <a:pt x="620" y="0"/>
                    <a:pt x="417" y="0"/>
                  </a:cubicBezTo>
                  <a:cubicBezTo>
                    <a:pt x="213" y="0"/>
                    <a:pt x="49" y="133"/>
                    <a:pt x="49" y="297"/>
                  </a:cubicBezTo>
                  <a:cubicBezTo>
                    <a:pt x="49" y="460"/>
                    <a:pt x="213" y="593"/>
                    <a:pt x="417" y="593"/>
                  </a:cubicBezTo>
                  <a:cubicBezTo>
                    <a:pt x="436" y="593"/>
                    <a:pt x="455" y="592"/>
                    <a:pt x="473" y="589"/>
                  </a:cubicBezTo>
                  <a:cubicBezTo>
                    <a:pt x="507" y="646"/>
                    <a:pt x="571" y="685"/>
                    <a:pt x="646" y="690"/>
                  </a:cubicBezTo>
                  <a:cubicBezTo>
                    <a:pt x="626" y="664"/>
                    <a:pt x="615" y="632"/>
                    <a:pt x="615" y="598"/>
                  </a:cubicBezTo>
                  <a:cubicBezTo>
                    <a:pt x="615" y="577"/>
                    <a:pt x="619" y="559"/>
                    <a:pt x="626" y="540"/>
                  </a:cubicBezTo>
                  <a:cubicBezTo>
                    <a:pt x="722" y="487"/>
                    <a:pt x="785" y="398"/>
                    <a:pt x="785" y="297"/>
                  </a:cubicBezTo>
                  <a:close/>
                  <a:moveTo>
                    <a:pt x="30" y="315"/>
                  </a:moveTo>
                  <a:cubicBezTo>
                    <a:pt x="30" y="307"/>
                    <a:pt x="31" y="300"/>
                    <a:pt x="32" y="293"/>
                  </a:cubicBezTo>
                  <a:cubicBezTo>
                    <a:pt x="11" y="324"/>
                    <a:pt x="0" y="359"/>
                    <a:pt x="0" y="396"/>
                  </a:cubicBezTo>
                  <a:cubicBezTo>
                    <a:pt x="0" y="473"/>
                    <a:pt x="48" y="541"/>
                    <a:pt x="121" y="581"/>
                  </a:cubicBezTo>
                  <a:cubicBezTo>
                    <a:pt x="122" y="587"/>
                    <a:pt x="122" y="593"/>
                    <a:pt x="122" y="600"/>
                  </a:cubicBezTo>
                  <a:cubicBezTo>
                    <a:pt x="122" y="625"/>
                    <a:pt x="114" y="649"/>
                    <a:pt x="99" y="669"/>
                  </a:cubicBezTo>
                  <a:cubicBezTo>
                    <a:pt x="146" y="666"/>
                    <a:pt x="187" y="645"/>
                    <a:pt x="214" y="613"/>
                  </a:cubicBezTo>
                  <a:cubicBezTo>
                    <a:pt x="234" y="617"/>
                    <a:pt x="255" y="619"/>
                    <a:pt x="276" y="619"/>
                  </a:cubicBezTo>
                  <a:cubicBezTo>
                    <a:pt x="303" y="619"/>
                    <a:pt x="330" y="616"/>
                    <a:pt x="355" y="609"/>
                  </a:cubicBezTo>
                  <a:cubicBezTo>
                    <a:pt x="172" y="592"/>
                    <a:pt x="30" y="467"/>
                    <a:pt x="30" y="315"/>
                  </a:cubicBezTo>
                  <a:close/>
                  <a:moveTo>
                    <a:pt x="189" y="400"/>
                  </a:moveTo>
                  <a:lnTo>
                    <a:pt x="189" y="219"/>
                  </a:lnTo>
                  <a:lnTo>
                    <a:pt x="257" y="219"/>
                  </a:lnTo>
                  <a:cubicBezTo>
                    <a:pt x="271" y="219"/>
                    <a:pt x="282" y="221"/>
                    <a:pt x="290" y="224"/>
                  </a:cubicBezTo>
                  <a:cubicBezTo>
                    <a:pt x="299" y="228"/>
                    <a:pt x="305" y="234"/>
                    <a:pt x="310" y="241"/>
                  </a:cubicBezTo>
                  <a:cubicBezTo>
                    <a:pt x="315" y="249"/>
                    <a:pt x="317" y="257"/>
                    <a:pt x="317" y="265"/>
                  </a:cubicBezTo>
                  <a:cubicBezTo>
                    <a:pt x="317" y="273"/>
                    <a:pt x="315" y="280"/>
                    <a:pt x="311" y="287"/>
                  </a:cubicBezTo>
                  <a:cubicBezTo>
                    <a:pt x="306" y="294"/>
                    <a:pt x="300" y="300"/>
                    <a:pt x="292" y="304"/>
                  </a:cubicBezTo>
                  <a:cubicBezTo>
                    <a:pt x="303" y="307"/>
                    <a:pt x="311" y="312"/>
                    <a:pt x="317" y="320"/>
                  </a:cubicBezTo>
                  <a:cubicBezTo>
                    <a:pt x="323" y="328"/>
                    <a:pt x="326" y="337"/>
                    <a:pt x="326" y="348"/>
                  </a:cubicBezTo>
                  <a:cubicBezTo>
                    <a:pt x="326" y="356"/>
                    <a:pt x="324" y="364"/>
                    <a:pt x="320" y="371"/>
                  </a:cubicBezTo>
                  <a:cubicBezTo>
                    <a:pt x="317" y="379"/>
                    <a:pt x="312" y="384"/>
                    <a:pt x="307" y="388"/>
                  </a:cubicBezTo>
                  <a:cubicBezTo>
                    <a:pt x="302" y="392"/>
                    <a:pt x="295" y="395"/>
                    <a:pt x="287" y="397"/>
                  </a:cubicBezTo>
                  <a:cubicBezTo>
                    <a:pt x="279" y="399"/>
                    <a:pt x="270" y="400"/>
                    <a:pt x="258" y="400"/>
                  </a:cubicBezTo>
                  <a:lnTo>
                    <a:pt x="189" y="400"/>
                  </a:lnTo>
                  <a:close/>
                  <a:moveTo>
                    <a:pt x="213" y="295"/>
                  </a:moveTo>
                  <a:lnTo>
                    <a:pt x="252" y="295"/>
                  </a:lnTo>
                  <a:cubicBezTo>
                    <a:pt x="263" y="295"/>
                    <a:pt x="270" y="294"/>
                    <a:pt x="275" y="293"/>
                  </a:cubicBezTo>
                  <a:cubicBezTo>
                    <a:pt x="281" y="291"/>
                    <a:pt x="286" y="288"/>
                    <a:pt x="289" y="284"/>
                  </a:cubicBezTo>
                  <a:cubicBezTo>
                    <a:pt x="292" y="280"/>
                    <a:pt x="293" y="274"/>
                    <a:pt x="293" y="268"/>
                  </a:cubicBezTo>
                  <a:cubicBezTo>
                    <a:pt x="293" y="262"/>
                    <a:pt x="292" y="257"/>
                    <a:pt x="289" y="252"/>
                  </a:cubicBezTo>
                  <a:cubicBezTo>
                    <a:pt x="286" y="248"/>
                    <a:pt x="282" y="245"/>
                    <a:pt x="277" y="243"/>
                  </a:cubicBezTo>
                  <a:cubicBezTo>
                    <a:pt x="271" y="241"/>
                    <a:pt x="262" y="240"/>
                    <a:pt x="249" y="240"/>
                  </a:cubicBezTo>
                  <a:lnTo>
                    <a:pt x="213" y="240"/>
                  </a:lnTo>
                  <a:lnTo>
                    <a:pt x="213" y="295"/>
                  </a:lnTo>
                  <a:close/>
                  <a:moveTo>
                    <a:pt x="213" y="379"/>
                  </a:moveTo>
                  <a:lnTo>
                    <a:pt x="258" y="379"/>
                  </a:lnTo>
                  <a:cubicBezTo>
                    <a:pt x="266" y="379"/>
                    <a:pt x="271" y="379"/>
                    <a:pt x="274" y="378"/>
                  </a:cubicBezTo>
                  <a:cubicBezTo>
                    <a:pt x="280" y="377"/>
                    <a:pt x="284" y="375"/>
                    <a:pt x="288" y="373"/>
                  </a:cubicBezTo>
                  <a:cubicBezTo>
                    <a:pt x="292" y="371"/>
                    <a:pt x="295" y="367"/>
                    <a:pt x="297" y="363"/>
                  </a:cubicBezTo>
                  <a:cubicBezTo>
                    <a:pt x="300" y="359"/>
                    <a:pt x="301" y="353"/>
                    <a:pt x="301" y="348"/>
                  </a:cubicBezTo>
                  <a:cubicBezTo>
                    <a:pt x="301" y="341"/>
                    <a:pt x="299" y="335"/>
                    <a:pt x="296" y="330"/>
                  </a:cubicBezTo>
                  <a:cubicBezTo>
                    <a:pt x="292" y="325"/>
                    <a:pt x="287" y="322"/>
                    <a:pt x="281" y="320"/>
                  </a:cubicBezTo>
                  <a:cubicBezTo>
                    <a:pt x="275" y="318"/>
                    <a:pt x="266" y="317"/>
                    <a:pt x="255" y="317"/>
                  </a:cubicBezTo>
                  <a:lnTo>
                    <a:pt x="213" y="317"/>
                  </a:lnTo>
                  <a:lnTo>
                    <a:pt x="213" y="379"/>
                  </a:lnTo>
                  <a:close/>
                  <a:moveTo>
                    <a:pt x="372" y="400"/>
                  </a:moveTo>
                  <a:lnTo>
                    <a:pt x="372" y="219"/>
                  </a:lnTo>
                  <a:lnTo>
                    <a:pt x="440" y="219"/>
                  </a:lnTo>
                  <a:cubicBezTo>
                    <a:pt x="454" y="219"/>
                    <a:pt x="465" y="221"/>
                    <a:pt x="473" y="224"/>
                  </a:cubicBezTo>
                  <a:cubicBezTo>
                    <a:pt x="482" y="228"/>
                    <a:pt x="488" y="234"/>
                    <a:pt x="493" y="241"/>
                  </a:cubicBezTo>
                  <a:cubicBezTo>
                    <a:pt x="498" y="249"/>
                    <a:pt x="500" y="257"/>
                    <a:pt x="500" y="265"/>
                  </a:cubicBezTo>
                  <a:cubicBezTo>
                    <a:pt x="500" y="273"/>
                    <a:pt x="498" y="280"/>
                    <a:pt x="494" y="287"/>
                  </a:cubicBezTo>
                  <a:cubicBezTo>
                    <a:pt x="489" y="294"/>
                    <a:pt x="483" y="300"/>
                    <a:pt x="475" y="304"/>
                  </a:cubicBezTo>
                  <a:cubicBezTo>
                    <a:pt x="486" y="307"/>
                    <a:pt x="494" y="312"/>
                    <a:pt x="500" y="320"/>
                  </a:cubicBezTo>
                  <a:cubicBezTo>
                    <a:pt x="506" y="328"/>
                    <a:pt x="509" y="337"/>
                    <a:pt x="509" y="348"/>
                  </a:cubicBezTo>
                  <a:cubicBezTo>
                    <a:pt x="509" y="356"/>
                    <a:pt x="507" y="364"/>
                    <a:pt x="503" y="371"/>
                  </a:cubicBezTo>
                  <a:cubicBezTo>
                    <a:pt x="500" y="379"/>
                    <a:pt x="495" y="384"/>
                    <a:pt x="490" y="388"/>
                  </a:cubicBezTo>
                  <a:cubicBezTo>
                    <a:pt x="485" y="392"/>
                    <a:pt x="478" y="395"/>
                    <a:pt x="470" y="397"/>
                  </a:cubicBezTo>
                  <a:cubicBezTo>
                    <a:pt x="462" y="399"/>
                    <a:pt x="453" y="400"/>
                    <a:pt x="441" y="400"/>
                  </a:cubicBezTo>
                  <a:lnTo>
                    <a:pt x="372" y="400"/>
                  </a:lnTo>
                  <a:close/>
                  <a:moveTo>
                    <a:pt x="396" y="295"/>
                  </a:moveTo>
                  <a:lnTo>
                    <a:pt x="435" y="295"/>
                  </a:lnTo>
                  <a:cubicBezTo>
                    <a:pt x="446" y="295"/>
                    <a:pt x="453" y="294"/>
                    <a:pt x="458" y="293"/>
                  </a:cubicBezTo>
                  <a:cubicBezTo>
                    <a:pt x="464" y="291"/>
                    <a:pt x="469" y="288"/>
                    <a:pt x="472" y="284"/>
                  </a:cubicBezTo>
                  <a:cubicBezTo>
                    <a:pt x="475" y="280"/>
                    <a:pt x="476" y="274"/>
                    <a:pt x="476" y="268"/>
                  </a:cubicBezTo>
                  <a:cubicBezTo>
                    <a:pt x="476" y="262"/>
                    <a:pt x="475" y="257"/>
                    <a:pt x="472" y="252"/>
                  </a:cubicBezTo>
                  <a:cubicBezTo>
                    <a:pt x="469" y="248"/>
                    <a:pt x="465" y="245"/>
                    <a:pt x="460" y="243"/>
                  </a:cubicBezTo>
                  <a:cubicBezTo>
                    <a:pt x="454" y="241"/>
                    <a:pt x="445" y="240"/>
                    <a:pt x="432" y="240"/>
                  </a:cubicBezTo>
                  <a:lnTo>
                    <a:pt x="396" y="240"/>
                  </a:lnTo>
                  <a:lnTo>
                    <a:pt x="396" y="295"/>
                  </a:lnTo>
                  <a:close/>
                  <a:moveTo>
                    <a:pt x="396" y="379"/>
                  </a:moveTo>
                  <a:lnTo>
                    <a:pt x="441" y="379"/>
                  </a:lnTo>
                  <a:cubicBezTo>
                    <a:pt x="449" y="379"/>
                    <a:pt x="454" y="379"/>
                    <a:pt x="457" y="378"/>
                  </a:cubicBezTo>
                  <a:cubicBezTo>
                    <a:pt x="463" y="377"/>
                    <a:pt x="467" y="375"/>
                    <a:pt x="471" y="373"/>
                  </a:cubicBezTo>
                  <a:cubicBezTo>
                    <a:pt x="475" y="371"/>
                    <a:pt x="478" y="367"/>
                    <a:pt x="480" y="363"/>
                  </a:cubicBezTo>
                  <a:cubicBezTo>
                    <a:pt x="483" y="359"/>
                    <a:pt x="484" y="353"/>
                    <a:pt x="484" y="348"/>
                  </a:cubicBezTo>
                  <a:cubicBezTo>
                    <a:pt x="484" y="341"/>
                    <a:pt x="482" y="335"/>
                    <a:pt x="479" y="330"/>
                  </a:cubicBezTo>
                  <a:cubicBezTo>
                    <a:pt x="475" y="325"/>
                    <a:pt x="470" y="322"/>
                    <a:pt x="464" y="320"/>
                  </a:cubicBezTo>
                  <a:cubicBezTo>
                    <a:pt x="458" y="318"/>
                    <a:pt x="449" y="317"/>
                    <a:pt x="438" y="317"/>
                  </a:cubicBezTo>
                  <a:lnTo>
                    <a:pt x="396" y="317"/>
                  </a:lnTo>
                  <a:lnTo>
                    <a:pt x="396" y="379"/>
                  </a:lnTo>
                  <a:close/>
                  <a:moveTo>
                    <a:pt x="548" y="342"/>
                  </a:moveTo>
                  <a:lnTo>
                    <a:pt x="570" y="340"/>
                  </a:lnTo>
                  <a:cubicBezTo>
                    <a:pt x="571" y="349"/>
                    <a:pt x="574" y="357"/>
                    <a:pt x="578" y="362"/>
                  </a:cubicBezTo>
                  <a:cubicBezTo>
                    <a:pt x="582" y="368"/>
                    <a:pt x="588" y="373"/>
                    <a:pt x="596" y="376"/>
                  </a:cubicBezTo>
                  <a:cubicBezTo>
                    <a:pt x="604" y="380"/>
                    <a:pt x="614" y="382"/>
                    <a:pt x="624" y="382"/>
                  </a:cubicBezTo>
                  <a:cubicBezTo>
                    <a:pt x="633" y="382"/>
                    <a:pt x="641" y="380"/>
                    <a:pt x="648" y="378"/>
                  </a:cubicBezTo>
                  <a:cubicBezTo>
                    <a:pt x="655" y="375"/>
                    <a:pt x="660" y="371"/>
                    <a:pt x="664" y="367"/>
                  </a:cubicBezTo>
                  <a:cubicBezTo>
                    <a:pt x="667" y="362"/>
                    <a:pt x="669" y="357"/>
                    <a:pt x="669" y="351"/>
                  </a:cubicBezTo>
                  <a:cubicBezTo>
                    <a:pt x="669" y="345"/>
                    <a:pt x="667" y="340"/>
                    <a:pt x="664" y="336"/>
                  </a:cubicBezTo>
                  <a:cubicBezTo>
                    <a:pt x="661" y="332"/>
                    <a:pt x="655" y="328"/>
                    <a:pt x="648" y="325"/>
                  </a:cubicBezTo>
                  <a:cubicBezTo>
                    <a:pt x="643" y="324"/>
                    <a:pt x="632" y="321"/>
                    <a:pt x="615" y="317"/>
                  </a:cubicBezTo>
                  <a:cubicBezTo>
                    <a:pt x="599" y="313"/>
                    <a:pt x="587" y="309"/>
                    <a:pt x="580" y="305"/>
                  </a:cubicBezTo>
                  <a:cubicBezTo>
                    <a:pt x="572" y="301"/>
                    <a:pt x="565" y="295"/>
                    <a:pt x="561" y="288"/>
                  </a:cubicBezTo>
                  <a:cubicBezTo>
                    <a:pt x="557" y="282"/>
                    <a:pt x="555" y="274"/>
                    <a:pt x="555" y="266"/>
                  </a:cubicBezTo>
                  <a:cubicBezTo>
                    <a:pt x="555" y="257"/>
                    <a:pt x="557" y="248"/>
                    <a:pt x="562" y="240"/>
                  </a:cubicBezTo>
                  <a:cubicBezTo>
                    <a:pt x="568" y="232"/>
                    <a:pt x="575" y="226"/>
                    <a:pt x="585" y="222"/>
                  </a:cubicBezTo>
                  <a:cubicBezTo>
                    <a:pt x="595" y="218"/>
                    <a:pt x="606" y="216"/>
                    <a:pt x="618" y="216"/>
                  </a:cubicBezTo>
                  <a:cubicBezTo>
                    <a:pt x="632" y="216"/>
                    <a:pt x="644" y="218"/>
                    <a:pt x="654" y="222"/>
                  </a:cubicBezTo>
                  <a:cubicBezTo>
                    <a:pt x="664" y="227"/>
                    <a:pt x="672" y="233"/>
                    <a:pt x="678" y="241"/>
                  </a:cubicBezTo>
                  <a:cubicBezTo>
                    <a:pt x="683" y="250"/>
                    <a:pt x="686" y="259"/>
                    <a:pt x="687" y="270"/>
                  </a:cubicBezTo>
                  <a:lnTo>
                    <a:pt x="664" y="272"/>
                  </a:lnTo>
                  <a:cubicBezTo>
                    <a:pt x="662" y="260"/>
                    <a:pt x="658" y="252"/>
                    <a:pt x="651" y="246"/>
                  </a:cubicBezTo>
                  <a:cubicBezTo>
                    <a:pt x="644" y="240"/>
                    <a:pt x="633" y="237"/>
                    <a:pt x="619" y="237"/>
                  </a:cubicBezTo>
                  <a:cubicBezTo>
                    <a:pt x="605" y="237"/>
                    <a:pt x="594" y="240"/>
                    <a:pt x="588" y="245"/>
                  </a:cubicBezTo>
                  <a:cubicBezTo>
                    <a:pt x="581" y="250"/>
                    <a:pt x="578" y="257"/>
                    <a:pt x="578" y="264"/>
                  </a:cubicBezTo>
                  <a:cubicBezTo>
                    <a:pt x="578" y="271"/>
                    <a:pt x="580" y="276"/>
                    <a:pt x="585" y="280"/>
                  </a:cubicBezTo>
                  <a:cubicBezTo>
                    <a:pt x="589" y="284"/>
                    <a:pt x="601" y="289"/>
                    <a:pt x="621" y="293"/>
                  </a:cubicBezTo>
                  <a:cubicBezTo>
                    <a:pt x="640" y="298"/>
                    <a:pt x="654" y="301"/>
                    <a:pt x="661" y="305"/>
                  </a:cubicBezTo>
                  <a:cubicBezTo>
                    <a:pt x="672" y="310"/>
                    <a:pt x="679" y="316"/>
                    <a:pt x="685" y="323"/>
                  </a:cubicBezTo>
                  <a:cubicBezTo>
                    <a:pt x="690" y="331"/>
                    <a:pt x="692" y="339"/>
                    <a:pt x="692" y="349"/>
                  </a:cubicBezTo>
                  <a:cubicBezTo>
                    <a:pt x="692" y="359"/>
                    <a:pt x="689" y="368"/>
                    <a:pt x="684" y="376"/>
                  </a:cubicBezTo>
                  <a:cubicBezTo>
                    <a:pt x="678" y="385"/>
                    <a:pt x="670" y="391"/>
                    <a:pt x="660" y="396"/>
                  </a:cubicBezTo>
                  <a:cubicBezTo>
                    <a:pt x="650" y="401"/>
                    <a:pt x="638" y="403"/>
                    <a:pt x="625" y="403"/>
                  </a:cubicBezTo>
                  <a:cubicBezTo>
                    <a:pt x="609" y="403"/>
                    <a:pt x="595" y="401"/>
                    <a:pt x="584" y="396"/>
                  </a:cubicBezTo>
                  <a:cubicBezTo>
                    <a:pt x="573" y="391"/>
                    <a:pt x="564" y="384"/>
                    <a:pt x="558" y="375"/>
                  </a:cubicBezTo>
                  <a:cubicBezTo>
                    <a:pt x="551" y="365"/>
                    <a:pt x="548" y="354"/>
                    <a:pt x="548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317235" y="2209895"/>
            <a:ext cx="1454565" cy="1454565"/>
            <a:chOff x="877888" y="2946400"/>
            <a:chExt cx="1939925" cy="1939925"/>
          </a:xfrm>
        </p:grpSpPr>
        <p:sp>
          <p:nvSpPr>
            <p:cNvPr id="87" name="Oval 5"/>
            <p:cNvSpPr>
              <a:spLocks noChangeArrowheads="1"/>
            </p:cNvSpPr>
            <p:nvPr/>
          </p:nvSpPr>
          <p:spPr bwMode="auto">
            <a:xfrm>
              <a:off x="877888" y="2946400"/>
              <a:ext cx="1939925" cy="19399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78684" y="3193087"/>
              <a:ext cx="1538332" cy="1477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3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直播形式</a:t>
              </a:r>
              <a:endPara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618982" y="1161962"/>
            <a:ext cx="1497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01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zh-CN" sz="101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清直播</a:t>
            </a:r>
            <a:endParaRPr lang="zh-CN" altLang="en-US" sz="101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96079" y="1430655"/>
            <a:ext cx="551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专业摄像机加下编解码器，进行高质量的现场 直播</a:t>
            </a:r>
            <a:endParaRPr lang="zh-CN" altLang="en-US" sz="12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18982" y="4022566"/>
            <a:ext cx="1497619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移动直播</a:t>
            </a:r>
            <a:endParaRPr lang="zh-CN" altLang="en-US" sz="101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65773" y="4252965"/>
            <a:ext cx="4794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在户外运动时进行移动直播，如：滑雪、长跑等运动</a:t>
            </a:r>
            <a:endParaRPr lang="zh-CN" altLang="en-US" sz="12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97608" y="3144471"/>
            <a:ext cx="1497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01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zh-CN" sz="101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101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95937" y="337487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利用手机随时随地开展直播，方便、快速</a:t>
            </a:r>
            <a:endParaRPr lang="zh-CN" altLang="en-US" sz="12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97608" y="2064352"/>
            <a:ext cx="1497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0" b="1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zh-CN" sz="101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1010" b="1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28127" y="2294751"/>
            <a:ext cx="392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摄像机进行</a:t>
            </a:r>
            <a:r>
              <a:rPr lang="en-US" altLang="zh-CN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1200" dirty="0" smtClean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直播。</a:t>
            </a:r>
            <a:endParaRPr lang="zh-CN" altLang="en-US" sz="12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-0.10591 0.29661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1481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14827 0.12253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6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60494E-6 L -0.14827 -0.08981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45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2099E-6 L -0.10591 -0.26358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-13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WPS 演示</Application>
  <PresentationFormat>全屏显示(16:9)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Impact MT Std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keywords>www.1ppt.com</cp:keywords>
  <dc:description>12sc.taobao.com</dc:description>
  <dc:subject>12sc.taobao.com</dc:subject>
  <cp:category>www.1ppt.com</cp:category>
  <cp:lastModifiedBy>szr</cp:lastModifiedBy>
  <cp:revision>248</cp:revision>
  <dcterms:created xsi:type="dcterms:W3CDTF">2015-10-15T11:58:00Z</dcterms:created>
  <dcterms:modified xsi:type="dcterms:W3CDTF">2017-06-12T09:00:46Z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